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85" r:id="rId4"/>
    <p:sldId id="274" r:id="rId5"/>
    <p:sldId id="273" r:id="rId6"/>
    <p:sldId id="282" r:id="rId7"/>
    <p:sldId id="264" r:id="rId8"/>
    <p:sldId id="278" r:id="rId9"/>
    <p:sldId id="283" r:id="rId10"/>
    <p:sldId id="284" r:id="rId11"/>
  </p:sldIdLst>
  <p:sldSz cx="12169775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23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3791">
          <p15:clr>
            <a:srgbClr val="A4A3A4"/>
          </p15:clr>
        </p15:guide>
        <p15:guide id="4" orient="horz" pos="913">
          <p15:clr>
            <a:srgbClr val="A4A3A4"/>
          </p15:clr>
        </p15:guide>
        <p15:guide id="5" orient="horz" pos="2352">
          <p15:clr>
            <a:srgbClr val="A4A3A4"/>
          </p15:clr>
        </p15:guide>
        <p15:guide id="6" orient="horz" pos="1009">
          <p15:clr>
            <a:srgbClr val="A4A3A4"/>
          </p15:clr>
        </p15:guide>
        <p15:guide id="7" pos="7280">
          <p15:clr>
            <a:srgbClr val="A4A3A4"/>
          </p15:clr>
        </p15:guide>
        <p15:guide id="8" pos="386">
          <p15:clr>
            <a:srgbClr val="A4A3A4"/>
          </p15:clr>
        </p15:guide>
        <p15:guide id="9" pos="38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9C7D"/>
    <a:srgbClr val="040054"/>
    <a:srgbClr val="FF0000"/>
    <a:srgbClr val="EB6A0A"/>
    <a:srgbClr val="618FFD"/>
    <a:srgbClr val="FFFFFF"/>
    <a:srgbClr val="003399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6" autoAdjust="0"/>
    <p:restoredTop sz="86395" autoAdjust="0"/>
  </p:normalViewPr>
  <p:slideViewPr>
    <p:cSldViewPr snapToGrid="0">
      <p:cViewPr varScale="1">
        <p:scale>
          <a:sx n="110" d="100"/>
          <a:sy n="110" d="100"/>
        </p:scale>
        <p:origin x="1616" y="168"/>
      </p:cViewPr>
      <p:guideLst>
        <p:guide orient="horz" pos="3323"/>
        <p:guide orient="horz" pos="240"/>
        <p:guide orient="horz" pos="3791"/>
        <p:guide orient="horz" pos="913"/>
        <p:guide orient="horz" pos="2352"/>
        <p:guide orient="horz" pos="1009"/>
        <p:guide pos="7280"/>
        <p:guide pos="386"/>
        <p:guide pos="3833"/>
      </p:guideLst>
    </p:cSldViewPr>
  </p:slideViewPr>
  <p:outlineViewPr>
    <p:cViewPr>
      <p:scale>
        <a:sx n="33" d="100"/>
        <a:sy n="33" d="100"/>
      </p:scale>
      <p:origin x="0" y="-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EBF329C-9CF4-4FA0-A919-D5144FC7C055}" type="datetimeFigureOut">
              <a:rPr lang="de-DE"/>
              <a:pPr>
                <a:defRPr/>
              </a:pPr>
              <a:t>02.02.21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152F5C2-546E-4B0B-9EAD-9CD35BFE3B3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251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7350" y="685800"/>
            <a:ext cx="60833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A6040CA-6461-4E41-927A-5A91473D849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426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35" algn="l" defTabSz="9142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63" algn="l" defTabSz="9142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89" algn="l" defTabSz="9142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16" algn="l" defTabSz="9142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Because there are plethora of different types of loss funcitons with many differernt variations to accomplish different tasks this step is extremely dificult.</a:t>
            </a:r>
          </a:p>
          <a:p>
            <a:r>
              <a:rPr lang="en-DE" dirty="0"/>
              <a:t>It is often the case that the prediction with a very less is no that satisfactory</a:t>
            </a:r>
          </a:p>
          <a:p>
            <a:endParaRPr lang="en-D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if I told you there exists a magical way to automatically learn the best loss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6040CA-6461-4E41-927A-5A91473D849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3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1166" y="1773238"/>
            <a:ext cx="1092405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621166" y="2492870"/>
            <a:ext cx="10924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 flipV="1">
            <a:off x="621166" y="404813"/>
            <a:ext cx="109240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1166" y="476823"/>
            <a:ext cx="1092405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0"/>
          </p:nvPr>
        </p:nvSpPr>
        <p:spPr>
          <a:xfrm>
            <a:off x="621165" y="2636890"/>
            <a:ext cx="10927897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6302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 userDrawn="1"/>
        </p:nvSpPr>
        <p:spPr bwMode="auto">
          <a:xfrm flipV="1">
            <a:off x="621166" y="406800"/>
            <a:ext cx="109240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 userDrawn="1"/>
        </p:nvSpPr>
        <p:spPr bwMode="auto">
          <a:xfrm>
            <a:off x="621166" y="2492870"/>
            <a:ext cx="10924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624559" y="6165380"/>
            <a:ext cx="109240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1166" y="476823"/>
            <a:ext cx="1092405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1166" y="1773238"/>
            <a:ext cx="1092405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11" name="Grafik 10" descr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86" y="3429000"/>
            <a:ext cx="4320604" cy="1182991"/>
          </a:xfrm>
          <a:prstGeom prst="rect">
            <a:avLst/>
          </a:prstGeom>
        </p:spPr>
      </p:pic>
      <p:sp>
        <p:nvSpPr>
          <p:cNvPr id="2" name="Rechteck 1"/>
          <p:cNvSpPr/>
          <p:nvPr userDrawn="1"/>
        </p:nvSpPr>
        <p:spPr bwMode="auto">
          <a:xfrm>
            <a:off x="8942522" y="6195626"/>
            <a:ext cx="2774197" cy="57638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72000" tIns="54000" rIns="72000" bIns="54000" rtlCol="0" anchor="ctr">
            <a:spAutoFit/>
          </a:bodyPr>
          <a:lstStyle/>
          <a:p>
            <a:pPr marL="215900" indent="-215900" algn="ctr">
              <a:spcAft>
                <a:spcPts val="563"/>
              </a:spcAft>
              <a:buClr>
                <a:schemeClr val="tx2"/>
              </a:buClr>
            </a:pP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87802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1166" y="476823"/>
            <a:ext cx="1092405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621166" y="406800"/>
            <a:ext cx="109240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622863" y="1558800"/>
            <a:ext cx="10924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21168" y="1773238"/>
            <a:ext cx="10925747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12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21166" y="334800"/>
            <a:ext cx="10924050" cy="738664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1166" y="1774800"/>
            <a:ext cx="10924050" cy="42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8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166" y="334800"/>
            <a:ext cx="10924050" cy="1225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166" y="1774800"/>
            <a:ext cx="10924050" cy="424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624559" y="6165380"/>
            <a:ext cx="109240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22255" y="6308726"/>
            <a:ext cx="1197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>
                <a:solidFill>
                  <a:schemeClr val="bg2"/>
                </a:solidFill>
              </a:rPr>
              <a:t>© Fraunhofer IWU</a:t>
            </a:r>
          </a:p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FCFAA7F1-851D-475E-BFC6-17B4FFC3E178}" type="slidenum">
              <a:rPr lang="de-DE" sz="800" smtClean="0">
                <a:solidFill>
                  <a:schemeClr val="bg2"/>
                </a:solidFill>
                <a:latin typeface="Frutiger LT Com 45 Light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de-DE" sz="800">
              <a:solidFill>
                <a:schemeClr val="bg2"/>
              </a:solidFill>
            </a:endParaRPr>
          </a:p>
        </p:txBody>
      </p:sp>
      <p:pic>
        <p:nvPicPr>
          <p:cNvPr id="12" name="Picture 7" descr="iwu_rgb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6284913"/>
            <a:ext cx="14176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47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1.10178" TargetMode="External"/><Relationship Id="rId2" Type="http://schemas.openxmlformats.org/officeDocument/2006/relationships/hyperlink" Target="https://arxiv.org/pdf/1611.07004v3.pdf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Geometry prediction using </a:t>
            </a:r>
            <a:br>
              <a:rPr lang="en-US" dirty="0"/>
            </a:br>
            <a:r>
              <a:rPr lang="en-US" dirty="0"/>
              <a:t>GANs</a:t>
            </a:r>
            <a:br>
              <a:rPr lang="en-GB" dirty="0"/>
            </a:br>
            <a:r>
              <a:rPr lang="en-GB" sz="1600" b="0" dirty="0"/>
              <a:t>Initial Strategy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Parvez Mohammed</a:t>
            </a:r>
          </a:p>
          <a:p>
            <a:r>
              <a:rPr lang="de-DE" dirty="0"/>
              <a:t>01.02.2021</a:t>
            </a:r>
          </a:p>
        </p:txBody>
      </p:sp>
    </p:spTree>
    <p:extLst>
      <p:ext uri="{BB962C8B-B14F-4D97-AF65-F5344CB8AC3E}">
        <p14:creationId xmlns:p14="http://schemas.microsoft.com/office/powerpoint/2010/main" val="184862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6B15-4031-0A4D-9D0D-FFDE7D64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66" y="334800"/>
            <a:ext cx="10924050" cy="369332"/>
          </a:xfrm>
        </p:spPr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D6C3-FBA5-044B-A09A-0BC158D7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>
                <a:hlinkClick r:id="rId2"/>
              </a:rPr>
              <a:t>Image-to-Image Translation with Conditional Adversarial Networks 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>
                <a:hlinkClick r:id="rId3"/>
              </a:rPr>
              <a:t>Generative Adversarial Networks for geometric surfaces prediction in injection </a:t>
            </a:r>
            <a:r>
              <a:rPr lang="en-GB" dirty="0" err="1">
                <a:hlinkClick r:id="rId3"/>
              </a:rPr>
              <a:t>molding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https://</a:t>
            </a:r>
            <a:r>
              <a:rPr lang="en-GB" dirty="0" err="1"/>
              <a:t>towardsdatascience.com</a:t>
            </a:r>
            <a:r>
              <a:rPr lang="en-GB" dirty="0"/>
              <a:t>/a-new-way-to-look-at-gans-7c6b6e6e9737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974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503C-0174-4FD5-B316-5AD562BA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80D5-CE06-3541-9F7E-C36DBD36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66" y="2022638"/>
            <a:ext cx="10924050" cy="4248000"/>
          </a:xfrm>
        </p:spPr>
        <p:txBody>
          <a:bodyPr/>
          <a:lstStyle/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Because it is tedious to experiment wether a set of process parameters produce a good part</a:t>
            </a:r>
          </a:p>
          <a:p>
            <a:r>
              <a:rPr lang="en-DE" dirty="0"/>
              <a:t>W</a:t>
            </a:r>
            <a:r>
              <a:rPr lang="en-GB" dirty="0"/>
              <a:t>a</a:t>
            </a:r>
            <a:r>
              <a:rPr lang="en-DE" dirty="0"/>
              <a:t>nt to use Gans to predict t</a:t>
            </a:r>
            <a:r>
              <a:rPr lang="en-GB" dirty="0"/>
              <a:t>he</a:t>
            </a:r>
            <a:r>
              <a:rPr lang="en-DE" dirty="0"/>
              <a:t> geometry for some set of process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E6DA461-B288-5B4B-9891-4E0F95DC662E}"/>
              </a:ext>
            </a:extLst>
          </p:cNvPr>
          <p:cNvSpPr/>
          <p:nvPr/>
        </p:nvSpPr>
        <p:spPr bwMode="auto">
          <a:xfrm>
            <a:off x="3721798" y="1382303"/>
            <a:ext cx="4863830" cy="3277915"/>
          </a:xfrm>
          <a:prstGeom prst="round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54000" rIns="72000" bIns="54000" rtlCol="0" anchor="ctr">
            <a:spAutoFit/>
          </a:bodyPr>
          <a:lstStyle/>
          <a:p>
            <a:pPr marL="215900" indent="-215900" algn="ctr">
              <a:spcAft>
                <a:spcPts val="563"/>
              </a:spcAft>
              <a:buClr>
                <a:schemeClr val="tx2"/>
              </a:buClr>
            </a:pPr>
            <a:endParaRPr lang="en-DE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DD2DE-BE8F-504D-AF4E-6A6DC5F14C1A}"/>
              </a:ext>
            </a:extLst>
          </p:cNvPr>
          <p:cNvGrpSpPr/>
          <p:nvPr/>
        </p:nvGrpSpPr>
        <p:grpSpPr>
          <a:xfrm>
            <a:off x="4355714" y="1764866"/>
            <a:ext cx="3595998" cy="860400"/>
            <a:chOff x="4046706" y="2605392"/>
            <a:chExt cx="3595998" cy="860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0C5562-D0F2-074C-80A2-4B49A76AFD10}"/>
                </a:ext>
              </a:extLst>
            </p:cNvPr>
            <p:cNvSpPr/>
            <p:nvPr/>
          </p:nvSpPr>
          <p:spPr bwMode="auto">
            <a:xfrm>
              <a:off x="4046706" y="2605392"/>
              <a:ext cx="914400" cy="860400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000" tIns="54000" rIns="72000" bIns="54000" rtlCol="0" anchor="ctr">
              <a:spAutoFit/>
            </a:bodyPr>
            <a:lstStyle/>
            <a:p>
              <a:pPr marL="215900" indent="-215900" algn="ctr">
                <a:spcAft>
                  <a:spcPts val="563"/>
                </a:spcAft>
                <a:buClr>
                  <a:schemeClr val="tx2"/>
                </a:buClr>
              </a:pPr>
              <a:endParaRPr lang="en-DE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557ACC-1E74-BA44-9F28-E794282CCEB1}"/>
                </a:ext>
              </a:extLst>
            </p:cNvPr>
            <p:cNvSpPr/>
            <p:nvPr/>
          </p:nvSpPr>
          <p:spPr bwMode="auto">
            <a:xfrm>
              <a:off x="5387505" y="2605392"/>
              <a:ext cx="914400" cy="860400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000" tIns="54000" rIns="72000" bIns="54000" rtlCol="0" anchor="ctr">
              <a:spAutoFit/>
            </a:bodyPr>
            <a:lstStyle/>
            <a:p>
              <a:pPr marL="215900" indent="-215900" algn="ctr">
                <a:spcAft>
                  <a:spcPts val="563"/>
                </a:spcAft>
                <a:buClr>
                  <a:schemeClr val="tx2"/>
                </a:buClr>
              </a:pPr>
              <a:endParaRPr lang="en-DE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7C86C8-A979-AB49-8FA8-147B94C5A3C8}"/>
                </a:ext>
              </a:extLst>
            </p:cNvPr>
            <p:cNvSpPr/>
            <p:nvPr/>
          </p:nvSpPr>
          <p:spPr bwMode="auto">
            <a:xfrm>
              <a:off x="6728304" y="2605392"/>
              <a:ext cx="914400" cy="860400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000" tIns="54000" rIns="72000" bIns="54000" rtlCol="0" anchor="ctr">
              <a:spAutoFit/>
            </a:bodyPr>
            <a:lstStyle/>
            <a:p>
              <a:pPr marL="215900" indent="-215900" algn="ctr">
                <a:spcAft>
                  <a:spcPts val="563"/>
                </a:spcAft>
                <a:buClr>
                  <a:schemeClr val="tx2"/>
                </a:buClr>
              </a:pPr>
              <a:endParaRPr lang="en-DE" sz="140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0DCE4C-306F-D545-B705-B7631549620F}"/>
              </a:ext>
            </a:extLst>
          </p:cNvPr>
          <p:cNvSpPr/>
          <p:nvPr/>
        </p:nvSpPr>
        <p:spPr bwMode="auto">
          <a:xfrm>
            <a:off x="5696513" y="3463149"/>
            <a:ext cx="914400" cy="860898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54000" rIns="72000" bIns="54000" rtlCol="0" anchor="ctr">
            <a:spAutoFit/>
          </a:bodyPr>
          <a:lstStyle/>
          <a:p>
            <a:pPr marL="215900" indent="-215900" algn="ctr">
              <a:spcAft>
                <a:spcPts val="563"/>
              </a:spcAft>
              <a:buClr>
                <a:schemeClr val="tx2"/>
              </a:buClr>
            </a:pPr>
            <a:endParaRPr lang="en-DE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C104F6-7260-034C-91BC-3371706230D8}"/>
              </a:ext>
            </a:extLst>
          </p:cNvPr>
          <p:cNvGrpSpPr/>
          <p:nvPr/>
        </p:nvGrpSpPr>
        <p:grpSpPr>
          <a:xfrm>
            <a:off x="4346653" y="1861297"/>
            <a:ext cx="3610997" cy="763969"/>
            <a:chOff x="4029642" y="2628213"/>
            <a:chExt cx="3610997" cy="7639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7F3371-BDF7-E243-9B9A-22871AA69A4A}"/>
                </a:ext>
              </a:extLst>
            </p:cNvPr>
            <p:cNvSpPr txBox="1"/>
            <p:nvPr/>
          </p:nvSpPr>
          <p:spPr>
            <a:xfrm>
              <a:off x="4029642" y="2628213"/>
              <a:ext cx="9485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Parameter</a:t>
              </a:r>
            </a:p>
            <a:p>
              <a:pPr algn="ctr"/>
              <a:r>
                <a:rPr lang="en-DE" sz="1400" dirty="0"/>
                <a:t>Control </a:t>
              </a:r>
            </a:p>
            <a:p>
              <a:pPr algn="ctr"/>
              <a:r>
                <a:rPr lang="en-DE" sz="1400" dirty="0"/>
                <a:t>Model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F11C4B-5331-3644-B30F-1CA298457168}"/>
                </a:ext>
              </a:extLst>
            </p:cNvPr>
            <p:cNvSpPr txBox="1"/>
            <p:nvPr/>
          </p:nvSpPr>
          <p:spPr>
            <a:xfrm>
              <a:off x="5377387" y="2653518"/>
              <a:ext cx="9436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Press </a:t>
              </a:r>
            </a:p>
            <a:p>
              <a:pPr algn="ctr"/>
              <a:r>
                <a:rPr lang="en-DE" sz="1400" dirty="0"/>
                <a:t>Hardening</a:t>
              </a:r>
            </a:p>
            <a:p>
              <a:pPr algn="ctr"/>
              <a:r>
                <a:rPr lang="en-DE" sz="1400" dirty="0"/>
                <a:t> Process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B78BF2-BA97-F649-B161-E782F4E44496}"/>
                </a:ext>
              </a:extLst>
            </p:cNvPr>
            <p:cNvSpPr txBox="1"/>
            <p:nvPr/>
          </p:nvSpPr>
          <p:spPr>
            <a:xfrm>
              <a:off x="6720258" y="2763052"/>
              <a:ext cx="920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Final</a:t>
              </a:r>
            </a:p>
            <a:p>
              <a:pPr algn="ctr"/>
              <a:r>
                <a:rPr lang="en-DE" sz="1400" dirty="0"/>
                <a:t>Geometry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172154-804C-2D42-A41E-3A56BC61350D}"/>
              </a:ext>
            </a:extLst>
          </p:cNvPr>
          <p:cNvSpPr txBox="1"/>
          <p:nvPr/>
        </p:nvSpPr>
        <p:spPr>
          <a:xfrm>
            <a:off x="5825831" y="3707303"/>
            <a:ext cx="65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dirty="0"/>
              <a:t>GAN</a:t>
            </a:r>
          </a:p>
          <a:p>
            <a:pPr algn="ctr"/>
            <a:r>
              <a:rPr lang="en-DE" sz="1400" dirty="0"/>
              <a:t>Model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4A7D939-0F08-6C45-B7FD-4E44F1344D7A}"/>
              </a:ext>
            </a:extLst>
          </p:cNvPr>
          <p:cNvSpPr/>
          <p:nvPr/>
        </p:nvSpPr>
        <p:spPr bwMode="auto">
          <a:xfrm>
            <a:off x="5295182" y="2119407"/>
            <a:ext cx="399216" cy="222637"/>
          </a:xfrm>
          <a:prstGeom prst="rightArrow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54000" rIns="72000" bIns="54000" rtlCol="0" anchor="ctr">
            <a:spAutoFit/>
          </a:bodyPr>
          <a:lstStyle/>
          <a:p>
            <a:pPr marL="215900" indent="-215900" algn="ctr">
              <a:spcAft>
                <a:spcPts val="563"/>
              </a:spcAft>
              <a:buClr>
                <a:schemeClr val="tx2"/>
              </a:buClr>
            </a:pPr>
            <a:endParaRPr lang="en-DE" sz="1400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367CB18B-12A9-CD4E-96F0-F7BB6DB45D4C}"/>
              </a:ext>
            </a:extLst>
          </p:cNvPr>
          <p:cNvSpPr/>
          <p:nvPr/>
        </p:nvSpPr>
        <p:spPr bwMode="auto">
          <a:xfrm>
            <a:off x="6632326" y="2144591"/>
            <a:ext cx="399216" cy="222637"/>
          </a:xfrm>
          <a:prstGeom prst="rightArrow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54000" rIns="72000" bIns="54000" rtlCol="0" anchor="ctr">
            <a:spAutoFit/>
          </a:bodyPr>
          <a:lstStyle/>
          <a:p>
            <a:pPr marL="215900" indent="-215900" algn="ctr">
              <a:spcAft>
                <a:spcPts val="563"/>
              </a:spcAft>
              <a:buClr>
                <a:schemeClr val="tx2"/>
              </a:buClr>
            </a:pPr>
            <a:endParaRPr lang="en-DE" sz="14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4534F1E-DB8F-9D43-BF8E-9EF8DD576B49}"/>
              </a:ext>
            </a:extLst>
          </p:cNvPr>
          <p:cNvSpPr/>
          <p:nvPr/>
        </p:nvSpPr>
        <p:spPr bwMode="auto">
          <a:xfrm>
            <a:off x="4650469" y="2723709"/>
            <a:ext cx="985881" cy="1425083"/>
          </a:xfrm>
          <a:custGeom>
            <a:avLst/>
            <a:gdLst>
              <a:gd name="connsiteX0" fmla="*/ 0 w 985881"/>
              <a:gd name="connsiteY0" fmla="*/ 0 h 1425083"/>
              <a:gd name="connsiteX1" fmla="*/ 218377 w 985881"/>
              <a:gd name="connsiteY1" fmla="*/ 0 h 1425083"/>
              <a:gd name="connsiteX2" fmla="*/ 218377 w 985881"/>
              <a:gd name="connsiteY2" fmla="*/ 1085463 h 1425083"/>
              <a:gd name="connsiteX3" fmla="*/ 743565 w 985881"/>
              <a:gd name="connsiteY3" fmla="*/ 1085463 h 1425083"/>
              <a:gd name="connsiteX4" fmla="*/ 743565 w 985881"/>
              <a:gd name="connsiteY4" fmla="*/ 940451 h 1425083"/>
              <a:gd name="connsiteX5" fmla="*/ 985881 w 985881"/>
              <a:gd name="connsiteY5" fmla="*/ 1182767 h 1425083"/>
              <a:gd name="connsiteX6" fmla="*/ 743565 w 985881"/>
              <a:gd name="connsiteY6" fmla="*/ 1425083 h 1425083"/>
              <a:gd name="connsiteX7" fmla="*/ 743565 w 985881"/>
              <a:gd name="connsiteY7" fmla="*/ 1280071 h 1425083"/>
              <a:gd name="connsiteX8" fmla="*/ 723008 w 985881"/>
              <a:gd name="connsiteY8" fmla="*/ 1280071 h 1425083"/>
              <a:gd name="connsiteX9" fmla="*/ 723008 w 985881"/>
              <a:gd name="connsiteY9" fmla="*/ 1280160 h 1425083"/>
              <a:gd name="connsiteX10" fmla="*/ 0 w 985881"/>
              <a:gd name="connsiteY10" fmla="*/ 1280160 h 142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5881" h="1425083">
                <a:moveTo>
                  <a:pt x="0" y="0"/>
                </a:moveTo>
                <a:lnTo>
                  <a:pt x="218377" y="0"/>
                </a:lnTo>
                <a:lnTo>
                  <a:pt x="218377" y="1085463"/>
                </a:lnTo>
                <a:lnTo>
                  <a:pt x="743565" y="1085463"/>
                </a:lnTo>
                <a:lnTo>
                  <a:pt x="743565" y="940451"/>
                </a:lnTo>
                <a:lnTo>
                  <a:pt x="985881" y="1182767"/>
                </a:lnTo>
                <a:lnTo>
                  <a:pt x="743565" y="1425083"/>
                </a:lnTo>
                <a:lnTo>
                  <a:pt x="743565" y="1280071"/>
                </a:lnTo>
                <a:lnTo>
                  <a:pt x="723008" y="1280071"/>
                </a:lnTo>
                <a:lnTo>
                  <a:pt x="723008" y="1280160"/>
                </a:lnTo>
                <a:lnTo>
                  <a:pt x="0" y="1280160"/>
                </a:lnTo>
                <a:close/>
              </a:path>
            </a:pathLst>
          </a:cu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54000" rIns="72000" bIns="54000" rtlCol="0" anchor="ctr">
            <a:noAutofit/>
          </a:bodyPr>
          <a:lstStyle/>
          <a:p>
            <a:pPr marL="215900" indent="-215900" algn="ctr">
              <a:spcAft>
                <a:spcPts val="563"/>
              </a:spcAft>
              <a:buClr>
                <a:schemeClr val="tx2"/>
              </a:buClr>
            </a:pPr>
            <a:endParaRPr lang="en-DE" sz="1400" dirty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E20638C-3D95-7844-9CB0-1226F2EA1537}"/>
              </a:ext>
            </a:extLst>
          </p:cNvPr>
          <p:cNvSpPr/>
          <p:nvPr/>
        </p:nvSpPr>
        <p:spPr bwMode="auto">
          <a:xfrm flipH="1">
            <a:off x="6732605" y="2746953"/>
            <a:ext cx="1031098" cy="1217490"/>
          </a:xfrm>
          <a:custGeom>
            <a:avLst/>
            <a:gdLst>
              <a:gd name="connsiteX0" fmla="*/ 202758 w 1031098"/>
              <a:gd name="connsiteY0" fmla="*/ 0 h 1451514"/>
              <a:gd name="connsiteX1" fmla="*/ 0 w 1031098"/>
              <a:gd name="connsiteY1" fmla="*/ 246599 h 1451514"/>
              <a:gd name="connsiteX2" fmla="*/ 113198 w 1031098"/>
              <a:gd name="connsiteY2" fmla="*/ 246599 h 1451514"/>
              <a:gd name="connsiteX3" fmla="*/ 113198 w 1031098"/>
              <a:gd name="connsiteY3" fmla="*/ 491512 h 1451514"/>
              <a:gd name="connsiteX4" fmla="*/ 110717 w 1031098"/>
              <a:gd name="connsiteY4" fmla="*/ 491512 h 1451514"/>
              <a:gd name="connsiteX5" fmla="*/ 110717 w 1031098"/>
              <a:gd name="connsiteY5" fmla="*/ 1451514 h 1451514"/>
              <a:gd name="connsiteX6" fmla="*/ 1031098 w 1031098"/>
              <a:gd name="connsiteY6" fmla="*/ 1451514 h 1451514"/>
              <a:gd name="connsiteX7" fmla="*/ 1031098 w 1031098"/>
              <a:gd name="connsiteY7" fmla="*/ 1265781 h 1451514"/>
              <a:gd name="connsiteX8" fmla="*/ 292640 w 1031098"/>
              <a:gd name="connsiteY8" fmla="*/ 1265781 h 1451514"/>
              <a:gd name="connsiteX9" fmla="*/ 292640 w 1031098"/>
              <a:gd name="connsiteY9" fmla="*/ 491512 h 1451514"/>
              <a:gd name="connsiteX10" fmla="*/ 292319 w 1031098"/>
              <a:gd name="connsiteY10" fmla="*/ 491512 h 1451514"/>
              <a:gd name="connsiteX11" fmla="*/ 292319 w 1031098"/>
              <a:gd name="connsiteY11" fmla="*/ 246599 h 1451514"/>
              <a:gd name="connsiteX12" fmla="*/ 405517 w 1031098"/>
              <a:gd name="connsiteY12" fmla="*/ 246599 h 145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31098" h="1451514">
                <a:moveTo>
                  <a:pt x="202758" y="0"/>
                </a:moveTo>
                <a:lnTo>
                  <a:pt x="0" y="246599"/>
                </a:lnTo>
                <a:lnTo>
                  <a:pt x="113198" y="246599"/>
                </a:lnTo>
                <a:lnTo>
                  <a:pt x="113198" y="491512"/>
                </a:lnTo>
                <a:lnTo>
                  <a:pt x="110717" y="491512"/>
                </a:lnTo>
                <a:lnTo>
                  <a:pt x="110717" y="1451514"/>
                </a:lnTo>
                <a:lnTo>
                  <a:pt x="1031098" y="1451514"/>
                </a:lnTo>
                <a:lnTo>
                  <a:pt x="1031098" y="1265781"/>
                </a:lnTo>
                <a:lnTo>
                  <a:pt x="292640" y="1265781"/>
                </a:lnTo>
                <a:lnTo>
                  <a:pt x="292640" y="491512"/>
                </a:lnTo>
                <a:lnTo>
                  <a:pt x="292319" y="491512"/>
                </a:lnTo>
                <a:lnTo>
                  <a:pt x="292319" y="246599"/>
                </a:lnTo>
                <a:lnTo>
                  <a:pt x="405517" y="246599"/>
                </a:lnTo>
                <a:close/>
              </a:path>
            </a:pathLst>
          </a:cu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54000" rIns="72000" bIns="54000" rtlCol="0" anchor="ctr">
            <a:noAutofit/>
          </a:bodyPr>
          <a:lstStyle/>
          <a:p>
            <a:pPr marL="215900" indent="-215900" algn="ctr">
              <a:spcAft>
                <a:spcPts val="563"/>
              </a:spcAft>
              <a:buClr>
                <a:schemeClr val="tx2"/>
              </a:buClr>
            </a:pPr>
            <a:endParaRPr lang="en-D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406626-568B-A345-AFD2-1E25D9F4DE9F}"/>
              </a:ext>
            </a:extLst>
          </p:cNvPr>
          <p:cNvSpPr txBox="1"/>
          <p:nvPr/>
        </p:nvSpPr>
        <p:spPr>
          <a:xfrm>
            <a:off x="6517259" y="1868750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700" dirty="0"/>
              <a:t>Time/Labor </a:t>
            </a:r>
          </a:p>
          <a:p>
            <a:pPr algn="ctr"/>
            <a:r>
              <a:rPr lang="en-DE" sz="700" dirty="0"/>
              <a:t>Expensive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AEBCE1-9FF6-7A47-947D-E16E4B111701}"/>
              </a:ext>
            </a:extLst>
          </p:cNvPr>
          <p:cNvSpPr txBox="1"/>
          <p:nvPr/>
        </p:nvSpPr>
        <p:spPr>
          <a:xfrm>
            <a:off x="6859987" y="3195692"/>
            <a:ext cx="5741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700" dirty="0"/>
              <a:t>Geometry </a:t>
            </a:r>
          </a:p>
          <a:p>
            <a:pPr algn="ctr"/>
            <a:r>
              <a:rPr lang="en-DE" sz="700" dirty="0"/>
              <a:t>Prediction</a:t>
            </a:r>
          </a:p>
          <a:p>
            <a:pPr algn="ctr"/>
            <a:r>
              <a:rPr lang="en-DE" sz="700" dirty="0"/>
              <a:t>(Cheap)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1F549E-6738-EB4E-AF3E-EFF85022E3B8}"/>
              </a:ext>
            </a:extLst>
          </p:cNvPr>
          <p:cNvSpPr txBox="1"/>
          <p:nvPr/>
        </p:nvSpPr>
        <p:spPr>
          <a:xfrm>
            <a:off x="5180058" y="1752107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/>
              <a:t>V</a:t>
            </a:r>
            <a:r>
              <a:rPr lang="en-DE" sz="700" dirty="0"/>
              <a:t>ary </a:t>
            </a:r>
          </a:p>
          <a:p>
            <a:pPr algn="ctr"/>
            <a:r>
              <a:rPr lang="en-DE" sz="700" dirty="0"/>
              <a:t>Process </a:t>
            </a:r>
          </a:p>
          <a:p>
            <a:pPr algn="ctr"/>
            <a:r>
              <a:rPr lang="en-DE" sz="700" dirty="0"/>
              <a:t>Parameters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04915-0D4C-EC45-A4B7-674527A74271}"/>
              </a:ext>
            </a:extLst>
          </p:cNvPr>
          <p:cNvSpPr txBox="1"/>
          <p:nvPr/>
        </p:nvSpPr>
        <p:spPr>
          <a:xfrm>
            <a:off x="4812493" y="3195692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/>
              <a:t>V</a:t>
            </a:r>
            <a:r>
              <a:rPr lang="en-DE" sz="700" dirty="0"/>
              <a:t>ary </a:t>
            </a:r>
          </a:p>
          <a:p>
            <a:pPr algn="ctr"/>
            <a:r>
              <a:rPr lang="en-DE" sz="700" dirty="0"/>
              <a:t>Process </a:t>
            </a:r>
          </a:p>
          <a:p>
            <a:pPr algn="ctr"/>
            <a:r>
              <a:rPr lang="en-DE" sz="7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4983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503C-0174-4FD5-B316-5AD562BA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66" y="334800"/>
            <a:ext cx="10924050" cy="369332"/>
          </a:xfrm>
        </p:spPr>
        <p:txBody>
          <a:bodyPr/>
          <a:lstStyle/>
          <a:p>
            <a:r>
              <a:rPr lang="en-US" dirty="0"/>
              <a:t>Why GANs?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43E42-628F-4061-8B2D-C5AE44DA4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1440000"/>
            <a:ext cx="10924050" cy="4680000"/>
          </a:xfrm>
        </p:spPr>
        <p:txBody>
          <a:bodyPr/>
          <a:lstStyle/>
          <a:p>
            <a:r>
              <a:rPr lang="en-GB" dirty="0"/>
              <a:t>Why use Gan instead of some surrogate model to generate images (in our case “Geometry”)?</a:t>
            </a:r>
          </a:p>
          <a:p>
            <a:pPr lvl="1"/>
            <a:r>
              <a:rPr lang="en-GB" dirty="0"/>
              <a:t>It is really difficult to encode what we want from a model in terms of a loss function.</a:t>
            </a:r>
          </a:p>
          <a:p>
            <a:pPr lvl="1"/>
            <a:r>
              <a:rPr lang="en-GB" dirty="0"/>
              <a:t>GANs can automatically learn the best loss function depending on the problem instance.</a:t>
            </a:r>
          </a:p>
          <a:p>
            <a:pPr lvl="1"/>
            <a:r>
              <a:rPr lang="en-GB" dirty="0"/>
              <a:t>The Generator tries to draw better and better images so as to fool the Discriminator</a:t>
            </a:r>
          </a:p>
          <a:p>
            <a:pPr lvl="1"/>
            <a:r>
              <a:rPr lang="en-GB" dirty="0"/>
              <a:t>The Discriminator tries to learn better loss function in order to best distinguish between real and fake</a:t>
            </a:r>
          </a:p>
          <a:p>
            <a:pPr lvl="1"/>
            <a:r>
              <a:rPr lang="en-GB" dirty="0"/>
              <a:t>Hence the optimisation problem is now a mini-max game!</a:t>
            </a:r>
          </a:p>
        </p:txBody>
      </p:sp>
    </p:spTree>
    <p:extLst>
      <p:ext uri="{BB962C8B-B14F-4D97-AF65-F5344CB8AC3E}">
        <p14:creationId xmlns:p14="http://schemas.microsoft.com/office/powerpoint/2010/main" val="37457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503C-0174-4FD5-B316-5AD562BA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66" y="334800"/>
            <a:ext cx="10924050" cy="369332"/>
          </a:xfrm>
        </p:spPr>
        <p:txBody>
          <a:bodyPr/>
          <a:lstStyle/>
          <a:p>
            <a:r>
              <a:rPr lang="en-US" dirty="0"/>
              <a:t>Traditional Gan</a:t>
            </a:r>
            <a:endParaRPr lang="x-none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3B460275-97A3-734C-9FCB-DF950A6A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80" y="1003504"/>
            <a:ext cx="8624236" cy="485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AF43BE-6EEC-6D4D-B2AC-14C645D5AA59}"/>
                  </a:ext>
                </a:extLst>
              </p:cNvPr>
              <p:cNvSpPr txBox="1"/>
              <p:nvPr/>
            </p:nvSpPr>
            <p:spPr>
              <a:xfrm>
                <a:off x="3108961" y="5209603"/>
                <a:ext cx="7199150" cy="455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mr-IN" i="1">
                                <a:latin typeface="Cambria Math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de-DE" i="1">
                                <a:latin typeface="Cambria Math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mr-IN" i="1">
                                    <a:latin typeface="Cambria Math" charset="0"/>
                                  </a:rPr>
                                  <m:t>𝑚𝑎𝑥</m:t>
                                </m:r>
                              </m:e>
                              <m:lim>
                                <m:r>
                                  <a:rPr lang="de-DE" i="1">
                                    <a:latin typeface="Cambria Math" charset="0"/>
                                  </a:rPr>
                                  <m:t>𝐷</m:t>
                                </m:r>
                              </m:lim>
                            </m:limLow>
                          </m:fName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𝑉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𝐷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𝐺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de-DE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[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de-DE" i="1">
                            <a:latin typeface="Cambria Math" charset="0"/>
                          </a:rPr>
                          <m:t>𝐷</m:t>
                        </m:r>
                        <m:r>
                          <a:rPr lang="de-DE" i="1">
                            <a:latin typeface="Cambria Math" charset="0"/>
                          </a:rPr>
                          <m:t>(</m:t>
                        </m:r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  <m:r>
                          <a:rPr lang="de-DE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]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  <m:r>
                      <a:rPr lang="de-DE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func>
                      <m:funcPr>
                        <m:ctrlP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</m:fName>
                      <m:e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)))]</m:t>
                        </m:r>
                      </m:e>
                    </m:func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AF43BE-6EEC-6D4D-B2AC-14C645D5A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61" y="5209603"/>
                <a:ext cx="7199150" cy="455061"/>
              </a:xfrm>
              <a:prstGeom prst="rect">
                <a:avLst/>
              </a:prstGeom>
              <a:blipFill>
                <a:blip r:embed="rId3"/>
                <a:stretch>
                  <a:fillRect t="-5556" b="-277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CCA7A45-2BD2-7947-8378-E4EAE901EE7D}"/>
              </a:ext>
            </a:extLst>
          </p:cNvPr>
          <p:cNvSpPr txBox="1"/>
          <p:nvPr/>
        </p:nvSpPr>
        <p:spPr>
          <a:xfrm>
            <a:off x="10472569" y="56646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29671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0FBB-ABD7-4033-A0C9-6FAB2D1B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66" y="334800"/>
            <a:ext cx="10924050" cy="369332"/>
          </a:xfrm>
        </p:spPr>
        <p:txBody>
          <a:bodyPr/>
          <a:lstStyle/>
          <a:p>
            <a:r>
              <a:rPr lang="en-US" dirty="0"/>
              <a:t>Problem with traditional GAN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80C6-B179-45D3-AFF6-122F6D2B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1440872"/>
            <a:ext cx="10534056" cy="4680000"/>
          </a:xfrm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dirty="0"/>
              <a:t>The Generator never sees the actual real images</a:t>
            </a:r>
          </a:p>
          <a:p>
            <a:pPr>
              <a:buClr>
                <a:schemeClr val="bg2"/>
              </a:buClr>
            </a:pPr>
            <a:r>
              <a:rPr lang="en-US" dirty="0"/>
              <a:t>Also, there is no direct relation between images produced by the Generator and the process parameters.</a:t>
            </a:r>
          </a:p>
          <a:p>
            <a:pPr>
              <a:buClr>
                <a:schemeClr val="bg2"/>
              </a:buClr>
            </a:pPr>
            <a:r>
              <a:rPr lang="en-US" dirty="0"/>
              <a:t>The Latent vector space (Random Vector) could be any features that the Generator feels as important and are not necessarily correlated with our process parameters.</a:t>
            </a:r>
          </a:p>
          <a:p>
            <a:pPr>
              <a:buClr>
                <a:schemeClr val="bg2"/>
              </a:buClr>
            </a:pPr>
            <a:r>
              <a:rPr lang="en-US" dirty="0"/>
              <a:t>We could use conditional GAN but in practice the Generator then only becomes deterministic and learns to ignore the randomized input.</a:t>
            </a:r>
          </a:p>
          <a:p>
            <a:pPr marL="0" indent="0">
              <a:buClr>
                <a:schemeClr val="bg2"/>
              </a:buClr>
              <a:buNone/>
            </a:pPr>
            <a:endParaRPr lang="en-US" dirty="0"/>
          </a:p>
          <a:p>
            <a:pPr>
              <a:buClr>
                <a:schemeClr val="bg2"/>
              </a:buClr>
            </a:pPr>
            <a:endParaRPr lang="en-US" dirty="0"/>
          </a:p>
          <a:p>
            <a:pPr>
              <a:buClr>
                <a:schemeClr val="bg2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6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503C-0174-4FD5-B316-5AD562BA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  <a:endParaRPr lang="x-non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066596-CAD8-8846-9C33-928EAB907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66" y="1774800"/>
            <a:ext cx="5463721" cy="4248000"/>
          </a:xfrm>
        </p:spPr>
        <p:txBody>
          <a:bodyPr/>
          <a:lstStyle/>
          <a:p>
            <a:r>
              <a:rPr lang="en-DE" dirty="0"/>
              <a:t>Use Pix2Pix Gan</a:t>
            </a:r>
          </a:p>
          <a:p>
            <a:r>
              <a:rPr lang="en-DE" dirty="0"/>
              <a:t>It takes directly our process Parameters as input</a:t>
            </a:r>
          </a:p>
          <a:p>
            <a:r>
              <a:rPr lang="en-DE" dirty="0"/>
              <a:t>It introduces a distance term in t</a:t>
            </a:r>
            <a:r>
              <a:rPr lang="en-GB" dirty="0"/>
              <a:t>he</a:t>
            </a:r>
            <a:r>
              <a:rPr lang="en-DE" dirty="0"/>
              <a:t> loss function of the Generator </a:t>
            </a:r>
          </a:p>
          <a:p>
            <a:r>
              <a:rPr lang="en-DE" dirty="0"/>
              <a:t>i.e. </a:t>
            </a:r>
            <a:r>
              <a:rPr lang="en-DE" dirty="0">
                <a:solidFill>
                  <a:srgbClr val="00B050"/>
                </a:solidFill>
              </a:rPr>
              <a:t>L1 norm between Real img and Fake img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3B460275-97A3-734C-9FCB-DF950A6A3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/>
          <a:stretch/>
        </p:blipFill>
        <p:spPr bwMode="auto">
          <a:xfrm>
            <a:off x="6767039" y="2045110"/>
            <a:ext cx="5297141" cy="326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AF43BE-6EEC-6D4D-B2AC-14C645D5AA59}"/>
                  </a:ext>
                </a:extLst>
              </p:cNvPr>
              <p:cNvSpPr txBox="1"/>
              <p:nvPr/>
            </p:nvSpPr>
            <p:spPr>
              <a:xfrm>
                <a:off x="2870178" y="5297428"/>
                <a:ext cx="9299597" cy="455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mr-IN" i="1">
                                <a:latin typeface="Cambria Math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de-DE" i="1">
                                <a:latin typeface="Cambria Math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mr-IN" i="1">
                                    <a:latin typeface="Cambria Math" charset="0"/>
                                  </a:rPr>
                                  <m:t>𝑚𝑎𝑥</m:t>
                                </m:r>
                              </m:e>
                              <m:lim>
                                <m:r>
                                  <a:rPr lang="de-DE" i="1">
                                    <a:latin typeface="Cambria Math" charset="0"/>
                                  </a:rPr>
                                  <m:t>𝐷</m:t>
                                </m:r>
                              </m:lim>
                            </m:limLow>
                          </m:fName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𝑉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𝐷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𝐺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de-DE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[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de-DE" i="1">
                            <a:latin typeface="Cambria Math" charset="0"/>
                          </a:rPr>
                          <m:t>𝐷</m:t>
                        </m:r>
                        <m:r>
                          <a:rPr lang="de-DE" i="1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]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𝑖𝑛𝑝𝑢𝑡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  <m:r>
                      <a:rPr lang="de-DE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func>
                      <m:funcPr>
                        <m:ctrlP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</m:fName>
                      <m:e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)))]</m:t>
                        </m:r>
                      </m:e>
                    </m:func>
                  </m:oMath>
                </a14:m>
                <a:r>
                  <a:rPr lang="en-DE" dirty="0"/>
                  <a:t> + </a:t>
                </a:r>
                <a14:m>
                  <m:oMath xmlns:m="http://schemas.openxmlformats.org/officeDocument/2006/math">
                    <m:r>
                      <a:rPr lang="en-DE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m:rPr>
                        <m:nor/>
                      </m:rPr>
                      <a:rPr lang="en-GB" b="1" dirty="0">
                        <a:solidFill>
                          <a:srgbClr val="00B050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</a:rPr>
                      <m:t>−</m:t>
                    </m:r>
                    <m:r>
                      <a:rPr lang="de-DE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𝑮</m:t>
                    </m:r>
                    <m:r>
                      <a:rPr lang="de-DE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𝒙</m:t>
                    </m:r>
                  </m:oMath>
                </a14:m>
                <a:r>
                  <a:rPr lang="en-DE" b="1" dirty="0">
                    <a:solidFill>
                      <a:srgbClr val="00B050"/>
                    </a:solidFill>
                  </a:rPr>
                  <a:t>)|]</a:t>
                </a:r>
                <a:endParaRPr lang="en-DE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AF43BE-6EEC-6D4D-B2AC-14C645D5A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178" y="5297428"/>
                <a:ext cx="9299597" cy="455061"/>
              </a:xfrm>
              <a:prstGeom prst="rect">
                <a:avLst/>
              </a:prstGeom>
              <a:blipFill>
                <a:blip r:embed="rId3"/>
                <a:stretch>
                  <a:fillRect t="-5405" r="-409" b="-270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099695-A273-EE42-B267-517949AF9938}"/>
              </a:ext>
            </a:extLst>
          </p:cNvPr>
          <p:cNvSpPr txBox="1"/>
          <p:nvPr/>
        </p:nvSpPr>
        <p:spPr>
          <a:xfrm>
            <a:off x="6130666" y="3575634"/>
            <a:ext cx="77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input </a:t>
            </a:r>
          </a:p>
          <a:p>
            <a:pPr algn="ctr"/>
            <a:r>
              <a:rPr lang="en-DE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781C5-A85A-C041-A273-68E84052B0E2}"/>
              </a:ext>
            </a:extLst>
          </p:cNvPr>
          <p:cNvSpPr txBox="1"/>
          <p:nvPr/>
        </p:nvSpPr>
        <p:spPr>
          <a:xfrm>
            <a:off x="8593395" y="163819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Pix2Pix Gan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9641E-F433-6F43-837E-C46BF8260119}"/>
              </a:ext>
            </a:extLst>
          </p:cNvPr>
          <p:cNvSpPr txBox="1"/>
          <p:nvPr/>
        </p:nvSpPr>
        <p:spPr>
          <a:xfrm>
            <a:off x="11323841" y="47246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80155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0FBB-ABD7-4033-A0C9-6FAB2D1B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66" y="334800"/>
            <a:ext cx="10924050" cy="369332"/>
          </a:xfrm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dirty="0"/>
              <a:t>Pix2Pix Gan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EABDA-48BD-044D-A2E7-ADBE667A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85" y="1762144"/>
            <a:ext cx="7454811" cy="47610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80C6-B179-45D3-AFF6-122F6D2B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1440872"/>
            <a:ext cx="10360800" cy="4680000"/>
          </a:xfrm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GB" dirty="0"/>
              <a:t>Thus, the generator must fool the discriminator and minimize the L1 Manhattan distance with the real image </a:t>
            </a:r>
          </a:p>
          <a:p>
            <a:pPr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9892D-BF97-ED4B-B50E-DFC18D0D08E6}"/>
              </a:ext>
            </a:extLst>
          </p:cNvPr>
          <p:cNvSpPr txBox="1"/>
          <p:nvPr/>
        </p:nvSpPr>
        <p:spPr>
          <a:xfrm>
            <a:off x="9367846" y="59527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78157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0FBB-ABD7-4033-A0C9-6FAB2D1B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66" y="334800"/>
            <a:ext cx="10924050" cy="369332"/>
          </a:xfrm>
        </p:spPr>
        <p:txBody>
          <a:bodyPr/>
          <a:lstStyle/>
          <a:p>
            <a:r>
              <a:rPr lang="en-US" dirty="0"/>
              <a:t>Modification of Pix2Pix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80C6-B179-45D3-AFF6-122F6D2B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99" y="1440872"/>
            <a:ext cx="10924049" cy="4680000"/>
          </a:xfrm>
        </p:spPr>
        <p:txBody>
          <a:bodyPr/>
          <a:lstStyle/>
          <a:p>
            <a:r>
              <a:rPr lang="en-GB" dirty="0"/>
              <a:t>Why?</a:t>
            </a:r>
          </a:p>
          <a:p>
            <a:pPr lvl="1"/>
            <a:r>
              <a:rPr lang="en-GB" dirty="0"/>
              <a:t>Our Experimental data is the process parameters and geometrical data of the deep drawn cups </a:t>
            </a:r>
          </a:p>
          <a:p>
            <a:pPr lvl="1"/>
            <a:r>
              <a:rPr lang="en-GB" dirty="0"/>
              <a:t>But Pix2Pix is a Deep Convolutional NN which expects image data</a:t>
            </a:r>
          </a:p>
          <a:p>
            <a:endParaRPr lang="en-GB" dirty="0"/>
          </a:p>
          <a:p>
            <a:r>
              <a:rPr lang="en-GB" dirty="0"/>
              <a:t>How?</a:t>
            </a:r>
          </a:p>
          <a:p>
            <a:pPr lvl="1"/>
            <a:r>
              <a:rPr lang="en-GB" dirty="0"/>
              <a:t>Use Fully Connected ANN model architecture for both Generator and Discriminator</a:t>
            </a:r>
          </a:p>
          <a:p>
            <a:pPr lvl="1"/>
            <a:r>
              <a:rPr lang="en-GB" dirty="0"/>
              <a:t>Sneha’s (ANN)implementation looked promising with good predictions</a:t>
            </a:r>
          </a:p>
          <a:p>
            <a:pPr lvl="1"/>
            <a:r>
              <a:rPr lang="en-GB" dirty="0"/>
              <a:t>Use residual shortcut gates to account for the copy layers in U-Net Gan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43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303C-1BAA-BF40-BAD1-1045D651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66" y="334800"/>
            <a:ext cx="10924050" cy="369332"/>
          </a:xfrm>
        </p:spPr>
        <p:txBody>
          <a:bodyPr/>
          <a:lstStyle/>
          <a:p>
            <a:r>
              <a:rPr lang="en-DE" dirty="0"/>
              <a:t>Proposed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6C51-92BD-E34F-AC8C-A6175FC42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Generator:</a:t>
            </a:r>
          </a:p>
          <a:p>
            <a:pPr lvl="1"/>
            <a:r>
              <a:rPr lang="en-DE" dirty="0"/>
              <a:t>A FC ANN with encoder and decoder parts with residual layers in between</a:t>
            </a:r>
          </a:p>
          <a:p>
            <a:r>
              <a:rPr lang="en-DE" dirty="0"/>
              <a:t>Discriminator:</a:t>
            </a:r>
          </a:p>
          <a:p>
            <a:pPr lvl="1"/>
            <a:r>
              <a:rPr lang="en-DE" dirty="0"/>
              <a:t>Similar architecture (just the encoder part)</a:t>
            </a:r>
          </a:p>
          <a:p>
            <a:endParaRPr lang="en-DE" dirty="0"/>
          </a:p>
          <a:p>
            <a:r>
              <a:rPr lang="en-GB" dirty="0"/>
              <a:t>J</a:t>
            </a:r>
            <a:r>
              <a:rPr lang="en-DE" dirty="0"/>
              <a:t>ust as L1 norm between real and images we can introduce L1 distance between real and predicted geometry</a:t>
            </a:r>
          </a:p>
          <a:p>
            <a:r>
              <a:rPr lang="en-DE" dirty="0"/>
              <a:t>Training:</a:t>
            </a:r>
          </a:p>
          <a:p>
            <a:pPr lvl="1"/>
            <a:r>
              <a:rPr lang="en-DE" dirty="0"/>
              <a:t>Could use Non-saturating or Wasserstein formulation</a:t>
            </a:r>
          </a:p>
          <a:p>
            <a:pPr lvl="1"/>
            <a:r>
              <a:rPr lang="en-DE" dirty="0"/>
              <a:t>Adam or SGD optimiser </a:t>
            </a:r>
          </a:p>
          <a:p>
            <a:pPr lvl="1"/>
            <a:r>
              <a:rPr lang="en-DE" dirty="0"/>
              <a:t>Train for ~100 epochs</a:t>
            </a:r>
          </a:p>
          <a:p>
            <a:pPr lvl="1"/>
            <a:r>
              <a:rPr lang="en-GB" dirty="0"/>
              <a:t>L</a:t>
            </a:r>
            <a:r>
              <a:rPr lang="en-DE" dirty="0"/>
              <a:t>r= 1e^-4  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26333349"/>
      </p:ext>
    </p:extLst>
  </p:cSld>
  <p:clrMapOvr>
    <a:masterClrMapping/>
  </p:clrMapOvr>
</p:sld>
</file>

<file path=ppt/theme/theme1.xml><?xml version="1.0" encoding="utf-8"?>
<a:theme xmlns:a="http://schemas.openxmlformats.org/drawingml/2006/main" name="P10_121015_ppt_Master_IWU_4zu3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tx2"/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72000" tIns="54000" rIns="72000" bIns="54000">
        <a:spAutoFit/>
      </a:bodyPr>
      <a:lstStyle>
        <a:defPPr marL="215900" indent="-215900">
          <a:spcAft>
            <a:spcPts val="563"/>
          </a:spcAft>
          <a:buClr>
            <a:schemeClr val="tx2"/>
          </a:buClr>
          <a:defRPr sz="1400" dirty="0"/>
        </a:defPPr>
      </a:lstStyle>
    </a:spDef>
    <a:lnDef>
      <a:spPr bwMode="auto">
        <a:noFill/>
        <a:ln w="9525" cap="flat" cmpd="sng" algn="ctr">
          <a:solidFill>
            <a:srgbClr val="179C7D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Master_IWU_16zu9</Template>
  <TotalTime>7306</TotalTime>
  <Words>573</Words>
  <Application>Microsoft Macintosh PowerPoint</Application>
  <PresentationFormat>Custom</PresentationFormat>
  <Paragraphs>97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Frutiger LT Com 45 Light</vt:lpstr>
      <vt:lpstr>Frutiger LT Com 55 Roman</vt:lpstr>
      <vt:lpstr>Wingdings</vt:lpstr>
      <vt:lpstr>P10_121015_ppt_Master_IWU_4zu3</vt:lpstr>
      <vt:lpstr>Geometry prediction using  GANs Initial Strategy </vt:lpstr>
      <vt:lpstr>Goal</vt:lpstr>
      <vt:lpstr>Why GANs?</vt:lpstr>
      <vt:lpstr>Traditional Gan</vt:lpstr>
      <vt:lpstr>Problem with traditional GAN</vt:lpstr>
      <vt:lpstr>Solution?</vt:lpstr>
      <vt:lpstr>Pix2Pix Gan</vt:lpstr>
      <vt:lpstr>Modification of Pix2Pix</vt:lpstr>
      <vt:lpstr>Proposed Architecture</vt:lpstr>
      <vt:lpstr>References</vt:lpstr>
    </vt:vector>
  </TitlesOfParts>
  <Company>FhG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presshärten - härteprognose</dc:title>
  <dc:subject>[flexibel + präzise]2010</dc:subject>
  <dc:creator>Parvez Mohammed</dc:creator>
  <cp:lastModifiedBy>ms185864</cp:lastModifiedBy>
  <cp:revision>264</cp:revision>
  <dcterms:created xsi:type="dcterms:W3CDTF">2020-02-26T06:05:19Z</dcterms:created>
  <dcterms:modified xsi:type="dcterms:W3CDTF">2021-02-02T13:57:12Z</dcterms:modified>
</cp:coreProperties>
</file>