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47612dc9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47612d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47612dc9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47612d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47612dc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47612d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47612dc9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47612d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47612dc9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47612d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47612dc9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47612dc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47612dc9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47612d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47612dc9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147612dc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47612dc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47612d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47612dc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47612d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47612dc9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47612d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47612dc9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47612d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47612dc9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47612d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the U.S. Housing Affordability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Zillow Group’s Data (1979-03 to 2018-06)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6088" y="3250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by Zexi Ye</a:t>
            </a:r>
            <a:endParaRPr i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by Geography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219625" y="1197900"/>
            <a:ext cx="4152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terms of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Renter Affordability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on the contrary, there is substantially more geographic diversity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9275"/>
            <a:ext cx="4680425" cy="266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Over Time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54125" y="829700"/>
            <a:ext cx="41529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These 3 graphs are interactive time series plots. You may open it in the Jupyter Notebook to interact with the plots by moving around your cursor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metropolitan areas &amp; the national-level data are selected for plotting based on their rankings in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Specifically,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Max -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New York, NY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25% - </a:t>
            </a: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Augusta, GA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Median - </a:t>
            </a:r>
            <a:r>
              <a:rPr lang="en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Yakima, WA</a:t>
            </a:r>
            <a:endParaRPr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75% - </a:t>
            </a:r>
            <a:r>
              <a:rPr lang="en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Auburn, AL</a:t>
            </a: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Min - </a:t>
            </a: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Carson City, NV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350" y="962325"/>
            <a:ext cx="4432174" cy="312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407025" y="605350"/>
            <a:ext cx="4349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Price-to-Income Ratio from 1979-03 to 2018-06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Price-to-Income Ratio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54125" y="910425"/>
            <a:ext cx="35976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1979 - 2000: Relatively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level of Price-to-Income Ratio (with the exception of New York City)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2000 - 2007: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Phenomenal increase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Price-to-Income Ratio across the U.S.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2007 - 2013: </a:t>
            </a: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Collapse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Housing Price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2013 - 2018: </a:t>
            </a: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Recovery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from the Recession (with Carson City’s Price-to-Income Ratio soaring)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962325"/>
            <a:ext cx="4966951" cy="35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164850" y="594200"/>
            <a:ext cx="4349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Price-to-Income Ratio from 1979-03 to 2018-06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 Affordability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5253975" y="900388"/>
            <a:ext cx="35976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Mortgage affordability is characterized by constant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fluctuation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general trend exists, but short-term up-and-downs are prevalent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plot behaves similarly to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plot, with the mortgage affordability index reaching its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peak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2006-2007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across the country and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plummeted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85363" y="803113"/>
            <a:ext cx="4349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from 1979-03 to 2018-06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8" y="1133475"/>
            <a:ext cx="4987475" cy="34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Renter</a:t>
            </a:r>
            <a:r>
              <a:rPr lang="en"/>
              <a:t> Affordability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254125" y="910425"/>
            <a:ext cx="35976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Renter Affordability is marked by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stability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low variance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across cities over the years 1979-2008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Did not experience the boom and bust over 2000-2013 as opposed to Price-to-Income Ratio and Mortgage Affordability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Nevertheless, after the Crisis of 2008, renter affordability turned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more volatile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saw </a:t>
            </a:r>
            <a:r>
              <a:rPr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more variation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among different metropolitan areas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257125" y="674925"/>
            <a:ext cx="43497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Renter</a:t>
            </a: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Affordability from 1979-03 to 2018-06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25" y="1072225"/>
            <a:ext cx="4987475" cy="34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Heatmap</a:t>
            </a:r>
            <a:endParaRPr sz="1200"/>
          </a:p>
        </p:txBody>
      </p:sp>
      <p:sp>
        <p:nvSpPr>
          <p:cNvPr id="206" name="Google Shape;206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Are the 3 Housing Affordability Indices Correlated?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54125" y="910425"/>
            <a:ext cx="43815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Previously noticed a pronounced consistency between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graphs/plots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Created a correlation heatmap among the 3 indices using data from 1996-03 to 2018-06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have a correlation of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0.6961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which agrees with our observation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Correlations between other two pairs of indices are insignificant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50" y="764650"/>
            <a:ext cx="3842925" cy="30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Visualizations to Insights</a:t>
            </a:r>
            <a:endParaRPr sz="1200"/>
          </a:p>
        </p:txBody>
      </p:sp>
      <p:grpSp>
        <p:nvGrpSpPr>
          <p:cNvPr id="232" name="Google Shape;232;p2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3" name="Google Shape;243;p2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4" name="Google Shape;244;p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254125" y="910425"/>
            <a:ext cx="40524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Western states (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California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above all) are the least welcoming in terms of housing affordability if you seek to purchase a house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Also, western states experienced the greatest increase in real housing prices over the past 13 years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Interestingly, </a:t>
            </a:r>
            <a:r>
              <a:rPr lang="en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Florida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has a notable presence in rents and increase in rents over time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572000" y="705500"/>
            <a:ext cx="43815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During the period from 2000 - 2007, the real U.S. housing prices and mortgage saw a universal boom, crashed, and gradually recovered. In contrast, rents enjoyed stability until 2008, where they became volatile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general,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display highly </a:t>
            </a:r>
            <a:r>
              <a:rPr lang="en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consistent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behaviors, while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Renter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behaves more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independently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30"/>
          <p:cNvCxnSpPr/>
          <p:nvPr/>
        </p:nvCxnSpPr>
        <p:spPr>
          <a:xfrm>
            <a:off x="4381800" y="291450"/>
            <a:ext cx="0" cy="4560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Geography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Which metropolitan areas are the most expensive by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lang="en" sz="1400">
                <a:solidFill>
                  <a:srgbClr val="38761D"/>
                </a:solidFill>
              </a:rPr>
              <a:t>Price-to-Income Ratio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AutoNum type="arabicPeriod"/>
            </a:pPr>
            <a:r>
              <a:rPr lang="en" sz="1400">
                <a:solidFill>
                  <a:srgbClr val="4A86E8"/>
                </a:solidFill>
              </a:rPr>
              <a:t>Mortgage Affordability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 sz="1400">
                <a:solidFill>
                  <a:schemeClr val="accent3"/>
                </a:solidFill>
              </a:rPr>
              <a:t>Renter Affordability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Historical Trend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has housing affordability changed over time?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" sz="1400">
                <a:solidFill>
                  <a:schemeClr val="accent2"/>
                </a:solidFill>
              </a:rPr>
              <a:t>Largest increase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lang="en" sz="1400">
                <a:solidFill>
                  <a:srgbClr val="38761D"/>
                </a:solidFill>
              </a:rPr>
              <a:t>Trajectories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AutoNum type="arabicPeriod"/>
            </a:pPr>
            <a:r>
              <a:rPr lang="en" sz="1400">
                <a:solidFill>
                  <a:srgbClr val="E06666"/>
                </a:solidFill>
              </a:rPr>
              <a:t>House Price Boom &amp; Crisis of 2008</a:t>
            </a:r>
            <a:endParaRPr sz="1400">
              <a:solidFill>
                <a:srgbClr val="E06666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Are the 3 housing affordability indices correlated?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Lollipops &amp; Maps</a:t>
            </a:r>
            <a:endParaRPr sz="1400"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Metropolitan Areas Are the Most Expensive to Live?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025" y="172625"/>
            <a:ext cx="4023301" cy="24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100" y="2693651"/>
            <a:ext cx="3936224" cy="23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506300" y="1162200"/>
            <a:ext cx="36591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metropolitan areas are ranked by Price-to-Income Ratio, Mortgage Affordability and Renter Affordability using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June 2018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Observe that, by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cities in 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California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 the lead in the Top 10 (8 out of 10), with 2 Hawaiian cities following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cities are located in the West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173200" y="1116175"/>
            <a:ext cx="36591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Ranked by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Rent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 Top 10 cities see slightly more diversity in term of geography, yet 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Californian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cities still have a heavy presence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0" y="1391425"/>
            <a:ext cx="4673800" cy="284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311700" y="993250"/>
            <a:ext cx="42603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each state, project the affordability indices of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most populous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metropolitan areas onto maps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terms of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Price-to-Income Ratio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Mortgage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WA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NY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HI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significantly more expensive to live in than the rest of the country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850" y="92419"/>
            <a:ext cx="3099125" cy="24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850" y="2543165"/>
            <a:ext cx="3192450" cy="255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Geography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11700" y="1224925"/>
            <a:ext cx="41529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Rent Affordability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 contrast,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NY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FL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beat other states by a large margin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Housing in Central U.S. is generally more affordable in comparison to coastal states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4650"/>
            <a:ext cx="4374600" cy="349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Trend</a:t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Tree Maps &amp; Interactive Time Series</a:t>
            </a:r>
            <a:endParaRPr sz="1400"/>
          </a:p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Has Housing Affordability Changed over Time?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15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by Geography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11700" y="925750"/>
            <a:ext cx="4152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tree maps exhibit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20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metropolitan areas that experienced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highest growth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the 3 affordability indices from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03/1996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06/2018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(since </a:t>
            </a:r>
            <a:r>
              <a:rPr i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03/1996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there has been a relatively complete record of data)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5" y="2624949"/>
            <a:ext cx="4215300" cy="2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00" y="156850"/>
            <a:ext cx="4152920" cy="2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572000" y="2624956"/>
            <a:ext cx="41529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Similar to the previous section,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California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again dominates, suggesting that in general the state has seen a universal and large increase in real housing price (accounted for the growth in income)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Wild Wild West - western states take up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80-90%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list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