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6858000" cy="9144000"/>
  <p:embeddedFontLst>
    <p:embeddedFont>
      <p:font typeface="Arial Narrow"/>
      <p:regular r:id="rId13"/>
      <p:bold r:id="rId14"/>
      <p:italic r:id="rId15"/>
      <p:boldItalic r:id="rId16"/>
    </p:embeddedFont>
    <p:embeddedFont>
      <p:font typeface="Helvetica Neue"/>
      <p:regular r:id="rId17"/>
      <p:bold r:id="rId18"/>
      <p:italic r:id="rId19"/>
      <p:boldItalic r:id="rId20"/>
    </p:embeddedFont>
    <p:embeddedFont>
      <p:font typeface="Arial Black"/>
      <p:regular r:id="rId21"/>
    </p:embeddedFont>
    <p:embeddedFont>
      <p:font typeface="Helvetica Neue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22" Type="http://schemas.openxmlformats.org/officeDocument/2006/relationships/font" Target="fonts/HelveticaNeueLight-regular.fntdata"/><Relationship Id="rId21" Type="http://schemas.openxmlformats.org/officeDocument/2006/relationships/font" Target="fonts/ArialBlack-regular.fntdata"/><Relationship Id="rId24" Type="http://schemas.openxmlformats.org/officeDocument/2006/relationships/font" Target="fonts/HelveticaNeueLight-italic.fntdata"/><Relationship Id="rId23" Type="http://schemas.openxmlformats.org/officeDocument/2006/relationships/font" Target="fonts/HelveticaNeue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HelveticaNeue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rialNarrow-regular.fntdata"/><Relationship Id="rId12" Type="http://schemas.openxmlformats.org/officeDocument/2006/relationships/slide" Target="slides/slide8.xml"/><Relationship Id="rId15" Type="http://schemas.openxmlformats.org/officeDocument/2006/relationships/font" Target="fonts/ArialNarrow-italic.fntdata"/><Relationship Id="rId14" Type="http://schemas.openxmlformats.org/officeDocument/2006/relationships/font" Target="fonts/ArialNarrow-bold.fntdata"/><Relationship Id="rId17" Type="http://schemas.openxmlformats.org/officeDocument/2006/relationships/font" Target="fonts/HelveticaNeue-regular.fntdata"/><Relationship Id="rId16" Type="http://schemas.openxmlformats.org/officeDocument/2006/relationships/font" Target="fonts/ArialNarrow-boldItalic.fntdata"/><Relationship Id="rId19" Type="http://schemas.openxmlformats.org/officeDocument/2006/relationships/font" Target="fonts/HelveticaNeue-italic.fntdata"/><Relationship Id="rId1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9" name="Google Shape;6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78" name="Google Shape;7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4dbb24b72_2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4dbb24b72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44dbb24b72_2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4dbb24b72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96" name="Google Shape;96;g44dbb24b72_2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What is the pattern of heart rate? How to define a “dangerous situation ”</a:t>
            </a:r>
            <a:endParaRPr b="0" i="0" sz="1200" u="none" cap="none" strike="noStrike">
              <a:solidFill>
                <a:schemeClr val="dk1"/>
              </a:solidFill>
              <a:latin typeface="Calibri"/>
              <a:ea typeface="Calibri"/>
              <a:cs typeface="Calibri"/>
              <a:sym typeface="Calibri"/>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4f8da059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4f8da05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44f8da059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4dbb24b7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44dbb24b7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Note that sometimes you need more than one value proposition. For example if the beneficiary does not pay you, then you need one value proposition for your beneficiary and one for your paying customer.</a:t>
            </a:r>
            <a:endParaRPr b="0" i="0" sz="1200" u="none" cap="none" strike="noStrike">
              <a:solidFill>
                <a:schemeClr val="dk1"/>
              </a:solidFill>
              <a:latin typeface="Calibri"/>
              <a:ea typeface="Calibri"/>
              <a:cs typeface="Calibri"/>
              <a:sym typeface="Calibri"/>
            </a:endParaRPr>
          </a:p>
        </p:txBody>
      </p:sp>
      <p:sp>
        <p:nvSpPr>
          <p:cNvPr id="135" name="Google Shape;135;g44dbb24b72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4" name="Google Shape;14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3"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9" name="Shape 49"/>
        <p:cNvGrpSpPr/>
        <p:nvPr/>
      </p:nvGrpSpPr>
      <p:grpSpPr>
        <a:xfrm>
          <a:off x="0" y="0"/>
          <a:ext cx="0" cy="0"/>
          <a:chOff x="0" y="0"/>
          <a:chExt cx="0" cy="0"/>
        </a:xfrm>
      </p:grpSpPr>
      <p:sp>
        <p:nvSpPr>
          <p:cNvPr id="50" name="Google Shape;50;p11"/>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11"/>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1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53" name="Google Shape;53;p11"/>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12"/>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57" name="Google Shape;57;p1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12"/>
          <p:cNvSpPr txBox="1"/>
          <p:nvPr>
            <p:ph idx="12" type="sldNum"/>
          </p:nvPr>
        </p:nvSpPr>
        <p:spPr>
          <a:xfrm>
            <a:off x="457200" y="6340777"/>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9" name="Shape 59"/>
        <p:cNvGrpSpPr/>
        <p:nvPr/>
      </p:nvGrpSpPr>
      <p:grpSpPr>
        <a:xfrm>
          <a:off x="0" y="0"/>
          <a:ext cx="0" cy="0"/>
          <a:chOff x="0" y="0"/>
          <a:chExt cx="0" cy="0"/>
        </a:xfrm>
      </p:grpSpPr>
      <p:sp>
        <p:nvSpPr>
          <p:cNvPr id="60" name="Google Shape;60;p1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1" name="Google Shape;61;p13"/>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13"/>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14"/>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 name="Google Shape;65;p14"/>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14"/>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14" name="Shape 14"/>
        <p:cNvGrpSpPr/>
        <p:nvPr/>
      </p:nvGrpSpPr>
      <p:grpSpPr>
        <a:xfrm>
          <a:off x="0" y="0"/>
          <a:ext cx="0" cy="0"/>
          <a:chOff x="0" y="0"/>
          <a:chExt cx="0" cy="0"/>
        </a:xfrm>
      </p:grpSpPr>
      <p:sp>
        <p:nvSpPr>
          <p:cNvPr id="15" name="Google Shape;15;p3"/>
          <p:cNvSpPr/>
          <p:nvPr/>
        </p:nvSpPr>
        <p:spPr>
          <a:xfrm>
            <a:off x="5" y="-3"/>
            <a:ext cx="2937933" cy="6880581"/>
          </a:xfrm>
          <a:prstGeom prst="rect">
            <a:avLst/>
          </a:prstGeom>
          <a:solidFill>
            <a:srgbClr val="FF0000">
              <a:alpha val="78431"/>
            </a:srgbClr>
          </a:solidFill>
          <a:ln>
            <a:noFill/>
          </a:ln>
        </p:spPr>
        <p:txBody>
          <a:bodyPr anchorCtr="0" anchor="ctr" bIns="45700" lIns="457200" spcFirstLastPara="1" rIns="182875" wrap="square" tIns="45700">
            <a:noAutofit/>
          </a:bodyPr>
          <a:lstStyle/>
          <a:p>
            <a:pPr indent="0" lvl="0" marL="0" marR="0" rtl="0" algn="l">
              <a:lnSpc>
                <a:spcPct val="110000"/>
              </a:lnSpc>
              <a:spcBef>
                <a:spcPts val="0"/>
              </a:spcBef>
              <a:spcAft>
                <a:spcPts val="0"/>
              </a:spcAft>
              <a:buClr>
                <a:srgbClr val="000000"/>
              </a:buClr>
              <a:buSzPts val="1800"/>
              <a:buFont typeface="Arial"/>
              <a:buNone/>
            </a:pPr>
            <a:r>
              <a:t/>
            </a:r>
            <a:endParaRPr b="0" i="0" sz="1800" u="none" cap="none" strike="noStrike">
              <a:solidFill>
                <a:schemeClr val="lt1"/>
              </a:solidFill>
              <a:latin typeface="Arial Narrow"/>
              <a:ea typeface="Arial Narrow"/>
              <a:cs typeface="Arial Narrow"/>
              <a:sym typeface="Arial Narrow"/>
            </a:endParaRPr>
          </a:p>
        </p:txBody>
      </p:sp>
      <p:sp>
        <p:nvSpPr>
          <p:cNvPr id="16" name="Google Shape;16;p3"/>
          <p:cNvSpPr txBox="1"/>
          <p:nvPr>
            <p:ph idx="1" type="body"/>
          </p:nvPr>
        </p:nvSpPr>
        <p:spPr>
          <a:xfrm>
            <a:off x="3183467" y="745067"/>
            <a:ext cx="5503334" cy="4932364"/>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3pPr>
            <a:lvl4pPr indent="-381000" lvl="3" marL="18288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4pPr>
            <a:lvl5pPr indent="-381000" lvl="4" marL="2286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 name="Google Shape;17;p3"/>
          <p:cNvSpPr txBox="1"/>
          <p:nvPr>
            <p:ph type="title"/>
          </p:nvPr>
        </p:nvSpPr>
        <p:spPr>
          <a:xfrm>
            <a:off x="254005" y="745069"/>
            <a:ext cx="2404533" cy="511386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FFFFFF"/>
              </a:buClr>
              <a:buSzPts val="1400"/>
              <a:buFont typeface="Helvetica Neue Light"/>
              <a:buNone/>
              <a:defRPr b="0" i="0" sz="2800" u="none" cap="none" strike="noStrike">
                <a:solidFill>
                  <a:srgbClr val="FFFFF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3"/>
          <p:cNvSpPr txBox="1"/>
          <p:nvPr>
            <p:ph idx="12" type="sldNum"/>
          </p:nvPr>
        </p:nvSpPr>
        <p:spPr>
          <a:xfrm>
            <a:off x="8754534" y="6603985"/>
            <a:ext cx="296333" cy="276585"/>
          </a:xfrm>
          <a:prstGeom prst="rect">
            <a:avLst/>
          </a:prstGeom>
          <a:noFill/>
          <a:ln>
            <a:noFill/>
          </a:ln>
        </p:spPr>
        <p:txBody>
          <a:bodyPr anchorCtr="1"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Google Shape;20;p4"/>
          <p:cNvSpPr txBox="1"/>
          <p:nvPr>
            <p:ph idx="12" type="sldNum"/>
          </p:nvPr>
        </p:nvSpPr>
        <p:spPr>
          <a:xfrm>
            <a:off x="457200" y="6386890"/>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457200" y="274638"/>
            <a:ext cx="8229545" cy="11430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5"/>
          <p:cNvSpPr txBox="1"/>
          <p:nvPr>
            <p:ph idx="1" type="body"/>
          </p:nvPr>
        </p:nvSpPr>
        <p:spPr>
          <a:xfrm>
            <a:off x="457201" y="1600199"/>
            <a:ext cx="3994635" cy="4967471"/>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5"/>
          <p:cNvSpPr txBox="1"/>
          <p:nvPr>
            <p:ph idx="2" type="body"/>
          </p:nvPr>
        </p:nvSpPr>
        <p:spPr>
          <a:xfrm>
            <a:off x="4692274" y="1600199"/>
            <a:ext cx="3994635" cy="4967471"/>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5" name="Shape 25"/>
        <p:cNvGrpSpPr/>
        <p:nvPr/>
      </p:nvGrpSpPr>
      <p:grpSpPr>
        <a:xfrm>
          <a:off x="0" y="0"/>
          <a:ext cx="0" cy="0"/>
          <a:chOff x="0" y="0"/>
          <a:chExt cx="0" cy="0"/>
        </a:xfrm>
      </p:grpSpPr>
      <p:sp>
        <p:nvSpPr>
          <p:cNvPr id="26" name="Google Shape;26;p6"/>
          <p:cNvSpPr txBox="1"/>
          <p:nvPr>
            <p:ph type="title"/>
          </p:nvPr>
        </p:nvSpPr>
        <p:spPr>
          <a:xfrm>
            <a:off x="722313" y="2502005"/>
            <a:ext cx="7772400" cy="136207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 name="Google Shape;27;p6"/>
          <p:cNvSpPr txBox="1"/>
          <p:nvPr>
            <p:ph idx="12" type="sldNum"/>
          </p:nvPr>
        </p:nvSpPr>
        <p:spPr>
          <a:xfrm>
            <a:off x="722313"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7"/>
          <p:cNvSpPr txBox="1"/>
          <p:nvPr>
            <p:ph idx="12" type="sldNum"/>
          </p:nvPr>
        </p:nvSpPr>
        <p:spPr>
          <a:xfrm>
            <a:off x="457200" y="6386890"/>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1" name="Shape 31"/>
        <p:cNvGrpSpPr/>
        <p:nvPr/>
      </p:nvGrpSpPr>
      <p:grpSpPr>
        <a:xfrm>
          <a:off x="0" y="0"/>
          <a:ext cx="0" cy="0"/>
          <a:chOff x="0" y="0"/>
          <a:chExt cx="0" cy="0"/>
        </a:xfrm>
      </p:grpSpPr>
      <p:sp>
        <p:nvSpPr>
          <p:cNvPr id="32" name="Google Shape;32;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4" name="Google Shape;34;p8"/>
          <p:cNvSpPr txBox="1"/>
          <p:nvPr>
            <p:ph idx="12" type="sldNum"/>
          </p:nvPr>
        </p:nvSpPr>
        <p:spPr>
          <a:xfrm>
            <a:off x="457200" y="6338510"/>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7" name="Google Shape;37;p9"/>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9"/>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9"/>
          <p:cNvSpPr txBox="1"/>
          <p:nvPr>
            <p:ph idx="12" type="sldNum"/>
          </p:nvPr>
        </p:nvSpPr>
        <p:spPr>
          <a:xfrm>
            <a:off x="457200" y="6374795"/>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p1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1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1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1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10"/>
          <p:cNvSpPr txBox="1"/>
          <p:nvPr>
            <p:ph idx="10" type="dt"/>
          </p:nvPr>
        </p:nvSpPr>
        <p:spPr>
          <a:xfrm>
            <a:off x="457200" y="6356350"/>
            <a:ext cx="2133600" cy="36512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10"/>
          <p:cNvSpPr txBox="1"/>
          <p:nvPr>
            <p:ph idx="11" type="ftr"/>
          </p:nvPr>
        </p:nvSpPr>
        <p:spPr>
          <a:xfrm>
            <a:off x="457200" y="6347370"/>
            <a:ext cx="2895600" cy="36512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10"/>
          <p:cNvSpPr txBox="1"/>
          <p:nvPr>
            <p:ph idx="12" type="sldNum"/>
          </p:nvPr>
        </p:nvSpPr>
        <p:spPr>
          <a:xfrm>
            <a:off x="457200" y="6386890"/>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457200" y="6386890"/>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p:nvPr/>
        </p:nvSpPr>
        <p:spPr>
          <a:xfrm>
            <a:off x="0" y="0"/>
            <a:ext cx="9144000" cy="1252500"/>
          </a:xfrm>
          <a:prstGeom prst="rect">
            <a:avLst/>
          </a:prstGeom>
          <a:solidFill>
            <a:srgbClr val="FF0000">
              <a:alpha val="7843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txBox="1"/>
          <p:nvPr/>
        </p:nvSpPr>
        <p:spPr>
          <a:xfrm>
            <a:off x="6140100" y="510000"/>
            <a:ext cx="284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n-US" sz="1800">
                <a:solidFill>
                  <a:srgbClr val="FFFFFF"/>
                </a:solidFill>
              </a:rPr>
              <a:t>Safety with every Stride</a:t>
            </a:r>
            <a:endParaRPr b="1" i="1" sz="1800" u="none" cap="none" strike="noStrike">
              <a:solidFill>
                <a:srgbClr val="FFFFFF"/>
              </a:solidFill>
              <a:latin typeface="Arial"/>
              <a:ea typeface="Arial"/>
              <a:cs typeface="Arial"/>
              <a:sym typeface="Arial"/>
            </a:endParaRPr>
          </a:p>
        </p:txBody>
      </p:sp>
      <p:sp>
        <p:nvSpPr>
          <p:cNvPr id="73" name="Google Shape;73;p15"/>
          <p:cNvSpPr txBox="1"/>
          <p:nvPr/>
        </p:nvSpPr>
        <p:spPr>
          <a:xfrm>
            <a:off x="76200" y="279150"/>
            <a:ext cx="53613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lang="en-US" sz="4800">
                <a:solidFill>
                  <a:srgbClr val="FFFFFF"/>
                </a:solidFill>
                <a:latin typeface="Arial Black"/>
                <a:ea typeface="Arial Black"/>
                <a:cs typeface="Arial Black"/>
                <a:sym typeface="Arial Black"/>
              </a:rPr>
              <a:t>Running Safety</a:t>
            </a:r>
            <a:endParaRPr b="0" i="0" sz="4800" u="none" cap="none" strike="noStrike">
              <a:solidFill>
                <a:srgbClr val="FFFFFF"/>
              </a:solidFill>
              <a:latin typeface="Arial Black"/>
              <a:ea typeface="Arial Black"/>
              <a:cs typeface="Arial Black"/>
              <a:sym typeface="Arial Black"/>
            </a:endParaRPr>
          </a:p>
        </p:txBody>
      </p:sp>
      <p:pic>
        <p:nvPicPr>
          <p:cNvPr id="74" name="Google Shape;74;p15"/>
          <p:cNvPicPr preferRelativeResize="0"/>
          <p:nvPr/>
        </p:nvPicPr>
        <p:blipFill>
          <a:blip r:embed="rId3">
            <a:alphaModFix/>
          </a:blip>
          <a:stretch>
            <a:fillRect/>
          </a:stretch>
        </p:blipFill>
        <p:spPr>
          <a:xfrm>
            <a:off x="1671638" y="2404175"/>
            <a:ext cx="5800725" cy="346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254005" y="745069"/>
            <a:ext cx="2404533" cy="511386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Value Proposition</a:t>
            </a:r>
            <a:endParaRPr b="0" i="0" sz="1600" u="none" cap="none" strike="noStrike">
              <a:solidFill>
                <a:srgbClr val="FFFFFF"/>
              </a:solidFill>
              <a:latin typeface="Helvetica Neue Light"/>
              <a:ea typeface="Helvetica Neue Light"/>
              <a:cs typeface="Helvetica Neue Light"/>
              <a:sym typeface="Helvetica Neue Light"/>
            </a:endParaRPr>
          </a:p>
        </p:txBody>
      </p:sp>
      <p:sp>
        <p:nvSpPr>
          <p:cNvPr id="81" name="Google Shape;81;p16"/>
          <p:cNvSpPr txBox="1"/>
          <p:nvPr>
            <p:ph idx="12" type="sldNum"/>
          </p:nvPr>
        </p:nvSpPr>
        <p:spPr>
          <a:xfrm>
            <a:off x="8754530" y="6603982"/>
            <a:ext cx="296333" cy="276585"/>
          </a:xfrm>
          <a:prstGeom prst="rect">
            <a:avLst/>
          </a:prstGeom>
          <a:noFill/>
          <a:ln>
            <a:noFill/>
          </a:ln>
        </p:spPr>
        <p:txBody>
          <a:bodyPr anchorCtr="1"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BFBFBF"/>
                </a:solidFill>
                <a:latin typeface="Helvetica Neue Light"/>
                <a:ea typeface="Helvetica Neue Light"/>
                <a:cs typeface="Helvetica Neue Light"/>
                <a:sym typeface="Helvetica Neue Light"/>
              </a:rPr>
              <a:t>‹#›</a:t>
            </a:fld>
            <a:endParaRPr b="0" i="0" sz="800" u="none" cap="none" strike="noStrike">
              <a:solidFill>
                <a:srgbClr val="BFBFBF"/>
              </a:solidFill>
              <a:latin typeface="Helvetica Neue Light"/>
              <a:ea typeface="Helvetica Neue Light"/>
              <a:cs typeface="Helvetica Neue Light"/>
              <a:sym typeface="Helvetica Neue Light"/>
            </a:endParaRPr>
          </a:p>
        </p:txBody>
      </p:sp>
      <p:sp>
        <p:nvSpPr>
          <p:cNvPr id="82" name="Google Shape;82;p16"/>
          <p:cNvSpPr txBox="1"/>
          <p:nvPr>
            <p:ph idx="1" type="body"/>
          </p:nvPr>
        </p:nvSpPr>
        <p:spPr>
          <a:xfrm>
            <a:off x="3183475" y="745076"/>
            <a:ext cx="5503200" cy="5658300"/>
          </a:xfrm>
          <a:prstGeom prst="rect">
            <a:avLst/>
          </a:prstGeom>
          <a:noFill/>
          <a:ln>
            <a:noFill/>
          </a:ln>
        </p:spPr>
        <p:txBody>
          <a:bodyPr anchorCtr="0" anchor="t" bIns="45700" lIns="91425" spcFirstLastPara="1" rIns="91425" wrap="square" tIns="45700">
            <a:noAutofit/>
          </a:bodyPr>
          <a:lstStyle/>
          <a:p>
            <a:pPr indent="-6350" lvl="2" marL="857250" marR="0" rtl="0" algn="l">
              <a:lnSpc>
                <a:spcPct val="100000"/>
              </a:lnSpc>
              <a:spcBef>
                <a:spcPts val="0"/>
              </a:spcBef>
              <a:spcAft>
                <a:spcPts val="0"/>
              </a:spcAft>
              <a:buClr>
                <a:srgbClr val="141313"/>
              </a:buClr>
              <a:buSzPts val="2400"/>
              <a:buFont typeface="Arial"/>
              <a:buNone/>
            </a:pPr>
            <a:r>
              <a:rPr b="1" lang="en-US" sz="2000">
                <a:solidFill>
                  <a:srgbClr val="141313"/>
                </a:solidFill>
                <a:latin typeface="Helvetica Neue"/>
                <a:ea typeface="Helvetica Neue"/>
                <a:cs typeface="Helvetica Neue"/>
                <a:sym typeface="Helvetica Neue"/>
              </a:rPr>
              <a:t>Who is this for?</a:t>
            </a:r>
            <a:endParaRPr b="1" sz="2000">
              <a:solidFill>
                <a:srgbClr val="141313"/>
              </a:solidFill>
              <a:latin typeface="Helvetica Neue"/>
              <a:ea typeface="Helvetica Neue"/>
              <a:cs typeface="Helvetica Neue"/>
              <a:sym typeface="Helvetica Neue"/>
            </a:endParaRPr>
          </a:p>
          <a:p>
            <a:pPr indent="-6350" lvl="2" marL="857250" marR="0" rtl="0" algn="l">
              <a:lnSpc>
                <a:spcPct val="100000"/>
              </a:lnSpc>
              <a:spcBef>
                <a:spcPts val="0"/>
              </a:spcBef>
              <a:spcAft>
                <a:spcPts val="0"/>
              </a:spcAft>
              <a:buClr>
                <a:srgbClr val="141313"/>
              </a:buClr>
              <a:buSzPts val="2400"/>
              <a:buFont typeface="Arial"/>
              <a:buNone/>
            </a:pPr>
            <a:r>
              <a:rPr b="1" lang="en-US" sz="2000">
                <a:solidFill>
                  <a:srgbClr val="141313"/>
                </a:solidFill>
              </a:rPr>
              <a:t>Our product is design f</a:t>
            </a:r>
            <a:r>
              <a:rPr b="1" i="0" lang="en-US" sz="2000" u="none" cap="none" strike="noStrike">
                <a:solidFill>
                  <a:srgbClr val="141313"/>
                </a:solidFill>
                <a:latin typeface="Helvetica Neue Light"/>
                <a:ea typeface="Helvetica Neue Light"/>
                <a:cs typeface="Helvetica Neue Light"/>
                <a:sym typeface="Helvetica Neue Light"/>
              </a:rPr>
              <a:t>or </a:t>
            </a:r>
            <a:r>
              <a:rPr b="1" lang="en-US" sz="2000">
                <a:solidFill>
                  <a:srgbClr val="141313"/>
                </a:solidFill>
              </a:rPr>
              <a:t>night runner, especially women.</a:t>
            </a:r>
            <a:endParaRPr b="1" sz="2000">
              <a:solidFill>
                <a:srgbClr val="141313"/>
              </a:solidFill>
            </a:endParaRPr>
          </a:p>
          <a:p>
            <a:pPr indent="-6350" lvl="2" marL="857250" marR="0" rtl="0" algn="l">
              <a:lnSpc>
                <a:spcPct val="100000"/>
              </a:lnSpc>
              <a:spcBef>
                <a:spcPts val="0"/>
              </a:spcBef>
              <a:spcAft>
                <a:spcPts val="0"/>
              </a:spcAft>
              <a:buClr>
                <a:srgbClr val="141313"/>
              </a:buClr>
              <a:buSzPts val="2400"/>
              <a:buFont typeface="Arial"/>
              <a:buNone/>
            </a:pPr>
            <a:r>
              <a:t/>
            </a:r>
            <a:endParaRPr b="1" sz="2000">
              <a:solidFill>
                <a:srgbClr val="141313"/>
              </a:solidFill>
            </a:endParaRPr>
          </a:p>
          <a:p>
            <a:pPr indent="-6350" lvl="2" marL="857250" marR="0" rtl="0" algn="l">
              <a:lnSpc>
                <a:spcPct val="100000"/>
              </a:lnSpc>
              <a:spcBef>
                <a:spcPts val="0"/>
              </a:spcBef>
              <a:spcAft>
                <a:spcPts val="0"/>
              </a:spcAft>
              <a:buClr>
                <a:srgbClr val="141313"/>
              </a:buClr>
              <a:buSzPts val="2400"/>
              <a:buFont typeface="Arial"/>
              <a:buNone/>
            </a:pPr>
            <a:r>
              <a:rPr b="1" lang="en-US" sz="2000">
                <a:solidFill>
                  <a:srgbClr val="141313"/>
                </a:solidFill>
                <a:latin typeface="Helvetica Neue"/>
                <a:ea typeface="Helvetica Neue"/>
                <a:cs typeface="Helvetica Neue"/>
                <a:sym typeface="Helvetica Neue"/>
              </a:rPr>
              <a:t>What does it provide?</a:t>
            </a:r>
            <a:endParaRPr b="1" sz="2000">
              <a:solidFill>
                <a:srgbClr val="141313"/>
              </a:solidFill>
              <a:latin typeface="Helvetica Neue"/>
              <a:ea typeface="Helvetica Neue"/>
              <a:cs typeface="Helvetica Neue"/>
              <a:sym typeface="Helvetica Neue"/>
            </a:endParaRPr>
          </a:p>
          <a:p>
            <a:pPr indent="-6350" lvl="2" marL="857250" marR="0" rtl="0" algn="l">
              <a:lnSpc>
                <a:spcPct val="100000"/>
              </a:lnSpc>
              <a:spcBef>
                <a:spcPts val="400"/>
              </a:spcBef>
              <a:spcAft>
                <a:spcPts val="0"/>
              </a:spcAft>
              <a:buClr>
                <a:srgbClr val="141313"/>
              </a:buClr>
              <a:buSzPts val="2400"/>
              <a:buFont typeface="Arial"/>
              <a:buNone/>
            </a:pPr>
            <a:r>
              <a:rPr b="1" i="0" lang="en-US" sz="2000" u="none" cap="none" strike="noStrike">
                <a:solidFill>
                  <a:srgbClr val="141313"/>
                </a:solidFill>
                <a:latin typeface="Helvetica Neue Light"/>
                <a:ea typeface="Helvetica Neue Light"/>
                <a:cs typeface="Helvetica Neue Light"/>
                <a:sym typeface="Helvetica Neue Light"/>
              </a:rPr>
              <a:t>The </a:t>
            </a:r>
            <a:r>
              <a:rPr b="1" lang="en-US" sz="2000">
                <a:solidFill>
                  <a:srgbClr val="141313"/>
                </a:solidFill>
              </a:rPr>
              <a:t>RunningSafety+</a:t>
            </a:r>
            <a:r>
              <a:rPr b="1" i="0" lang="en-US" sz="2000" u="none" cap="none" strike="noStrike">
                <a:solidFill>
                  <a:srgbClr val="141313"/>
                </a:solidFill>
                <a:latin typeface="Helvetica Neue Light"/>
                <a:ea typeface="Helvetica Neue Light"/>
                <a:cs typeface="Helvetica Neue Light"/>
                <a:sym typeface="Helvetica Neue Light"/>
              </a:rPr>
              <a:t> is a </a:t>
            </a:r>
            <a:r>
              <a:rPr b="1" lang="en-US" sz="2000">
                <a:solidFill>
                  <a:srgbClr val="141313"/>
                </a:solidFill>
              </a:rPr>
              <a:t>self-working device t</a:t>
            </a:r>
            <a:r>
              <a:rPr b="1" i="0" lang="en-US" sz="2000" u="none" cap="none" strike="noStrike">
                <a:solidFill>
                  <a:srgbClr val="141313"/>
                </a:solidFill>
                <a:latin typeface="Helvetica Neue Light"/>
                <a:ea typeface="Helvetica Neue Light"/>
                <a:cs typeface="Helvetica Neue Light"/>
                <a:sym typeface="Helvetica Neue Light"/>
              </a:rPr>
              <a:t>hat provides it</a:t>
            </a:r>
            <a:r>
              <a:rPr b="1" lang="en-US" sz="2000">
                <a:solidFill>
                  <a:srgbClr val="141313"/>
                </a:solidFill>
              </a:rPr>
              <a:t>’s user safe running experience.</a:t>
            </a:r>
            <a:endParaRPr b="1" sz="2000">
              <a:solidFill>
                <a:srgbClr val="141313"/>
              </a:solidFill>
            </a:endParaRPr>
          </a:p>
          <a:p>
            <a:pPr indent="-6350" lvl="2" marL="857250" marR="0" rtl="0" algn="l">
              <a:lnSpc>
                <a:spcPct val="100000"/>
              </a:lnSpc>
              <a:spcBef>
                <a:spcPts val="400"/>
              </a:spcBef>
              <a:spcAft>
                <a:spcPts val="0"/>
              </a:spcAft>
              <a:buClr>
                <a:srgbClr val="141313"/>
              </a:buClr>
              <a:buSzPts val="2400"/>
              <a:buFont typeface="Arial"/>
              <a:buNone/>
            </a:pPr>
            <a:r>
              <a:t/>
            </a:r>
            <a:endParaRPr b="1" sz="2000">
              <a:solidFill>
                <a:srgbClr val="141313"/>
              </a:solidFill>
            </a:endParaRPr>
          </a:p>
          <a:p>
            <a:pPr indent="-6350" lvl="2" marL="857250" marR="0" rtl="0" algn="l">
              <a:lnSpc>
                <a:spcPct val="100000"/>
              </a:lnSpc>
              <a:spcBef>
                <a:spcPts val="400"/>
              </a:spcBef>
              <a:spcAft>
                <a:spcPts val="0"/>
              </a:spcAft>
              <a:buClr>
                <a:srgbClr val="141313"/>
              </a:buClr>
              <a:buSzPts val="2400"/>
              <a:buFont typeface="Arial"/>
              <a:buNone/>
            </a:pPr>
            <a:r>
              <a:rPr b="1" lang="en-US" sz="2000">
                <a:solidFill>
                  <a:srgbClr val="141313"/>
                </a:solidFill>
                <a:latin typeface="Helvetica Neue"/>
                <a:ea typeface="Helvetica Neue"/>
                <a:cs typeface="Helvetica Neue"/>
                <a:sym typeface="Helvetica Neue"/>
              </a:rPr>
              <a:t>Advantage?</a:t>
            </a:r>
            <a:endParaRPr b="1" sz="2000">
              <a:solidFill>
                <a:srgbClr val="141313"/>
              </a:solidFill>
              <a:latin typeface="Helvetica Neue"/>
              <a:ea typeface="Helvetica Neue"/>
              <a:cs typeface="Helvetica Neue"/>
              <a:sym typeface="Helvetica Neue"/>
            </a:endParaRPr>
          </a:p>
          <a:p>
            <a:pPr indent="-6350" lvl="2" marL="857250" marR="0" rtl="0" algn="l">
              <a:lnSpc>
                <a:spcPct val="100000"/>
              </a:lnSpc>
              <a:spcBef>
                <a:spcPts val="400"/>
              </a:spcBef>
              <a:spcAft>
                <a:spcPts val="0"/>
              </a:spcAft>
              <a:buClr>
                <a:srgbClr val="141313"/>
              </a:buClr>
              <a:buSzPts val="2400"/>
              <a:buFont typeface="Arial"/>
              <a:buNone/>
            </a:pPr>
            <a:r>
              <a:rPr b="1" i="0" lang="en-US" sz="2000" u="none" cap="none" strike="noStrike">
                <a:solidFill>
                  <a:srgbClr val="141313"/>
                </a:solidFill>
                <a:latin typeface="Helvetica Neue Light"/>
                <a:ea typeface="Helvetica Neue Light"/>
                <a:cs typeface="Helvetica Neue Light"/>
                <a:sym typeface="Helvetica Neue Light"/>
              </a:rPr>
              <a:t>Unlike </a:t>
            </a:r>
            <a:r>
              <a:rPr b="1" lang="en-US" sz="2000">
                <a:solidFill>
                  <a:srgbClr val="141313"/>
                </a:solidFill>
              </a:rPr>
              <a:t>RunAngel, a bracelet that can send alert message by pressing the center button, RunningSafety+</a:t>
            </a:r>
            <a:r>
              <a:rPr b="1" i="0" lang="en-US" sz="2000" u="none" cap="none" strike="noStrike">
                <a:solidFill>
                  <a:srgbClr val="141313"/>
                </a:solidFill>
                <a:latin typeface="Helvetica Neue Light"/>
                <a:ea typeface="Helvetica Neue Light"/>
                <a:cs typeface="Helvetica Neue Light"/>
                <a:sym typeface="Helvetica Neue Light"/>
              </a:rPr>
              <a:t> </a:t>
            </a:r>
            <a:r>
              <a:rPr lang="en-US" sz="2000">
                <a:solidFill>
                  <a:srgbClr val="141313"/>
                </a:solidFill>
                <a:latin typeface="Arial"/>
                <a:ea typeface="Arial"/>
                <a:cs typeface="Arial"/>
                <a:sym typeface="Arial"/>
              </a:rPr>
              <a:t>can automatically detect danger and send out SOS messages without any action from the runner.</a:t>
            </a:r>
            <a:endParaRPr b="0" i="0" sz="2400" u="none" cap="none" strike="noStrike">
              <a:solidFill>
                <a:schemeClr val="dk1"/>
              </a:solidFill>
              <a:latin typeface="Helvetica Neue Light"/>
              <a:ea typeface="Helvetica Neue Light"/>
              <a:cs typeface="Helvetica Neue Light"/>
              <a:sym typeface="Helvetica Neue Light"/>
            </a:endParaRPr>
          </a:p>
        </p:txBody>
      </p:sp>
      <p:sp>
        <p:nvSpPr>
          <p:cNvPr id="83" name="Google Shape;83;p16"/>
          <p:cNvSpPr/>
          <p:nvPr/>
        </p:nvSpPr>
        <p:spPr>
          <a:xfrm>
            <a:off x="4479667" y="3244334"/>
            <a:ext cx="1846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84" name="Google Shape;84;p16"/>
          <p:cNvPicPr preferRelativeResize="0"/>
          <p:nvPr/>
        </p:nvPicPr>
        <p:blipFill>
          <a:blip r:embed="rId3">
            <a:alphaModFix/>
          </a:blip>
          <a:stretch>
            <a:fillRect/>
          </a:stretch>
        </p:blipFill>
        <p:spPr>
          <a:xfrm>
            <a:off x="7322875" y="5883590"/>
            <a:ext cx="1821125" cy="920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254005" y="745069"/>
            <a:ext cx="2404500" cy="51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rPr>
              <a:t>Visualization</a:t>
            </a:r>
            <a:endParaRPr>
              <a:solidFill>
                <a:schemeClr val="lt1"/>
              </a:solidFill>
            </a:endParaRPr>
          </a:p>
          <a:p>
            <a:pPr indent="0" lvl="0" marL="0" rtl="0" algn="l">
              <a:spcBef>
                <a:spcPts val="0"/>
              </a:spcBef>
              <a:spcAft>
                <a:spcPts val="0"/>
              </a:spcAft>
              <a:buNone/>
            </a:pPr>
            <a:r>
              <a:t/>
            </a:r>
            <a:endParaRPr/>
          </a:p>
        </p:txBody>
      </p:sp>
      <p:pic>
        <p:nvPicPr>
          <p:cNvPr id="91" name="Google Shape;91;p17"/>
          <p:cNvPicPr preferRelativeResize="0"/>
          <p:nvPr/>
        </p:nvPicPr>
        <p:blipFill>
          <a:blip r:embed="rId3">
            <a:alphaModFix/>
          </a:blip>
          <a:stretch>
            <a:fillRect/>
          </a:stretch>
        </p:blipFill>
        <p:spPr>
          <a:xfrm>
            <a:off x="2964675" y="0"/>
            <a:ext cx="3259850" cy="3259850"/>
          </a:xfrm>
          <a:prstGeom prst="rect">
            <a:avLst/>
          </a:prstGeom>
          <a:noFill/>
          <a:ln>
            <a:noFill/>
          </a:ln>
        </p:spPr>
      </p:pic>
      <p:pic>
        <p:nvPicPr>
          <p:cNvPr id="92" name="Google Shape;92;p17"/>
          <p:cNvPicPr preferRelativeResize="0"/>
          <p:nvPr/>
        </p:nvPicPr>
        <p:blipFill>
          <a:blip r:embed="rId4">
            <a:alphaModFix/>
          </a:blip>
          <a:stretch>
            <a:fillRect/>
          </a:stretch>
        </p:blipFill>
        <p:spPr>
          <a:xfrm>
            <a:off x="2963885" y="3077900"/>
            <a:ext cx="5037111" cy="3780100"/>
          </a:xfrm>
          <a:prstGeom prst="rect">
            <a:avLst/>
          </a:prstGeom>
          <a:noFill/>
          <a:ln>
            <a:noFill/>
          </a:ln>
        </p:spPr>
      </p:pic>
      <p:pic>
        <p:nvPicPr>
          <p:cNvPr id="93" name="Google Shape;93;p17"/>
          <p:cNvPicPr preferRelativeResize="0"/>
          <p:nvPr/>
        </p:nvPicPr>
        <p:blipFill>
          <a:blip r:embed="rId5">
            <a:alphaModFix/>
          </a:blip>
          <a:stretch>
            <a:fillRect/>
          </a:stretch>
        </p:blipFill>
        <p:spPr>
          <a:xfrm>
            <a:off x="7322875" y="5883590"/>
            <a:ext cx="1821125" cy="9207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0" y="1091750"/>
            <a:ext cx="9143999" cy="4705249"/>
          </a:xfrm>
          <a:prstGeom prst="rect">
            <a:avLst/>
          </a:prstGeom>
          <a:noFill/>
          <a:ln>
            <a:noFill/>
          </a:ln>
        </p:spPr>
      </p:pic>
      <p:pic>
        <p:nvPicPr>
          <p:cNvPr id="99" name="Google Shape;99;p18"/>
          <p:cNvPicPr preferRelativeResize="0"/>
          <p:nvPr/>
        </p:nvPicPr>
        <p:blipFill>
          <a:blip r:embed="rId4">
            <a:alphaModFix/>
          </a:blip>
          <a:stretch>
            <a:fillRect/>
          </a:stretch>
        </p:blipFill>
        <p:spPr>
          <a:xfrm>
            <a:off x="381529" y="228600"/>
            <a:ext cx="1624500" cy="1083875"/>
          </a:xfrm>
          <a:prstGeom prst="rect">
            <a:avLst/>
          </a:prstGeom>
          <a:noFill/>
          <a:ln>
            <a:noFill/>
          </a:ln>
        </p:spPr>
      </p:pic>
      <p:sp>
        <p:nvSpPr>
          <p:cNvPr id="100" name="Google Shape;100;p18"/>
          <p:cNvSpPr/>
          <p:nvPr/>
        </p:nvSpPr>
        <p:spPr>
          <a:xfrm rot="2066645">
            <a:off x="2068025" y="1373214"/>
            <a:ext cx="1827257" cy="221380"/>
          </a:xfrm>
          <a:prstGeom prst="rightArrow">
            <a:avLst>
              <a:gd fmla="val 50000" name="adj1"/>
              <a:gd fmla="val 50000" name="adj2"/>
            </a:avLst>
          </a:prstGeom>
          <a:solidFill>
            <a:srgbClr val="80808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2563300" y="774575"/>
            <a:ext cx="836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GPS</a:t>
            </a:r>
            <a:endParaRPr/>
          </a:p>
        </p:txBody>
      </p:sp>
      <p:pic>
        <p:nvPicPr>
          <p:cNvPr id="102" name="Google Shape;102;p18"/>
          <p:cNvPicPr preferRelativeResize="0"/>
          <p:nvPr/>
        </p:nvPicPr>
        <p:blipFill>
          <a:blip r:embed="rId5">
            <a:alphaModFix/>
          </a:blip>
          <a:stretch>
            <a:fillRect/>
          </a:stretch>
        </p:blipFill>
        <p:spPr>
          <a:xfrm>
            <a:off x="7322875" y="5883590"/>
            <a:ext cx="1821125" cy="9207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p:nvPr/>
        </p:nvSpPr>
        <p:spPr>
          <a:xfrm>
            <a:off x="534600" y="2471325"/>
            <a:ext cx="1221900" cy="34977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1933400" y="2226950"/>
            <a:ext cx="2345700" cy="23979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System</a:t>
            </a:r>
            <a:endParaRPr/>
          </a:p>
        </p:txBody>
      </p:sp>
      <p:sp>
        <p:nvSpPr>
          <p:cNvPr id="110" name="Google Shape;110;p19"/>
          <p:cNvSpPr txBox="1"/>
          <p:nvPr>
            <p:ph idx="1" type="body"/>
          </p:nvPr>
        </p:nvSpPr>
        <p:spPr>
          <a:xfrm>
            <a:off x="457200" y="1600200"/>
            <a:ext cx="4038600" cy="45261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rPr lang="en-US"/>
              <a:t>Hardware:</a:t>
            </a:r>
            <a:endParaRPr/>
          </a:p>
        </p:txBody>
      </p:sp>
      <p:sp>
        <p:nvSpPr>
          <p:cNvPr id="111" name="Google Shape;111;p19"/>
          <p:cNvSpPr txBox="1"/>
          <p:nvPr>
            <p:ph idx="2" type="body"/>
          </p:nvPr>
        </p:nvSpPr>
        <p:spPr>
          <a:xfrm>
            <a:off x="4648200" y="1600200"/>
            <a:ext cx="4038600" cy="45261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rPr lang="en-US"/>
              <a:t>Software:</a:t>
            </a:r>
            <a:endParaRPr/>
          </a:p>
          <a:p>
            <a:pPr indent="0" lvl="0" marL="0" rtl="0" algn="l">
              <a:spcBef>
                <a:spcPts val="560"/>
              </a:spcBef>
              <a:spcAft>
                <a:spcPts val="0"/>
              </a:spcAft>
              <a:buNone/>
            </a:pPr>
            <a:r>
              <a:t/>
            </a:r>
            <a:endParaRPr/>
          </a:p>
          <a:p>
            <a:pPr indent="-381000" lvl="0" marL="457200" rtl="0" algn="l">
              <a:spcBef>
                <a:spcPts val="480"/>
              </a:spcBef>
              <a:spcAft>
                <a:spcPts val="0"/>
              </a:spcAft>
              <a:buSzPts val="2400"/>
              <a:buChar char="•"/>
            </a:pPr>
            <a:r>
              <a:rPr lang="en-US" sz="2400">
                <a:latin typeface="Arial"/>
                <a:ea typeface="Arial"/>
                <a:cs typeface="Arial"/>
                <a:sym typeface="Arial"/>
              </a:rPr>
              <a:t>Heat rate detection</a:t>
            </a:r>
            <a:endParaRPr sz="2400">
              <a:latin typeface="Arial"/>
              <a:ea typeface="Arial"/>
              <a:cs typeface="Arial"/>
              <a:sym typeface="Arial"/>
            </a:endParaRPr>
          </a:p>
          <a:p>
            <a:pPr indent="-381000" lvl="0" marL="457200" rtl="0" algn="l">
              <a:spcBef>
                <a:spcPts val="480"/>
              </a:spcBef>
              <a:spcAft>
                <a:spcPts val="0"/>
              </a:spcAft>
              <a:buSzPts val="2400"/>
              <a:buChar char="•"/>
            </a:pPr>
            <a:r>
              <a:rPr lang="en-US" sz="2400">
                <a:latin typeface="Arial"/>
                <a:ea typeface="Arial"/>
                <a:cs typeface="Arial"/>
                <a:sym typeface="Arial"/>
              </a:rPr>
              <a:t>Interface for programmed emergency contact which can send message with GPS location.</a:t>
            </a:r>
            <a:endParaRPr sz="2400">
              <a:latin typeface="Arial"/>
              <a:ea typeface="Arial"/>
              <a:cs typeface="Arial"/>
              <a:sym typeface="Arial"/>
            </a:endParaRPr>
          </a:p>
          <a:p>
            <a:pPr indent="0" lvl="0" marL="0" rtl="0" algn="l">
              <a:spcBef>
                <a:spcPts val="480"/>
              </a:spcBef>
              <a:spcAft>
                <a:spcPts val="0"/>
              </a:spcAft>
              <a:buNone/>
            </a:pPr>
            <a:r>
              <a:t/>
            </a:r>
            <a:endParaRPr sz="2400">
              <a:latin typeface="Arial"/>
              <a:ea typeface="Arial"/>
              <a:cs typeface="Arial"/>
              <a:sym typeface="Arial"/>
            </a:endParaRPr>
          </a:p>
        </p:txBody>
      </p:sp>
      <p:sp>
        <p:nvSpPr>
          <p:cNvPr id="112" name="Google Shape;112;p19"/>
          <p:cNvSpPr txBox="1"/>
          <p:nvPr/>
        </p:nvSpPr>
        <p:spPr>
          <a:xfrm>
            <a:off x="809525" y="3846050"/>
            <a:ext cx="672000" cy="62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t>μC</a:t>
            </a:r>
            <a:endParaRPr sz="2400"/>
          </a:p>
        </p:txBody>
      </p:sp>
      <p:sp>
        <p:nvSpPr>
          <p:cNvPr id="113" name="Google Shape;113;p19"/>
          <p:cNvSpPr txBox="1"/>
          <p:nvPr/>
        </p:nvSpPr>
        <p:spPr>
          <a:xfrm>
            <a:off x="717875" y="2746250"/>
            <a:ext cx="855300" cy="62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t>GPS</a:t>
            </a:r>
            <a:endParaRPr sz="2400"/>
          </a:p>
        </p:txBody>
      </p:sp>
      <p:sp>
        <p:nvSpPr>
          <p:cNvPr id="114" name="Google Shape;114;p19"/>
          <p:cNvSpPr txBox="1"/>
          <p:nvPr/>
        </p:nvSpPr>
        <p:spPr>
          <a:xfrm>
            <a:off x="717875" y="5144150"/>
            <a:ext cx="855300" cy="62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t>SMS</a:t>
            </a:r>
            <a:endParaRPr sz="2400"/>
          </a:p>
        </p:txBody>
      </p:sp>
      <p:cxnSp>
        <p:nvCxnSpPr>
          <p:cNvPr id="115" name="Google Shape;115;p19"/>
          <p:cNvCxnSpPr>
            <a:stCxn id="113" idx="2"/>
            <a:endCxn id="112" idx="0"/>
          </p:cNvCxnSpPr>
          <p:nvPr/>
        </p:nvCxnSpPr>
        <p:spPr>
          <a:xfrm>
            <a:off x="1145525" y="3372350"/>
            <a:ext cx="0" cy="4737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9"/>
          <p:cNvCxnSpPr>
            <a:stCxn id="112" idx="2"/>
            <a:endCxn id="114" idx="0"/>
          </p:cNvCxnSpPr>
          <p:nvPr/>
        </p:nvCxnSpPr>
        <p:spPr>
          <a:xfrm>
            <a:off x="1145525" y="4472150"/>
            <a:ext cx="0" cy="672000"/>
          </a:xfrm>
          <a:prstGeom prst="straightConnector1">
            <a:avLst/>
          </a:prstGeom>
          <a:noFill/>
          <a:ln cap="flat" cmpd="sng" w="9525">
            <a:solidFill>
              <a:schemeClr val="dk2"/>
            </a:solidFill>
            <a:prstDash val="solid"/>
            <a:round/>
            <a:headEnd len="med" w="med" type="none"/>
            <a:tailEnd len="med" w="med" type="none"/>
          </a:ln>
        </p:spPr>
      </p:cxnSp>
      <p:sp>
        <p:nvSpPr>
          <p:cNvPr id="117" name="Google Shape;117;p19"/>
          <p:cNvSpPr txBox="1"/>
          <p:nvPr/>
        </p:nvSpPr>
        <p:spPr>
          <a:xfrm>
            <a:off x="2774700" y="3846050"/>
            <a:ext cx="672000" cy="62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t>μC</a:t>
            </a:r>
            <a:endParaRPr sz="2400"/>
          </a:p>
        </p:txBody>
      </p:sp>
      <p:cxnSp>
        <p:nvCxnSpPr>
          <p:cNvPr id="118" name="Google Shape;118;p19"/>
          <p:cNvCxnSpPr>
            <a:stCxn id="112" idx="3"/>
            <a:endCxn id="117" idx="1"/>
          </p:cNvCxnSpPr>
          <p:nvPr/>
        </p:nvCxnSpPr>
        <p:spPr>
          <a:xfrm>
            <a:off x="1481525" y="4159100"/>
            <a:ext cx="1293300" cy="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9"/>
          <p:cNvSpPr txBox="1"/>
          <p:nvPr/>
        </p:nvSpPr>
        <p:spPr>
          <a:xfrm>
            <a:off x="1540000" y="3846050"/>
            <a:ext cx="9624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Bluetooth</a:t>
            </a:r>
            <a:endParaRPr/>
          </a:p>
        </p:txBody>
      </p:sp>
      <p:sp>
        <p:nvSpPr>
          <p:cNvPr id="120" name="Google Shape;120;p19"/>
          <p:cNvSpPr txBox="1"/>
          <p:nvPr/>
        </p:nvSpPr>
        <p:spPr>
          <a:xfrm>
            <a:off x="2056788" y="2433050"/>
            <a:ext cx="21078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t>Distress Sensors (Accelerometer, Pulse Monitor)</a:t>
            </a:r>
            <a:endParaRPr sz="1800"/>
          </a:p>
        </p:txBody>
      </p:sp>
      <p:cxnSp>
        <p:nvCxnSpPr>
          <p:cNvPr id="121" name="Google Shape;121;p19"/>
          <p:cNvCxnSpPr>
            <a:stCxn id="120" idx="2"/>
            <a:endCxn id="117" idx="0"/>
          </p:cNvCxnSpPr>
          <p:nvPr/>
        </p:nvCxnSpPr>
        <p:spPr>
          <a:xfrm>
            <a:off x="3110688" y="3448850"/>
            <a:ext cx="0" cy="397200"/>
          </a:xfrm>
          <a:prstGeom prst="straightConnector1">
            <a:avLst/>
          </a:prstGeom>
          <a:noFill/>
          <a:ln cap="flat" cmpd="sng" w="9525">
            <a:solidFill>
              <a:schemeClr val="dk2"/>
            </a:solidFill>
            <a:prstDash val="solid"/>
            <a:round/>
            <a:headEnd len="med" w="med" type="none"/>
            <a:tailEnd len="med" w="med" type="none"/>
          </a:ln>
        </p:spPr>
      </p:cxnSp>
      <p:sp>
        <p:nvSpPr>
          <p:cNvPr id="122" name="Google Shape;122;p19"/>
          <p:cNvSpPr txBox="1"/>
          <p:nvPr/>
        </p:nvSpPr>
        <p:spPr>
          <a:xfrm>
            <a:off x="300450" y="6030150"/>
            <a:ext cx="16902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Contained in shoe</a:t>
            </a:r>
            <a:endParaRPr/>
          </a:p>
        </p:txBody>
      </p:sp>
      <p:sp>
        <p:nvSpPr>
          <p:cNvPr id="123" name="Google Shape;123;p19"/>
          <p:cNvSpPr txBox="1"/>
          <p:nvPr/>
        </p:nvSpPr>
        <p:spPr>
          <a:xfrm>
            <a:off x="2011038" y="4594550"/>
            <a:ext cx="21993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Contained in bracelet</a:t>
            </a:r>
            <a:endParaRPr/>
          </a:p>
        </p:txBody>
      </p:sp>
      <p:pic>
        <p:nvPicPr>
          <p:cNvPr id="124" name="Google Shape;124;p19"/>
          <p:cNvPicPr preferRelativeResize="0"/>
          <p:nvPr/>
        </p:nvPicPr>
        <p:blipFill>
          <a:blip r:embed="rId3">
            <a:alphaModFix/>
          </a:blip>
          <a:stretch>
            <a:fillRect/>
          </a:stretch>
        </p:blipFill>
        <p:spPr>
          <a:xfrm>
            <a:off x="7322875" y="5883590"/>
            <a:ext cx="1821125" cy="9207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0"/>
          <p:cNvPicPr preferRelativeResize="0"/>
          <p:nvPr/>
        </p:nvPicPr>
        <p:blipFill rotWithShape="1">
          <a:blip r:embed="rId3">
            <a:alphaModFix/>
          </a:blip>
          <a:srcRect b="18082" l="31956" r="32136" t="14367"/>
          <a:stretch/>
        </p:blipFill>
        <p:spPr>
          <a:xfrm>
            <a:off x="0" y="0"/>
            <a:ext cx="9144000" cy="6858000"/>
          </a:xfrm>
          <a:prstGeom prst="rect">
            <a:avLst/>
          </a:prstGeom>
          <a:noFill/>
          <a:ln>
            <a:noFill/>
          </a:ln>
        </p:spPr>
      </p:pic>
      <p:sp>
        <p:nvSpPr>
          <p:cNvPr id="131" name="Google Shape;131;p20"/>
          <p:cNvSpPr txBox="1"/>
          <p:nvPr/>
        </p:nvSpPr>
        <p:spPr>
          <a:xfrm>
            <a:off x="379650" y="5338175"/>
            <a:ext cx="2421300" cy="8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Green: In-shoe Device</a:t>
            </a:r>
            <a:endParaRPr/>
          </a:p>
          <a:p>
            <a:pPr indent="0" lvl="0" marL="0" rtl="0" algn="l">
              <a:spcBef>
                <a:spcPts val="0"/>
              </a:spcBef>
              <a:spcAft>
                <a:spcPts val="0"/>
              </a:spcAft>
              <a:buNone/>
            </a:pPr>
            <a:r>
              <a:rPr lang="en-US"/>
              <a:t>Yellow: Bracelet</a:t>
            </a:r>
            <a:endParaRPr/>
          </a:p>
          <a:p>
            <a:pPr indent="0" lvl="0" marL="0" rtl="0" algn="l">
              <a:spcBef>
                <a:spcPts val="0"/>
              </a:spcBef>
              <a:spcAft>
                <a:spcPts val="0"/>
              </a:spcAft>
              <a:buNone/>
            </a:pPr>
            <a:r>
              <a:rPr lang="en-US"/>
              <a:t>Blue: Web App Front-End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254000" y="745070"/>
            <a:ext cx="2404500" cy="1164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Helvetica Neue Light"/>
              <a:buNone/>
            </a:pPr>
            <a:r>
              <a:rPr lang="en-US" sz="3200" u="sng"/>
              <a:t>Running Safety Plus</a:t>
            </a:r>
            <a:endParaRPr b="0" i="0" sz="1600" u="sng" cap="none" strike="noStrike">
              <a:solidFill>
                <a:srgbClr val="FFFFFF"/>
              </a:solidFill>
              <a:latin typeface="Helvetica Neue Light"/>
              <a:ea typeface="Helvetica Neue Light"/>
              <a:cs typeface="Helvetica Neue Light"/>
              <a:sym typeface="Helvetica Neue Light"/>
            </a:endParaRPr>
          </a:p>
        </p:txBody>
      </p:sp>
      <p:sp>
        <p:nvSpPr>
          <p:cNvPr id="138" name="Google Shape;138;p21"/>
          <p:cNvSpPr txBox="1"/>
          <p:nvPr>
            <p:ph idx="12" type="sldNum"/>
          </p:nvPr>
        </p:nvSpPr>
        <p:spPr>
          <a:xfrm>
            <a:off x="8754530" y="6603982"/>
            <a:ext cx="296400" cy="276600"/>
          </a:xfrm>
          <a:prstGeom prst="rect">
            <a:avLst/>
          </a:prstGeom>
          <a:noFill/>
          <a:ln>
            <a:noFill/>
          </a:ln>
        </p:spPr>
        <p:txBody>
          <a:bodyPr anchorCtr="1"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BFBFBF"/>
                </a:solidFill>
                <a:latin typeface="Helvetica Neue Light"/>
                <a:ea typeface="Helvetica Neue Light"/>
                <a:cs typeface="Helvetica Neue Light"/>
                <a:sym typeface="Helvetica Neue Light"/>
              </a:rPr>
              <a:t>‹#›</a:t>
            </a:fld>
            <a:endParaRPr b="0" i="0" sz="800" u="none" cap="none" strike="noStrike">
              <a:solidFill>
                <a:srgbClr val="BFBFBF"/>
              </a:solidFill>
              <a:latin typeface="Helvetica Neue Light"/>
              <a:ea typeface="Helvetica Neue Light"/>
              <a:cs typeface="Helvetica Neue Light"/>
              <a:sym typeface="Helvetica Neue Light"/>
            </a:endParaRPr>
          </a:p>
        </p:txBody>
      </p:sp>
      <p:sp>
        <p:nvSpPr>
          <p:cNvPr id="139" name="Google Shape;139;p21"/>
          <p:cNvSpPr txBox="1"/>
          <p:nvPr>
            <p:ph idx="1" type="body"/>
          </p:nvPr>
        </p:nvSpPr>
        <p:spPr>
          <a:xfrm>
            <a:off x="3251325" y="745075"/>
            <a:ext cx="5503200" cy="509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u="sng">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A safety device that is comfortably concealed and fulfills all functions including track GPS coordinates, heart rate, the user’s pace, and contact an emergency contact.</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With a rise in the amount of dangerous or health related emergencies that occur to young joggers, our device provides an efficient solution to help these cases.</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2000"/>
              <a:buFont typeface="Arial"/>
              <a:buNone/>
            </a:pPr>
            <a:r>
              <a:rPr b="1" lang="en-US" sz="2000">
                <a:latin typeface="Calibri"/>
                <a:ea typeface="Calibri"/>
                <a:cs typeface="Calibri"/>
                <a:sym typeface="Calibri"/>
              </a:rPr>
              <a:t>What is Special about your product?</a:t>
            </a:r>
            <a:endParaRPr sz="1400">
              <a:latin typeface="Arial"/>
              <a:ea typeface="Arial"/>
              <a:cs typeface="Arial"/>
              <a:sym typeface="Arial"/>
            </a:endParaRPr>
          </a:p>
          <a:p>
            <a:pPr indent="-317500" lvl="0" marL="342900" rtl="0" algn="l">
              <a:spcBef>
                <a:spcPts val="0"/>
              </a:spcBef>
              <a:spcAft>
                <a:spcPts val="0"/>
              </a:spcAft>
              <a:buSzPts val="1600"/>
              <a:buFont typeface="Calibri"/>
              <a:buChar char="•"/>
            </a:pPr>
            <a:r>
              <a:rPr lang="en-US" sz="1600">
                <a:latin typeface="Calibri"/>
                <a:ea typeface="Calibri"/>
                <a:cs typeface="Calibri"/>
                <a:sym typeface="Calibri"/>
              </a:rPr>
              <a:t>Completely concealed and difficult to detect</a:t>
            </a:r>
            <a:endParaRPr sz="1600">
              <a:latin typeface="Calibri"/>
              <a:ea typeface="Calibri"/>
              <a:cs typeface="Calibri"/>
              <a:sym typeface="Calibri"/>
            </a:endParaRPr>
          </a:p>
          <a:p>
            <a:pPr indent="-317500" lvl="0" marL="342900" rtl="0" algn="l">
              <a:spcBef>
                <a:spcPts val="0"/>
              </a:spcBef>
              <a:spcAft>
                <a:spcPts val="0"/>
              </a:spcAft>
              <a:buSzPts val="1600"/>
              <a:buFont typeface="Calibri"/>
              <a:buChar char="•"/>
            </a:pPr>
            <a:r>
              <a:rPr lang="en-US" sz="1600">
                <a:latin typeface="Calibri"/>
                <a:ea typeface="Calibri"/>
                <a:cs typeface="Calibri"/>
                <a:sym typeface="Calibri"/>
              </a:rPr>
              <a:t>Requires no action from the user</a:t>
            </a:r>
            <a:endParaRPr sz="1600">
              <a:latin typeface="Calibri"/>
              <a:ea typeface="Calibri"/>
              <a:cs typeface="Calibri"/>
              <a:sym typeface="Calibri"/>
            </a:endParaRPr>
          </a:p>
          <a:p>
            <a:pPr indent="-317500" lvl="0" marL="342900" rtl="0" algn="l">
              <a:spcBef>
                <a:spcPts val="0"/>
              </a:spcBef>
              <a:spcAft>
                <a:spcPts val="0"/>
              </a:spcAft>
              <a:buSzPts val="1600"/>
              <a:buFont typeface="Calibri"/>
              <a:buChar char="•"/>
            </a:pPr>
            <a:r>
              <a:rPr lang="en-US" sz="1600">
                <a:latin typeface="Calibri"/>
                <a:ea typeface="Calibri"/>
                <a:cs typeface="Calibri"/>
                <a:sym typeface="Calibri"/>
              </a:rPr>
              <a:t>No sounding alarm, but immediately contacts a programmed emergency contact</a:t>
            </a:r>
            <a:endParaRPr sz="16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2000"/>
              <a:buFont typeface="Arial"/>
              <a:buNone/>
            </a:pPr>
            <a:r>
              <a:rPr b="1" lang="en-US" sz="2000">
                <a:latin typeface="Calibri"/>
                <a:ea typeface="Calibri"/>
                <a:cs typeface="Calibri"/>
                <a:sym typeface="Calibri"/>
              </a:rPr>
              <a:t>Technology Solution</a:t>
            </a:r>
            <a:endParaRPr sz="1400">
              <a:latin typeface="Arial"/>
              <a:ea typeface="Arial"/>
              <a:cs typeface="Arial"/>
              <a:sym typeface="Arial"/>
            </a:endParaRPr>
          </a:p>
          <a:p>
            <a:pPr indent="-317500" lvl="0" marL="342900" rtl="0" algn="l">
              <a:spcBef>
                <a:spcPts val="0"/>
              </a:spcBef>
              <a:spcAft>
                <a:spcPts val="0"/>
              </a:spcAft>
              <a:buSzPts val="1600"/>
              <a:buChar char="•"/>
            </a:pPr>
            <a:r>
              <a:rPr lang="en-US" sz="1600">
                <a:latin typeface="Calibri"/>
                <a:ea typeface="Calibri"/>
                <a:cs typeface="Calibri"/>
                <a:sym typeface="Calibri"/>
              </a:rPr>
              <a:t>Wristband and shoe insert with bluetooth communication</a:t>
            </a:r>
            <a:endParaRPr sz="1600">
              <a:latin typeface="Arial"/>
              <a:ea typeface="Arial"/>
              <a:cs typeface="Arial"/>
              <a:sym typeface="Arial"/>
            </a:endParaRPr>
          </a:p>
          <a:p>
            <a:pPr indent="-317500" lvl="0" marL="342900" rtl="0" algn="l">
              <a:spcBef>
                <a:spcPts val="0"/>
              </a:spcBef>
              <a:spcAft>
                <a:spcPts val="0"/>
              </a:spcAft>
              <a:buSzPts val="1600"/>
              <a:buChar char="•"/>
            </a:pPr>
            <a:r>
              <a:rPr lang="en-US" sz="1600">
                <a:latin typeface="Calibri"/>
                <a:ea typeface="Calibri"/>
                <a:cs typeface="Calibri"/>
                <a:sym typeface="Calibri"/>
              </a:rPr>
              <a:t>Web Application for user interface with device</a:t>
            </a:r>
            <a:endParaRPr sz="16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p:txBody>
      </p:sp>
      <p:sp>
        <p:nvSpPr>
          <p:cNvPr id="140" name="Google Shape;140;p21"/>
          <p:cNvSpPr/>
          <p:nvPr/>
        </p:nvSpPr>
        <p:spPr>
          <a:xfrm>
            <a:off x="4479667" y="3244334"/>
            <a:ext cx="184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141" name="Google Shape;141;p21"/>
          <p:cNvPicPr preferRelativeResize="0"/>
          <p:nvPr/>
        </p:nvPicPr>
        <p:blipFill>
          <a:blip r:embed="rId3">
            <a:alphaModFix/>
          </a:blip>
          <a:stretch>
            <a:fillRect/>
          </a:stretch>
        </p:blipFill>
        <p:spPr>
          <a:xfrm>
            <a:off x="7322875" y="5883590"/>
            <a:ext cx="1821125" cy="9207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2313" y="2502005"/>
            <a:ext cx="7772400" cy="13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Thank you</a:t>
            </a:r>
            <a:endParaRPr b="1" i="0" sz="4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xTec New">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