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F0BC481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2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7010400" cy="92964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Franklin Gothic Medium" panose="020B0603020102020204" pitchFamily="34" charset="0"/>
      <p:regular r:id="rId9"/>
      <p:italic r:id="rId10"/>
    </p:embeddedFont>
    <p:embeddedFont>
      <p:font typeface="Nunito" pitchFamily="2" charset="0"/>
      <p:regular r:id="rId11"/>
      <p:bold r:id="rId12"/>
      <p:italic r:id="rId13"/>
      <p:boldItalic r:id="rId14"/>
    </p:embeddedFont>
    <p:embeddedFont>
      <p:font typeface="Nunito Black" pitchFamily="2" charset="0"/>
      <p:bold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custDataLst>
    <p:tags r:id="rId21"/>
  </p:custDataLst>
  <p:defaultTextStyle>
    <a:defPPr>
      <a:defRPr lang="en-US"/>
    </a:defPPr>
    <a:lvl1pPr marL="0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78198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56396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34594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12797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390995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69197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47394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25593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3" userDrawn="1">
          <p15:clr>
            <a:srgbClr val="A4A3A4"/>
          </p15:clr>
        </p15:guide>
        <p15:guide id="2" pos="19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DEFE72C-8FD2-291A-82C9-A1D7F2182C6D}" name="Chen, Jinying" initials="CJ" userId="S::jinychen@bu.edu::312fab1f-6dc8-4604-aabe-95f84d8a431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9" autoAdjust="0"/>
    <p:restoredTop sz="98191" autoAdjust="0"/>
  </p:normalViewPr>
  <p:slideViewPr>
    <p:cSldViewPr snapToGrid="0">
      <p:cViewPr>
        <p:scale>
          <a:sx n="33" d="100"/>
          <a:sy n="33" d="100"/>
        </p:scale>
        <p:origin x="-2640" y="-66"/>
      </p:cViewPr>
      <p:guideLst>
        <p:guide orient="horz" pos="2493"/>
        <p:guide pos="19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26" Type="http://schemas.microsoft.com/office/2018/10/relationships/authors" Target="authors.xml"/><Relationship Id="rId3" Type="http://schemas.openxmlformats.org/officeDocument/2006/relationships/notesMaster" Target="notesMasters/notesMaster1.xml"/><Relationship Id="rId21" Type="http://schemas.openxmlformats.org/officeDocument/2006/relationships/tags" Target="tags/tag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theme" Target="theme/theme1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viewProps" Target="viewProp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presProps" Target="presProps.xml"/></Relationships>
</file>

<file path=ppt/comments/modernComment_100_F0BC481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A0B77E-39D2-439A-9CC1-2BFC45F0DFF6}" authorId="{EDEFE72C-8FD2-291A-82C9-A1D7F2182C6D}" created="2023-08-15T12:55:58.47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038871067" sldId="256"/>
      <ac:spMk id="18" creationId="{3D668686-315E-4733-AA3D-4CD19EDF9050}"/>
      <ac:txMk cp="138" len="27">
        <ac:context len="251" hash="4041294993"/>
      </ac:txMk>
    </ac:txMkLst>
    <p188:pos x="9634266" y="2929445"/>
    <p188:txBody>
      <a:bodyPr/>
      <a:lstStyle/>
      <a:p>
        <a:r>
          <a:rPr lang="en-US"/>
          <a:t>All_mpnet_base_v2 seemed to be best among LLMs but is still fast. Do you mean "LLMs performed better than fuzzy match but ran slower?"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/>
          <a:lstStyle>
            <a:defPPr>
              <a:defRPr kern="1200"/>
            </a:defPPr>
            <a:lvl1pPr algn="r">
              <a:defRPr sz="1200"/>
            </a:lvl1pPr>
          </a:lstStyle>
          <a:p>
            <a:fld id="{302F586B-0015-43FB-918D-31E1A09780E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 anchor="b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 anchor="b"/>
          <a:lstStyle>
            <a:defPPr>
              <a:defRPr kern="1200"/>
            </a:defPPr>
            <a:lvl1pPr algn="r">
              <a:defRPr sz="1200"/>
            </a:lvl1pPr>
          </a:lstStyle>
          <a:p>
            <a:fld id="{5F29C2D4-4424-41A2-A90C-29D31B73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1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  <a:lvl1pPr algn="r">
              <a:defRPr sz="1200"/>
            </a:lvl1pPr>
          </a:lstStyle>
          <a:p>
            <a:fld id="{7CEAF96C-0DD1-4DCA-AB4B-687076CBD6E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6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/>
            </a:defPPr>
            <a:lvl1pPr algn="r">
              <a:defRPr sz="1200"/>
            </a:lvl1pPr>
          </a:lstStyle>
          <a:p>
            <a:fld id="{39DA5243-CE1B-4274-BAA7-73DD5174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39DA5243-CE1B-4274-BAA7-73DD5174F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4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-37432" y="235744"/>
            <a:ext cx="43928630" cy="2914650"/>
          </a:xfrm>
        </p:spPr>
        <p:txBody>
          <a:bodyPr>
            <a:noAutofit/>
          </a:bodyPr>
          <a:lstStyle>
            <a:defPPr>
              <a:defRPr kern="1200"/>
            </a:defPPr>
            <a:lvl1pPr marL="0" marR="0" indent="0" algn="ctr" defTabSz="2820815" rtl="0" eaLnBrk="1" fontAlgn="auto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Tx/>
              <a:buFontTx/>
              <a:buNone/>
              <a:defRPr sz="4575" baseline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1410407" indent="0">
              <a:buFontTx/>
              <a:buNone/>
              <a:defRPr/>
            </a:lvl2pPr>
            <a:lvl3pPr marL="2820815" indent="0">
              <a:buFontTx/>
              <a:buNone/>
              <a:defRPr/>
            </a:lvl3pPr>
            <a:lvl4pPr marL="4231222" indent="0">
              <a:buFontTx/>
              <a:buNone/>
              <a:defRPr/>
            </a:lvl4pPr>
            <a:lvl5pPr marL="5641629" indent="0">
              <a:buFontTx/>
              <a:buNone/>
              <a:defRPr/>
            </a:lvl5pPr>
          </a:lstStyle>
          <a:p>
            <a:pPr marL="0" marR="0" lvl="0" indent="0" algn="ctr" defTabSz="28208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/>
              <a:t>This is a Scientific Poster Template created by Graphicsland </a:t>
            </a:r>
            <a:br>
              <a:rPr lang="en-US"/>
            </a:br>
            <a:r>
              <a:rPr lang="en-US"/>
              <a:t>&amp; MakeSigns.com. Your poster title would go on these lines. 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-37432" y="2662519"/>
            <a:ext cx="43928630" cy="1694330"/>
          </a:xfrm>
        </p:spPr>
        <p:txBody>
          <a:bodyPr>
            <a:noAutofit/>
          </a:bodyPr>
          <a:lstStyle>
            <a:defPPr>
              <a:defRPr kern="1200"/>
            </a:defPPr>
            <a:lvl1pPr marL="0" marR="0" indent="0" algn="ctr" defTabSz="282081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defRPr sz="4950" baseline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1410407" indent="0">
              <a:buFontTx/>
              <a:buNone/>
              <a:defRPr/>
            </a:lvl2pPr>
            <a:lvl3pPr marL="2820815" indent="0">
              <a:buFontTx/>
              <a:buNone/>
              <a:defRPr/>
            </a:lvl3pPr>
            <a:lvl4pPr marL="4231222" indent="0">
              <a:buFontTx/>
              <a:buNone/>
              <a:defRPr/>
            </a:lvl4pPr>
            <a:lvl5pPr marL="5641629" indent="0">
              <a:buFontTx/>
              <a:buNone/>
              <a:defRPr/>
            </a:lvl5pPr>
          </a:lstStyle>
          <a:p>
            <a:pPr algn="ctr">
              <a:spcBef>
                <a:spcPts val="600"/>
              </a:spcBef>
            </a:pPr>
            <a:r>
              <a:rPr lang="en-US" sz="4500">
                <a:solidFill>
                  <a:schemeClr val="tx2">
                    <a:lumMod val="50000"/>
                  </a:schemeClr>
                </a:solidFill>
                <a:latin typeface="Franklin Gothic Medium" pitchFamily="34" charset="0"/>
              </a:rPr>
              <a:t>Author’s Name Here</a:t>
            </a:r>
            <a:br>
              <a:rPr lang="en-US" sz="4500">
                <a:solidFill>
                  <a:schemeClr val="tx2">
                    <a:lumMod val="50000"/>
                  </a:schemeClr>
                </a:solidFill>
                <a:latin typeface="Franklin Gothic Medium" pitchFamily="34" charset="0"/>
              </a:rPr>
            </a:br>
            <a:r>
              <a:rPr lang="en-US" sz="450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University</a:t>
            </a:r>
            <a:r>
              <a:rPr lang="en-US" sz="4500">
                <a:solidFill>
                  <a:schemeClr val="tx2">
                    <a:lumMod val="50000"/>
                  </a:schemeClr>
                </a:solidFill>
                <a:latin typeface="Franklin Gothic Medium" pitchFamily="34" charset="0"/>
              </a:rPr>
              <a:t> Name Here</a:t>
            </a:r>
          </a:p>
        </p:txBody>
      </p:sp>
    </p:spTree>
    <p:extLst>
      <p:ext uri="{BB962C8B-B14F-4D97-AF65-F5344CB8AC3E}">
        <p14:creationId xmlns:p14="http://schemas.microsoft.com/office/powerpoint/2010/main" val="25695573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483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18" y="1318265"/>
            <a:ext cx="9875520" cy="28087321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39" cy="28087321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722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25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7"/>
            <a:ext cx="37307518" cy="6537960"/>
          </a:xfrm>
        </p:spPr>
        <p:txBody>
          <a:bodyPr anchor="t"/>
          <a:lstStyle>
            <a:defPPr>
              <a:defRPr kern="1200"/>
            </a:defPPr>
            <a:lvl1pPr algn="l">
              <a:defRPr sz="1237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4"/>
            <a:ext cx="37307518" cy="720089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6150">
                <a:solidFill>
                  <a:schemeClr val="tx1">
                    <a:tint val="75000"/>
                  </a:schemeClr>
                </a:solidFill>
              </a:defRPr>
            </a:lvl1pPr>
            <a:lvl2pPr marL="1410407" indent="0">
              <a:buNone/>
              <a:defRPr sz="5550">
                <a:solidFill>
                  <a:schemeClr val="tx1">
                    <a:tint val="75000"/>
                  </a:schemeClr>
                </a:solidFill>
              </a:defRPr>
            </a:lvl2pPr>
            <a:lvl3pPr marL="2820815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3pPr>
            <a:lvl4pPr marL="4231223" indent="0">
              <a:buNone/>
              <a:defRPr sz="4350">
                <a:solidFill>
                  <a:schemeClr val="tx1">
                    <a:tint val="75000"/>
                  </a:schemeClr>
                </a:solidFill>
              </a:defRPr>
            </a:lvl4pPr>
            <a:lvl5pPr marL="5641630" indent="0">
              <a:buNone/>
              <a:defRPr sz="4350">
                <a:solidFill>
                  <a:schemeClr val="tx1">
                    <a:tint val="75000"/>
                  </a:schemeClr>
                </a:solidFill>
              </a:defRPr>
            </a:lvl5pPr>
            <a:lvl6pPr marL="7052037" indent="0">
              <a:buNone/>
              <a:defRPr sz="4350">
                <a:solidFill>
                  <a:schemeClr val="tx1">
                    <a:tint val="75000"/>
                  </a:schemeClr>
                </a:solidFill>
              </a:defRPr>
            </a:lvl6pPr>
            <a:lvl7pPr marL="8462444" indent="0">
              <a:buNone/>
              <a:defRPr sz="4350">
                <a:solidFill>
                  <a:schemeClr val="tx1">
                    <a:tint val="75000"/>
                  </a:schemeClr>
                </a:solidFill>
              </a:defRPr>
            </a:lvl7pPr>
            <a:lvl8pPr marL="9872852" indent="0">
              <a:buNone/>
              <a:defRPr sz="4350">
                <a:solidFill>
                  <a:schemeClr val="tx1">
                    <a:tint val="75000"/>
                  </a:schemeClr>
                </a:solidFill>
              </a:defRPr>
            </a:lvl8pPr>
            <a:lvl9pPr marL="11283259" indent="0">
              <a:buNone/>
              <a:defRPr sz="4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4067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1" y="7680962"/>
            <a:ext cx="19385280" cy="21724623"/>
          </a:xfrm>
        </p:spPr>
        <p:txBody>
          <a:bodyPr/>
          <a:lstStyle>
            <a:defPPr>
              <a:defRPr kern="1200"/>
            </a:defPPr>
            <a:lvl1pPr>
              <a:defRPr sz="8625"/>
            </a:lvl1pPr>
            <a:lvl2pPr>
              <a:defRPr sz="7425"/>
            </a:lvl2pPr>
            <a:lvl3pPr>
              <a:defRPr sz="6150"/>
            </a:lvl3pPr>
            <a:lvl4pPr>
              <a:defRPr sz="5550"/>
            </a:lvl4pPr>
            <a:lvl5pPr>
              <a:defRPr sz="5550"/>
            </a:lvl5pPr>
            <a:lvl6pPr>
              <a:defRPr sz="5550"/>
            </a:lvl6pPr>
            <a:lvl7pPr>
              <a:defRPr sz="5550"/>
            </a:lvl7pPr>
            <a:lvl8pPr>
              <a:defRPr sz="5550"/>
            </a:lvl8pPr>
            <a:lvl9pPr>
              <a:defRPr sz="55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1" y="7680962"/>
            <a:ext cx="19385280" cy="21724623"/>
          </a:xfrm>
        </p:spPr>
        <p:txBody>
          <a:bodyPr/>
          <a:lstStyle>
            <a:defPPr>
              <a:defRPr kern="1200"/>
            </a:defPPr>
            <a:lvl1pPr>
              <a:defRPr sz="8625"/>
            </a:lvl1pPr>
            <a:lvl2pPr>
              <a:defRPr sz="7425"/>
            </a:lvl2pPr>
            <a:lvl3pPr>
              <a:defRPr sz="6150"/>
            </a:lvl3pPr>
            <a:lvl4pPr>
              <a:defRPr sz="5550"/>
            </a:lvl4pPr>
            <a:lvl5pPr>
              <a:defRPr sz="5550"/>
            </a:lvl5pPr>
            <a:lvl6pPr>
              <a:defRPr sz="5550"/>
            </a:lvl6pPr>
            <a:lvl7pPr>
              <a:defRPr sz="5550"/>
            </a:lvl7pPr>
            <a:lvl8pPr>
              <a:defRPr sz="5550"/>
            </a:lvl8pPr>
            <a:lvl9pPr>
              <a:defRPr sz="55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779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7" y="7368543"/>
            <a:ext cx="19392903" cy="307085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7425" b="1"/>
            </a:lvl1pPr>
            <a:lvl2pPr marL="1410407" indent="0">
              <a:buNone/>
              <a:defRPr sz="6150" b="1"/>
            </a:lvl2pPr>
            <a:lvl3pPr marL="2820815" indent="0">
              <a:buNone/>
              <a:defRPr sz="5550" b="1"/>
            </a:lvl3pPr>
            <a:lvl4pPr marL="4231223" indent="0">
              <a:buNone/>
              <a:defRPr sz="4950" b="1"/>
            </a:lvl4pPr>
            <a:lvl5pPr marL="5641630" indent="0">
              <a:buNone/>
              <a:defRPr sz="4950" b="1"/>
            </a:lvl5pPr>
            <a:lvl6pPr marL="7052037" indent="0">
              <a:buNone/>
              <a:defRPr sz="4950" b="1"/>
            </a:lvl6pPr>
            <a:lvl7pPr marL="8462444" indent="0">
              <a:buNone/>
              <a:defRPr sz="4950" b="1"/>
            </a:lvl7pPr>
            <a:lvl8pPr marL="9872852" indent="0">
              <a:buNone/>
              <a:defRPr sz="4950" b="1"/>
            </a:lvl8pPr>
            <a:lvl9pPr marL="11283259" indent="0">
              <a:buNone/>
              <a:defRPr sz="49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7" y="10439400"/>
            <a:ext cx="19392903" cy="18966183"/>
          </a:xfrm>
        </p:spPr>
        <p:txBody>
          <a:bodyPr/>
          <a:lstStyle>
            <a:defPPr>
              <a:defRPr kern="1200"/>
            </a:defPPr>
            <a:lvl1pPr>
              <a:defRPr sz="7425"/>
            </a:lvl1pPr>
            <a:lvl2pPr>
              <a:defRPr sz="6150"/>
            </a:lvl2pPr>
            <a:lvl3pPr>
              <a:defRPr sz="5550"/>
            </a:lvl3pPr>
            <a:lvl4pPr>
              <a:defRPr sz="4950"/>
            </a:lvl4pPr>
            <a:lvl5pPr>
              <a:defRPr sz="4950"/>
            </a:lvl5pPr>
            <a:lvl6pPr>
              <a:defRPr sz="4950"/>
            </a:lvl6pPr>
            <a:lvl7pPr>
              <a:defRPr sz="4950"/>
            </a:lvl7pPr>
            <a:lvl8pPr>
              <a:defRPr sz="4950"/>
            </a:lvl8pPr>
            <a:lvl9pPr>
              <a:defRPr sz="4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1" y="7368543"/>
            <a:ext cx="19400520" cy="307085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7425" b="1"/>
            </a:lvl1pPr>
            <a:lvl2pPr marL="1410407" indent="0">
              <a:buNone/>
              <a:defRPr sz="6150" b="1"/>
            </a:lvl2pPr>
            <a:lvl3pPr marL="2820815" indent="0">
              <a:buNone/>
              <a:defRPr sz="5550" b="1"/>
            </a:lvl3pPr>
            <a:lvl4pPr marL="4231223" indent="0">
              <a:buNone/>
              <a:defRPr sz="4950" b="1"/>
            </a:lvl4pPr>
            <a:lvl5pPr marL="5641630" indent="0">
              <a:buNone/>
              <a:defRPr sz="4950" b="1"/>
            </a:lvl5pPr>
            <a:lvl6pPr marL="7052037" indent="0">
              <a:buNone/>
              <a:defRPr sz="4950" b="1"/>
            </a:lvl6pPr>
            <a:lvl7pPr marL="8462444" indent="0">
              <a:buNone/>
              <a:defRPr sz="4950" b="1"/>
            </a:lvl7pPr>
            <a:lvl8pPr marL="9872852" indent="0">
              <a:buNone/>
              <a:defRPr sz="4950" b="1"/>
            </a:lvl8pPr>
            <a:lvl9pPr marL="11283259" indent="0">
              <a:buNone/>
              <a:defRPr sz="49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1" y="10439400"/>
            <a:ext cx="19400520" cy="18966183"/>
          </a:xfrm>
        </p:spPr>
        <p:txBody>
          <a:bodyPr/>
          <a:lstStyle>
            <a:defPPr>
              <a:defRPr kern="1200"/>
            </a:defPPr>
            <a:lvl1pPr>
              <a:defRPr sz="7425"/>
            </a:lvl1pPr>
            <a:lvl2pPr>
              <a:defRPr sz="6150"/>
            </a:lvl2pPr>
            <a:lvl3pPr>
              <a:defRPr sz="5550"/>
            </a:lvl3pPr>
            <a:lvl4pPr>
              <a:defRPr sz="4950"/>
            </a:lvl4pPr>
            <a:lvl5pPr>
              <a:defRPr sz="4950"/>
            </a:lvl5pPr>
            <a:lvl6pPr>
              <a:defRPr sz="4950"/>
            </a:lvl6pPr>
            <a:lvl7pPr>
              <a:defRPr sz="4950"/>
            </a:lvl7pPr>
            <a:lvl8pPr>
              <a:defRPr sz="4950"/>
            </a:lvl8pPr>
            <a:lvl9pPr>
              <a:defRPr sz="4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330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145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47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1" y="1310640"/>
            <a:ext cx="14439903" cy="5577840"/>
          </a:xfrm>
        </p:spPr>
        <p:txBody>
          <a:bodyPr anchor="b"/>
          <a:lstStyle>
            <a:defPPr>
              <a:defRPr kern="1200"/>
            </a:defPPr>
            <a:lvl1pPr algn="l">
              <a:defRPr sz="61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39" y="1310642"/>
            <a:ext cx="24536400" cy="28094942"/>
          </a:xfrm>
        </p:spPr>
        <p:txBody>
          <a:bodyPr/>
          <a:lstStyle>
            <a:defPPr>
              <a:defRPr kern="1200"/>
            </a:defPPr>
            <a:lvl1pPr>
              <a:defRPr sz="9900"/>
            </a:lvl1pPr>
            <a:lvl2pPr>
              <a:defRPr sz="8625"/>
            </a:lvl2pPr>
            <a:lvl3pPr>
              <a:defRPr sz="7425"/>
            </a:lvl3pPr>
            <a:lvl4pPr>
              <a:defRPr sz="6150"/>
            </a:lvl4pPr>
            <a:lvl5pPr>
              <a:defRPr sz="6150"/>
            </a:lvl5pPr>
            <a:lvl6pPr>
              <a:defRPr sz="6150"/>
            </a:lvl6pPr>
            <a:lvl7pPr>
              <a:defRPr sz="6150"/>
            </a:lvl7pPr>
            <a:lvl8pPr>
              <a:defRPr sz="6150"/>
            </a:lvl8pPr>
            <a:lvl9pPr>
              <a:defRPr sz="6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71" y="6888482"/>
            <a:ext cx="14439903" cy="22517102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4350"/>
            </a:lvl1pPr>
            <a:lvl2pPr marL="1410407" indent="0">
              <a:buNone/>
              <a:defRPr sz="3675"/>
            </a:lvl2pPr>
            <a:lvl3pPr marL="2820815" indent="0">
              <a:buNone/>
              <a:defRPr sz="3075"/>
            </a:lvl3pPr>
            <a:lvl4pPr marL="4231223" indent="0">
              <a:buNone/>
              <a:defRPr sz="2775"/>
            </a:lvl4pPr>
            <a:lvl5pPr marL="5641630" indent="0">
              <a:buNone/>
              <a:defRPr sz="2775"/>
            </a:lvl5pPr>
            <a:lvl6pPr marL="7052037" indent="0">
              <a:buNone/>
              <a:defRPr sz="2775"/>
            </a:lvl6pPr>
            <a:lvl7pPr marL="8462444" indent="0">
              <a:buNone/>
              <a:defRPr sz="2775"/>
            </a:lvl7pPr>
            <a:lvl8pPr marL="9872852" indent="0">
              <a:buNone/>
              <a:defRPr sz="2775"/>
            </a:lvl8pPr>
            <a:lvl9pPr marL="11283259" indent="0">
              <a:buNone/>
              <a:defRPr sz="27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497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79"/>
            <a:ext cx="26334718" cy="2720343"/>
          </a:xfrm>
        </p:spPr>
        <p:txBody>
          <a:bodyPr anchor="b"/>
          <a:lstStyle>
            <a:defPPr>
              <a:defRPr kern="1200"/>
            </a:defPPr>
            <a:lvl1pPr algn="l">
              <a:defRPr sz="61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18" cy="19751041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9900"/>
            </a:lvl1pPr>
            <a:lvl2pPr marL="1410407" indent="0">
              <a:buNone/>
              <a:defRPr sz="8625"/>
            </a:lvl2pPr>
            <a:lvl3pPr marL="2820815" indent="0">
              <a:buNone/>
              <a:defRPr sz="7425"/>
            </a:lvl3pPr>
            <a:lvl4pPr marL="4231223" indent="0">
              <a:buNone/>
              <a:defRPr sz="6150"/>
            </a:lvl4pPr>
            <a:lvl5pPr marL="5641630" indent="0">
              <a:buNone/>
              <a:defRPr sz="6150"/>
            </a:lvl5pPr>
            <a:lvl6pPr marL="7052037" indent="0">
              <a:buNone/>
              <a:defRPr sz="6150"/>
            </a:lvl6pPr>
            <a:lvl7pPr marL="8462444" indent="0">
              <a:buNone/>
              <a:defRPr sz="6150"/>
            </a:lvl7pPr>
            <a:lvl8pPr marL="9872852" indent="0">
              <a:buNone/>
              <a:defRPr sz="6150"/>
            </a:lvl8pPr>
            <a:lvl9pPr marL="11283259" indent="0">
              <a:buNone/>
              <a:defRPr sz="61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3"/>
            <a:ext cx="26334718" cy="3863337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4350"/>
            </a:lvl1pPr>
            <a:lvl2pPr marL="1410407" indent="0">
              <a:buNone/>
              <a:defRPr sz="3675"/>
            </a:lvl2pPr>
            <a:lvl3pPr marL="2820815" indent="0">
              <a:buNone/>
              <a:defRPr sz="3075"/>
            </a:lvl3pPr>
            <a:lvl4pPr marL="4231223" indent="0">
              <a:buNone/>
              <a:defRPr sz="2775"/>
            </a:lvl4pPr>
            <a:lvl5pPr marL="5641630" indent="0">
              <a:buNone/>
              <a:defRPr sz="2775"/>
            </a:lvl5pPr>
            <a:lvl6pPr marL="7052037" indent="0">
              <a:buNone/>
              <a:defRPr sz="2775"/>
            </a:lvl6pPr>
            <a:lvl7pPr marL="8462444" indent="0">
              <a:buNone/>
              <a:defRPr sz="2775"/>
            </a:lvl7pPr>
            <a:lvl8pPr marL="9872852" indent="0">
              <a:buNone/>
              <a:defRPr sz="2775"/>
            </a:lvl8pPr>
            <a:lvl9pPr marL="11283259" indent="0">
              <a:buNone/>
              <a:defRPr sz="27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261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1" y="1318263"/>
            <a:ext cx="39502082" cy="5486400"/>
          </a:xfrm>
          <a:prstGeom prst="rect">
            <a:avLst/>
          </a:prstGeom>
        </p:spPr>
        <p:txBody>
          <a:bodyPr vert="horz" lIns="376108" tIns="188056" rIns="376108" bIns="188056" rtlCol="0" anchor="ctr">
            <a:normAutofit/>
          </a:bodyPr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680962"/>
            <a:ext cx="39502082" cy="21724623"/>
          </a:xfrm>
          <a:prstGeom prst="rect">
            <a:avLst/>
          </a:prstGeom>
        </p:spPr>
        <p:txBody>
          <a:bodyPr vert="horz" lIns="376108" tIns="188056" rIns="376108" bIns="188056" rtlCol="0">
            <a:normAutofit/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8"/>
            <a:ext cx="102412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/>
            </a:defPPr>
            <a:lvl1pPr algn="l">
              <a:defRPr sz="3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E5B7-680E-44FF-962F-3113FAB5030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8"/>
            <a:ext cx="138988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/>
            </a:defPPr>
            <a:lvl1pPr algn="ctr">
              <a:defRPr sz="3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8"/>
            <a:ext cx="102412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/>
            </a:defPPr>
            <a:lvl1pPr algn="r">
              <a:defRPr sz="3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3250" y="33426400"/>
            <a:ext cx="29984700" cy="14605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695325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600">
                <a:solidFill>
                  <a:srgbClr val="808080"/>
                </a:solidFill>
              </a:rPr>
              <a:t>Template ID: inquisitalanchor  Size: 48x36</a:t>
            </a:r>
          </a:p>
        </p:txBody>
      </p:sp>
    </p:spTree>
    <p:extLst>
      <p:ext uri="{BB962C8B-B14F-4D97-AF65-F5344CB8AC3E}">
        <p14:creationId xmlns:p14="http://schemas.microsoft.com/office/powerpoint/2010/main" val="26592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ransition/>
  <p:txStyles>
    <p:titleStyle>
      <a:defPPr>
        <a:defRPr kern="1200"/>
      </a:defPPr>
      <a:lvl1pPr algn="ctr" defTabSz="2820815" rtl="0" eaLnBrk="1" latinLnBrk="0" hangingPunct="1">
        <a:spcBef>
          <a:spcPct val="0"/>
        </a:spcBef>
        <a:buNone/>
        <a:defRPr sz="1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/>
      </a:defPPr>
      <a:lvl1pPr marL="1057804" indent="-1057804" algn="l" defTabSz="2820815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291913" indent="-881506" algn="l" defTabSz="2820815" rtl="0" eaLnBrk="1" latinLnBrk="0" hangingPunct="1">
        <a:spcBef>
          <a:spcPct val="20000"/>
        </a:spcBef>
        <a:buFont typeface="Arial" pitchFamily="34" charset="0"/>
        <a:buChar char="–"/>
        <a:defRPr sz="8625" kern="1200">
          <a:solidFill>
            <a:schemeClr val="tx1"/>
          </a:solidFill>
          <a:latin typeface="+mn-lt"/>
          <a:ea typeface="+mn-ea"/>
          <a:cs typeface="+mn-cs"/>
        </a:defRPr>
      </a:lvl2pPr>
      <a:lvl3pPr marL="3526019" indent="-705204" algn="l" defTabSz="2820815" rtl="0" eaLnBrk="1" latinLnBrk="0" hangingPunct="1">
        <a:spcBef>
          <a:spcPct val="20000"/>
        </a:spcBef>
        <a:buFont typeface="Arial" pitchFamily="34" charset="0"/>
        <a:buChar char="•"/>
        <a:defRPr sz="7425" kern="1200">
          <a:solidFill>
            <a:schemeClr val="tx1"/>
          </a:solidFill>
          <a:latin typeface="+mn-lt"/>
          <a:ea typeface="+mn-ea"/>
          <a:cs typeface="+mn-cs"/>
        </a:defRPr>
      </a:lvl3pPr>
      <a:lvl4pPr marL="4936426" indent="-705204" algn="l" defTabSz="2820815" rtl="0" eaLnBrk="1" latinLnBrk="0" hangingPunct="1">
        <a:spcBef>
          <a:spcPct val="20000"/>
        </a:spcBef>
        <a:buFont typeface="Arial" pitchFamily="34" charset="0"/>
        <a:buChar char="–"/>
        <a:defRPr sz="6150" kern="1200">
          <a:solidFill>
            <a:schemeClr val="tx1"/>
          </a:solidFill>
          <a:latin typeface="+mn-lt"/>
          <a:ea typeface="+mn-ea"/>
          <a:cs typeface="+mn-cs"/>
        </a:defRPr>
      </a:lvl4pPr>
      <a:lvl5pPr marL="6346833" indent="-705204" algn="l" defTabSz="2820815" rtl="0" eaLnBrk="1" latinLnBrk="0" hangingPunct="1">
        <a:spcBef>
          <a:spcPct val="20000"/>
        </a:spcBef>
        <a:buFont typeface="Arial" pitchFamily="34" charset="0"/>
        <a:buChar char="»"/>
        <a:defRPr sz="6150" kern="1200">
          <a:solidFill>
            <a:schemeClr val="tx1"/>
          </a:solidFill>
          <a:latin typeface="+mn-lt"/>
          <a:ea typeface="+mn-ea"/>
          <a:cs typeface="+mn-cs"/>
        </a:defRPr>
      </a:lvl5pPr>
      <a:lvl6pPr marL="7757241" indent="-705204" algn="l" defTabSz="2820815" rtl="0" eaLnBrk="1" latinLnBrk="0" hangingPunct="1">
        <a:spcBef>
          <a:spcPct val="20000"/>
        </a:spcBef>
        <a:buFont typeface="Arial" pitchFamily="34" charset="0"/>
        <a:buChar char="•"/>
        <a:defRPr sz="6150" kern="1200">
          <a:solidFill>
            <a:schemeClr val="tx1"/>
          </a:solidFill>
          <a:latin typeface="+mn-lt"/>
          <a:ea typeface="+mn-ea"/>
          <a:cs typeface="+mn-cs"/>
        </a:defRPr>
      </a:lvl6pPr>
      <a:lvl7pPr marL="9167648" indent="-705204" algn="l" defTabSz="2820815" rtl="0" eaLnBrk="1" latinLnBrk="0" hangingPunct="1">
        <a:spcBef>
          <a:spcPct val="20000"/>
        </a:spcBef>
        <a:buFont typeface="Arial" pitchFamily="34" charset="0"/>
        <a:buChar char="•"/>
        <a:defRPr sz="6150" kern="1200">
          <a:solidFill>
            <a:schemeClr val="tx1"/>
          </a:solidFill>
          <a:latin typeface="+mn-lt"/>
          <a:ea typeface="+mn-ea"/>
          <a:cs typeface="+mn-cs"/>
        </a:defRPr>
      </a:lvl7pPr>
      <a:lvl8pPr marL="10578056" indent="-705204" algn="l" defTabSz="2820815" rtl="0" eaLnBrk="1" latinLnBrk="0" hangingPunct="1">
        <a:spcBef>
          <a:spcPct val="20000"/>
        </a:spcBef>
        <a:buFont typeface="Arial" pitchFamily="34" charset="0"/>
        <a:buChar char="•"/>
        <a:defRPr sz="6150" kern="1200">
          <a:solidFill>
            <a:schemeClr val="tx1"/>
          </a:solidFill>
          <a:latin typeface="+mn-lt"/>
          <a:ea typeface="+mn-ea"/>
          <a:cs typeface="+mn-cs"/>
        </a:defRPr>
      </a:lvl8pPr>
      <a:lvl9pPr marL="11988463" indent="-705204" algn="l" defTabSz="2820815" rtl="0" eaLnBrk="1" latinLnBrk="0" hangingPunct="1">
        <a:spcBef>
          <a:spcPct val="20000"/>
        </a:spcBef>
        <a:buFont typeface="Arial" pitchFamily="34" charset="0"/>
        <a:buChar char="•"/>
        <a:defRPr sz="6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20815" rtl="0" eaLnBrk="1" latinLnBrk="0" hangingPunct="1">
        <a:defRPr sz="5550" kern="1200">
          <a:solidFill>
            <a:schemeClr val="tx1"/>
          </a:solidFill>
          <a:latin typeface="+mn-lt"/>
          <a:ea typeface="+mn-ea"/>
          <a:cs typeface="+mn-cs"/>
        </a:defRPr>
      </a:lvl1pPr>
      <a:lvl2pPr marL="1410407" algn="l" defTabSz="2820815" rtl="0" eaLnBrk="1" latinLnBrk="0" hangingPunct="1">
        <a:defRPr sz="5550" kern="1200">
          <a:solidFill>
            <a:schemeClr val="tx1"/>
          </a:solidFill>
          <a:latin typeface="+mn-lt"/>
          <a:ea typeface="+mn-ea"/>
          <a:cs typeface="+mn-cs"/>
        </a:defRPr>
      </a:lvl2pPr>
      <a:lvl3pPr marL="2820815" algn="l" defTabSz="2820815" rtl="0" eaLnBrk="1" latinLnBrk="0" hangingPunct="1">
        <a:defRPr sz="5550" kern="1200">
          <a:solidFill>
            <a:schemeClr val="tx1"/>
          </a:solidFill>
          <a:latin typeface="+mn-lt"/>
          <a:ea typeface="+mn-ea"/>
          <a:cs typeface="+mn-cs"/>
        </a:defRPr>
      </a:lvl3pPr>
      <a:lvl4pPr marL="4231223" algn="l" defTabSz="2820815" rtl="0" eaLnBrk="1" latinLnBrk="0" hangingPunct="1">
        <a:defRPr sz="5550" kern="1200">
          <a:solidFill>
            <a:schemeClr val="tx1"/>
          </a:solidFill>
          <a:latin typeface="+mn-lt"/>
          <a:ea typeface="+mn-ea"/>
          <a:cs typeface="+mn-cs"/>
        </a:defRPr>
      </a:lvl4pPr>
      <a:lvl5pPr marL="5641630" algn="l" defTabSz="2820815" rtl="0" eaLnBrk="1" latinLnBrk="0" hangingPunct="1">
        <a:defRPr sz="5550" kern="1200">
          <a:solidFill>
            <a:schemeClr val="tx1"/>
          </a:solidFill>
          <a:latin typeface="+mn-lt"/>
          <a:ea typeface="+mn-ea"/>
          <a:cs typeface="+mn-cs"/>
        </a:defRPr>
      </a:lvl5pPr>
      <a:lvl6pPr marL="7052037" algn="l" defTabSz="2820815" rtl="0" eaLnBrk="1" latinLnBrk="0" hangingPunct="1">
        <a:defRPr sz="5550" kern="1200">
          <a:solidFill>
            <a:schemeClr val="tx1"/>
          </a:solidFill>
          <a:latin typeface="+mn-lt"/>
          <a:ea typeface="+mn-ea"/>
          <a:cs typeface="+mn-cs"/>
        </a:defRPr>
      </a:lvl6pPr>
      <a:lvl7pPr marL="8462444" algn="l" defTabSz="2820815" rtl="0" eaLnBrk="1" latinLnBrk="0" hangingPunct="1">
        <a:defRPr sz="5550" kern="1200">
          <a:solidFill>
            <a:schemeClr val="tx1"/>
          </a:solidFill>
          <a:latin typeface="+mn-lt"/>
          <a:ea typeface="+mn-ea"/>
          <a:cs typeface="+mn-cs"/>
        </a:defRPr>
      </a:lvl7pPr>
      <a:lvl8pPr marL="9872852" algn="l" defTabSz="2820815" rtl="0" eaLnBrk="1" latinLnBrk="0" hangingPunct="1">
        <a:defRPr sz="5550" kern="1200">
          <a:solidFill>
            <a:schemeClr val="tx1"/>
          </a:solidFill>
          <a:latin typeface="+mn-lt"/>
          <a:ea typeface="+mn-ea"/>
          <a:cs typeface="+mn-cs"/>
        </a:defRPr>
      </a:lvl8pPr>
      <a:lvl9pPr marL="11283259" algn="l" defTabSz="2820815" rtl="0" eaLnBrk="1" latinLnBrk="0" hangingPunct="1">
        <a:defRPr sz="55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18/10/relationships/comments" Target="../comments/modernComment_100_F0BC481B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81918"/>
            <a:ext cx="43891200" cy="1636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" name="Picture 36"/>
          <p:cNvPicPr/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75000"/>
                    </a14:imgEffect>
                    <a14:imgEffect>
                      <a14:brightnessContrast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81922"/>
            <a:ext cx="43891200" cy="1636480"/>
          </a:xfrm>
          <a:prstGeom prst="rect">
            <a:avLst/>
          </a:prstGeom>
          <a:effectLst/>
        </p:spPr>
      </p:pic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B06C1FF-F854-4F91-ABC7-AA41C714448B}"/>
              </a:ext>
            </a:extLst>
          </p:cNvPr>
          <p:cNvSpPr txBox="1"/>
          <p:nvPr/>
        </p:nvSpPr>
        <p:spPr>
          <a:xfrm>
            <a:off x="3657600" y="838457"/>
            <a:ext cx="36576000" cy="24899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sz="8500" dirty="0">
                <a:solidFill>
                  <a:srgbClr val="505050"/>
                </a:solidFill>
                <a:latin typeface="Nunito Black" panose="00000A00000000000000" pitchFamily="2" charset="0"/>
              </a:rPr>
              <a:t>Aligning Variables across Cohort Studies: A Comparative Study of Large Language Models and Fuzzy Match Approaches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18E48679-06C4-48E4-8012-35973D02854F}"/>
              </a:ext>
            </a:extLst>
          </p:cNvPr>
          <p:cNvSpPr txBox="1"/>
          <p:nvPr/>
        </p:nvSpPr>
        <p:spPr>
          <a:xfrm>
            <a:off x="3604768" y="3402086"/>
            <a:ext cx="36576000" cy="402571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" marR="591820" indent="8890" algn="ctr">
              <a:lnSpc>
                <a:spcPct val="95000"/>
              </a:lnSpc>
              <a:spcBef>
                <a:spcPts val="1580"/>
              </a:spcBef>
              <a:spcAft>
                <a:spcPts val="0"/>
              </a:spcAft>
            </a:pPr>
            <a:r>
              <a:rPr lang="en-US" sz="56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Zexu Li, MS</a:t>
            </a:r>
            <a:r>
              <a:rPr lang="en-US" sz="5600" baseline="300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56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Suraj </a:t>
            </a:r>
            <a:r>
              <a:rPr lang="en-US" sz="56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Prashantha</a:t>
            </a:r>
            <a:r>
              <a:rPr lang="en-US" sz="56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Prabhu, MS</a:t>
            </a:r>
            <a:r>
              <a:rPr lang="en-US" sz="5600" baseline="300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56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Zachary T. Popp, MPH</a:t>
            </a:r>
            <a:r>
              <a:rPr lang="en-US" sz="5600" baseline="300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56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Ting Fang Alvin Ang, MD</a:t>
            </a:r>
            <a:r>
              <a:rPr lang="en-US" sz="5600" baseline="300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en-US" sz="56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MPH</a:t>
            </a:r>
            <a:r>
              <a:rPr lang="en-US" sz="5600" baseline="300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r>
              <a:rPr lang="en-US" sz="56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Rhoda Au, PHD</a:t>
            </a:r>
            <a:r>
              <a:rPr lang="en-US" sz="5600" baseline="300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r>
              <a:rPr lang="en-US" sz="56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Jinying Chen, PHD</a:t>
            </a:r>
            <a:r>
              <a:rPr lang="en-US" sz="5600" baseline="300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7,8,9</a:t>
            </a:r>
            <a:endParaRPr lang="en-US" sz="5600" baseline="3000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" marR="591820" indent="8890" algn="ctr">
              <a:lnSpc>
                <a:spcPct val="95000"/>
              </a:lnSpc>
              <a:spcBef>
                <a:spcPts val="1580"/>
              </a:spcBef>
              <a:spcAft>
                <a:spcPts val="0"/>
              </a:spcAft>
            </a:pPr>
            <a:r>
              <a:rPr lang="en-US" sz="5600" baseline="30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Include department name and university name if needed; 2. Include department name and university name if needed; 3. Include department name and university name if needed; 4. Include department name and university name if needed; 5. Include department name and university name if needed; 6. Include department name and university name if needed; 7. Include department name and university name if needed; 8. Include department name and university name if needed; 9.  Include department name and university name if needed</a:t>
            </a:r>
            <a:endParaRPr lang="en-US" sz="5600" baseline="300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560B628-793C-4DB4-85E9-B23859F8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79" y="8585088"/>
            <a:ext cx="9601200" cy="980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Merging data collected by multiple studies (i.e., data  harmonization) is a common strategy to increase sample size and statistical power of data analysis. However, even studies using similar research protocols for data collection often used different variable names and coding schemes.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Objective: to develop and validate Natural Language Processing (NLP) methods that align variables from different studies to support data harmonization. </a:t>
            </a:r>
          </a:p>
          <a:p>
            <a:pPr marL="571500" indent="-571500" algn="just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NLP methods applicable to the variable alignment task?</a:t>
            </a:r>
          </a:p>
          <a:p>
            <a:pPr marL="571500" indent="-571500" algn="just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NLP methods have the best performance on variable alignment?</a:t>
            </a: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D68661E8-80DB-4CA1-A78F-001C24445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0366" y="23239982"/>
            <a:ext cx="20624800" cy="5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Evaluation metrics: Hit Ratio, Mean Reciprocal Rank, Mean Average Precision</a:t>
            </a:r>
          </a:p>
          <a:p>
            <a:pPr marL="571500" indent="-571500" algn="just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 Ratio: Proportion of correct alignments (between source and target variables) in the top-n target variables ranked by the NLP algorithms. </a:t>
            </a:r>
          </a:p>
          <a:p>
            <a:pPr marL="571500" indent="-571500" algn="just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Mean Reciprocal Rank: Mean value of reciprocal rank (one divided by the rank of first appeared correctly aligned target variable).</a:t>
            </a:r>
          </a:p>
          <a:p>
            <a:pPr marL="571500" indent="-571500" algn="just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Mean Average Precision: Mean value of average precision (consider ranks of all correctly aligned target variables).</a:t>
            </a:r>
          </a:p>
          <a:p>
            <a:pPr marL="571500" indent="-571500" algn="just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Truth Map/evaluation set: 160 pairs of source (EU) and target (Japan) variables that were manually identified and validated by three co-authors(ZL, SP, ZTP).</a:t>
            </a: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C11F0107-A4C2-482F-A296-7F89EA4AD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79" y="19694979"/>
            <a:ext cx="9601200" cy="432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 of evaluation data: data variables from European and Japan GERAS cohort studies.</a:t>
            </a:r>
          </a:p>
          <a:p>
            <a:pPr marL="571500" indent="-571500" algn="just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 protocol was used to collect data across the two cohorts, but data variables were coded and named differently.</a:t>
            </a: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3D668686-315E-4733-AA3D-4CD19EDF9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3920" y="23835865"/>
            <a:ext cx="9601200" cy="493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571500" indent="-5715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NLP methods showed adequate results for variable alignment tasks. </a:t>
            </a:r>
          </a:p>
          <a:p>
            <a:pPr marL="571500" indent="-5715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 language Models outperformed fuzzy match for aligning variables.</a:t>
            </a:r>
            <a:endParaRPr lang="en-US" sz="3600" strike="sngStrik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Between the language models, the E5 model has the best performance and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MiniLM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model has the lowest running time.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A3548-8310-400F-8822-4FEDDABCA99B}"/>
              </a:ext>
            </a:extLst>
          </p:cNvPr>
          <p:cNvSpPr txBox="1"/>
          <p:nvPr/>
        </p:nvSpPr>
        <p:spPr>
          <a:xfrm>
            <a:off x="816079" y="7520898"/>
            <a:ext cx="9601200" cy="8229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41E1E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Nunito" panose="00000500000000000000" pitchFamily="2" charset="0"/>
              </a:rPr>
              <a:t>Introduction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E96C9-8474-4C6F-96C8-EA96E9997B49}"/>
              </a:ext>
            </a:extLst>
          </p:cNvPr>
          <p:cNvSpPr txBox="1"/>
          <p:nvPr/>
        </p:nvSpPr>
        <p:spPr>
          <a:xfrm>
            <a:off x="816079" y="18626774"/>
            <a:ext cx="9601200" cy="8229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41E1E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Nunito" panose="00000500000000000000" pitchFamily="2" charset="0"/>
              </a:rPr>
              <a:t>Data and Sample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B4539D-DB8E-458A-89B0-CAE5722D0FB2}"/>
              </a:ext>
            </a:extLst>
          </p:cNvPr>
          <p:cNvSpPr txBox="1"/>
          <p:nvPr/>
        </p:nvSpPr>
        <p:spPr>
          <a:xfrm>
            <a:off x="11580368" y="7427803"/>
            <a:ext cx="20624800" cy="8229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41E1E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Nunito" panose="00000500000000000000" pitchFamily="2" charset="0"/>
              </a:rPr>
              <a:t>Methodology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4AD144-1499-4C07-85A4-B7EFC58463F0}"/>
              </a:ext>
            </a:extLst>
          </p:cNvPr>
          <p:cNvSpPr txBox="1"/>
          <p:nvPr/>
        </p:nvSpPr>
        <p:spPr>
          <a:xfrm>
            <a:off x="33473920" y="7374846"/>
            <a:ext cx="9601200" cy="8229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41E1E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 defTabSz="4702588">
              <a:defRPr/>
            </a:pPr>
            <a:r>
              <a:rPr lang="en-US" sz="3600" b="1">
                <a:solidFill>
                  <a:schemeClr val="bg1"/>
                </a:solidFill>
                <a:latin typeface="Nunito" panose="00000500000000000000" pitchFamily="2" charset="0"/>
              </a:rPr>
              <a:t>Results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0970F5-9ABF-4386-9761-49E684D2F733}"/>
              </a:ext>
            </a:extLst>
          </p:cNvPr>
          <p:cNvSpPr txBox="1"/>
          <p:nvPr/>
        </p:nvSpPr>
        <p:spPr>
          <a:xfrm>
            <a:off x="33473920" y="22976107"/>
            <a:ext cx="9601200" cy="8229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41E1E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Nunito" panose="00000500000000000000" pitchFamily="2" charset="0"/>
              </a:rPr>
              <a:t>Conclusion</a:t>
            </a:r>
          </a:p>
        </p:txBody>
      </p:sp>
      <p:pic>
        <p:nvPicPr>
          <p:cNvPr id="29" name="Picture 28" descr="A diagram of a language model&#10;&#10;Description automatically generated">
            <a:extLst>
              <a:ext uri="{FF2B5EF4-FFF2-40B4-BE49-F238E27FC236}">
                <a16:creationId xmlns:a16="http://schemas.microsoft.com/office/drawing/2014/main" id="{EBFDD2EE-AA05-9436-7C62-39161267E0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465" y="8475852"/>
            <a:ext cx="21074605" cy="4632764"/>
          </a:xfrm>
          <a:prstGeom prst="rect">
            <a:avLst/>
          </a:prstGeom>
        </p:spPr>
      </p:pic>
      <p:pic>
        <p:nvPicPr>
          <p:cNvPr id="33" name="Picture 32" descr="A diagram of a match method for variety&#10;&#10;Description automatically generated">
            <a:extLst>
              <a:ext uri="{FF2B5EF4-FFF2-40B4-BE49-F238E27FC236}">
                <a16:creationId xmlns:a16="http://schemas.microsoft.com/office/drawing/2014/main" id="{21131F05-0A2A-5905-0F2B-1BB34B6CC6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465" y="13242806"/>
            <a:ext cx="21074604" cy="4472276"/>
          </a:xfrm>
          <a:prstGeom prst="rect">
            <a:avLst/>
          </a:prstGeom>
        </p:spPr>
      </p:pic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40C96A41-828A-3C72-95B1-8C3717621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8160"/>
              </p:ext>
            </p:extLst>
          </p:nvPr>
        </p:nvGraphicFramePr>
        <p:xfrm>
          <a:off x="11659616" y="17693059"/>
          <a:ext cx="20571968" cy="533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78392">
                  <a:extLst>
                    <a:ext uri="{9D8B030D-6E8A-4147-A177-3AD203B41FA5}">
                      <a16:colId xmlns:a16="http://schemas.microsoft.com/office/drawing/2014/main" val="1556187549"/>
                    </a:ext>
                  </a:extLst>
                </a:gridCol>
                <a:gridCol w="4770763">
                  <a:extLst>
                    <a:ext uri="{9D8B030D-6E8A-4147-A177-3AD203B41FA5}">
                      <a16:colId xmlns:a16="http://schemas.microsoft.com/office/drawing/2014/main" val="1389086186"/>
                    </a:ext>
                  </a:extLst>
                </a:gridCol>
                <a:gridCol w="5388667">
                  <a:extLst>
                    <a:ext uri="{9D8B030D-6E8A-4147-A177-3AD203B41FA5}">
                      <a16:colId xmlns:a16="http://schemas.microsoft.com/office/drawing/2014/main" val="2703846424"/>
                    </a:ext>
                  </a:extLst>
                </a:gridCol>
                <a:gridCol w="4634146">
                  <a:extLst>
                    <a:ext uri="{9D8B030D-6E8A-4147-A177-3AD203B41FA5}">
                      <a16:colId xmlns:a16="http://schemas.microsoft.com/office/drawing/2014/main" val="1767619513"/>
                    </a:ext>
                  </a:extLst>
                </a:gridCol>
              </a:tblGrid>
              <a:tr h="540284">
                <a:tc>
                  <a:txBody>
                    <a:bodyPr/>
                    <a:lstStyle/>
                    <a:p>
                      <a:r>
                        <a:rPr lang="en-US" sz="3200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828821"/>
                  </a:ext>
                </a:extLst>
              </a:tr>
              <a:tr h="161317">
                <a:tc>
                  <a:txBody>
                    <a:bodyPr/>
                    <a:lstStyle/>
                    <a:p>
                      <a:r>
                        <a:rPr lang="en-US" sz="3200" dirty="0"/>
                        <a:t>E5-Large-V2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270M sentences 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Large language model (LLM), extension of  Bidirectional Encoder Representations from Transformers (BERT)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CPU times: total: 27min 28s </a:t>
                      </a:r>
                    </a:p>
                    <a:p>
                      <a:r>
                        <a:rPr lang="en-US" sz="3200" dirty="0"/>
                        <a:t>Wall time: 4min 17s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66517"/>
                  </a:ext>
                </a:extLst>
              </a:tr>
              <a:tr h="834848">
                <a:tc>
                  <a:txBody>
                    <a:bodyPr/>
                    <a:lstStyle/>
                    <a:p>
                      <a:r>
                        <a:rPr lang="en-US" sz="3200" dirty="0"/>
                        <a:t>All-MiniLM-L12-V2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1B sentences 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LLM, extension of 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CPU times: total: 2min 40s Wall time: 53.1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716084"/>
                  </a:ext>
                </a:extLst>
              </a:tr>
              <a:tr h="859429">
                <a:tc>
                  <a:txBody>
                    <a:bodyPr/>
                    <a:lstStyle/>
                    <a:p>
                      <a:r>
                        <a:rPr lang="en-US" sz="3200" dirty="0"/>
                        <a:t>All-Mpnet-base-v2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8208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1B sentences 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LLM, extension of 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CPU times: total: 6min 37s Wall time: 1min 29s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764611"/>
                  </a:ext>
                </a:extLst>
              </a:tr>
              <a:tr h="540284">
                <a:tc>
                  <a:txBody>
                    <a:bodyPr/>
                    <a:lstStyle/>
                    <a:p>
                      <a:r>
                        <a:rPr lang="en-US" sz="3200" dirty="0"/>
                        <a:t>Token-set-ratio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Fuzzy Match Based on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Total time: 13.1s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5412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EAF0533-1B22-58BB-EF1C-885D00CF6709}"/>
              </a:ext>
            </a:extLst>
          </p:cNvPr>
          <p:cNvSpPr txBox="1"/>
          <p:nvPr/>
        </p:nvSpPr>
        <p:spPr>
          <a:xfrm>
            <a:off x="21488400" y="17221200"/>
            <a:ext cx="914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19">
            <a:extLst>
              <a:ext uri="{FF2B5EF4-FFF2-40B4-BE49-F238E27FC236}">
                <a16:creationId xmlns:a16="http://schemas.microsoft.com/office/drawing/2014/main" id="{F42D298B-CF7B-9801-7E31-6D76B447B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00" y="31455665"/>
            <a:ext cx="12175532" cy="128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study is supported by BU-Alzheimer’s Disease Data Initiative (ADDI) Contract. The funder had no decisional role in study design, data collection and analysis, interpretation of data, or preparation of the abstract.</a:t>
            </a:r>
          </a:p>
        </p:txBody>
      </p:sp>
      <p:graphicFrame>
        <p:nvGraphicFramePr>
          <p:cNvPr id="12" name="Table 14">
            <a:extLst>
              <a:ext uri="{FF2B5EF4-FFF2-40B4-BE49-F238E27FC236}">
                <a16:creationId xmlns:a16="http://schemas.microsoft.com/office/drawing/2014/main" id="{2DA533F2-AEE2-AF13-4DA3-8DE4C447B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8795"/>
              </p:ext>
            </p:extLst>
          </p:nvPr>
        </p:nvGraphicFramePr>
        <p:xfrm>
          <a:off x="989584" y="23994462"/>
          <a:ext cx="9601199" cy="7193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06548">
                  <a:extLst>
                    <a:ext uri="{9D8B030D-6E8A-4147-A177-3AD203B41FA5}">
                      <a16:colId xmlns:a16="http://schemas.microsoft.com/office/drawing/2014/main" val="1756670201"/>
                    </a:ext>
                  </a:extLst>
                </a:gridCol>
                <a:gridCol w="3655155">
                  <a:extLst>
                    <a:ext uri="{9D8B030D-6E8A-4147-A177-3AD203B41FA5}">
                      <a16:colId xmlns:a16="http://schemas.microsoft.com/office/drawing/2014/main" val="1684442679"/>
                    </a:ext>
                  </a:extLst>
                </a:gridCol>
                <a:gridCol w="3839496">
                  <a:extLst>
                    <a:ext uri="{9D8B030D-6E8A-4147-A177-3AD203B41FA5}">
                      <a16:colId xmlns:a16="http://schemas.microsoft.com/office/drawing/2014/main" val="3070882282"/>
                    </a:ext>
                  </a:extLst>
                </a:gridCol>
              </a:tblGrid>
              <a:tr h="969572">
                <a:tc>
                  <a:txBody>
                    <a:bodyPr/>
                    <a:lstStyle/>
                    <a:p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+mn-lt"/>
                        </a:rPr>
                        <a:t>Japan Cohort (324 Variables)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8208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+mn-lt"/>
                        </a:rPr>
                        <a:t>EU Cohort (928 Variables)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36665"/>
                  </a:ext>
                </a:extLst>
              </a:tr>
              <a:tr h="1412805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+mn-lt"/>
                        </a:rPr>
                        <a:t>Variable</a:t>
                      </a:r>
                    </a:p>
                    <a:p>
                      <a:r>
                        <a:rPr lang="en-US" sz="3200" b="1" dirty="0">
                          <a:latin typeface="+mn-lt"/>
                        </a:rPr>
                        <a:t>Label</a:t>
                      </a:r>
                    </a:p>
                    <a:p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8208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+mn-lt"/>
                        </a:rPr>
                        <a:t>ADTTERM:AD Treatment Name</a:t>
                      </a:r>
                      <a:endParaRPr lang="en-US" sz="32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8208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+mn-lt"/>
                        </a:rPr>
                        <a:t>SDYTRTTERM: Study Treatment Dictionary Term</a:t>
                      </a:r>
                      <a:endParaRPr lang="en-US" sz="32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39823"/>
                  </a:ext>
                </a:extLst>
              </a:tr>
              <a:tr h="1412805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+mn-lt"/>
                        </a:rPr>
                        <a:t>Data Sheet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+mn-lt"/>
                        </a:rPr>
                        <a:t>ADTR: All AD medication as recorded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8208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+mn-lt"/>
                        </a:rPr>
                        <a:t>SDYTRT: Study Treatment</a:t>
                      </a:r>
                      <a:endParaRPr lang="en-US" sz="32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937449"/>
                  </a:ext>
                </a:extLst>
              </a:tr>
              <a:tr h="969572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+mn-lt"/>
                        </a:rPr>
                        <a:t>Variable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8208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+mn-lt"/>
                        </a:rPr>
                        <a:t>Donepezil, Galantamine, Memantine, Rivastigmine, Yokukansan (Chinese herbal medicine)…</a:t>
                      </a:r>
                      <a:endParaRPr lang="en-US" sz="32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8208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+mn-lt"/>
                        </a:rPr>
                        <a:t>Approved AD treatment Donepezil Galantamine Investigational product Memantine Rivastigmine…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88933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DB7BC5D2-7898-D593-4B03-6DCFC25C1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8254" y="15609023"/>
            <a:ext cx="9701435" cy="733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2BB456E-2F26-44E2-B8A4-6CDC0E5AA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3684" y="8389889"/>
            <a:ext cx="9701435" cy="733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90B162-EBFE-7F26-02E6-9422154DC81D}"/>
              </a:ext>
            </a:extLst>
          </p:cNvPr>
          <p:cNvSpPr txBox="1"/>
          <p:nvPr/>
        </p:nvSpPr>
        <p:spPr>
          <a:xfrm>
            <a:off x="33473920" y="28760686"/>
            <a:ext cx="9601200" cy="8229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41E1E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Nunito" panose="00000500000000000000" pitchFamily="2" charset="0"/>
              </a:rPr>
              <a:t>Future Work</a:t>
            </a:r>
          </a:p>
        </p:txBody>
      </p:sp>
      <p:sp>
        <p:nvSpPr>
          <p:cNvPr id="3" name="TextBox 19">
            <a:extLst>
              <a:ext uri="{FF2B5EF4-FFF2-40B4-BE49-F238E27FC236}">
                <a16:creationId xmlns:a16="http://schemas.microsoft.com/office/drawing/2014/main" id="{54DB6E65-4618-051F-9450-D0BCFF44A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3920" y="29858123"/>
            <a:ext cx="9601200" cy="188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571500" indent="-5715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 E5 model using task-specific training data. </a:t>
            </a:r>
          </a:p>
          <a:p>
            <a:pPr marL="571500" indent="-5715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 same approach to other datasets.</a:t>
            </a:r>
            <a:endParaRPr lang="en-US" sz="3600" strike="sngStrik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871067"/>
      </p:ext>
    </p:extLst>
  </p:cSld>
  <p:clrMapOvr>
    <a:masterClrMapping/>
  </p:clrMapOvr>
  <p:transition/>
  <p:extLst>
    <p:ext uri="{6950BFC3-D8DA-4A85-94F7-54DA5524770B}">
      <p188:commentRel xmlns:p188="http://schemas.microsoft.com/office/powerpoint/2018/8/main" r:id="rId3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inquisitalanchor|08-2022"/>
</p:tagLst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3363</TotalTime>
  <Words>656</Words>
  <Application>Microsoft Office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Nunito Black</vt:lpstr>
      <vt:lpstr>Nunito</vt:lpstr>
      <vt:lpstr>Wingdings</vt:lpstr>
      <vt:lpstr>Franklin Gothic Medium</vt:lpstr>
      <vt:lpstr>Open Sans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Li, Zexu</cp:lastModifiedBy>
  <cp:revision>29</cp:revision>
  <cp:lastPrinted>2013-03-27T18:07:17Z</cp:lastPrinted>
  <dcterms:modified xsi:type="dcterms:W3CDTF">2023-08-16T00:58:49Z</dcterms:modified>
  <cp:category>templates for scientific poster</cp:category>
</cp:coreProperties>
</file>