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76" r:id="rId5"/>
    <p:sldId id="277" r:id="rId6"/>
    <p:sldId id="278" r:id="rId7"/>
    <p:sldId id="280" r:id="rId8"/>
    <p:sldId id="282" r:id="rId9"/>
    <p:sldId id="283" r:id="rId10"/>
    <p:sldId id="284" r:id="rId11"/>
    <p:sldId id="285" r:id="rId12"/>
    <p:sldId id="286" r:id="rId13"/>
    <p:sldId id="289" r:id="rId14"/>
    <p:sldId id="290" r:id="rId15"/>
    <p:sldId id="291" r:id="rId16"/>
    <p:sldId id="292" r:id="rId17"/>
    <p:sldId id="293" r:id="rId18"/>
    <p:sldId id="294" r:id="rId19"/>
    <p:sldId id="275" r:id="rId20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24" y="176"/>
      </p:cViewPr>
      <p:guideLst/>
    </p:cSldViewPr>
  </p:notesViewPr>
  <p:gridSpacing cx="76319" cy="7631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CF566A1-861E-064D-A67C-4AC5B39058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CD5D2-8476-D44B-9748-506A99BA2E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68884-1AEF-3D49-8386-145A5E5FFA23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0E7158-7721-614F-ACC2-3BD6DF236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FED11-FB59-E94C-95C7-CA0683C4A9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45CA7-1FD3-4D45-BDFD-48DC7B2543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55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91135" y="6576695"/>
            <a:ext cx="9658350" cy="30734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28092"/>
            <a:ext cx="6858000" cy="955703"/>
          </a:xfrm>
          <a:ln w="44450">
            <a:noFill/>
          </a:ln>
        </p:spPr>
        <p:txBody>
          <a:bodyPr>
            <a:normAutofit/>
          </a:bodyPr>
          <a:lstStyle/>
          <a:p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</a:rPr>
              <a:t>Investment Simulation Report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7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19SpringFBE555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669582" y="2829400"/>
            <a:ext cx="5626418" cy="0"/>
          </a:xfrm>
          <a:prstGeom prst="line">
            <a:avLst/>
          </a:prstGeom>
          <a:ln w="44450">
            <a:gradFill>
              <a:gsLst>
                <a:gs pos="1000">
                  <a:schemeClr val="bg1"/>
                </a:gs>
                <a:gs pos="0">
                  <a:schemeClr val="bg1"/>
                </a:gs>
                <a:gs pos="54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/>
          <p:nvPr/>
        </p:nvSpPr>
        <p:spPr>
          <a:xfrm>
            <a:off x="2461771" y="4219219"/>
            <a:ext cx="2021862" cy="11107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br>
              <a:rPr lang="en-US" sz="1350" dirty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sz="1350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sz="13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Subtitle 2"/>
          <p:cNvSpPr txBox="1"/>
          <p:nvPr/>
        </p:nvSpPr>
        <p:spPr>
          <a:xfrm>
            <a:off x="2460951" y="4156355"/>
            <a:ext cx="2021840" cy="183070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</a:rPr>
              <a:t>Kelei Zhu</a:t>
            </a:r>
            <a:br>
              <a:rPr lang="en-US" sz="18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sz="1800" dirty="0">
                <a:latin typeface="微软雅黑" panose="020B0503020204020204" charset="-122"/>
                <a:ea typeface="微软雅黑" panose="020B0503020204020204" charset="-122"/>
              </a:rPr>
              <a:t>Zeya Yu</a:t>
            </a:r>
            <a:br>
              <a:rPr lang="en-US" sz="1800" dirty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sz="1800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4571999" y="4150763"/>
            <a:ext cx="2021840" cy="183070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 err="1">
                <a:latin typeface="微软雅黑" panose="020B0503020204020204" charset="-122"/>
                <a:ea typeface="微软雅黑" panose="020B0503020204020204" charset="-122"/>
              </a:rPr>
              <a:t>Yiyao</a:t>
            </a:r>
            <a:r>
              <a:rPr lang="en-US" sz="1800" dirty="0">
                <a:latin typeface="微软雅黑" panose="020B0503020204020204" charset="-122"/>
                <a:ea typeface="微软雅黑" panose="020B0503020204020204" charset="-122"/>
              </a:rPr>
              <a:t> Jiao</a:t>
            </a:r>
            <a:br>
              <a:rPr lang="en-US" sz="18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sz="1800" dirty="0">
                <a:latin typeface="微软雅黑" panose="020B0503020204020204" charset="-122"/>
                <a:ea typeface="微软雅黑" panose="020B0503020204020204" charset="-122"/>
              </a:rPr>
              <a:t>Lan Yang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DA79D9A-B789-9E49-BB0E-B2A3069C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3156925" y="1929662"/>
            <a:ext cx="2830149" cy="67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4475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Merger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914DB5B-07CB-994C-A329-662C3ACE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4ED439D-9CA7-A04F-88D3-6C7939760A62}"/>
              </a:ext>
            </a:extLst>
          </p:cNvPr>
          <p:cNvSpPr>
            <a:spLocks noGrp="1"/>
          </p:cNvSpPr>
          <p:nvPr/>
        </p:nvSpPr>
        <p:spPr>
          <a:xfrm>
            <a:off x="1725770" y="1733902"/>
            <a:ext cx="6645498" cy="5001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Cumulative abnormal return for LOV on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 22</a:t>
            </a:r>
            <a:r>
              <a:rPr lang="en-US" altLang="zh-CN" sz="18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9684C3-2E18-2040-B381-B5A028CA9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  <p:pic>
        <p:nvPicPr>
          <p:cNvPr id="8" name="图片 7" descr="图片包含 文字, 地图&#10;&#10;描述已自动生成">
            <a:extLst>
              <a:ext uri="{FF2B5EF4-FFF2-40B4-BE49-F238E27FC236}">
                <a16:creationId xmlns:a16="http://schemas.microsoft.com/office/drawing/2014/main" id="{DEF7B966-3AA0-7146-AC9E-ABC1EA8F4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22860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356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2174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Merger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4F24C82-FADB-4C4E-B2D5-A1DB8380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A000E18-EFA1-6547-8356-3B6B20C25B81}"/>
              </a:ext>
            </a:extLst>
          </p:cNvPr>
          <p:cNvSpPr>
            <a:spLocks noGrp="1"/>
          </p:cNvSpPr>
          <p:nvPr/>
        </p:nvSpPr>
        <p:spPr>
          <a:xfrm>
            <a:off x="457200" y="1603438"/>
            <a:ext cx="8229600" cy="5165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rajan Pro" panose="02020502050506020301" pitchFamily="18" charset="0"/>
              </a:rPr>
              <a:t>Strategy </a:t>
            </a: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just">
              <a:lnSpc>
                <a:spcPct val="2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Searching news for merger in the market, find the target company.</a:t>
            </a:r>
            <a:endParaRPr lang="zh-CN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Investment in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bidders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should be thoroughly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examined.</a:t>
            </a:r>
            <a:endParaRPr lang="zh-CN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Just holding for 1 or 2 days before the anomaly has been digested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1EF8FD-2FBD-EA4F-AF8D-111D464542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406640" y="5221582"/>
            <a:ext cx="1280160" cy="11242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5162D9-5A5C-7743-8C83-24250C5F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5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4475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Merger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914DB5B-07CB-994C-A329-662C3ACE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4ED439D-9CA7-A04F-88D3-6C7939760A62}"/>
              </a:ext>
            </a:extLst>
          </p:cNvPr>
          <p:cNvSpPr>
            <a:spLocks noGrp="1"/>
          </p:cNvSpPr>
          <p:nvPr/>
        </p:nvSpPr>
        <p:spPr>
          <a:xfrm>
            <a:off x="1725770" y="1733902"/>
            <a:ext cx="6645498" cy="5001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Cumulative abnormal return for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stocks</a:t>
            </a:r>
            <a:endParaRPr lang="zh-CN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2682A0-512A-0C4B-8B37-4AE08F15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  <p:pic>
        <p:nvPicPr>
          <p:cNvPr id="9" name="图片 8" descr="图片包含 文字, 地图&#10;&#10;描述已自动生成">
            <a:extLst>
              <a:ext uri="{FF2B5EF4-FFF2-40B4-BE49-F238E27FC236}">
                <a16:creationId xmlns:a16="http://schemas.microsoft.com/office/drawing/2014/main" id="{D5895437-811A-5942-8544-1D30BF58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22860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7035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2174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Other investments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4F24C82-FADB-4C4E-B2D5-A1DB8380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A000E18-EFA1-6547-8356-3B6B20C25B81}"/>
              </a:ext>
            </a:extLst>
          </p:cNvPr>
          <p:cNvSpPr>
            <a:spLocks noGrp="1"/>
          </p:cNvSpPr>
          <p:nvPr/>
        </p:nvSpPr>
        <p:spPr>
          <a:xfrm>
            <a:off x="457200" y="1603438"/>
            <a:ext cx="8229600" cy="5165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We also try the following assets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Bond: </a:t>
            </a:r>
            <a:r>
              <a:rPr lang="en-US" sz="16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+3%. 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quite low rate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REITs: </a:t>
            </a:r>
            <a:r>
              <a:rPr lang="en-US" sz="16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+5.3%. 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an alternative to Bond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Gold: white noise; Hard to predict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VIX: </a:t>
            </a:r>
            <a:r>
              <a:rPr 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-60% 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YTM.  Large volatility; too expensive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35DC71-66EB-DC40-8F97-ECF65DB56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203292" y="5047726"/>
            <a:ext cx="1312058" cy="1298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A6C84-8228-944E-84F5-7462DDB90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2174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Technical Analysis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4F24C82-FADB-4C4E-B2D5-A1DB8380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679E6CA-1A22-754A-BA5D-EC3931BE51ED}"/>
              </a:ext>
            </a:extLst>
          </p:cNvPr>
          <p:cNvSpPr>
            <a:spLocks noGrp="1"/>
          </p:cNvSpPr>
          <p:nvPr/>
        </p:nvSpPr>
        <p:spPr>
          <a:xfrm>
            <a:off x="457200" y="1603438"/>
            <a:ext cx="8229600" cy="51655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rajan Pro" panose="02020502050506020301" pitchFamily="18" charset="0"/>
              </a:rPr>
              <a:t>Screening 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MA50 &gt; MA200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 Price &gt; MA200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Outperform S&amp;P 500 for 6 months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Outperform industrial average for 6 months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outperforming industrial average for 9 months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&lt; PEG Ratio &lt; 1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rajan Pro" panose="02020502050506020301" pitchFamily="18" charset="0"/>
              </a:rPr>
              <a:t>Manually Second Screening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E8AE33-3213-3F42-BAAA-C5BC7CBB0C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490207" y="5391785"/>
            <a:ext cx="1196593" cy="9540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D7BC56-901B-614D-9007-3828C3B4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2174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Technical Analysis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4F24C82-FADB-4C4E-B2D5-A1DB8380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grpSp>
        <p:nvGrpSpPr>
          <p:cNvPr id="7" name="Group 13">
            <a:extLst>
              <a:ext uri="{FF2B5EF4-FFF2-40B4-BE49-F238E27FC236}">
                <a16:creationId xmlns:a16="http://schemas.microsoft.com/office/drawing/2014/main" id="{6B31EB9A-F63C-CB46-B954-E66A4BA57431}"/>
              </a:ext>
            </a:extLst>
          </p:cNvPr>
          <p:cNvGrpSpPr/>
          <p:nvPr/>
        </p:nvGrpSpPr>
        <p:grpSpPr>
          <a:xfrm>
            <a:off x="33146" y="1833178"/>
            <a:ext cx="4692651" cy="4718512"/>
            <a:chOff x="1672515" y="1923436"/>
            <a:chExt cx="5798969" cy="4781859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9E54D769-57CD-EE4B-AD19-6E5D7C98A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515" y="2250016"/>
              <a:ext cx="5798969" cy="4455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FD96799-E441-5441-9C4A-290A67A76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516" y="1923436"/>
              <a:ext cx="4242816" cy="374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 months CAR over S&amp;P 500</a:t>
              </a:r>
              <a:endParaRPr kumimoji="0" lang="en-US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0D27619D-4067-124E-B760-82B616CCC756}"/>
              </a:ext>
            </a:extLst>
          </p:cNvPr>
          <p:cNvGrpSpPr/>
          <p:nvPr/>
        </p:nvGrpSpPr>
        <p:grpSpPr>
          <a:xfrm>
            <a:off x="4572001" y="1833064"/>
            <a:ext cx="4572000" cy="4722468"/>
            <a:chOff x="5616702" y="1833241"/>
            <a:chExt cx="5797296" cy="4788612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C0D7C388-BCE3-4042-A462-B483ABB76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702" y="2159336"/>
              <a:ext cx="5797296" cy="4462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F527E3A9-01BB-E042-8A35-9D8D8B751054}"/>
                </a:ext>
              </a:extLst>
            </p:cNvPr>
            <p:cNvSpPr txBox="1"/>
            <p:nvPr/>
          </p:nvSpPr>
          <p:spPr>
            <a:xfrm>
              <a:off x="7847860" y="3238227"/>
              <a:ext cx="64633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/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80EDF1A9-6304-D743-8863-1688AEC3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867" y="1833241"/>
              <a:ext cx="4242815" cy="374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ja-JP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 months CAR </a:t>
              </a:r>
              <a:r>
                <a:rPr lang="en-US" altLang="ja-JP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over industry</a:t>
              </a:r>
              <a:endParaRPr kumimoji="0" lang="en-US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2C8A3354-7D59-254B-BB60-18EAE2E4E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2174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Technical Analysis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4F24C82-FADB-4C4E-B2D5-A1DB8380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E0A4FF71-5B1F-3D42-A2ED-32FF358FE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 r="-33"/>
          <a:stretch/>
        </p:blipFill>
        <p:spPr bwMode="auto">
          <a:xfrm>
            <a:off x="1760911" y="2351314"/>
            <a:ext cx="5980811" cy="43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6451D9B0-5274-9C44-873B-D3CBE940A99C}"/>
              </a:ext>
            </a:extLst>
          </p:cNvPr>
          <p:cNvSpPr txBox="1"/>
          <p:nvPr/>
        </p:nvSpPr>
        <p:spPr>
          <a:xfrm>
            <a:off x="628650" y="1707200"/>
            <a:ext cx="4122667" cy="1023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Overall return of 2.5%, should be 6%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C7C0564-C7C8-BB40-93FA-483C841FB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2174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Technical Analysis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4F24C82-FADB-4C4E-B2D5-A1DB8380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6451D9B0-5274-9C44-873B-D3CBE940A99C}"/>
              </a:ext>
            </a:extLst>
          </p:cNvPr>
          <p:cNvSpPr txBox="1"/>
          <p:nvPr/>
        </p:nvSpPr>
        <p:spPr>
          <a:xfrm>
            <a:off x="628650" y="1707200"/>
            <a:ext cx="39433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Pentair plc (PNR):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-15.3%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at risk</a:t>
            </a:r>
          </a:p>
          <a:p>
            <a:endParaRPr lang="en-US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7A994851-6686-2745-8D37-61166B78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3" y="2493144"/>
            <a:ext cx="7083253" cy="392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24C92A-78A0-2E49-B800-6542CF753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2174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Technical Analysis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4F24C82-FADB-4C4E-B2D5-A1DB8380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6451D9B0-5274-9C44-873B-D3CBE940A99C}"/>
              </a:ext>
            </a:extLst>
          </p:cNvPr>
          <p:cNvSpPr txBox="1"/>
          <p:nvPr/>
        </p:nvSpPr>
        <p:spPr>
          <a:xfrm>
            <a:off x="628650" y="1707200"/>
            <a:ext cx="4471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Anthem, Inc. (ANTM)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-17.2% </a:t>
            </a:r>
            <a:r>
              <a:rPr lang="en-US" altLang="zh-CN" sz="1600" dirty="0">
                <a:solidFill>
                  <a:srgbClr val="FF0000"/>
                </a:solidFill>
                <a:latin typeface="Wingdings" pitchFamily="2" charset="2"/>
                <a:ea typeface="微软雅黑" panose="020B0503020204020204" pitchFamily="34" charset="-122"/>
              </a:rPr>
              <a:t>DDD L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at risk</a:t>
            </a:r>
          </a:p>
          <a:p>
            <a:endParaRPr lang="en-US" dirty="0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69AE28BF-CE96-5B42-98C5-FB4D5F5802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2496312"/>
            <a:ext cx="7086600" cy="39252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2BAC08-D73E-E34B-812D-B77AB8529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19108"/>
            <a:ext cx="6858000" cy="629126"/>
          </a:xfrm>
          <a:ln w="44450">
            <a:noFill/>
          </a:ln>
        </p:spPr>
        <p:txBody>
          <a:bodyPr/>
          <a:lstStyle/>
          <a:p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</a:rPr>
              <a:t>Investment Simulation Report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7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91151" y="2829401"/>
            <a:ext cx="5626418" cy="0"/>
          </a:xfrm>
          <a:prstGeom prst="line">
            <a:avLst/>
          </a:prstGeom>
          <a:ln w="44450">
            <a:gradFill>
              <a:gsLst>
                <a:gs pos="1000">
                  <a:schemeClr val="bg1"/>
                </a:gs>
                <a:gs pos="0">
                  <a:schemeClr val="bg1"/>
                </a:gs>
                <a:gs pos="56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/>
          <p:nvPr/>
        </p:nvSpPr>
        <p:spPr>
          <a:xfrm>
            <a:off x="2461771" y="4219219"/>
            <a:ext cx="2021862" cy="11107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br>
              <a:rPr lang="en-US" sz="1350" dirty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sz="1350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sz="13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5680" y="4324350"/>
            <a:ext cx="461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Thanks for listening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21F38D-CB9F-F342-8F23-80855AAF9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3156607" y="1931829"/>
            <a:ext cx="2830149" cy="6754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70230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Outline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4F24C82-FADB-4C4E-B2D5-A1DB8380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A000E18-EFA1-6547-8356-3B6B20C25B81}"/>
              </a:ext>
            </a:extLst>
          </p:cNvPr>
          <p:cNvSpPr>
            <a:spLocks noGrp="1"/>
          </p:cNvSpPr>
          <p:nvPr/>
        </p:nvSpPr>
        <p:spPr>
          <a:xfrm>
            <a:off x="457200" y="1603438"/>
            <a:ext cx="8229600" cy="51655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Index ETFs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Nasdaq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S&amp;P 500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Anomaly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IPO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News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Merger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Other investments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Technical Analysis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Exiting strategy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Value at risk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4475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Index ETFs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5"/>
          <p:cNvSpPr>
            <a:spLocks noGrp="1"/>
          </p:cNvSpPr>
          <p:nvPr/>
        </p:nvSpPr>
        <p:spPr>
          <a:xfrm>
            <a:off x="457200" y="1684020"/>
            <a:ext cx="4038600" cy="1664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Return </a:t>
            </a:r>
            <a:endParaRPr lang="en-US" sz="2000" dirty="0"/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TQQQ :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42.2%</a:t>
            </a:r>
            <a:r>
              <a:rPr lang="zh-CN" altLang="en-US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Wingdings" pitchFamily="2" charset="2"/>
                <a:ea typeface="Microsoft YaHei" panose="020B0503020204020204" pitchFamily="34" charset="-122"/>
              </a:rPr>
              <a:t>CCC J</a:t>
            </a:r>
            <a:endParaRPr lang="en-US" altLang="zh-CN" sz="16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IVV :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8.7%</a:t>
            </a: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ontent Placeholder 5"/>
          <p:cNvSpPr>
            <a:spLocks noGrp="1"/>
          </p:cNvSpPr>
          <p:nvPr/>
        </p:nvSpPr>
        <p:spPr>
          <a:xfrm>
            <a:off x="457200" y="3348989"/>
            <a:ext cx="4038600" cy="33974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Fundamental</a:t>
            </a:r>
            <a:r>
              <a:rPr lang="en-US" altLang="zh-CN" sz="1800" b="1" dirty="0">
                <a:latin typeface="Trajan Pro" panose="02020502050506020301" pitchFamily="18" charset="0"/>
              </a:rPr>
              <a:t> </a:t>
            </a:r>
            <a:r>
              <a:rPr lang="en-US" altLang="zh-CN" sz="2000" b="1" dirty="0">
                <a:latin typeface="Trajan Pro" panose="02020502050506020301" pitchFamily="18" charset="0"/>
              </a:rPr>
              <a:t>Indicators</a:t>
            </a:r>
            <a:r>
              <a:rPr lang="en-US" altLang="zh-CN" sz="1800" b="1" dirty="0">
                <a:latin typeface="Trajan Pro" panose="02020502050506020301" pitchFamily="18" charset="0"/>
              </a:rPr>
              <a:t> 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Unemployment Rate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PMI</a:t>
            </a:r>
          </a:p>
          <a:p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Inflation</a:t>
            </a:r>
          </a:p>
          <a:p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10-year Government Bond</a:t>
            </a:r>
          </a:p>
          <a:p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Crude Oil Price (WTI)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914DB5B-07CB-994C-A329-662C3ACE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DD211-3717-FE4E-8644-791C9829D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2" t="9416" r="4387"/>
          <a:stretch/>
        </p:blipFill>
        <p:spPr>
          <a:xfrm>
            <a:off x="4103649" y="2085254"/>
            <a:ext cx="4761572" cy="3123453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4ED439D-9CA7-A04F-88D3-6C7939760A62}"/>
              </a:ext>
            </a:extLst>
          </p:cNvPr>
          <p:cNvSpPr>
            <a:spLocks noGrp="1"/>
          </p:cNvSpPr>
          <p:nvPr/>
        </p:nvSpPr>
        <p:spPr>
          <a:xfrm>
            <a:off x="4715505" y="1684020"/>
            <a:ext cx="3689195" cy="434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Macro Indicators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4065D77-8678-9B4D-9E63-B54A9BAB0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4475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Index ETFs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914DB5B-07CB-994C-A329-662C3ACE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4ED439D-9CA7-A04F-88D3-6C7939760A62}"/>
              </a:ext>
            </a:extLst>
          </p:cNvPr>
          <p:cNvSpPr>
            <a:spLocks noGrp="1"/>
          </p:cNvSpPr>
          <p:nvPr/>
        </p:nvSpPr>
        <p:spPr>
          <a:xfrm>
            <a:off x="2466031" y="1733902"/>
            <a:ext cx="4329848" cy="5001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10-year government bond rate 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2030451303">
            <a:extLst>
              <a:ext uri="{FF2B5EF4-FFF2-40B4-BE49-F238E27FC236}">
                <a16:creationId xmlns:a16="http://schemas.microsoft.com/office/drawing/2014/main" id="{A01FA801-858A-184D-BC39-704AA2CD2A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54317"/>
            <a:ext cx="8002394" cy="39122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FFF45B-4514-4C4C-BCC1-A6BF2A6E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356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4475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Index ETFs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914DB5B-07CB-994C-A329-662C3ACE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4ED439D-9CA7-A04F-88D3-6C7939760A62}"/>
              </a:ext>
            </a:extLst>
          </p:cNvPr>
          <p:cNvSpPr>
            <a:spLocks noGrp="1"/>
          </p:cNvSpPr>
          <p:nvPr/>
        </p:nvSpPr>
        <p:spPr>
          <a:xfrm>
            <a:off x="2466031" y="1733902"/>
            <a:ext cx="4329848" cy="5001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 of Crude Oil WTI (NYMEX)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1524202252">
            <a:extLst>
              <a:ext uri="{FF2B5EF4-FFF2-40B4-BE49-F238E27FC236}">
                <a16:creationId xmlns:a16="http://schemas.microsoft.com/office/drawing/2014/main" id="{30DA12B5-2F52-754A-ADB6-B30A66E348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91" y="2107724"/>
            <a:ext cx="6259017" cy="4460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E12029-BE6C-D541-9AF7-832A35B0A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4419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4475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IPO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5"/>
          <p:cNvSpPr>
            <a:spLocks noGrp="1"/>
          </p:cNvSpPr>
          <p:nvPr/>
        </p:nvSpPr>
        <p:spPr>
          <a:xfrm>
            <a:off x="457200" y="1684020"/>
            <a:ext cx="4038600" cy="1664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IPO</a:t>
            </a:r>
            <a:endParaRPr lang="en-US" sz="2000" dirty="0"/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Bring positive return on average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 LYFT at $83: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2% 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 TIGR at $9.9 :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8.2% </a:t>
            </a: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ontent Placeholder 5"/>
          <p:cNvSpPr>
            <a:spLocks noGrp="1"/>
          </p:cNvSpPr>
          <p:nvPr/>
        </p:nvSpPr>
        <p:spPr>
          <a:xfrm>
            <a:off x="457200" y="3348989"/>
            <a:ext cx="4114800" cy="33863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Reasons</a:t>
            </a:r>
            <a:endParaRPr lang="en-US" altLang="zh-CN" sz="1800" b="1" dirty="0">
              <a:latin typeface="Trajan Pro" panose="02020502050506020301" pitchFamily="18" charset="0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$87 is too high for Lyft, and market shows trends of going down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TIGR is a leading company among its peers </a:t>
            </a:r>
          </a:p>
          <a:p>
            <a:pPr marL="0" indent="0">
              <a:buNone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Result 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 covering Lyft drops to $60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 selling TIGR goes up to $20</a:t>
            </a:r>
          </a:p>
          <a:p>
            <a:pPr marL="0" indent="0"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914DB5B-07CB-994C-A329-662C3ACE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4ED439D-9CA7-A04F-88D3-6C7939760A62}"/>
              </a:ext>
            </a:extLst>
          </p:cNvPr>
          <p:cNvSpPr>
            <a:spLocks noGrp="1"/>
          </p:cNvSpPr>
          <p:nvPr/>
        </p:nvSpPr>
        <p:spPr>
          <a:xfrm>
            <a:off x="4776903" y="1683560"/>
            <a:ext cx="3689195" cy="434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Daily stock price of Lyft since IPO</a:t>
            </a:r>
            <a:endParaRPr lang="en-US" altLang="zh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198608538">
            <a:extLst>
              <a:ext uri="{FF2B5EF4-FFF2-40B4-BE49-F238E27FC236}">
                <a16:creationId xmlns:a16="http://schemas.microsoft.com/office/drawing/2014/main" id="{884EB446-C0C7-4347-B370-4F9837E2DF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02" y="1932650"/>
            <a:ext cx="4130598" cy="1920240"/>
          </a:xfrm>
          <a:prstGeom prst="rect">
            <a:avLst/>
          </a:prstGeom>
        </p:spPr>
      </p:pic>
      <p:pic>
        <p:nvPicPr>
          <p:cNvPr id="10" name="Picture 1244340885">
            <a:extLst>
              <a:ext uri="{FF2B5EF4-FFF2-40B4-BE49-F238E27FC236}">
                <a16:creationId xmlns:a16="http://schemas.microsoft.com/office/drawing/2014/main" id="{353D7BDB-DED1-E84A-9C78-A45D8DDB67C1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"/>
          <a:stretch/>
        </p:blipFill>
        <p:spPr>
          <a:xfrm>
            <a:off x="4553713" y="4142285"/>
            <a:ext cx="4133087" cy="192024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D22CBC0-0352-284D-ABF7-BF9F8060E664}"/>
              </a:ext>
            </a:extLst>
          </p:cNvPr>
          <p:cNvSpPr>
            <a:spLocks noGrp="1"/>
          </p:cNvSpPr>
          <p:nvPr/>
        </p:nvSpPr>
        <p:spPr>
          <a:xfrm>
            <a:off x="4776902" y="3908792"/>
            <a:ext cx="3689195" cy="434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Daily stock price of TIGR since IPO</a:t>
            </a:r>
            <a:endParaRPr lang="en-US" altLang="zh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76C099-1B07-2343-A15E-C896D8E8D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529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4475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News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5"/>
          <p:cNvSpPr>
            <a:spLocks noGrp="1"/>
          </p:cNvSpPr>
          <p:nvPr/>
        </p:nvSpPr>
        <p:spPr>
          <a:xfrm>
            <a:off x="457200" y="1684020"/>
            <a:ext cx="4038600" cy="1664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News</a:t>
            </a:r>
            <a:endParaRPr lang="en-US" sz="2000" dirty="0"/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CyrusOne(CONE) 4</a:t>
            </a:r>
            <a:r>
              <a:rPr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quarter earnings dropped on Feb 20</a:t>
            </a:r>
            <a:r>
              <a:rPr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CONE reported Proxy Statement on Mar 14</a:t>
            </a:r>
            <a:r>
              <a:rPr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1" name="Content Placeholder 5"/>
          <p:cNvSpPr>
            <a:spLocks noGrp="1"/>
          </p:cNvSpPr>
          <p:nvPr/>
        </p:nvSpPr>
        <p:spPr>
          <a:xfrm>
            <a:off x="457200" y="3348989"/>
            <a:ext cx="4114800" cy="33863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Reasons for buying</a:t>
            </a:r>
            <a:endParaRPr lang="en-US" altLang="zh-CN" sz="1800" b="1" dirty="0">
              <a:latin typeface="Trajan Pro" panose="02020502050506020301" pitchFamily="18" charset="0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 growing data center REITs underestimated by investors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CONE is a leading company among its peers </a:t>
            </a:r>
          </a:p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Result 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Stock price rises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+8.6%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till Apr 22</a:t>
            </a:r>
          </a:p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Other stocks 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APPL: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+4.5%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BA: </a:t>
            </a:r>
            <a:r>
              <a:rPr lang="en-US" altLang="zh-CN" sz="16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+3%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914DB5B-07CB-994C-A329-662C3ACE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4ED439D-9CA7-A04F-88D3-6C7939760A62}"/>
              </a:ext>
            </a:extLst>
          </p:cNvPr>
          <p:cNvSpPr>
            <a:spLocks noGrp="1"/>
          </p:cNvSpPr>
          <p:nvPr/>
        </p:nvSpPr>
        <p:spPr>
          <a:xfrm>
            <a:off x="4776903" y="1683560"/>
            <a:ext cx="3909897" cy="434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 of CONE 1 day after 2018 Q4 financial report</a:t>
            </a:r>
            <a:endParaRPr lang="en-US" altLang="zh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D22CBC0-0352-284D-ABF7-BF9F8060E664}"/>
              </a:ext>
            </a:extLst>
          </p:cNvPr>
          <p:cNvSpPr>
            <a:spLocks noGrp="1"/>
          </p:cNvSpPr>
          <p:nvPr/>
        </p:nvSpPr>
        <p:spPr>
          <a:xfrm>
            <a:off x="4776902" y="4064907"/>
            <a:ext cx="3689195" cy="434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 of CONE report its Proxy Statement </a:t>
            </a:r>
            <a:endParaRPr lang="en-US" altLang="zh-CN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C0AD5A6-4FAD-9746-AD29-DA9553674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70" y="1931226"/>
            <a:ext cx="3685032" cy="208630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1DF1812-631C-E945-9587-9A4CEA29B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5" y="4332800"/>
            <a:ext cx="3689195" cy="20664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EB6B77E-7D37-7F4F-81F0-1913D47F7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378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4475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Merger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5"/>
          <p:cNvSpPr>
            <a:spLocks noGrp="1"/>
          </p:cNvSpPr>
          <p:nvPr/>
        </p:nvSpPr>
        <p:spPr>
          <a:xfrm>
            <a:off x="457200" y="1684020"/>
            <a:ext cx="4038600" cy="1664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rajan Pro" panose="02020502050506020301" pitchFamily="18" charset="0"/>
              </a:rPr>
              <a:t>Basic Strategy </a:t>
            </a:r>
            <a:endParaRPr lang="en-US" sz="2000" dirty="0"/>
          </a:p>
          <a:p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Invest the bidder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 Mar 17</a:t>
            </a:r>
            <a:r>
              <a:rPr lang="en-US" altLang="zh-CN" sz="16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the 2 were in talks  about merger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 the Deutsche Bank(DB)</a:t>
            </a:r>
            <a:endParaRPr lang="en-US" altLang="zh-CN" sz="16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ontent Placeholder 5"/>
          <p:cNvSpPr>
            <a:spLocks noGrp="1"/>
          </p:cNvSpPr>
          <p:nvPr/>
        </p:nvSpPr>
        <p:spPr>
          <a:xfrm>
            <a:off x="457200" y="3348989"/>
            <a:ext cx="4038600" cy="33974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Trajan Pro" panose="02020502050506020301" pitchFamily="18" charset="0"/>
              </a:rPr>
              <a:t>Result and Lesson</a:t>
            </a:r>
            <a:endParaRPr lang="en-US" altLang="zh-CN" sz="1800" b="1" dirty="0">
              <a:latin typeface="Trajan Pro" panose="02020502050506020301" pitchFamily="18" charset="0"/>
            </a:endParaRPr>
          </a:p>
          <a:p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DB:</a:t>
            </a:r>
            <a:r>
              <a:rPr 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-0.38%</a:t>
            </a:r>
          </a:p>
          <a:p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 the probability of successful merger</a:t>
            </a:r>
          </a:p>
          <a:p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 to buy and sell</a:t>
            </a:r>
          </a:p>
          <a:p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914DB5B-07CB-994C-A329-662C3ACE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4ED439D-9CA7-A04F-88D3-6C7939760A62}"/>
              </a:ext>
            </a:extLst>
          </p:cNvPr>
          <p:cNvSpPr>
            <a:spLocks noGrp="1"/>
          </p:cNvSpPr>
          <p:nvPr/>
        </p:nvSpPr>
        <p:spPr>
          <a:xfrm>
            <a:off x="4648202" y="1761294"/>
            <a:ext cx="4341873" cy="4346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 around the merger announced</a:t>
            </a:r>
            <a:endParaRPr lang="en-US" altLang="zh-CN" sz="1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F4E491-65AF-FF4E-A242-A7DA311FE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/>
          <a:stretch/>
        </p:blipFill>
        <p:spPr>
          <a:xfrm>
            <a:off x="4495800" y="2109358"/>
            <a:ext cx="4494275" cy="2782393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9B7427E-0F0E-384F-B5CD-E959A79C3730}"/>
              </a:ext>
            </a:extLst>
          </p:cNvPr>
          <p:cNvCxnSpPr>
            <a:cxnSpLocks/>
          </p:cNvCxnSpPr>
          <p:nvPr/>
        </p:nvCxnSpPr>
        <p:spPr>
          <a:xfrm flipV="1">
            <a:off x="5434884" y="2147995"/>
            <a:ext cx="0" cy="2114914"/>
          </a:xfrm>
          <a:prstGeom prst="line">
            <a:avLst/>
          </a:prstGeom>
          <a:ln w="15875">
            <a:solidFill>
              <a:srgbClr val="FF000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8C4969A4-5B9E-6045-89A2-0936980D9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386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514475"/>
            <a:ext cx="7886700" cy="1325563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Merger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192405" y="1466215"/>
            <a:ext cx="9598660" cy="0"/>
          </a:xfrm>
          <a:prstGeom prst="line">
            <a:avLst/>
          </a:prstGeom>
          <a:ln w="44450"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914DB5B-07CB-994C-A329-662C3ACE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" b="7132"/>
          <a:stretch/>
        </p:blipFill>
        <p:spPr>
          <a:xfrm>
            <a:off x="7092175" y="100196"/>
            <a:ext cx="1924382" cy="459294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4ED439D-9CA7-A04F-88D3-6C7939760A62}"/>
              </a:ext>
            </a:extLst>
          </p:cNvPr>
          <p:cNvSpPr>
            <a:spLocks noGrp="1"/>
          </p:cNvSpPr>
          <p:nvPr/>
        </p:nvSpPr>
        <p:spPr>
          <a:xfrm>
            <a:off x="1725770" y="1733902"/>
            <a:ext cx="6645498" cy="5001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Cumulative abnormal return for TIER on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 25</a:t>
            </a:r>
            <a:r>
              <a:rPr lang="en-US" altLang="zh-CN" sz="18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68BB77-A943-6144-B2A3-F73B8A89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" y="807157"/>
            <a:ext cx="628650" cy="606910"/>
          </a:xfrm>
          <a:prstGeom prst="rect">
            <a:avLst/>
          </a:prstGeom>
        </p:spPr>
      </p:pic>
      <p:pic>
        <p:nvPicPr>
          <p:cNvPr id="9" name="图片 8" descr="图片包含 文字, 地图&#10;&#10;描述已自动生成">
            <a:extLst>
              <a:ext uri="{FF2B5EF4-FFF2-40B4-BE49-F238E27FC236}">
                <a16:creationId xmlns:a16="http://schemas.microsoft.com/office/drawing/2014/main" id="{6E8E7526-B68F-654D-90C7-5155A5633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22860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1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498</Words>
  <Application>Microsoft Macintosh PowerPoint</Application>
  <PresentationFormat>全屏显示(4:3)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Microsoft YaHei</vt:lpstr>
      <vt:lpstr>Microsoft YaHei</vt:lpstr>
      <vt:lpstr>Trajan Pro</vt:lpstr>
      <vt:lpstr>Arial</vt:lpstr>
      <vt:lpstr>Calibri</vt:lpstr>
      <vt:lpstr>Calibri Light</vt:lpstr>
      <vt:lpstr>Garamond</vt:lpstr>
      <vt:lpstr>Times New Roman</vt:lpstr>
      <vt:lpstr>Wingdings</vt:lpstr>
      <vt:lpstr>Office 主题</vt:lpstr>
      <vt:lpstr>PowerPoint 演示文稿</vt:lpstr>
      <vt:lpstr>Outline</vt:lpstr>
      <vt:lpstr>Index ETFs</vt:lpstr>
      <vt:lpstr>Index ETFs</vt:lpstr>
      <vt:lpstr>Index ETFs</vt:lpstr>
      <vt:lpstr>IPO</vt:lpstr>
      <vt:lpstr>News</vt:lpstr>
      <vt:lpstr>Merger</vt:lpstr>
      <vt:lpstr>Merger</vt:lpstr>
      <vt:lpstr>Merger</vt:lpstr>
      <vt:lpstr>Merger</vt:lpstr>
      <vt:lpstr>Merger</vt:lpstr>
      <vt:lpstr>Other investments</vt:lpstr>
      <vt:lpstr>Technical Analysis</vt:lpstr>
      <vt:lpstr>Technical Analysis</vt:lpstr>
      <vt:lpstr>Technical Analysis</vt:lpstr>
      <vt:lpstr>Technical Analysis</vt:lpstr>
      <vt:lpstr>Technical Analysis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高等数学</dc:creator>
  <cp:lastModifiedBy>Zeya Yu</cp:lastModifiedBy>
  <cp:revision>57</cp:revision>
  <dcterms:created xsi:type="dcterms:W3CDTF">2017-04-24T12:03:00Z</dcterms:created>
  <dcterms:modified xsi:type="dcterms:W3CDTF">2019-04-24T07:51:32Z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