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" panose="020B0604020202020204" charset="0"/>
      <p:regular r:id="rId15"/>
    </p:embeddedFont>
    <p:embeddedFont>
      <p:font typeface="Arimo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3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4343">
                <a:alpha val="100000"/>
              </a:srgbClr>
            </a:gs>
            <a:gs pos="27000">
              <a:srgbClr val="171717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8100019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314604" cy="10286752"/>
          </a:xfrm>
          <a:custGeom>
            <a:avLst/>
            <a:gdLst/>
            <a:ahLst/>
            <a:cxnLst/>
            <a:rect l="l" t="t" r="r" b="b"/>
            <a:pathLst>
              <a:path w="10314604" h="10286752">
                <a:moveTo>
                  <a:pt x="0" y="0"/>
                </a:moveTo>
                <a:lnTo>
                  <a:pt x="10314604" y="0"/>
                </a:lnTo>
                <a:lnTo>
                  <a:pt x="10314604" y="10286752"/>
                </a:lnTo>
                <a:lnTo>
                  <a:pt x="0" y="102867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-2319" r="-7497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877800" y="4352400"/>
            <a:ext cx="5410196" cy="6125102"/>
          </a:xfrm>
          <a:custGeom>
            <a:avLst/>
            <a:gdLst/>
            <a:ahLst/>
            <a:cxnLst/>
            <a:rect l="l" t="t" r="r" b="b"/>
            <a:pathLst>
              <a:path w="5410196" h="6125102">
                <a:moveTo>
                  <a:pt x="0" y="0"/>
                </a:moveTo>
                <a:lnTo>
                  <a:pt x="5410196" y="0"/>
                </a:lnTo>
                <a:lnTo>
                  <a:pt x="5410196" y="6125102"/>
                </a:lnTo>
                <a:lnTo>
                  <a:pt x="0" y="61251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-136572" t="-56598" r="-101436" b="-1133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630360" y="1028700"/>
            <a:ext cx="9684240" cy="4000876"/>
            <a:chOff x="0" y="0"/>
            <a:chExt cx="11851200" cy="48961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851259" cy="4896112"/>
            </a:xfrm>
            <a:custGeom>
              <a:avLst/>
              <a:gdLst/>
              <a:ahLst/>
              <a:cxnLst/>
              <a:rect l="l" t="t" r="r" b="b"/>
              <a:pathLst>
                <a:path w="11851259" h="4896112">
                  <a:moveTo>
                    <a:pt x="0" y="0"/>
                  </a:moveTo>
                  <a:lnTo>
                    <a:pt x="11851259" y="0"/>
                  </a:lnTo>
                  <a:lnTo>
                    <a:pt x="11851259" y="4896112"/>
                  </a:lnTo>
                  <a:lnTo>
                    <a:pt x="0" y="4896112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1851200" cy="4934218"/>
            </a:xfrm>
            <a:prstGeom prst="rect">
              <a:avLst/>
            </a:prstGeom>
          </p:spPr>
          <p:txBody>
            <a:bodyPr lIns="55348" tIns="55348" rIns="55348" bIns="55348" rtlCol="0" anchor="b"/>
            <a:lstStyle/>
            <a:p>
              <a:pPr algn="l">
                <a:lnSpc>
                  <a:spcPts val="9239"/>
                </a:lnSpc>
              </a:pPr>
              <a:r>
                <a:rPr lang="en-US" sz="7699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AIS201 </a:t>
              </a:r>
            </a:p>
            <a:p>
              <a:pPr algn="l">
                <a:lnSpc>
                  <a:spcPts val="9239"/>
                </a:lnSpc>
              </a:pPr>
              <a:r>
                <a:rPr lang="en-US" sz="7699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Artificial Intelligence </a:t>
              </a:r>
              <a:r>
                <a:rPr lang="en-US" sz="7699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CV Ranking Project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26416" y="5306365"/>
            <a:ext cx="8888400" cy="3027261"/>
            <a:chOff x="0" y="0"/>
            <a:chExt cx="11851200" cy="40363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851259" cy="4036397"/>
            </a:xfrm>
            <a:custGeom>
              <a:avLst/>
              <a:gdLst/>
              <a:ahLst/>
              <a:cxnLst/>
              <a:rect l="l" t="t" r="r" b="b"/>
              <a:pathLst>
                <a:path w="11851259" h="4036397">
                  <a:moveTo>
                    <a:pt x="0" y="0"/>
                  </a:moveTo>
                  <a:lnTo>
                    <a:pt x="11851259" y="0"/>
                  </a:lnTo>
                  <a:lnTo>
                    <a:pt x="11851259" y="4036397"/>
                  </a:lnTo>
                  <a:lnTo>
                    <a:pt x="0" y="4036397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1851200" cy="4093498"/>
            </a:xfrm>
            <a:prstGeom prst="rect">
              <a:avLst/>
            </a:prstGeom>
          </p:spPr>
          <p:txBody>
            <a:bodyPr lIns="177800" tIns="177800" rIns="177800" bIns="177800" rtlCol="0" anchor="ctr"/>
            <a:lstStyle/>
            <a:p>
              <a:pPr algn="l">
                <a:lnSpc>
                  <a:spcPts val="4584"/>
                </a:lnSpc>
              </a:pPr>
              <a:r>
                <a:rPr lang="en-US" sz="3499" spc="22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Marwan Ghazal - 231000765</a:t>
              </a:r>
            </a:p>
            <a:p>
              <a:pPr algn="l">
                <a:lnSpc>
                  <a:spcPts val="4584"/>
                </a:lnSpc>
              </a:pPr>
              <a:r>
                <a:rPr lang="en-US" sz="3499" spc="22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Omar Amin - 231000573</a:t>
              </a:r>
            </a:p>
            <a:p>
              <a:pPr algn="l">
                <a:lnSpc>
                  <a:spcPts val="4584"/>
                </a:lnSpc>
              </a:pPr>
              <a:r>
                <a:rPr lang="en-US" sz="3499" spc="22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Mohamed Abdellatif - 231000119</a:t>
              </a:r>
            </a:p>
            <a:p>
              <a:pPr algn="l">
                <a:lnSpc>
                  <a:spcPts val="4584"/>
                </a:lnSpc>
              </a:pPr>
              <a:r>
                <a:rPr lang="en-US" sz="3499" spc="22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Zeyad Ahmed - 231000010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0314600" y="0"/>
            <a:ext cx="7973396" cy="10287002"/>
          </a:xfrm>
          <a:custGeom>
            <a:avLst/>
            <a:gdLst/>
            <a:ahLst/>
            <a:cxnLst/>
            <a:rect l="l" t="t" r="r" b="b"/>
            <a:pathLst>
              <a:path w="7973396" h="10287002">
                <a:moveTo>
                  <a:pt x="0" y="0"/>
                </a:moveTo>
                <a:lnTo>
                  <a:pt x="7973396" y="0"/>
                </a:lnTo>
                <a:lnTo>
                  <a:pt x="797339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4679" t="-48458" r="-7269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50" y="-120440"/>
            <a:ext cx="18288000" cy="10560780"/>
          </a:xfrm>
          <a:custGeom>
            <a:avLst/>
            <a:gdLst/>
            <a:ahLst/>
            <a:cxnLst/>
            <a:rect l="l" t="t" r="r" b="b"/>
            <a:pathLst>
              <a:path w="18288000" h="10560780">
                <a:moveTo>
                  <a:pt x="0" y="0"/>
                </a:moveTo>
                <a:lnTo>
                  <a:pt x="18288000" y="0"/>
                </a:lnTo>
                <a:lnTo>
                  <a:pt x="18288000" y="10560780"/>
                </a:lnTo>
                <a:lnTo>
                  <a:pt x="0" y="105607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10" r="-267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31425" y="12577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Fusion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63013" y="6963050"/>
            <a:ext cx="2748437" cy="165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spaCy Keras NN score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2534" y="6963050"/>
            <a:ext cx="3554958" cy="165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TF-IDF LinearSVC score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60766" y="6963050"/>
            <a:ext cx="3162567" cy="165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BERT Siamese NN score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19825" y="4859913"/>
            <a:ext cx="5848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Inputs of Fusion Model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125850" y="4254599"/>
            <a:ext cx="6032400" cy="1810702"/>
            <a:chOff x="0" y="0"/>
            <a:chExt cx="8043200" cy="24142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42797" cy="2414287"/>
            </a:xfrm>
            <a:custGeom>
              <a:avLst/>
              <a:gdLst/>
              <a:ahLst/>
              <a:cxnLst/>
              <a:rect l="l" t="t" r="r" b="b"/>
              <a:pathLst>
                <a:path w="8042797" h="2414287">
                  <a:moveTo>
                    <a:pt x="0" y="1207074"/>
                  </a:moveTo>
                  <a:cubicBezTo>
                    <a:pt x="0" y="540423"/>
                    <a:pt x="1800432" y="0"/>
                    <a:pt x="4021398" y="0"/>
                  </a:cubicBezTo>
                  <a:lnTo>
                    <a:pt x="4021398" y="13979"/>
                  </a:lnTo>
                  <a:lnTo>
                    <a:pt x="4021398" y="0"/>
                  </a:lnTo>
                  <a:cubicBezTo>
                    <a:pt x="6242365" y="0"/>
                    <a:pt x="8042797" y="540423"/>
                    <a:pt x="8042797" y="1207074"/>
                  </a:cubicBezTo>
                  <a:lnTo>
                    <a:pt x="7996226" y="1207074"/>
                  </a:lnTo>
                  <a:lnTo>
                    <a:pt x="8042797" y="1207074"/>
                  </a:lnTo>
                  <a:cubicBezTo>
                    <a:pt x="8042797" y="1873726"/>
                    <a:pt x="6242365" y="2414148"/>
                    <a:pt x="4021398" y="2414148"/>
                  </a:cubicBezTo>
                  <a:lnTo>
                    <a:pt x="4021398" y="2400170"/>
                  </a:lnTo>
                  <a:lnTo>
                    <a:pt x="4021398" y="2414148"/>
                  </a:lnTo>
                  <a:cubicBezTo>
                    <a:pt x="1800432" y="2414287"/>
                    <a:pt x="0" y="1873866"/>
                    <a:pt x="0" y="1207074"/>
                  </a:cubicBezTo>
                  <a:lnTo>
                    <a:pt x="46571" y="1207074"/>
                  </a:lnTo>
                  <a:lnTo>
                    <a:pt x="93142" y="1207074"/>
                  </a:lnTo>
                  <a:lnTo>
                    <a:pt x="46571" y="1207074"/>
                  </a:lnTo>
                  <a:lnTo>
                    <a:pt x="0" y="1207074"/>
                  </a:lnTo>
                  <a:moveTo>
                    <a:pt x="93142" y="1207074"/>
                  </a:moveTo>
                  <a:cubicBezTo>
                    <a:pt x="93142" y="1214763"/>
                    <a:pt x="72185" y="1221053"/>
                    <a:pt x="46571" y="1221053"/>
                  </a:cubicBezTo>
                  <a:cubicBezTo>
                    <a:pt x="20957" y="1221053"/>
                    <a:pt x="0" y="1214763"/>
                    <a:pt x="0" y="1207074"/>
                  </a:cubicBezTo>
                  <a:cubicBezTo>
                    <a:pt x="0" y="1199386"/>
                    <a:pt x="20957" y="1193095"/>
                    <a:pt x="46571" y="1193095"/>
                  </a:cubicBezTo>
                  <a:cubicBezTo>
                    <a:pt x="72185" y="1193095"/>
                    <a:pt x="93142" y="1199386"/>
                    <a:pt x="93142" y="1207074"/>
                  </a:cubicBezTo>
                  <a:cubicBezTo>
                    <a:pt x="93142" y="1858349"/>
                    <a:pt x="1852125" y="2386191"/>
                    <a:pt x="4021398" y="2386191"/>
                  </a:cubicBezTo>
                  <a:cubicBezTo>
                    <a:pt x="6190671" y="2386191"/>
                    <a:pt x="7949654" y="1858209"/>
                    <a:pt x="7949654" y="1207074"/>
                  </a:cubicBezTo>
                  <a:cubicBezTo>
                    <a:pt x="7949654" y="555939"/>
                    <a:pt x="6191137" y="27958"/>
                    <a:pt x="4021398" y="27958"/>
                  </a:cubicBezTo>
                  <a:lnTo>
                    <a:pt x="4021398" y="13979"/>
                  </a:lnTo>
                  <a:lnTo>
                    <a:pt x="4021398" y="27958"/>
                  </a:lnTo>
                  <a:cubicBezTo>
                    <a:pt x="1852125" y="27958"/>
                    <a:pt x="93142" y="555939"/>
                    <a:pt x="93142" y="1207074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/>
          <p:cNvSpPr/>
          <p:nvPr/>
        </p:nvSpPr>
        <p:spPr>
          <a:xfrm flipH="1">
            <a:off x="3400012" y="5159950"/>
            <a:ext cx="2510490" cy="1566632"/>
          </a:xfrm>
          <a:prstGeom prst="line">
            <a:avLst/>
          </a:prstGeom>
          <a:ln w="38100" cap="flat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 flipH="1">
            <a:off x="9144000" y="6263993"/>
            <a:ext cx="0" cy="462589"/>
          </a:xfrm>
          <a:prstGeom prst="line">
            <a:avLst/>
          </a:prstGeom>
          <a:ln w="38100" cap="flat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12439556" y="5159950"/>
            <a:ext cx="2497675" cy="1566632"/>
          </a:xfrm>
          <a:prstGeom prst="line">
            <a:avLst/>
          </a:prstGeom>
          <a:ln w="38100" cap="flat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572000" y="2637087"/>
            <a:ext cx="9140100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To improve performance and robustness, we implemented a Fusion Model using XGBoost as a meta-classifier.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0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r="-3519" b="-351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8508183" y="2092239"/>
            <a:ext cx="6585179" cy="3514839"/>
          </a:xfrm>
          <a:custGeom>
            <a:avLst/>
            <a:gdLst/>
            <a:ahLst/>
            <a:cxnLst/>
            <a:rect l="l" t="t" r="r" b="b"/>
            <a:pathLst>
              <a:path w="6585179" h="3514839">
                <a:moveTo>
                  <a:pt x="0" y="0"/>
                </a:moveTo>
                <a:lnTo>
                  <a:pt x="6585179" y="0"/>
                </a:lnTo>
                <a:lnTo>
                  <a:pt x="6585179" y="3514839"/>
                </a:lnTo>
                <a:lnTo>
                  <a:pt x="0" y="35148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543125" y="5756217"/>
            <a:ext cx="6411136" cy="3502083"/>
          </a:xfrm>
          <a:custGeom>
            <a:avLst/>
            <a:gdLst/>
            <a:ahLst/>
            <a:cxnLst/>
            <a:rect l="l" t="t" r="r" b="b"/>
            <a:pathLst>
              <a:path w="6411136" h="3502083">
                <a:moveTo>
                  <a:pt x="0" y="0"/>
                </a:moveTo>
                <a:lnTo>
                  <a:pt x="6411136" y="0"/>
                </a:lnTo>
                <a:lnTo>
                  <a:pt x="6411136" y="3502083"/>
                </a:lnTo>
                <a:lnTo>
                  <a:pt x="0" y="35020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29111" y="1000125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Fusion Model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434082"/>
            <a:ext cx="7585409" cy="559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7921" lvl="1" indent="-363961" algn="l">
              <a:lnSpc>
                <a:spcPts val="4922"/>
              </a:lnSpc>
              <a:buFont typeface="Arial"/>
              <a:buChar char="•"/>
            </a:pPr>
            <a:r>
              <a:rPr lang="en-US" sz="337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most confident score separations (as shown in KDE distributions).</a:t>
            </a:r>
          </a:p>
          <a:p>
            <a:pPr algn="l">
              <a:lnSpc>
                <a:spcPts val="4922"/>
              </a:lnSpc>
            </a:pPr>
            <a:endParaRPr lang="en-US" sz="3371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727921" lvl="1" indent="-363961" algn="l">
              <a:lnSpc>
                <a:spcPts val="4922"/>
              </a:lnSpc>
              <a:buFont typeface="Arial"/>
              <a:buChar char="•"/>
            </a:pPr>
            <a:r>
              <a:rPr lang="en-US" sz="337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most bimodal probability distribution (ideal for ranking tasks).</a:t>
            </a:r>
          </a:p>
          <a:p>
            <a:pPr algn="l">
              <a:lnSpc>
                <a:spcPts val="4922"/>
              </a:lnSpc>
            </a:pPr>
            <a:endParaRPr lang="en-US" sz="3371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727921" lvl="1" indent="-363961" algn="l">
              <a:lnSpc>
                <a:spcPts val="4922"/>
              </a:lnSpc>
              <a:buFont typeface="Arial"/>
              <a:buChar char="•"/>
            </a:pPr>
            <a:r>
              <a:rPr lang="en-US" sz="337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Best average accuracy and AUC across the dataset.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0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r="-3519" b="-351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22779" y="1943100"/>
            <a:ext cx="4906054" cy="7232374"/>
            <a:chOff x="0" y="0"/>
            <a:chExt cx="1292129" cy="19048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2129" cy="1904823"/>
            </a:xfrm>
            <a:custGeom>
              <a:avLst/>
              <a:gdLst/>
              <a:ahLst/>
              <a:cxnLst/>
              <a:rect l="l" t="t" r="r" b="b"/>
              <a:pathLst>
                <a:path w="1292129" h="1904823">
                  <a:moveTo>
                    <a:pt x="0" y="0"/>
                  </a:moveTo>
                  <a:lnTo>
                    <a:pt x="1292129" y="0"/>
                  </a:lnTo>
                  <a:lnTo>
                    <a:pt x="1292129" y="1904823"/>
                  </a:lnTo>
                  <a:lnTo>
                    <a:pt x="0" y="1904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92129" cy="19429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355300" y="2049711"/>
            <a:ext cx="4655138" cy="6982707"/>
          </a:xfrm>
          <a:custGeom>
            <a:avLst/>
            <a:gdLst/>
            <a:ahLst/>
            <a:cxnLst/>
            <a:rect l="l" t="t" r="r" b="b"/>
            <a:pathLst>
              <a:path w="4655138" h="6982707">
                <a:moveTo>
                  <a:pt x="0" y="0"/>
                </a:moveTo>
                <a:lnTo>
                  <a:pt x="4655139" y="0"/>
                </a:lnTo>
                <a:lnTo>
                  <a:pt x="4655139" y="6982708"/>
                </a:lnTo>
                <a:lnTo>
                  <a:pt x="0" y="6982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29111" y="1000125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Final Ranked CVs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109681"/>
            <a:ext cx="7266411" cy="3924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726" lvl="1" indent="-383863" algn="l">
              <a:lnSpc>
                <a:spcPts val="5191"/>
              </a:lnSpc>
              <a:buFont typeface="Arial"/>
              <a:buChar char="•"/>
            </a:pPr>
            <a:r>
              <a:rPr lang="en-US" sz="355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Using: get_ranked_cvs(job_id=3)</a:t>
            </a:r>
          </a:p>
          <a:p>
            <a:pPr algn="l">
              <a:lnSpc>
                <a:spcPts val="5191"/>
              </a:lnSpc>
            </a:pPr>
            <a:endParaRPr lang="en-US" sz="3555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767726" lvl="1" indent="-383863" algn="l">
              <a:lnSpc>
                <a:spcPts val="5191"/>
              </a:lnSpc>
              <a:buFont typeface="Arial"/>
              <a:buChar char="•"/>
            </a:pPr>
            <a:r>
              <a:rPr lang="en-US" sz="355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following returns the top CVs for a specific job, ordered by predicted suitability.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950" y="-120440"/>
            <a:ext cx="18288000" cy="10560780"/>
          </a:xfrm>
          <a:custGeom>
            <a:avLst/>
            <a:gdLst/>
            <a:ahLst/>
            <a:cxnLst/>
            <a:rect l="l" t="t" r="r" b="b"/>
            <a:pathLst>
              <a:path w="18288000" h="10560780">
                <a:moveTo>
                  <a:pt x="18288000" y="0"/>
                </a:moveTo>
                <a:lnTo>
                  <a:pt x="0" y="0"/>
                </a:lnTo>
                <a:lnTo>
                  <a:pt x="0" y="10560780"/>
                </a:lnTo>
                <a:lnTo>
                  <a:pt x="18288000" y="1056078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10" r="-267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31425" y="1257700"/>
            <a:ext cx="6646939" cy="156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83"/>
              </a:lnSpc>
            </a:pPr>
            <a:r>
              <a:rPr lang="en-US" sz="1006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Main Goal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9972" y="3511249"/>
            <a:ext cx="15264156" cy="4965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39071" lvl="1" indent="-569536" algn="l">
              <a:lnSpc>
                <a:spcPts val="4362"/>
              </a:lnSpc>
              <a:buFont typeface="Arial"/>
              <a:buChar char="•"/>
            </a:pPr>
            <a:r>
              <a:rPr lang="en-US" sz="309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Our project aims to build an intelligent system that can rank CVs (resumes) based on their relevance to the job description, using data from previously accepted and denied CVs.</a:t>
            </a:r>
          </a:p>
          <a:p>
            <a:pPr algn="l">
              <a:lnSpc>
                <a:spcPts val="4362"/>
              </a:lnSpc>
            </a:pPr>
            <a:endParaRPr lang="en-US" sz="3093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139071" lvl="1" indent="-569536" algn="l">
              <a:lnSpc>
                <a:spcPts val="4362"/>
              </a:lnSpc>
              <a:buFont typeface="Arial"/>
              <a:buChar char="•"/>
            </a:pPr>
            <a:r>
              <a:rPr lang="en-US" sz="309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main goal is to train machine learning models that can predict the likelihood of an applicant being accepted or denied for a given job, and then rank the applicants accordingly. </a:t>
            </a:r>
          </a:p>
          <a:p>
            <a:pPr algn="l">
              <a:lnSpc>
                <a:spcPts val="4362"/>
              </a:lnSpc>
            </a:pPr>
            <a:endParaRPr lang="en-US" sz="3093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362"/>
              </a:lnSpc>
            </a:pPr>
            <a:endParaRPr lang="en-US" sz="3093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0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r="-3519" b="-351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45676" y="1132963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Data Sources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6998" y="2515905"/>
            <a:ext cx="15994005" cy="5904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l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datasets were sourced from Kaggle and Hugging Face</a:t>
            </a:r>
          </a:p>
          <a:p>
            <a:pPr algn="l">
              <a:lnSpc>
                <a:spcPts val="4672"/>
              </a:lnSpc>
            </a:pPr>
            <a:endParaRPr lang="en-US" sz="32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90882" lvl="1" indent="-345441" algn="l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data consists of three main columns:</a:t>
            </a:r>
          </a:p>
          <a:p>
            <a:pPr marL="1381764" lvl="2" indent="-460588" algn="l">
              <a:lnSpc>
                <a:spcPts val="4672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resume_Text: Textual content of applicant resumes.</a:t>
            </a:r>
          </a:p>
          <a:p>
            <a:pPr marL="1381764" lvl="2" indent="-460588" algn="l">
              <a:lnSpc>
                <a:spcPts val="4672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job_description_text: Job posting descriptions.</a:t>
            </a:r>
          </a:p>
          <a:p>
            <a:pPr marL="1381764" lvl="2" indent="-460588" algn="l">
              <a:lnSpc>
                <a:spcPts val="4672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decision: binary value indicating if a candidate was accepted (1) or denied (0).</a:t>
            </a:r>
          </a:p>
          <a:p>
            <a:pPr algn="l">
              <a:lnSpc>
                <a:spcPts val="4672"/>
              </a:lnSpc>
            </a:pPr>
            <a:endParaRPr lang="en-US" sz="32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90882" lvl="1" indent="-345441" algn="l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Each job listing is associated with multiple CVs, creating a many-to-one relationship. </a:t>
            </a:r>
          </a:p>
          <a:p>
            <a:pPr algn="l">
              <a:lnSpc>
                <a:spcPts val="4672"/>
              </a:lnSpc>
            </a:pPr>
            <a:endParaRPr lang="en-US" sz="32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90882" lvl="1" indent="-345441" algn="l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dataset is textual and requires extensive preprocessing before modeling.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0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r="-3519" b="-351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31425" y="12577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Data Preprocessing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2167338" y="2923291"/>
            <a:ext cx="934798" cy="0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 flipV="1">
            <a:off x="2167338" y="4608011"/>
            <a:ext cx="903461" cy="163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2167338" y="6365095"/>
            <a:ext cx="1067315" cy="19669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070796" y="2614426"/>
            <a:ext cx="3245765" cy="589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717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Job Filtering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82187" y="2678101"/>
            <a:ext cx="8977113" cy="433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Jobs with fewer than 10 CVs were excluded from the data.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24445" y="2464685"/>
            <a:ext cx="956551" cy="956551"/>
            <a:chOff x="0" y="0"/>
            <a:chExt cx="1243000" cy="1243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52124" tIns="52124" rIns="52124" bIns="52124" rtlCol="0" anchor="ctr"/>
            <a:lstStyle/>
            <a:p>
              <a:pPr algn="ctr">
                <a:lnSpc>
                  <a:spcPts val="3447"/>
                </a:lnSpc>
              </a:pPr>
              <a:r>
                <a:rPr lang="en-US" sz="2872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01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070799" y="5775941"/>
            <a:ext cx="3245765" cy="1149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717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Outlier Detection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82187" y="5903542"/>
            <a:ext cx="8977113" cy="86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Resume and job description length distributions were visualized to identify outliers.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24445" y="5867234"/>
            <a:ext cx="956551" cy="956551"/>
            <a:chOff x="0" y="0"/>
            <a:chExt cx="1243000" cy="1243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52124" tIns="52124" rIns="52124" bIns="52124" rtlCol="0" anchor="ctr"/>
            <a:lstStyle/>
            <a:p>
              <a:pPr algn="ctr">
                <a:lnSpc>
                  <a:spcPts val="3447"/>
                </a:lnSpc>
              </a:pPr>
              <a:r>
                <a:rPr lang="en-US" sz="2872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03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070799" y="4019021"/>
            <a:ext cx="3245765" cy="1149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717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Class Balance Filtering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282187" y="4146621"/>
            <a:ext cx="8977113" cy="86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Jobs where all resumes are accepted or denied were removed from the data.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09669" y="4108371"/>
            <a:ext cx="956551" cy="956551"/>
            <a:chOff x="0" y="0"/>
            <a:chExt cx="1243000" cy="1243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52124" tIns="52124" rIns="52124" bIns="52124" rtlCol="0" anchor="ctr"/>
            <a:lstStyle/>
            <a:p>
              <a:pPr algn="ctr">
                <a:lnSpc>
                  <a:spcPts val="3447"/>
                </a:lnSpc>
              </a:pPr>
              <a:r>
                <a:rPr lang="en-US" sz="2872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02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 flipH="1">
            <a:off x="1695892" y="3394737"/>
            <a:ext cx="0" cy="809034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1695892" y="5059789"/>
            <a:ext cx="6829" cy="807446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6401125" y="2923291"/>
            <a:ext cx="1647121" cy="19669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6401125" y="4586646"/>
            <a:ext cx="1647121" cy="21528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6316564" y="6365095"/>
            <a:ext cx="1731682" cy="0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 flipV="1">
            <a:off x="2166220" y="8052894"/>
            <a:ext cx="975267" cy="63776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3121904" y="7816633"/>
            <a:ext cx="3143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Re-indexing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282187" y="7686902"/>
            <a:ext cx="8977113" cy="84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After filtering, job_id values were re-encoded to be contiguous for easier tracking.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248746" y="7595138"/>
            <a:ext cx="932250" cy="932250"/>
            <a:chOff x="0" y="0"/>
            <a:chExt cx="1243000" cy="1243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04</a:t>
              </a:r>
            </a:p>
          </p:txBody>
        </p:sp>
      </p:grpSp>
      <p:sp>
        <p:nvSpPr>
          <p:cNvPr id="35" name="AutoShape 35"/>
          <p:cNvSpPr/>
          <p:nvPr/>
        </p:nvSpPr>
        <p:spPr>
          <a:xfrm>
            <a:off x="1702720" y="6804199"/>
            <a:ext cx="0" cy="823896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6265454" y="8116670"/>
            <a:ext cx="1782792" cy="0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50" y="-120440"/>
            <a:ext cx="18288000" cy="10560780"/>
          </a:xfrm>
          <a:custGeom>
            <a:avLst/>
            <a:gdLst/>
            <a:ahLst/>
            <a:cxnLst/>
            <a:rect l="l" t="t" r="r" b="b"/>
            <a:pathLst>
              <a:path w="18288000" h="10560780">
                <a:moveTo>
                  <a:pt x="0" y="0"/>
                </a:moveTo>
                <a:lnTo>
                  <a:pt x="18288000" y="0"/>
                </a:lnTo>
                <a:lnTo>
                  <a:pt x="18288000" y="10560780"/>
                </a:lnTo>
                <a:lnTo>
                  <a:pt x="0" y="105607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10" r="-267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66990" y="2448093"/>
            <a:ext cx="15959485" cy="5155422"/>
          </a:xfrm>
          <a:custGeom>
            <a:avLst/>
            <a:gdLst/>
            <a:ahLst/>
            <a:cxnLst/>
            <a:rect l="l" t="t" r="r" b="b"/>
            <a:pathLst>
              <a:path w="15959485" h="5155422">
                <a:moveTo>
                  <a:pt x="0" y="0"/>
                </a:moveTo>
                <a:lnTo>
                  <a:pt x="15959485" y="0"/>
                </a:lnTo>
                <a:lnTo>
                  <a:pt x="15959485" y="5155422"/>
                </a:lnTo>
                <a:lnTo>
                  <a:pt x="0" y="5155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5" t="-942" b="-9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31425" y="12577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Outlier Detection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0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r="-3519" b="-351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31425" y="865534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Encoding Techniques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84513"/>
            <a:ext cx="484205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717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TD-IDF</a:t>
            </a:r>
          </a:p>
          <a:p>
            <a:pPr algn="ctr">
              <a:lnSpc>
                <a:spcPts val="2660"/>
              </a:lnSpc>
            </a:pPr>
            <a:r>
              <a:rPr lang="en-US" sz="2217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Term Frequency-Inverse Document Frequency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147193"/>
            <a:ext cx="4842053" cy="300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008" lvl="1" indent="-267504" algn="l">
              <a:lnSpc>
                <a:spcPts val="3419"/>
              </a:lnSpc>
              <a:buFont typeface="Arial"/>
              <a:buChar char="•"/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Converts text into a matrix of weighted word count.</a:t>
            </a:r>
          </a:p>
          <a:p>
            <a:pPr algn="l">
              <a:lnSpc>
                <a:spcPts val="3419"/>
              </a:lnSpc>
            </a:pPr>
            <a:endParaRPr lang="en-US" sz="2478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35008" lvl="1" indent="-267504" algn="l">
              <a:lnSpc>
                <a:spcPts val="3419"/>
              </a:lnSpc>
              <a:buFont typeface="Arial"/>
              <a:buChar char="•"/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Captures Important words across documents.</a:t>
            </a:r>
          </a:p>
          <a:p>
            <a:pPr algn="l">
              <a:lnSpc>
                <a:spcPts val="3419"/>
              </a:lnSpc>
            </a:pPr>
            <a:endParaRPr lang="en-US" sz="2478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35008" lvl="1" indent="-267504" algn="l">
              <a:lnSpc>
                <a:spcPts val="3419"/>
              </a:lnSpc>
              <a:buFont typeface="Arial"/>
              <a:buChar char="•"/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Fast and interpretable.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52240" y="2142212"/>
            <a:ext cx="956551" cy="956551"/>
            <a:chOff x="0" y="0"/>
            <a:chExt cx="1243000" cy="1243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52124" tIns="52124" rIns="52124" bIns="52124" rtlCol="0" anchor="ctr"/>
            <a:lstStyle/>
            <a:p>
              <a:pPr algn="ctr">
                <a:lnSpc>
                  <a:spcPts val="3447"/>
                </a:lnSpc>
              </a:pPr>
              <a:r>
                <a:rPr lang="en-US" sz="2872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01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025727" y="3185045"/>
            <a:ext cx="5233573" cy="589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717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spaCy Embeddings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06677" y="4391927"/>
            <a:ext cx="5252623" cy="342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008" lvl="1" indent="-267504" algn="l">
              <a:lnSpc>
                <a:spcPts val="3419"/>
              </a:lnSpc>
              <a:buFont typeface="Arial"/>
              <a:buChar char="•"/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Uses en_core_web_md to generate fixed-length vectors from the resumes and job descriptions.</a:t>
            </a:r>
          </a:p>
          <a:p>
            <a:pPr algn="l">
              <a:lnSpc>
                <a:spcPts val="3419"/>
              </a:lnSpc>
            </a:pPr>
            <a:endParaRPr lang="en-US" sz="2478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35008" lvl="1" indent="-267504" algn="l">
              <a:lnSpc>
                <a:spcPts val="3419"/>
              </a:lnSpc>
              <a:buFont typeface="Arial"/>
              <a:buChar char="•"/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Faster than BERT</a:t>
            </a:r>
          </a:p>
          <a:p>
            <a:pPr algn="l">
              <a:lnSpc>
                <a:spcPts val="3419"/>
              </a:lnSpc>
            </a:pPr>
            <a:endParaRPr lang="en-US" sz="2478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35008" lvl="1" indent="-267504" algn="l">
              <a:lnSpc>
                <a:spcPts val="3419"/>
              </a:lnSpc>
              <a:buFont typeface="Arial"/>
              <a:buChar char="•"/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Lighter semantic coverage.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4226002" y="2142212"/>
            <a:ext cx="956551" cy="956551"/>
            <a:chOff x="0" y="0"/>
            <a:chExt cx="1243000" cy="1243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52124" tIns="52124" rIns="52124" bIns="52124" rtlCol="0" anchor="ctr"/>
            <a:lstStyle/>
            <a:p>
              <a:pPr algn="ctr">
                <a:lnSpc>
                  <a:spcPts val="3447"/>
                </a:lnSpc>
              </a:pPr>
              <a:r>
                <a:rPr lang="en-US" sz="2872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03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166028" y="3226566"/>
            <a:ext cx="5526324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717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BERT</a:t>
            </a:r>
          </a:p>
          <a:p>
            <a:pPr algn="ctr">
              <a:lnSpc>
                <a:spcPts val="2660"/>
              </a:lnSpc>
            </a:pPr>
            <a:r>
              <a:rPr lang="en-US" sz="2217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Bidirectional Encoder Representations from Transformers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61839" y="5147193"/>
            <a:ext cx="5697200" cy="342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008" lvl="1" indent="-267504" algn="l">
              <a:lnSpc>
                <a:spcPts val="3419"/>
              </a:lnSpc>
              <a:buFont typeface="Arial"/>
              <a:buChar char="•"/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Uses pre-trained transformer models to generate semantic embeddings.</a:t>
            </a:r>
          </a:p>
          <a:p>
            <a:pPr algn="l">
              <a:lnSpc>
                <a:spcPts val="3419"/>
              </a:lnSpc>
            </a:pPr>
            <a:endParaRPr lang="en-US" sz="2478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35008" lvl="1" indent="-267504" algn="l">
              <a:lnSpc>
                <a:spcPts val="3419"/>
              </a:lnSpc>
              <a:buFont typeface="Arial"/>
              <a:buChar char="•"/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Captures deep contextual relationships.</a:t>
            </a:r>
          </a:p>
          <a:p>
            <a:pPr algn="l">
              <a:lnSpc>
                <a:spcPts val="3419"/>
              </a:lnSpc>
            </a:pPr>
            <a:endParaRPr lang="en-US" sz="2478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35008" lvl="1" indent="-267504" algn="l">
              <a:lnSpc>
                <a:spcPts val="3419"/>
              </a:lnSpc>
              <a:buFont typeface="Arial"/>
              <a:buChar char="•"/>
            </a:pPr>
            <a:r>
              <a:rPr lang="en-US" sz="247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Ideal for transfer learning with rich language understanding.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450914" y="2142212"/>
            <a:ext cx="956551" cy="956551"/>
            <a:chOff x="0" y="0"/>
            <a:chExt cx="1243000" cy="1243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52124" tIns="52124" rIns="52124" bIns="52124" rtlCol="0" anchor="ctr"/>
            <a:lstStyle/>
            <a:p>
              <a:pPr algn="ctr">
                <a:lnSpc>
                  <a:spcPts val="3447"/>
                </a:lnSpc>
              </a:pPr>
              <a:r>
                <a:rPr lang="en-US" sz="2872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02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 flipH="1">
            <a:off x="6018390" y="2256975"/>
            <a:ext cx="0" cy="5871379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11859039" y="2289183"/>
            <a:ext cx="0" cy="5839171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0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r="-3519" b="-351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76568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46075" y="3712080"/>
            <a:ext cx="1645050" cy="1645050"/>
            <a:chOff x="0" y="0"/>
            <a:chExt cx="2193400" cy="2193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3290" cy="2193417"/>
            </a:xfrm>
            <a:custGeom>
              <a:avLst/>
              <a:gdLst/>
              <a:ahLst/>
              <a:cxnLst/>
              <a:rect l="l" t="t" r="r" b="b"/>
              <a:pathLst>
                <a:path w="2193290" h="2193417">
                  <a:moveTo>
                    <a:pt x="0" y="1096645"/>
                  </a:moveTo>
                  <a:cubicBezTo>
                    <a:pt x="0" y="490982"/>
                    <a:pt x="490982" y="0"/>
                    <a:pt x="1096645" y="0"/>
                  </a:cubicBezTo>
                  <a:lnTo>
                    <a:pt x="1096645" y="12700"/>
                  </a:lnTo>
                  <a:lnTo>
                    <a:pt x="1096645" y="0"/>
                  </a:lnTo>
                  <a:cubicBezTo>
                    <a:pt x="1702308" y="0"/>
                    <a:pt x="2193290" y="490982"/>
                    <a:pt x="2193290" y="1096645"/>
                  </a:cubicBezTo>
                  <a:lnTo>
                    <a:pt x="2180590" y="1096645"/>
                  </a:lnTo>
                  <a:lnTo>
                    <a:pt x="2193290" y="1096645"/>
                  </a:lnTo>
                  <a:cubicBezTo>
                    <a:pt x="2193290" y="1702308"/>
                    <a:pt x="1702308" y="2193290"/>
                    <a:pt x="1096645" y="2193290"/>
                  </a:cubicBezTo>
                  <a:lnTo>
                    <a:pt x="1096645" y="2180590"/>
                  </a:lnTo>
                  <a:lnTo>
                    <a:pt x="1096645" y="2193290"/>
                  </a:lnTo>
                  <a:cubicBezTo>
                    <a:pt x="490982" y="2193417"/>
                    <a:pt x="0" y="1702435"/>
                    <a:pt x="0" y="1096645"/>
                  </a:cubicBezTo>
                  <a:lnTo>
                    <a:pt x="12700" y="1096645"/>
                  </a:lnTo>
                  <a:lnTo>
                    <a:pt x="25400" y="1096645"/>
                  </a:lnTo>
                  <a:lnTo>
                    <a:pt x="12700" y="1096645"/>
                  </a:lnTo>
                  <a:lnTo>
                    <a:pt x="0" y="1096645"/>
                  </a:lnTo>
                  <a:moveTo>
                    <a:pt x="25400" y="1096645"/>
                  </a:moveTo>
                  <a:cubicBezTo>
                    <a:pt x="25400" y="1103630"/>
                    <a:pt x="19685" y="1109345"/>
                    <a:pt x="12700" y="1109345"/>
                  </a:cubicBezTo>
                  <a:cubicBezTo>
                    <a:pt x="5715" y="1109345"/>
                    <a:pt x="0" y="1103630"/>
                    <a:pt x="0" y="1096645"/>
                  </a:cubicBezTo>
                  <a:cubicBezTo>
                    <a:pt x="0" y="1089660"/>
                    <a:pt x="5715" y="1083945"/>
                    <a:pt x="12700" y="1083945"/>
                  </a:cubicBezTo>
                  <a:cubicBezTo>
                    <a:pt x="19685" y="1083945"/>
                    <a:pt x="25400" y="1089660"/>
                    <a:pt x="25400" y="1096645"/>
                  </a:cubicBezTo>
                  <a:cubicBezTo>
                    <a:pt x="25400" y="1688338"/>
                    <a:pt x="505079" y="2167890"/>
                    <a:pt x="1096645" y="2167890"/>
                  </a:cubicBezTo>
                  <a:cubicBezTo>
                    <a:pt x="1688211" y="2167890"/>
                    <a:pt x="2167890" y="1688211"/>
                    <a:pt x="2167890" y="1096645"/>
                  </a:cubicBezTo>
                  <a:cubicBezTo>
                    <a:pt x="2167890" y="505079"/>
                    <a:pt x="1688338" y="25400"/>
                    <a:pt x="1096645" y="25400"/>
                  </a:cubicBezTo>
                  <a:lnTo>
                    <a:pt x="1096645" y="12700"/>
                  </a:lnTo>
                  <a:lnTo>
                    <a:pt x="1096645" y="25400"/>
                  </a:lnTo>
                  <a:cubicBezTo>
                    <a:pt x="505079" y="25400"/>
                    <a:pt x="25400" y="505079"/>
                    <a:pt x="25400" y="1096645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624550" y="3712080"/>
            <a:ext cx="1645050" cy="1645050"/>
            <a:chOff x="0" y="0"/>
            <a:chExt cx="2193400" cy="2193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3290" cy="2193417"/>
            </a:xfrm>
            <a:custGeom>
              <a:avLst/>
              <a:gdLst/>
              <a:ahLst/>
              <a:cxnLst/>
              <a:rect l="l" t="t" r="r" b="b"/>
              <a:pathLst>
                <a:path w="2193290" h="2193417">
                  <a:moveTo>
                    <a:pt x="0" y="1096645"/>
                  </a:moveTo>
                  <a:cubicBezTo>
                    <a:pt x="0" y="490982"/>
                    <a:pt x="490982" y="0"/>
                    <a:pt x="1096645" y="0"/>
                  </a:cubicBezTo>
                  <a:lnTo>
                    <a:pt x="1096645" y="12700"/>
                  </a:lnTo>
                  <a:lnTo>
                    <a:pt x="1096645" y="0"/>
                  </a:lnTo>
                  <a:cubicBezTo>
                    <a:pt x="1702308" y="0"/>
                    <a:pt x="2193290" y="490982"/>
                    <a:pt x="2193290" y="1096645"/>
                  </a:cubicBezTo>
                  <a:lnTo>
                    <a:pt x="2180590" y="1096645"/>
                  </a:lnTo>
                  <a:lnTo>
                    <a:pt x="2193290" y="1096645"/>
                  </a:lnTo>
                  <a:cubicBezTo>
                    <a:pt x="2193290" y="1702308"/>
                    <a:pt x="1702308" y="2193290"/>
                    <a:pt x="1096645" y="2193290"/>
                  </a:cubicBezTo>
                  <a:lnTo>
                    <a:pt x="1096645" y="2180590"/>
                  </a:lnTo>
                  <a:lnTo>
                    <a:pt x="1096645" y="2193290"/>
                  </a:lnTo>
                  <a:cubicBezTo>
                    <a:pt x="490982" y="2193417"/>
                    <a:pt x="0" y="1702435"/>
                    <a:pt x="0" y="1096645"/>
                  </a:cubicBezTo>
                  <a:lnTo>
                    <a:pt x="12700" y="1096645"/>
                  </a:lnTo>
                  <a:lnTo>
                    <a:pt x="25400" y="1096645"/>
                  </a:lnTo>
                  <a:lnTo>
                    <a:pt x="12700" y="1096645"/>
                  </a:lnTo>
                  <a:lnTo>
                    <a:pt x="0" y="1096645"/>
                  </a:lnTo>
                  <a:moveTo>
                    <a:pt x="25400" y="1096645"/>
                  </a:moveTo>
                  <a:cubicBezTo>
                    <a:pt x="25400" y="1103630"/>
                    <a:pt x="19685" y="1109345"/>
                    <a:pt x="12700" y="1109345"/>
                  </a:cubicBezTo>
                  <a:cubicBezTo>
                    <a:pt x="5715" y="1109345"/>
                    <a:pt x="0" y="1103630"/>
                    <a:pt x="0" y="1096645"/>
                  </a:cubicBezTo>
                  <a:cubicBezTo>
                    <a:pt x="0" y="1089660"/>
                    <a:pt x="5715" y="1083945"/>
                    <a:pt x="12700" y="1083945"/>
                  </a:cubicBezTo>
                  <a:cubicBezTo>
                    <a:pt x="19685" y="1083945"/>
                    <a:pt x="25400" y="1089660"/>
                    <a:pt x="25400" y="1096645"/>
                  </a:cubicBezTo>
                  <a:cubicBezTo>
                    <a:pt x="25400" y="1688338"/>
                    <a:pt x="505079" y="2167890"/>
                    <a:pt x="1096645" y="2167890"/>
                  </a:cubicBezTo>
                  <a:cubicBezTo>
                    <a:pt x="1688211" y="2167890"/>
                    <a:pt x="2167890" y="1688211"/>
                    <a:pt x="2167890" y="1096645"/>
                  </a:cubicBezTo>
                  <a:cubicBezTo>
                    <a:pt x="2167890" y="505079"/>
                    <a:pt x="1688338" y="25400"/>
                    <a:pt x="1096645" y="25400"/>
                  </a:cubicBezTo>
                  <a:lnTo>
                    <a:pt x="1096645" y="12700"/>
                  </a:lnTo>
                  <a:lnTo>
                    <a:pt x="1096645" y="25400"/>
                  </a:lnTo>
                  <a:cubicBezTo>
                    <a:pt x="505079" y="25400"/>
                    <a:pt x="25400" y="505079"/>
                    <a:pt x="25400" y="1096645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88725" y="3506350"/>
            <a:ext cx="1645050" cy="1645050"/>
            <a:chOff x="0" y="0"/>
            <a:chExt cx="2193400" cy="2193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93290" cy="2193417"/>
            </a:xfrm>
            <a:custGeom>
              <a:avLst/>
              <a:gdLst/>
              <a:ahLst/>
              <a:cxnLst/>
              <a:rect l="l" t="t" r="r" b="b"/>
              <a:pathLst>
                <a:path w="2193290" h="2193417">
                  <a:moveTo>
                    <a:pt x="0" y="1096645"/>
                  </a:moveTo>
                  <a:cubicBezTo>
                    <a:pt x="0" y="490982"/>
                    <a:pt x="490982" y="0"/>
                    <a:pt x="1096645" y="0"/>
                  </a:cubicBezTo>
                  <a:lnTo>
                    <a:pt x="1096645" y="12700"/>
                  </a:lnTo>
                  <a:lnTo>
                    <a:pt x="1096645" y="0"/>
                  </a:lnTo>
                  <a:cubicBezTo>
                    <a:pt x="1702308" y="0"/>
                    <a:pt x="2193290" y="490982"/>
                    <a:pt x="2193290" y="1096645"/>
                  </a:cubicBezTo>
                  <a:lnTo>
                    <a:pt x="2180590" y="1096645"/>
                  </a:lnTo>
                  <a:lnTo>
                    <a:pt x="2193290" y="1096645"/>
                  </a:lnTo>
                  <a:cubicBezTo>
                    <a:pt x="2193290" y="1702308"/>
                    <a:pt x="1702308" y="2193290"/>
                    <a:pt x="1096645" y="2193290"/>
                  </a:cubicBezTo>
                  <a:lnTo>
                    <a:pt x="1096645" y="2180590"/>
                  </a:lnTo>
                  <a:lnTo>
                    <a:pt x="1096645" y="2193290"/>
                  </a:lnTo>
                  <a:cubicBezTo>
                    <a:pt x="490982" y="2193417"/>
                    <a:pt x="0" y="1702435"/>
                    <a:pt x="0" y="1096645"/>
                  </a:cubicBezTo>
                  <a:lnTo>
                    <a:pt x="12700" y="1096645"/>
                  </a:lnTo>
                  <a:lnTo>
                    <a:pt x="25400" y="1096645"/>
                  </a:lnTo>
                  <a:lnTo>
                    <a:pt x="12700" y="1096645"/>
                  </a:lnTo>
                  <a:lnTo>
                    <a:pt x="0" y="1096645"/>
                  </a:lnTo>
                  <a:moveTo>
                    <a:pt x="25400" y="1096645"/>
                  </a:moveTo>
                  <a:cubicBezTo>
                    <a:pt x="25400" y="1103630"/>
                    <a:pt x="19685" y="1109345"/>
                    <a:pt x="12700" y="1109345"/>
                  </a:cubicBezTo>
                  <a:cubicBezTo>
                    <a:pt x="5715" y="1109345"/>
                    <a:pt x="0" y="1103630"/>
                    <a:pt x="0" y="1096645"/>
                  </a:cubicBezTo>
                  <a:cubicBezTo>
                    <a:pt x="0" y="1089660"/>
                    <a:pt x="5715" y="1083945"/>
                    <a:pt x="12700" y="1083945"/>
                  </a:cubicBezTo>
                  <a:cubicBezTo>
                    <a:pt x="19685" y="1083945"/>
                    <a:pt x="25400" y="1089660"/>
                    <a:pt x="25400" y="1096645"/>
                  </a:cubicBezTo>
                  <a:cubicBezTo>
                    <a:pt x="25400" y="1688338"/>
                    <a:pt x="505079" y="2167890"/>
                    <a:pt x="1096645" y="2167890"/>
                  </a:cubicBezTo>
                  <a:cubicBezTo>
                    <a:pt x="1688211" y="2167890"/>
                    <a:pt x="2167890" y="1688211"/>
                    <a:pt x="2167890" y="1096645"/>
                  </a:cubicBezTo>
                  <a:cubicBezTo>
                    <a:pt x="2167890" y="505079"/>
                    <a:pt x="1688338" y="25400"/>
                    <a:pt x="1096645" y="25400"/>
                  </a:cubicBezTo>
                  <a:lnTo>
                    <a:pt x="1096645" y="12700"/>
                  </a:lnTo>
                  <a:lnTo>
                    <a:pt x="1096645" y="25400"/>
                  </a:lnTo>
                  <a:cubicBezTo>
                    <a:pt x="505079" y="25400"/>
                    <a:pt x="25400" y="505079"/>
                    <a:pt x="25400" y="1096645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31425" y="9914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Modeling pt.1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5500" y="5134068"/>
            <a:ext cx="2490211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Logic Regression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5500" y="6095811"/>
            <a:ext cx="2308350" cy="2097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Predicts the probability of a binary outcome using linear functions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86296" y="5158068"/>
            <a:ext cx="230835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Random Forest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86296" y="6095811"/>
            <a:ext cx="2308350" cy="1678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Builds multiple decision trees and averages their prediction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542884" y="5358093"/>
            <a:ext cx="230835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LinearSVC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618921" y="5902086"/>
            <a:ext cx="2158069" cy="2935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Finds the optimal hyperplane that separates classes in high-dimensional space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14425" y="5404680"/>
            <a:ext cx="230835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XGBoost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862714" y="5928555"/>
            <a:ext cx="2308350" cy="251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Gradient boosting algorithm that builds trees sequentially, minimizing error.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92900" y="5482986"/>
            <a:ext cx="230835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LightGBM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92900" y="6147555"/>
            <a:ext cx="2308350" cy="2097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 fast gradient boosting framework that uses histogram-based splitting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557075" y="5254386"/>
            <a:ext cx="230835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Naive Bayes</a:t>
            </a:r>
          </a:p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(Gaussian)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740420" y="6254511"/>
            <a:ext cx="2125005" cy="2097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Assuming features are independent and normally distributed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697059" y="2294078"/>
            <a:ext cx="4743082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Traditional Models</a:t>
            </a:r>
          </a:p>
        </p:txBody>
      </p:sp>
      <p:sp>
        <p:nvSpPr>
          <p:cNvPr id="25" name="AutoShape 25"/>
          <p:cNvSpPr/>
          <p:nvPr/>
        </p:nvSpPr>
        <p:spPr>
          <a:xfrm flipH="1">
            <a:off x="2178436" y="2594116"/>
            <a:ext cx="4518623" cy="824889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 flipH="1">
            <a:off x="4513611" y="2594116"/>
            <a:ext cx="2183448" cy="849291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11440141" y="2594116"/>
            <a:ext cx="6934" cy="1117964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11440141" y="2594116"/>
            <a:ext cx="2271109" cy="912234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6697059" y="2594116"/>
            <a:ext cx="896" cy="1052437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 flipH="1">
            <a:off x="9068600" y="2865578"/>
            <a:ext cx="0" cy="846502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1" name="Group 31"/>
          <p:cNvGrpSpPr/>
          <p:nvPr/>
        </p:nvGrpSpPr>
        <p:grpSpPr>
          <a:xfrm>
            <a:off x="1354101" y="3419005"/>
            <a:ext cx="1648670" cy="1648670"/>
            <a:chOff x="0" y="0"/>
            <a:chExt cx="1243000" cy="1243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28575"/>
              <a:ext cx="1243000" cy="1271575"/>
            </a:xfrm>
            <a:prstGeom prst="rect">
              <a:avLst/>
            </a:prstGeom>
          </p:spPr>
          <p:txBody>
            <a:bodyPr lIns="89839" tIns="89839" rIns="89839" bIns="89839" rtlCol="0" anchor="ctr"/>
            <a:lstStyle/>
            <a:p>
              <a:pPr algn="ctr">
                <a:lnSpc>
                  <a:spcPts val="5942"/>
                </a:lnSpc>
              </a:pPr>
              <a:r>
                <a:rPr lang="en-US" sz="4951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01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621896" y="3506350"/>
            <a:ext cx="1637150" cy="1637150"/>
            <a:chOff x="0" y="0"/>
            <a:chExt cx="1243000" cy="1243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1243000" cy="1271575"/>
            </a:xfrm>
            <a:prstGeom prst="rect">
              <a:avLst/>
            </a:prstGeom>
          </p:spPr>
          <p:txBody>
            <a:bodyPr lIns="89211" tIns="89211" rIns="89211" bIns="89211" rtlCol="0" anchor="ctr"/>
            <a:lstStyle/>
            <a:p>
              <a:pPr algn="ctr">
                <a:lnSpc>
                  <a:spcPts val="5900"/>
                </a:lnSpc>
              </a:pPr>
              <a:r>
                <a:rPr lang="en-US" sz="4917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02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880285" y="3646553"/>
            <a:ext cx="1635340" cy="1635340"/>
            <a:chOff x="0" y="0"/>
            <a:chExt cx="1243000" cy="1243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89113" tIns="89113" rIns="89113" bIns="89113" rtlCol="0" anchor="ctr"/>
            <a:lstStyle/>
            <a:p>
              <a:pPr algn="ctr">
                <a:lnSpc>
                  <a:spcPts val="5894"/>
                </a:lnSpc>
              </a:pPr>
              <a:r>
                <a:rPr lang="en-US" sz="4911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03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8679612" y="4140422"/>
            <a:ext cx="777975" cy="759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18"/>
              </a:lnSpc>
              <a:spcBef>
                <a:spcPct val="0"/>
              </a:spcBef>
            </a:pPr>
            <a:r>
              <a:rPr lang="en-US" sz="4848" b="1" dirty="0">
                <a:solidFill>
                  <a:srgbClr val="11C7D7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097651" y="4140422"/>
            <a:ext cx="713349" cy="759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18"/>
              </a:lnSpc>
              <a:spcBef>
                <a:spcPct val="0"/>
              </a:spcBef>
            </a:pPr>
            <a:r>
              <a:rPr lang="en-US" sz="4848" b="1" dirty="0">
                <a:solidFill>
                  <a:srgbClr val="11C7D7"/>
                </a:solidFill>
                <a:latin typeface="Arimo Bold"/>
                <a:ea typeface="Arimo Bold"/>
                <a:cs typeface="Arimo Bold"/>
                <a:sym typeface="Arimo Bold"/>
              </a:rPr>
              <a:t>05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322263" y="3920533"/>
            <a:ext cx="777975" cy="759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18"/>
              </a:lnSpc>
              <a:spcBef>
                <a:spcPct val="0"/>
              </a:spcBef>
            </a:pPr>
            <a:r>
              <a:rPr lang="en-US" sz="4848" b="1" dirty="0">
                <a:solidFill>
                  <a:srgbClr val="11C7D7"/>
                </a:solidFill>
                <a:latin typeface="Arimo Bold"/>
                <a:ea typeface="Arimo Bold"/>
                <a:cs typeface="Arimo Bold"/>
                <a:sym typeface="Arimo Bold"/>
              </a:rPr>
              <a:t>06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15267200" y="3346472"/>
            <a:ext cx="1645050" cy="1645050"/>
            <a:chOff x="0" y="0"/>
            <a:chExt cx="2193400" cy="21934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193290" cy="2193417"/>
            </a:xfrm>
            <a:custGeom>
              <a:avLst/>
              <a:gdLst/>
              <a:ahLst/>
              <a:cxnLst/>
              <a:rect l="l" t="t" r="r" b="b"/>
              <a:pathLst>
                <a:path w="2193290" h="2193417">
                  <a:moveTo>
                    <a:pt x="0" y="1096645"/>
                  </a:moveTo>
                  <a:cubicBezTo>
                    <a:pt x="0" y="490982"/>
                    <a:pt x="490982" y="0"/>
                    <a:pt x="1096645" y="0"/>
                  </a:cubicBezTo>
                  <a:lnTo>
                    <a:pt x="1096645" y="12700"/>
                  </a:lnTo>
                  <a:lnTo>
                    <a:pt x="1096645" y="0"/>
                  </a:lnTo>
                  <a:cubicBezTo>
                    <a:pt x="1702308" y="0"/>
                    <a:pt x="2193290" y="490982"/>
                    <a:pt x="2193290" y="1096645"/>
                  </a:cubicBezTo>
                  <a:lnTo>
                    <a:pt x="2180590" y="1096645"/>
                  </a:lnTo>
                  <a:lnTo>
                    <a:pt x="2193290" y="1096645"/>
                  </a:lnTo>
                  <a:cubicBezTo>
                    <a:pt x="2193290" y="1702308"/>
                    <a:pt x="1702308" y="2193290"/>
                    <a:pt x="1096645" y="2193290"/>
                  </a:cubicBezTo>
                  <a:lnTo>
                    <a:pt x="1096645" y="2180590"/>
                  </a:lnTo>
                  <a:lnTo>
                    <a:pt x="1096645" y="2193290"/>
                  </a:lnTo>
                  <a:cubicBezTo>
                    <a:pt x="490982" y="2193417"/>
                    <a:pt x="0" y="1702435"/>
                    <a:pt x="0" y="1096645"/>
                  </a:cubicBezTo>
                  <a:lnTo>
                    <a:pt x="12700" y="1096645"/>
                  </a:lnTo>
                  <a:lnTo>
                    <a:pt x="25400" y="1096645"/>
                  </a:lnTo>
                  <a:lnTo>
                    <a:pt x="12700" y="1096645"/>
                  </a:lnTo>
                  <a:lnTo>
                    <a:pt x="0" y="1096645"/>
                  </a:lnTo>
                  <a:moveTo>
                    <a:pt x="25400" y="1096645"/>
                  </a:moveTo>
                  <a:cubicBezTo>
                    <a:pt x="25400" y="1103630"/>
                    <a:pt x="19685" y="1109345"/>
                    <a:pt x="12700" y="1109345"/>
                  </a:cubicBezTo>
                  <a:cubicBezTo>
                    <a:pt x="5715" y="1109345"/>
                    <a:pt x="0" y="1103630"/>
                    <a:pt x="0" y="1096645"/>
                  </a:cubicBezTo>
                  <a:cubicBezTo>
                    <a:pt x="0" y="1089660"/>
                    <a:pt x="5715" y="1083945"/>
                    <a:pt x="12700" y="1083945"/>
                  </a:cubicBezTo>
                  <a:cubicBezTo>
                    <a:pt x="19685" y="1083945"/>
                    <a:pt x="25400" y="1089660"/>
                    <a:pt x="25400" y="1096645"/>
                  </a:cubicBezTo>
                  <a:cubicBezTo>
                    <a:pt x="25400" y="1688338"/>
                    <a:pt x="505079" y="2167890"/>
                    <a:pt x="1096645" y="2167890"/>
                  </a:cubicBezTo>
                  <a:cubicBezTo>
                    <a:pt x="1688211" y="2167890"/>
                    <a:pt x="2167890" y="1688211"/>
                    <a:pt x="2167890" y="1096645"/>
                  </a:cubicBezTo>
                  <a:cubicBezTo>
                    <a:pt x="2167890" y="505079"/>
                    <a:pt x="1688338" y="25400"/>
                    <a:pt x="1096645" y="25400"/>
                  </a:cubicBezTo>
                  <a:lnTo>
                    <a:pt x="1096645" y="12700"/>
                  </a:lnTo>
                  <a:lnTo>
                    <a:pt x="1096645" y="25400"/>
                  </a:lnTo>
                  <a:cubicBezTo>
                    <a:pt x="505079" y="25400"/>
                    <a:pt x="25400" y="505079"/>
                    <a:pt x="25400" y="1096645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AutoShape 45"/>
          <p:cNvSpPr/>
          <p:nvPr/>
        </p:nvSpPr>
        <p:spPr>
          <a:xfrm>
            <a:off x="11440141" y="2594116"/>
            <a:ext cx="4649584" cy="752356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6"/>
          <p:cNvSpPr txBox="1"/>
          <p:nvPr/>
        </p:nvSpPr>
        <p:spPr>
          <a:xfrm>
            <a:off x="15747235" y="3771184"/>
            <a:ext cx="711965" cy="759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18"/>
              </a:lnSpc>
              <a:spcBef>
                <a:spcPct val="0"/>
              </a:spcBef>
            </a:pPr>
            <a:r>
              <a:rPr lang="en-US" sz="4848" b="1" dirty="0">
                <a:solidFill>
                  <a:srgbClr val="11C7D7"/>
                </a:solidFill>
                <a:latin typeface="Arimo Bold"/>
                <a:ea typeface="Arimo Bold"/>
                <a:cs typeface="Arimo Bold"/>
                <a:sym typeface="Arimo Bold"/>
              </a:rPr>
              <a:t>07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989250" y="5048625"/>
            <a:ext cx="2308350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K Nearest Neighbors</a:t>
            </a:r>
          </a:p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(KNN)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5008300" y="6464061"/>
            <a:ext cx="2308350" cy="2097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Classifies based on the majority class among the K closest data points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0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r="-3519" b="-351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>
            <a:off x="9144000" y="3527726"/>
            <a:ext cx="0" cy="5730574"/>
          </a:xfrm>
          <a:prstGeom prst="line">
            <a:avLst/>
          </a:prstGeom>
          <a:ln w="9525" cap="rnd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194872" y="2015601"/>
            <a:ext cx="389825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Neural Networks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382878" y="2814451"/>
            <a:ext cx="1184844" cy="1184844"/>
            <a:chOff x="0" y="0"/>
            <a:chExt cx="1243000" cy="1243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64564" tIns="64564" rIns="64564" bIns="64564" rtlCol="0" anchor="ctr"/>
            <a:lstStyle/>
            <a:p>
              <a:pPr algn="ctr">
                <a:lnSpc>
                  <a:spcPts val="4270"/>
                </a:lnSpc>
              </a:pPr>
              <a:r>
                <a:rPr lang="en-US" sz="3558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718078" y="2827752"/>
            <a:ext cx="1184844" cy="1184844"/>
            <a:chOff x="0" y="0"/>
            <a:chExt cx="1243000" cy="1243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42949" cy="1243076"/>
            </a:xfrm>
            <a:custGeom>
              <a:avLst/>
              <a:gdLst/>
              <a:ahLst/>
              <a:cxnLst/>
              <a:rect l="l" t="t" r="r" b="b"/>
              <a:pathLst>
                <a:path w="1242949" h="1243076">
                  <a:moveTo>
                    <a:pt x="0" y="621538"/>
                  </a:moveTo>
                  <a:cubicBezTo>
                    <a:pt x="0" y="278257"/>
                    <a:pt x="278257" y="0"/>
                    <a:pt x="621538" y="0"/>
                  </a:cubicBezTo>
                  <a:lnTo>
                    <a:pt x="621538" y="12700"/>
                  </a:lnTo>
                  <a:lnTo>
                    <a:pt x="621538" y="0"/>
                  </a:lnTo>
                  <a:cubicBezTo>
                    <a:pt x="964692" y="0"/>
                    <a:pt x="1242949" y="278257"/>
                    <a:pt x="1242949" y="621538"/>
                  </a:cubicBezTo>
                  <a:lnTo>
                    <a:pt x="1230249" y="621538"/>
                  </a:lnTo>
                  <a:lnTo>
                    <a:pt x="1242949" y="621538"/>
                  </a:lnTo>
                  <a:cubicBezTo>
                    <a:pt x="1242949" y="964819"/>
                    <a:pt x="964692" y="1243076"/>
                    <a:pt x="621411" y="1243076"/>
                  </a:cubicBezTo>
                  <a:lnTo>
                    <a:pt x="621411" y="1230376"/>
                  </a:lnTo>
                  <a:lnTo>
                    <a:pt x="621411" y="1243076"/>
                  </a:lnTo>
                  <a:cubicBezTo>
                    <a:pt x="278257" y="1242949"/>
                    <a:pt x="0" y="964692"/>
                    <a:pt x="0" y="621538"/>
                  </a:cubicBezTo>
                  <a:lnTo>
                    <a:pt x="12700" y="621538"/>
                  </a:lnTo>
                  <a:lnTo>
                    <a:pt x="25400" y="621538"/>
                  </a:lnTo>
                  <a:lnTo>
                    <a:pt x="12700" y="621538"/>
                  </a:lnTo>
                  <a:lnTo>
                    <a:pt x="0" y="621538"/>
                  </a:lnTo>
                  <a:moveTo>
                    <a:pt x="25400" y="621538"/>
                  </a:moveTo>
                  <a:cubicBezTo>
                    <a:pt x="25400" y="628523"/>
                    <a:pt x="19685" y="634238"/>
                    <a:pt x="12700" y="634238"/>
                  </a:cubicBezTo>
                  <a:cubicBezTo>
                    <a:pt x="5715" y="634238"/>
                    <a:pt x="0" y="628523"/>
                    <a:pt x="0" y="621538"/>
                  </a:cubicBezTo>
                  <a:cubicBezTo>
                    <a:pt x="0" y="614553"/>
                    <a:pt x="5715" y="608838"/>
                    <a:pt x="12700" y="608838"/>
                  </a:cubicBezTo>
                  <a:cubicBezTo>
                    <a:pt x="19685" y="608838"/>
                    <a:pt x="25400" y="614553"/>
                    <a:pt x="25400" y="621538"/>
                  </a:cubicBezTo>
                  <a:cubicBezTo>
                    <a:pt x="25400" y="950722"/>
                    <a:pt x="292227" y="1217549"/>
                    <a:pt x="621538" y="1217549"/>
                  </a:cubicBezTo>
                  <a:cubicBezTo>
                    <a:pt x="950849" y="1217549"/>
                    <a:pt x="1217549" y="950722"/>
                    <a:pt x="1217549" y="621538"/>
                  </a:cubicBezTo>
                  <a:cubicBezTo>
                    <a:pt x="1217549" y="292354"/>
                    <a:pt x="950722" y="25400"/>
                    <a:pt x="621538" y="25400"/>
                  </a:cubicBezTo>
                  <a:lnTo>
                    <a:pt x="621538" y="12700"/>
                  </a:lnTo>
                  <a:lnTo>
                    <a:pt x="621538" y="25400"/>
                  </a:lnTo>
                  <a:cubicBezTo>
                    <a:pt x="292227" y="25400"/>
                    <a:pt x="25400" y="292227"/>
                    <a:pt x="25400" y="621538"/>
                  </a:cubicBezTo>
                  <a:close/>
                </a:path>
              </a:pathLst>
            </a:custGeom>
            <a:solidFill>
              <a:srgbClr val="11C7D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243000" cy="1262050"/>
            </a:xfrm>
            <a:prstGeom prst="rect">
              <a:avLst/>
            </a:prstGeom>
          </p:spPr>
          <p:txBody>
            <a:bodyPr lIns="64564" tIns="64564" rIns="64564" bIns="64564" rtlCol="0" anchor="ctr"/>
            <a:lstStyle/>
            <a:p>
              <a:pPr algn="ctr">
                <a:lnSpc>
                  <a:spcPts val="4270"/>
                </a:lnSpc>
              </a:pPr>
              <a:r>
                <a:rPr lang="en-US" sz="3558" b="1">
                  <a:solidFill>
                    <a:srgbClr val="11C7D7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02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 flipV="1">
            <a:off x="4975300" y="2315638"/>
            <a:ext cx="2219572" cy="498813"/>
          </a:xfrm>
          <a:prstGeom prst="line">
            <a:avLst/>
          </a:prstGeom>
          <a:ln w="38100" cap="flat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 flipH="1" flipV="1">
            <a:off x="11093128" y="2315638"/>
            <a:ext cx="2217372" cy="370854"/>
          </a:xfrm>
          <a:prstGeom prst="line">
            <a:avLst/>
          </a:prstGeom>
          <a:ln w="38100" cap="flat">
            <a:solidFill>
              <a:srgbClr val="4343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077492" y="5099043"/>
            <a:ext cx="7751341" cy="4205103"/>
          </a:xfrm>
          <a:custGeom>
            <a:avLst/>
            <a:gdLst/>
            <a:ahLst/>
            <a:cxnLst/>
            <a:rect l="l" t="t" r="r" b="b"/>
            <a:pathLst>
              <a:path w="7751341" h="4205103">
                <a:moveTo>
                  <a:pt x="0" y="0"/>
                </a:moveTo>
                <a:lnTo>
                  <a:pt x="7751341" y="0"/>
                </a:lnTo>
                <a:lnTo>
                  <a:pt x="7751341" y="4205102"/>
                </a:lnTo>
                <a:lnTo>
                  <a:pt x="0" y="4205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9385134" y="5099043"/>
            <a:ext cx="7751341" cy="4205103"/>
          </a:xfrm>
          <a:custGeom>
            <a:avLst/>
            <a:gdLst/>
            <a:ahLst/>
            <a:cxnLst/>
            <a:rect l="l" t="t" r="r" b="b"/>
            <a:pathLst>
              <a:path w="7751341" h="4205103">
                <a:moveTo>
                  <a:pt x="0" y="0"/>
                </a:moveTo>
                <a:lnTo>
                  <a:pt x="7751341" y="0"/>
                </a:lnTo>
                <a:lnTo>
                  <a:pt x="7751341" y="4205102"/>
                </a:lnTo>
                <a:lnTo>
                  <a:pt x="0" y="42051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59441" y="4098321"/>
            <a:ext cx="76317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Keras Fully Connected Neural Network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85134" y="4098321"/>
            <a:ext cx="775134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Siamese Neural Network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1425" y="9914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Modeling pt.2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0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r="-3519" b="-351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95500" y="762000"/>
            <a:ext cx="16497000" cy="8763000"/>
            <a:chOff x="0" y="0"/>
            <a:chExt cx="21996000" cy="1168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6019" cy="11684000"/>
            </a:xfrm>
            <a:custGeom>
              <a:avLst/>
              <a:gdLst/>
              <a:ahLst/>
              <a:cxnLst/>
              <a:rect l="l" t="t" r="r" b="b"/>
              <a:pathLst>
                <a:path w="21996019" h="11684000">
                  <a:moveTo>
                    <a:pt x="0" y="0"/>
                  </a:moveTo>
                  <a:lnTo>
                    <a:pt x="21996019" y="0"/>
                  </a:lnTo>
                  <a:lnTo>
                    <a:pt x="21996019" y="11684000"/>
                  </a:lnTo>
                  <a:lnTo>
                    <a:pt x="0" y="116840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8975882" y="3462782"/>
            <a:ext cx="8084635" cy="4830570"/>
          </a:xfrm>
          <a:custGeom>
            <a:avLst/>
            <a:gdLst/>
            <a:ahLst/>
            <a:cxnLst/>
            <a:rect l="l" t="t" r="r" b="b"/>
            <a:pathLst>
              <a:path w="8084635" h="4830570">
                <a:moveTo>
                  <a:pt x="0" y="0"/>
                </a:moveTo>
                <a:lnTo>
                  <a:pt x="8084635" y="0"/>
                </a:lnTo>
                <a:lnTo>
                  <a:pt x="8084635" y="4830569"/>
                </a:lnTo>
                <a:lnTo>
                  <a:pt x="0" y="4830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9111" y="1729311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Overfitting Insights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0432" y="3493252"/>
            <a:ext cx="7727961" cy="5314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l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Random Forest, XGBoost, and LightGBM showed significant overfitting across all encodings, with nearly perfect training accuracy but large drops on test data.</a:t>
            </a:r>
          </a:p>
          <a:p>
            <a:pPr algn="l">
              <a:lnSpc>
                <a:spcPts val="4672"/>
              </a:lnSpc>
            </a:pPr>
            <a:endParaRPr lang="en-US" sz="32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90882" lvl="1" indent="-345441" algn="l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Keras and Siamese networks provided better generalization when properly tuned.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608</Words>
  <Application>Microsoft Office PowerPoint</Application>
  <PresentationFormat>Custom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Arimo Bold</vt:lpstr>
      <vt:lpstr>Calibri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AIS201 AI project</dc:title>
  <cp:lastModifiedBy>Zeyad Ahmed MohamedHossamEldin</cp:lastModifiedBy>
  <cp:revision>2</cp:revision>
  <dcterms:created xsi:type="dcterms:W3CDTF">2006-08-16T00:00:00Z</dcterms:created>
  <dcterms:modified xsi:type="dcterms:W3CDTF">2025-05-25T21:24:05Z</dcterms:modified>
  <dc:identifier>DAGoecOaWzg</dc:identifier>
</cp:coreProperties>
</file>