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Open Sans" panose="020F0502020204030204" pitchFamily="34" charset="0"/>
      <p:regular r:id="rId15"/>
    </p:embeddedFont>
  </p:embeddedFontLst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44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700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Building an E-Learning Knowledge Graph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2775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Zeyad Mohamed Fouad 2101777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36995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Reyad Mohamed Fathy 2101507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Rehab mahmoud saad 2101494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25434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Shahd khaled rezk 2101600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69654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Eslam mokhtar mohamed 2100639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2795"/>
            <a:ext cx="123584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SPARQL Queries for Knowledge Graph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8550"/>
            <a:ext cx="35282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Query 1: Advanced Courses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969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Retrieve courses classified as AdvancedCourse for targeted curriculum planning.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855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Query 2: Semantic Web Lessons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402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 lessons covering the "Semantic Web" topic within the knowledge graph.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8550"/>
            <a:ext cx="38377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Query 3: Students of DrSmith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969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students instructed by DrSmith to support personalized learning paths.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0106F-B1A1-0481-CB5D-4B9352F63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9659" y="7578958"/>
            <a:ext cx="2248214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Demo &amp; Next Steps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Live Demo: Explore classes, individuals, and SWRL rules in Protégé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Run Sample SPARQL Queries to extract knowledge insights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Extensions: Import real course catalog data from CSV to RDF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 additional topics, assessments, and restriction axioms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Expose the knowledge graph via a SPARQL endpoint for apps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79B485-E8AB-CA9A-3FD5-76F4C23B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186" y="7687462"/>
            <a:ext cx="2248214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126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750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4" name="Text 2"/>
          <p:cNvSpPr/>
          <p:nvPr/>
        </p:nvSpPr>
        <p:spPr>
          <a:xfrm>
            <a:off x="1530906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Semantic Discovery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7433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meaningful insights through linked structured data.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31750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7" name="Text 5"/>
          <p:cNvSpPr/>
          <p:nvPr/>
        </p:nvSpPr>
        <p:spPr>
          <a:xfrm>
            <a:off x="8194119" y="3252907"/>
            <a:ext cx="28597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Automated Reasoning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37433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inferencing for deeper understanding and decision-making.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0" name="Text 8"/>
          <p:cNvSpPr/>
          <p:nvPr/>
        </p:nvSpPr>
        <p:spPr>
          <a:xfrm>
            <a:off x="1530906" y="5000625"/>
            <a:ext cx="29036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Extensible Integration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549104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Easily incorporates diverse educational data for wider use.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3" name="Text 11"/>
          <p:cNvSpPr/>
          <p:nvPr/>
        </p:nvSpPr>
        <p:spPr>
          <a:xfrm>
            <a:off x="8194119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Deployment Ready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94119" y="549104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Integrates with platforms for smarter search and recommendations.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89AE90-8B3E-73A9-5E6C-BFA620E2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8507" y="7686599"/>
            <a:ext cx="2248214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9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8525" y="454581"/>
            <a:ext cx="7986951" cy="1032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Knowledge Graph Construction and Application</a:t>
            </a:r>
            <a:endParaRPr lang="en-US" sz="3250" dirty="0"/>
          </a:p>
        </p:txBody>
      </p:sp>
      <p:sp>
        <p:nvSpPr>
          <p:cNvPr id="4" name="Shape 1"/>
          <p:cNvSpPr/>
          <p:nvPr/>
        </p:nvSpPr>
        <p:spPr>
          <a:xfrm>
            <a:off x="578525" y="1735455"/>
            <a:ext cx="7986951" cy="1315879"/>
          </a:xfrm>
          <a:prstGeom prst="roundRect">
            <a:avLst>
              <a:gd name="adj" fmla="val 1884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5" name="Text 2"/>
          <p:cNvSpPr/>
          <p:nvPr/>
        </p:nvSpPr>
        <p:spPr>
          <a:xfrm>
            <a:off x="743783" y="1900714"/>
            <a:ext cx="2066330" cy="258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Ontology Design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43783" y="2258258"/>
            <a:ext cx="765643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Protégé and OWL to define courses, topics, skills, and relationships.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743783" y="2621756"/>
            <a:ext cx="765643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Example: "Advanced Calculus" requires "Calculus I".</a:t>
            </a:r>
            <a:endParaRPr lang="en-US" sz="1300" dirty="0"/>
          </a:p>
        </p:txBody>
      </p:sp>
      <p:sp>
        <p:nvSpPr>
          <p:cNvPr id="8" name="Shape 5"/>
          <p:cNvSpPr/>
          <p:nvPr/>
        </p:nvSpPr>
        <p:spPr>
          <a:xfrm>
            <a:off x="578525" y="3216592"/>
            <a:ext cx="7986951" cy="1315879"/>
          </a:xfrm>
          <a:prstGeom prst="roundRect">
            <a:avLst>
              <a:gd name="adj" fmla="val 1884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9" name="Text 6"/>
          <p:cNvSpPr/>
          <p:nvPr/>
        </p:nvSpPr>
        <p:spPr>
          <a:xfrm>
            <a:off x="743783" y="3381851"/>
            <a:ext cx="2066330" cy="258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Semantic Rules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43783" y="3739396"/>
            <a:ext cx="765643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SWRL enables personalized learning by creating inference rules.</a:t>
            </a:r>
            <a:endParaRPr lang="en-US" sz="1300" dirty="0"/>
          </a:p>
        </p:txBody>
      </p:sp>
      <p:sp>
        <p:nvSpPr>
          <p:cNvPr id="11" name="Text 8"/>
          <p:cNvSpPr/>
          <p:nvPr/>
        </p:nvSpPr>
        <p:spPr>
          <a:xfrm>
            <a:off x="743783" y="4102894"/>
            <a:ext cx="765643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Example: Mastery of "Calculus I" suggests "Calculus II".</a:t>
            </a:r>
            <a:endParaRPr lang="en-US" sz="1300" dirty="0"/>
          </a:p>
        </p:txBody>
      </p:sp>
      <p:sp>
        <p:nvSpPr>
          <p:cNvPr id="12" name="Shape 9"/>
          <p:cNvSpPr/>
          <p:nvPr/>
        </p:nvSpPr>
        <p:spPr>
          <a:xfrm>
            <a:off x="578525" y="4697730"/>
            <a:ext cx="7986951" cy="1315879"/>
          </a:xfrm>
          <a:prstGeom prst="roundRect">
            <a:avLst>
              <a:gd name="adj" fmla="val 1884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3" name="Text 10"/>
          <p:cNvSpPr/>
          <p:nvPr/>
        </p:nvSpPr>
        <p:spPr>
          <a:xfrm>
            <a:off x="743783" y="4862989"/>
            <a:ext cx="2066330" cy="258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Query &amp; Reasoning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743783" y="5220533"/>
            <a:ext cx="765643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SPARQL retrieves relevant resources; reasoning identifies skill gaps.</a:t>
            </a: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743783" y="5584031"/>
            <a:ext cx="765643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Example: Find resources teaching "Differentiation" requiring "Limits".</a:t>
            </a:r>
            <a:endParaRPr lang="en-US" sz="1300" dirty="0"/>
          </a:p>
        </p:txBody>
      </p:sp>
      <p:sp>
        <p:nvSpPr>
          <p:cNvPr id="16" name="Shape 13"/>
          <p:cNvSpPr/>
          <p:nvPr/>
        </p:nvSpPr>
        <p:spPr>
          <a:xfrm>
            <a:off x="578525" y="6178868"/>
            <a:ext cx="7986951" cy="1596509"/>
          </a:xfrm>
          <a:prstGeom prst="roundRect">
            <a:avLst>
              <a:gd name="adj" fmla="val 1553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7" name="Text 14"/>
          <p:cNvSpPr/>
          <p:nvPr/>
        </p:nvSpPr>
        <p:spPr>
          <a:xfrm>
            <a:off x="743783" y="6344126"/>
            <a:ext cx="2066330" cy="258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Applications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743783" y="6701671"/>
            <a:ext cx="765643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Personalized learning recommendations</a:t>
            </a:r>
            <a:endParaRPr lang="en-US" sz="1300" dirty="0"/>
          </a:p>
        </p:txBody>
      </p:sp>
      <p:sp>
        <p:nvSpPr>
          <p:cNvPr id="19" name="Text 16"/>
          <p:cNvSpPr/>
          <p:nvPr/>
        </p:nvSpPr>
        <p:spPr>
          <a:xfrm>
            <a:off x="743783" y="7023735"/>
            <a:ext cx="765643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Adaptive assessments and intelligent tutoring</a:t>
            </a:r>
            <a:endParaRPr lang="en-US" sz="1300" dirty="0"/>
          </a:p>
        </p:txBody>
      </p:sp>
      <p:sp>
        <p:nvSpPr>
          <p:cNvPr id="20" name="Text 17"/>
          <p:cNvSpPr/>
          <p:nvPr/>
        </p:nvSpPr>
        <p:spPr>
          <a:xfrm>
            <a:off x="743783" y="7345799"/>
            <a:ext cx="7656433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Semantic search and competency alignment</a:t>
            </a:r>
            <a:endParaRPr lang="en-US" sz="13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63269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Motivation &amp;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Unified Data: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Integrate courses, lessons, and user profiles into one graph.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Semantic Search: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Enable intelligent recommendations powered by graph relations.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Goals: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Build OWL ontology, populate data, add SWRL rules, and query with SPARQL.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22079-485C-E9A6-0FBD-FE7C72FE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7581" y="7686599"/>
            <a:ext cx="2248214" cy="5430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77687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Ontology Scope &amp; Vocabulary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Domain Concepts: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Include Courses, Lessons, Topics, Instructors, Students.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Standards Alignment: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Map key terms to SCORM and IEEE LOM standards.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Deliverable: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 OWL ontology file compatible with Protégé.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90D66-E16B-FDBC-1B4A-5692F31FA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186" y="7699850"/>
            <a:ext cx="2248214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77572"/>
            <a:ext cx="91594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OWL Schema: Classes &amp; Hierarchy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39979"/>
            <a:ext cx="4196358" cy="2112050"/>
          </a:xfrm>
          <a:prstGeom prst="roundRect">
            <a:avLst>
              <a:gd name="adj" fmla="val 161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4" name="Text 2"/>
          <p:cNvSpPr/>
          <p:nvPr/>
        </p:nvSpPr>
        <p:spPr>
          <a:xfrm>
            <a:off x="1020604" y="3866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Top-Level Classes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4357211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Core entities include Course, Lesson, Topic, Instructor, Student, and Assessment.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639979"/>
            <a:ext cx="4196358" cy="2112050"/>
          </a:xfrm>
          <a:prstGeom prst="roundRect">
            <a:avLst>
              <a:gd name="adj" fmla="val 161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7" name="Text 5"/>
          <p:cNvSpPr/>
          <p:nvPr/>
        </p:nvSpPr>
        <p:spPr>
          <a:xfrm>
            <a:off x="5443776" y="3866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Subclasses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435721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VideoLesson is a type of Lesson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443776" y="479940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QuizAssessment is a type of Assessment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3639979"/>
            <a:ext cx="4196358" cy="2112050"/>
          </a:xfrm>
          <a:prstGeom prst="roundRect">
            <a:avLst>
              <a:gd name="adj" fmla="val 1611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1" name="Text 9"/>
          <p:cNvSpPr/>
          <p:nvPr/>
        </p:nvSpPr>
        <p:spPr>
          <a:xfrm>
            <a:off x="9866948" y="3866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Disjointness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6948" y="4357211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VideoLesson and QuizAssessment are explicitly disjoint classes.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ED0B72-AD21-23AF-288C-7156FCE7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962" y="7578958"/>
            <a:ext cx="2248214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3227"/>
            <a:ext cx="65548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OWL Schema: Properties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28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Object Properties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101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hasLesson (Course → Lesson)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coversTopic (Lesson → Topic)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7945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teaches (Instructor → Course)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367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enrolledIn (Student → Course)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789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instructs (Instructor → Student)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68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Properties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58497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courseTitle (xsd:string)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29197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lessonDuration (xsd:decimal)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7341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studentEmail (xsd:string)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357318"/>
            <a:ext cx="6244709" cy="42726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C09CB7-D68D-DC42-62B5-6F415D289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186" y="7686599"/>
            <a:ext cx="2248214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0690"/>
            <a:ext cx="114450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Sample Individuals in the Knowledge Graph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73097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4" name="Text 2"/>
          <p:cNvSpPr/>
          <p:nvPr/>
        </p:nvSpPr>
        <p:spPr>
          <a:xfrm>
            <a:off x="1020604" y="30999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Course Instance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590330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Course_CS101: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"Intro to Semantic Web" with lessons and assessments linked.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873097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7" name="Text 5"/>
          <p:cNvSpPr/>
          <p:nvPr/>
        </p:nvSpPr>
        <p:spPr>
          <a:xfrm>
            <a:off x="7655481" y="30999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Lesson Instance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590330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Lesson1: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 VideoLesson lasting 1.5 hours covering "Semantic Web" topic.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69763"/>
            <a:ext cx="6408063" cy="1749147"/>
          </a:xfrm>
          <a:prstGeom prst="roundRect">
            <a:avLst>
              <a:gd name="adj" fmla="val 194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0" name="Text 8"/>
          <p:cNvSpPr/>
          <p:nvPr/>
        </p:nvSpPr>
        <p:spPr>
          <a:xfrm>
            <a:off x="1020604" y="4996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Participants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48699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Instructor_DrSmith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teaches the course.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20604" y="5929193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Student_Alice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is enrolled in the course.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28667" y="4769763"/>
            <a:ext cx="6408063" cy="1749147"/>
          </a:xfrm>
          <a:prstGeom prst="roundRect">
            <a:avLst>
              <a:gd name="adj" fmla="val 1945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ar-EG"/>
          </a:p>
        </p:txBody>
      </p:sp>
      <p:sp>
        <p:nvSpPr>
          <p:cNvPr id="14" name="Text 12"/>
          <p:cNvSpPr/>
          <p:nvPr/>
        </p:nvSpPr>
        <p:spPr>
          <a:xfrm>
            <a:off x="7655481" y="4996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Assessment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655481" y="5486995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Assessment_Quiz1: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 QuizAssessment associated with the course.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ABCCD9-AE33-091B-A253-CFE19A08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4220" y="7686599"/>
            <a:ext cx="2248214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57910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SWRL Rules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Propagate Topics: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Courses inherit topics covered by their lessons using logical rules.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Infer Instructors: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Rules identify when an instructor teaches a student enrolled in their course.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Classify Advanced Courses: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Courses covering specific topics like Semantic Web are marked as advanced.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E5A05-AB08-9C7F-DA40-D3CCC4AF5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961" y="7686599"/>
            <a:ext cx="2248214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9992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Reasoning &amp; Inference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Run Reasoners: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Use HermiT or Pellet within Protégé for inference.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Consistency Check: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Ensure no logical conflicts in the ontology.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Classification: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Infer Course_CS101 as an AdvancedCourse automatically.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Individual Realization: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Infer relationships like DrSmith instructing Alice.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Topic Propagation: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Link courses to topics through lesson relations.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D81BB-D005-6347-D8CA-91A844B6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186" y="7686599"/>
            <a:ext cx="2248214" cy="543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656</Words>
  <Application>Microsoft Office PowerPoint</Application>
  <PresentationFormat>Custom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Open Sans</vt:lpstr>
      <vt:lpstr>Playfair Display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Reyad Mohamed Fathy Albadawy</cp:lastModifiedBy>
  <cp:revision>2</cp:revision>
  <dcterms:created xsi:type="dcterms:W3CDTF">2025-05-03T19:23:11Z</dcterms:created>
  <dcterms:modified xsi:type="dcterms:W3CDTF">2025-05-03T19:37:11Z</dcterms:modified>
</cp:coreProperties>
</file>