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6"/>
  </p:notesMasterIdLst>
  <p:handoutMasterIdLst>
    <p:handoutMasterId r:id="rId17"/>
  </p:handoutMasterIdLst>
  <p:sldIdLst>
    <p:sldId id="256" r:id="rId5"/>
    <p:sldId id="257" r:id="rId6"/>
    <p:sldId id="313" r:id="rId7"/>
    <p:sldId id="315" r:id="rId8"/>
    <p:sldId id="267" r:id="rId9"/>
    <p:sldId id="317" r:id="rId10"/>
    <p:sldId id="318" r:id="rId11"/>
    <p:sldId id="260" r:id="rId12"/>
    <p:sldId id="322" r:id="rId13"/>
    <p:sldId id="321" r:id="rId14"/>
    <p:sldId id="3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0894" autoAdjust="0"/>
  </p:normalViewPr>
  <p:slideViewPr>
    <p:cSldViewPr snapToGrid="0">
      <p:cViewPr varScale="1">
        <p:scale>
          <a:sx n="144" d="100"/>
          <a:sy n="144" d="100"/>
        </p:scale>
        <p:origin x="864" y="13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1/13/2025</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27188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11</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547223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B8A43-1A47-D379-0915-6F6224A968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5025E1-0113-96EC-9708-288F8469C1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ADC4D-BAB3-0214-73E8-D90D5B770C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28E003-2E5D-64C5-9764-6FA7BFCC08FE}"/>
              </a:ext>
            </a:extLst>
          </p:cNvPr>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773890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3826740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864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99028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1/13/2025</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672" r:id="rId21"/>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r>
              <a:rPr lang="en-US" dirty="0"/>
              <a:t>Ecommerce DWH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8C0A-F532-87F9-2318-0570ADF145FB}"/>
              </a:ext>
            </a:extLst>
          </p:cNvPr>
          <p:cNvSpPr>
            <a:spLocks noGrp="1"/>
          </p:cNvSpPr>
          <p:nvPr>
            <p:ph type="title"/>
          </p:nvPr>
        </p:nvSpPr>
        <p:spPr>
          <a:xfrm>
            <a:off x="322999" y="2334866"/>
            <a:ext cx="11047042" cy="1185045"/>
          </a:xfrm>
        </p:spPr>
        <p:txBody>
          <a:bodyPr/>
          <a:lstStyle/>
          <a:p>
            <a:r>
              <a:rPr lang="en-US" dirty="0"/>
              <a:t>DWH ERD</a:t>
            </a:r>
          </a:p>
        </p:txBody>
      </p:sp>
      <p:pic>
        <p:nvPicPr>
          <p:cNvPr id="6" name="Picture 5" descr="A screenshot of a computer&#10;&#10;Description automatically generated">
            <a:extLst>
              <a:ext uri="{FF2B5EF4-FFF2-40B4-BE49-F238E27FC236}">
                <a16:creationId xmlns:a16="http://schemas.microsoft.com/office/drawing/2014/main" id="{65E8AF4C-1CA4-7BD6-65BB-E48B8A15C22D}"/>
              </a:ext>
            </a:extLst>
          </p:cNvPr>
          <p:cNvPicPr>
            <a:picLocks noChangeAspect="1"/>
          </p:cNvPicPr>
          <p:nvPr/>
        </p:nvPicPr>
        <p:blipFill>
          <a:blip r:embed="rId3"/>
          <a:stretch>
            <a:fillRect/>
          </a:stretch>
        </p:blipFill>
        <p:spPr>
          <a:xfrm>
            <a:off x="4379845" y="0"/>
            <a:ext cx="7100160" cy="6823411"/>
          </a:xfrm>
          <a:prstGeom prst="rect">
            <a:avLst/>
          </a:prstGeom>
        </p:spPr>
      </p:pic>
    </p:spTree>
    <p:extLst>
      <p:ext uri="{BB962C8B-B14F-4D97-AF65-F5344CB8AC3E}">
        <p14:creationId xmlns:p14="http://schemas.microsoft.com/office/powerpoint/2010/main" val="127415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b">
            <a:normAutofit/>
          </a:bodyPr>
          <a:lstStyle/>
          <a:p>
            <a:r>
              <a:rPr lang="en-US" dirty="0"/>
              <a:t>Thank You</a:t>
            </a:r>
          </a:p>
        </p:txBody>
      </p:sp>
    </p:spTree>
    <p:extLst>
      <p:ext uri="{BB962C8B-B14F-4D97-AF65-F5344CB8AC3E}">
        <p14:creationId xmlns:p14="http://schemas.microsoft.com/office/powerpoint/2010/main" val="235918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p:txBody>
          <a:bodyPr>
            <a:normAutofit/>
          </a:bodyPr>
          <a:lstStyle/>
          <a:p>
            <a:r>
              <a:rPr lang="en-US" dirty="0"/>
              <a:t>Source Data</a:t>
            </a:r>
          </a:p>
          <a:p>
            <a:r>
              <a:rPr lang="en-US" dirty="0"/>
              <a:t>Staging Layer</a:t>
            </a:r>
          </a:p>
          <a:p>
            <a:r>
              <a:rPr lang="en-US" dirty="0"/>
              <a:t>DWH Layer</a:t>
            </a:r>
          </a:p>
          <a:p>
            <a:r>
              <a:rPr lang="en-US" dirty="0"/>
              <a:t>Business Questions</a:t>
            </a:r>
          </a:p>
        </p:txBody>
      </p:sp>
      <p:pic>
        <p:nvPicPr>
          <p:cNvPr id="18" name="Picture Placeholder 17" descr="A ski lift with mountains in the background">
            <a:extLst>
              <a:ext uri="{FF2B5EF4-FFF2-40B4-BE49-F238E27FC236}">
                <a16:creationId xmlns:a16="http://schemas.microsoft.com/office/drawing/2014/main" id="{EA3B7AFC-AAF1-6309-E87A-F630716B8D8E}"/>
              </a:ext>
            </a:extLst>
          </p:cNvPr>
          <p:cNvPicPr>
            <a:picLocks noGrp="1" noChangeAspect="1"/>
          </p:cNvPicPr>
          <p:nvPr>
            <p:ph type="pic" sz="quarter" idx="14"/>
          </p:nvPr>
        </p:nvPicPr>
        <p:blipFill>
          <a:blip r:embed="rId3"/>
          <a:srcRect t="15" b="15"/>
          <a:stretch/>
        </p:blipFill>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Source Data</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b="1" dirty="0"/>
              <a:t>Overview of Source Data:</a:t>
            </a:r>
          </a:p>
          <a:p>
            <a:pPr>
              <a:buFont typeface="Arial" panose="020B0604020202020204" pitchFamily="34" charset="0"/>
              <a:buChar char="•"/>
            </a:pPr>
            <a:r>
              <a:rPr lang="en-US" dirty="0"/>
              <a:t>The data used for this project originates from </a:t>
            </a:r>
            <a:r>
              <a:rPr lang="en-US" b="1" dirty="0"/>
              <a:t>7 CSV files</a:t>
            </a:r>
            <a:r>
              <a:rPr lang="en-US" dirty="0"/>
              <a:t>.</a:t>
            </a:r>
          </a:p>
          <a:p>
            <a:pPr>
              <a:buFont typeface="Arial" panose="020B0604020202020204" pitchFamily="34" charset="0"/>
              <a:buChar char="•"/>
            </a:pPr>
            <a:r>
              <a:rPr lang="en-US" dirty="0"/>
              <a:t>Each file represents a specific aspect of the system's data and contributes to the overall insights extracted during the analysis.</a:t>
            </a:r>
          </a:p>
          <a:p>
            <a:r>
              <a:rPr lang="en-US" b="1" dirty="0"/>
              <a:t>Key Characteristics of the Files:</a:t>
            </a:r>
          </a:p>
          <a:p>
            <a:pPr>
              <a:buFont typeface="+mj-lt"/>
              <a:buAutoNum type="arabicPeriod"/>
            </a:pPr>
            <a:r>
              <a:rPr lang="en-US" b="1" dirty="0"/>
              <a:t>Format:</a:t>
            </a:r>
            <a:r>
              <a:rPr lang="en-US" dirty="0"/>
              <a:t> CSV (Comma-Separated Values)</a:t>
            </a:r>
          </a:p>
          <a:p>
            <a:pPr>
              <a:buFont typeface="+mj-lt"/>
              <a:buAutoNum type="arabicPeriod"/>
            </a:pPr>
            <a:r>
              <a:rPr lang="en-US" b="1" dirty="0"/>
              <a:t>Consistency:</a:t>
            </a:r>
            <a:r>
              <a:rPr lang="en-US" dirty="0"/>
              <a:t> Structured data with predefined columns for each file.</a:t>
            </a:r>
          </a:p>
          <a:p>
            <a:pPr>
              <a:buFont typeface="+mj-lt"/>
              <a:buAutoNum type="arabicPeriod"/>
            </a:pPr>
            <a:r>
              <a:rPr lang="en-US" b="1" dirty="0"/>
              <a:t>Purpose:</a:t>
            </a:r>
            <a:r>
              <a:rPr lang="en-US" dirty="0"/>
              <a:t> Provides input to the data warehouse, supporting the ETL process.</a:t>
            </a:r>
          </a:p>
        </p:txBody>
      </p:sp>
    </p:spTree>
    <p:extLst>
      <p:ext uri="{BB962C8B-B14F-4D97-AF65-F5344CB8AC3E}">
        <p14:creationId xmlns:p14="http://schemas.microsoft.com/office/powerpoint/2010/main" val="194486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68164" y="400050"/>
            <a:ext cx="11104724" cy="539576"/>
          </a:xfrm>
        </p:spPr>
        <p:txBody>
          <a:bodyPr>
            <a:normAutofit fontScale="90000"/>
          </a:bodyPr>
          <a:lstStyle/>
          <a:p>
            <a:r>
              <a:rPr lang="en-US" dirty="0"/>
              <a:t>Source Files</a:t>
            </a:r>
          </a:p>
        </p:txBody>
      </p:sp>
      <p:graphicFrame>
        <p:nvGraphicFramePr>
          <p:cNvPr id="3" name="Content Placeholder 2">
            <a:extLst>
              <a:ext uri="{FF2B5EF4-FFF2-40B4-BE49-F238E27FC236}">
                <a16:creationId xmlns:a16="http://schemas.microsoft.com/office/drawing/2014/main" id="{3BD812BA-AFD7-E2B8-0932-B97237E3041A}"/>
              </a:ext>
            </a:extLst>
          </p:cNvPr>
          <p:cNvGraphicFramePr>
            <a:graphicFrameLocks noGrp="1"/>
          </p:cNvGraphicFramePr>
          <p:nvPr>
            <p:ph sz="half" idx="12"/>
            <p:extLst>
              <p:ext uri="{D42A27DB-BD31-4B8C-83A1-F6EECF244321}">
                <p14:modId xmlns:p14="http://schemas.microsoft.com/office/powerpoint/2010/main" val="1679770290"/>
              </p:ext>
            </p:extLst>
          </p:nvPr>
        </p:nvGraphicFramePr>
        <p:xfrm>
          <a:off x="384313" y="939627"/>
          <a:ext cx="10752447" cy="5249392"/>
        </p:xfrm>
        <a:graphic>
          <a:graphicData uri="http://schemas.openxmlformats.org/drawingml/2006/table">
            <a:tbl>
              <a:tblPr firstRow="1" bandRow="1">
                <a:tableStyleId>{0505E3EF-67EA-436B-97B2-0124C06EBD24}</a:tableStyleId>
              </a:tblPr>
              <a:tblGrid>
                <a:gridCol w="3060043">
                  <a:extLst>
                    <a:ext uri="{9D8B030D-6E8A-4147-A177-3AD203B41FA5}">
                      <a16:colId xmlns:a16="http://schemas.microsoft.com/office/drawing/2014/main" val="2651035385"/>
                    </a:ext>
                  </a:extLst>
                </a:gridCol>
                <a:gridCol w="7692404">
                  <a:extLst>
                    <a:ext uri="{9D8B030D-6E8A-4147-A177-3AD203B41FA5}">
                      <a16:colId xmlns:a16="http://schemas.microsoft.com/office/drawing/2014/main" val="3618983343"/>
                    </a:ext>
                  </a:extLst>
                </a:gridCol>
              </a:tblGrid>
              <a:tr h="602996">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2160155082"/>
                  </a:ext>
                </a:extLst>
              </a:tr>
              <a:tr h="663402">
                <a:tc>
                  <a:txBody>
                    <a:bodyPr/>
                    <a:lstStyle/>
                    <a:p>
                      <a:r>
                        <a:rPr lang="en-US" sz="1400" dirty="0"/>
                        <a:t>User</a:t>
                      </a:r>
                    </a:p>
                  </a:txBody>
                  <a:tcPr/>
                </a:tc>
                <a:tc>
                  <a:txBody>
                    <a:bodyPr/>
                    <a:lstStyle/>
                    <a:p>
                      <a:r>
                        <a:rPr lang="en-US" sz="1400" dirty="0"/>
                        <a:t>This file records customer information, including username, zip code, city, and state.</a:t>
                      </a:r>
                    </a:p>
                  </a:txBody>
                  <a:tcPr/>
                </a:tc>
                <a:extLst>
                  <a:ext uri="{0D108BD9-81ED-4DB2-BD59-A6C34878D82A}">
                    <a16:rowId xmlns:a16="http://schemas.microsoft.com/office/drawing/2014/main" val="1135766284"/>
                  </a:ext>
                </a:extLst>
              </a:tr>
              <a:tr h="602996">
                <a:tc>
                  <a:txBody>
                    <a:bodyPr/>
                    <a:lstStyle/>
                    <a:p>
                      <a:r>
                        <a:rPr lang="en-US" sz="1400" dirty="0"/>
                        <a:t>Seller</a:t>
                      </a:r>
                    </a:p>
                  </a:txBody>
                  <a:tcPr/>
                </a:tc>
                <a:tc>
                  <a:txBody>
                    <a:bodyPr/>
                    <a:lstStyle/>
                    <a:p>
                      <a:r>
                        <a:rPr lang="en-US" sz="1400" dirty="0"/>
                        <a:t>This file includes seller information such as ID, zip code, city, and state.</a:t>
                      </a:r>
                    </a:p>
                  </a:txBody>
                  <a:tcPr/>
                </a:tc>
                <a:extLst>
                  <a:ext uri="{0D108BD9-81ED-4DB2-BD59-A6C34878D82A}">
                    <a16:rowId xmlns:a16="http://schemas.microsoft.com/office/drawing/2014/main" val="73606017"/>
                  </a:ext>
                </a:extLst>
              </a:tr>
              <a:tr h="623292">
                <a:tc>
                  <a:txBody>
                    <a:bodyPr/>
                    <a:lstStyle/>
                    <a:p>
                      <a:r>
                        <a:rPr lang="en-US" sz="1400" dirty="0"/>
                        <a:t>Order</a:t>
                      </a:r>
                    </a:p>
                  </a:txBody>
                  <a:tcPr/>
                </a:tc>
                <a:tc>
                  <a:txBody>
                    <a:bodyPr/>
                    <a:lstStyle/>
                    <a:p>
                      <a:r>
                        <a:rPr lang="en-US" sz="1400" dirty="0"/>
                        <a:t>This file contains details of all customer orders, including the order's status, timestamps for various stages (order date, approval, pickup, delivery), and estimated delivery time.</a:t>
                      </a:r>
                    </a:p>
                  </a:txBody>
                  <a:tcPr/>
                </a:tc>
                <a:extLst>
                  <a:ext uri="{0D108BD9-81ED-4DB2-BD59-A6C34878D82A}">
                    <a16:rowId xmlns:a16="http://schemas.microsoft.com/office/drawing/2014/main" val="4105986747"/>
                  </a:ext>
                </a:extLst>
              </a:tr>
              <a:tr h="602996">
                <a:tc>
                  <a:txBody>
                    <a:bodyPr/>
                    <a:lstStyle/>
                    <a:p>
                      <a:r>
                        <a:rPr lang="en-US" sz="1400" dirty="0"/>
                        <a:t>Order Item</a:t>
                      </a:r>
                    </a:p>
                  </a:txBody>
                  <a:tcPr/>
                </a:tc>
                <a:tc>
                  <a:txBody>
                    <a:bodyPr/>
                    <a:lstStyle/>
                    <a:p>
                      <a:r>
                        <a:rPr lang="en-US" sz="1400" dirty="0"/>
                        <a:t>This file provides a breakdown of items within each order, including product and seller IDs, pickup deadlines, price, and shipping cost for each item.</a:t>
                      </a:r>
                    </a:p>
                  </a:txBody>
                  <a:tcPr/>
                </a:tc>
                <a:extLst>
                  <a:ext uri="{0D108BD9-81ED-4DB2-BD59-A6C34878D82A}">
                    <a16:rowId xmlns:a16="http://schemas.microsoft.com/office/drawing/2014/main" val="387839698"/>
                  </a:ext>
                </a:extLst>
              </a:tr>
              <a:tr h="602996">
                <a:tc>
                  <a:txBody>
                    <a:bodyPr/>
                    <a:lstStyle/>
                    <a:p>
                      <a:r>
                        <a:rPr lang="en-US" sz="1400" dirty="0"/>
                        <a:t>Payment</a:t>
                      </a:r>
                    </a:p>
                  </a:txBody>
                  <a:tcPr/>
                </a:tc>
                <a:tc>
                  <a:txBody>
                    <a:bodyPr/>
                    <a:lstStyle/>
                    <a:p>
                      <a:r>
                        <a:rPr lang="en-US" sz="1400" dirty="0"/>
                        <a:t>This file stores information about payment transactions, including the order ID, payment method, number of installments, and payment amount.</a:t>
                      </a:r>
                    </a:p>
                  </a:txBody>
                  <a:tcPr/>
                </a:tc>
                <a:extLst>
                  <a:ext uri="{0D108BD9-81ED-4DB2-BD59-A6C34878D82A}">
                    <a16:rowId xmlns:a16="http://schemas.microsoft.com/office/drawing/2014/main" val="88775224"/>
                  </a:ext>
                </a:extLst>
              </a:tr>
              <a:tr h="602996">
                <a:tc>
                  <a:txBody>
                    <a:bodyPr/>
                    <a:lstStyle/>
                    <a:p>
                      <a:r>
                        <a:rPr lang="en-US" sz="1400" dirty="0"/>
                        <a:t>Products</a:t>
                      </a:r>
                    </a:p>
                  </a:txBody>
                  <a:tcPr/>
                </a:tc>
                <a:tc>
                  <a:txBody>
                    <a:bodyPr/>
                    <a:lstStyle/>
                    <a:p>
                      <a:r>
                        <a:rPr lang="en-US" sz="1400" dirty="0"/>
                        <a:t>Contains details about products sold, such as category, name, description length, number of photos, and dimensions (weight, length, height, width).</a:t>
                      </a:r>
                    </a:p>
                  </a:txBody>
                  <a:tcPr/>
                </a:tc>
                <a:extLst>
                  <a:ext uri="{0D108BD9-81ED-4DB2-BD59-A6C34878D82A}">
                    <a16:rowId xmlns:a16="http://schemas.microsoft.com/office/drawing/2014/main" val="2442222083"/>
                  </a:ext>
                </a:extLst>
              </a:tr>
              <a:tr h="947718">
                <a:tc>
                  <a:txBody>
                    <a:bodyPr/>
                    <a:lstStyle/>
                    <a:p>
                      <a:r>
                        <a:rPr lang="en-US" sz="1400" dirty="0"/>
                        <a:t>Feedback</a:t>
                      </a:r>
                    </a:p>
                  </a:txBody>
                  <a:tcPr/>
                </a:tc>
                <a:tc>
                  <a:txBody>
                    <a:bodyPr/>
                    <a:lstStyle/>
                    <a:p>
                      <a:r>
                        <a:rPr lang="en-US" sz="1400" dirty="0"/>
                        <a:t>This file records customer feedback for completed orders. It includes a unique feedback ID, the associated order ID, the feedback score, and timestamps for when the feedback form was sent and answered.</a:t>
                      </a:r>
                    </a:p>
                  </a:txBody>
                  <a:tcPr/>
                </a:tc>
                <a:extLst>
                  <a:ext uri="{0D108BD9-81ED-4DB2-BD59-A6C34878D82A}">
                    <a16:rowId xmlns:a16="http://schemas.microsoft.com/office/drawing/2014/main" val="3796697654"/>
                  </a:ext>
                </a:extLst>
              </a:tr>
            </a:tbl>
          </a:graphicData>
        </a:graphic>
      </p:graphicFrame>
    </p:spTree>
    <p:extLst>
      <p:ext uri="{BB962C8B-B14F-4D97-AF65-F5344CB8AC3E}">
        <p14:creationId xmlns:p14="http://schemas.microsoft.com/office/powerpoint/2010/main" val="272386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wrap="square" anchor="b">
            <a:normAutofit/>
          </a:bodyPr>
          <a:lstStyle/>
          <a:p>
            <a:r>
              <a:rPr lang="en-US" dirty="0"/>
              <a:t>Staging Layer</a:t>
            </a:r>
          </a:p>
        </p:txBody>
      </p:sp>
      <p:pic>
        <p:nvPicPr>
          <p:cNvPr id="10" name="Picture Placeholder 9" descr="Close-up of a snow covered road">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a:blip r:embed="rId3"/>
          <a:srcRect l="33364" r="33364"/>
          <a:stretch/>
        </p:blipFill>
        <p:spPr/>
      </p:pic>
      <p:sp>
        <p:nvSpPr>
          <p:cNvPr id="3" name="Content Placeholder 2">
            <a:extLst>
              <a:ext uri="{FF2B5EF4-FFF2-40B4-BE49-F238E27FC236}">
                <a16:creationId xmlns:a16="http://schemas.microsoft.com/office/drawing/2014/main" id="{7B943E7C-A74D-4CB3-844B-51917C88C95F}"/>
              </a:ext>
            </a:extLst>
          </p:cNvPr>
          <p:cNvSpPr>
            <a:spLocks noGrp="1"/>
          </p:cNvSpPr>
          <p:nvPr>
            <p:ph idx="10"/>
          </p:nvPr>
        </p:nvSpPr>
        <p:spPr>
          <a:ln>
            <a:noFill/>
          </a:ln>
        </p:spPr>
        <p:txBody>
          <a:bodyPr>
            <a:normAutofit/>
          </a:bodyPr>
          <a:lstStyle/>
          <a:p>
            <a:r>
              <a:rPr lang="en-US" dirty="0"/>
              <a:t>The </a:t>
            </a:r>
            <a:r>
              <a:rPr lang="en-US" b="1" dirty="0"/>
              <a:t>staging area</a:t>
            </a:r>
            <a:r>
              <a:rPr lang="en-US" dirty="0"/>
              <a:t> serves as an intermediary storage space where raw data is temporarily loaded before it enters the Data Warehouse (DWH). During this stage, data is extracted from various source files (e.g., CSV files) and undergoes initial transformations such as cleaning, filtering, and formatting.</a:t>
            </a:r>
          </a:p>
        </p:txBody>
      </p:sp>
    </p:spTree>
    <p:extLst>
      <p:ext uri="{BB962C8B-B14F-4D97-AF65-F5344CB8AC3E}">
        <p14:creationId xmlns:p14="http://schemas.microsoft.com/office/powerpoint/2010/main" val="44507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3890507" y="395289"/>
            <a:ext cx="7687131" cy="1189806"/>
          </a:xfrm>
        </p:spPr>
        <p:txBody>
          <a:bodyPr/>
          <a:lstStyle/>
          <a:p>
            <a:r>
              <a:rPr lang="en-US" dirty="0"/>
              <a:t>Staging Layer Characteristics</a:t>
            </a:r>
          </a:p>
        </p:txBody>
      </p:sp>
      <p:sp>
        <p:nvSpPr>
          <p:cNvPr id="10" name="Rectangle 4">
            <a:extLst>
              <a:ext uri="{FF2B5EF4-FFF2-40B4-BE49-F238E27FC236}">
                <a16:creationId xmlns:a16="http://schemas.microsoft.com/office/drawing/2014/main" id="{5ADCA010-8C3E-C1A4-F57C-0F5B73B8C976}"/>
              </a:ext>
            </a:extLst>
          </p:cNvPr>
          <p:cNvSpPr>
            <a:spLocks noGrp="1" noChangeArrowheads="1"/>
          </p:cNvSpPr>
          <p:nvPr>
            <p:ph sz="half" idx="1"/>
          </p:nvPr>
        </p:nvSpPr>
        <p:spPr bwMode="auto">
          <a:xfrm>
            <a:off x="813547" y="1952348"/>
            <a:ext cx="11013328"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One-to-one Mapping: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Each source file corresponds to a separate staging table.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Table Naming Convention: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Tables are prefixed with </a:t>
            </a:r>
            <a:r>
              <a:rPr kumimoji="0" lang="en-US" altLang="en-US" sz="1600" b="1" i="0" u="none" strike="noStrike" cap="none" normalizeH="0" baseline="0" dirty="0">
                <a:ln>
                  <a:noFill/>
                </a:ln>
                <a:solidFill>
                  <a:schemeClr val="tx1"/>
                </a:solidFill>
                <a:effectLst/>
                <a:latin typeface="Arial" panose="020B0604020202020204" pitchFamily="34" charset="0"/>
              </a:rPr>
              <a:t>STG_</a:t>
            </a:r>
            <a:r>
              <a:rPr kumimoji="0" lang="en-US" altLang="en-US" sz="1600" b="0" i="0" u="none" strike="noStrike" cap="none" normalizeH="0" baseline="0" dirty="0">
                <a:ln>
                  <a:noFill/>
                </a:ln>
                <a:solidFill>
                  <a:schemeClr val="tx1"/>
                </a:solidFill>
                <a:effectLst/>
                <a:latin typeface="Arial" panose="020B0604020202020204" pitchFamily="34" charset="0"/>
              </a:rPr>
              <a:t> followed by the file name (e.g., STG_</a:t>
            </a:r>
            <a:r>
              <a:rPr lang="en-US" altLang="en-US" sz="1600" dirty="0">
                <a:solidFill>
                  <a:schemeClr val="tx1"/>
                </a:solidFill>
                <a:latin typeface="Arial" panose="020B0604020202020204" pitchFamily="34" charset="0"/>
              </a:rPr>
              <a:t>FEEDBACK</a:t>
            </a:r>
            <a:r>
              <a:rPr kumimoji="0" lang="en-US" altLang="en-US" sz="1600" b="0" i="0" u="none" strike="noStrike" cap="none" normalizeH="0" baseline="0" dirty="0">
                <a:ln>
                  <a:noFill/>
                </a:ln>
                <a:solidFill>
                  <a:schemeClr val="tx1"/>
                </a:solidFill>
                <a:effectLst/>
                <a:latin typeface="Arial" panose="020B0604020202020204" pitchFamily="34" charset="0"/>
              </a:rPr>
              <a:t>, STG_ORDER).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Separate Schema:</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Staging area is implemented in a separate schema to isolate raw data from the Data Warehouse.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Data Type Selection: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Appropriate data types are carefully chosen for each staging table to optimize storage and query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Data Loading with Pandas: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Data is loaded into the staging tables using </a:t>
            </a:r>
            <a:r>
              <a:rPr kumimoji="0" lang="en-US" altLang="en-US" sz="1600" b="1" i="0" u="none" strike="noStrike" cap="none" normalizeH="0" baseline="0" dirty="0">
                <a:ln>
                  <a:noFill/>
                </a:ln>
                <a:solidFill>
                  <a:schemeClr val="tx1"/>
                </a:solidFill>
                <a:effectLst/>
                <a:latin typeface="Arial" panose="020B0604020202020204" pitchFamily="34" charset="0"/>
              </a:rPr>
              <a:t>Pandas</a:t>
            </a:r>
            <a:r>
              <a:rPr kumimoji="0" lang="en-US" altLang="en-US" sz="1600" b="0" i="0" u="none" strike="noStrike" cap="none" normalizeH="0" baseline="0" dirty="0">
                <a:ln>
                  <a:noFill/>
                </a:ln>
                <a:solidFill>
                  <a:schemeClr val="tx1"/>
                </a:solidFill>
                <a:effectLst/>
                <a:latin typeface="Arial" panose="020B0604020202020204" pitchFamily="34" charset="0"/>
              </a:rPr>
              <a:t> in a Python script, which handles: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Reading the CSV files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Performing necessary data transformations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Inserting data into the staging area.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461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p:txBody>
          <a:bodyPr/>
          <a:lstStyle/>
          <a:p>
            <a:r>
              <a:rPr lang="en-US" dirty="0"/>
              <a:t>DWH Layer</a:t>
            </a:r>
          </a:p>
        </p:txBody>
      </p: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3157635" y="1997132"/>
            <a:ext cx="8616921" cy="4356056"/>
          </a:xfrm>
        </p:spPr>
        <p:txBody>
          <a:bodyPr>
            <a:normAutofit fontScale="92500" lnSpcReduction="10000"/>
          </a:bodyPr>
          <a:lstStyle/>
          <a:p>
            <a:r>
              <a:rPr lang="en-US" b="1" dirty="0"/>
              <a:t>Dimensional Modeling:</a:t>
            </a:r>
            <a:br>
              <a:rPr lang="en-US" dirty="0"/>
            </a:br>
            <a:r>
              <a:rPr lang="en-US" dirty="0"/>
              <a:t>The DWH is designed using a </a:t>
            </a:r>
            <a:r>
              <a:rPr lang="en-US" b="1" dirty="0"/>
              <a:t>star schema</a:t>
            </a:r>
            <a:r>
              <a:rPr lang="en-US" dirty="0"/>
              <a:t>, separating data into fact and dimension tables for optimized querying and reporting.</a:t>
            </a:r>
          </a:p>
          <a:p>
            <a:r>
              <a:rPr lang="en-US" b="1" dirty="0"/>
              <a:t>Fact Tables:</a:t>
            </a:r>
            <a:br>
              <a:rPr lang="en-US" dirty="0"/>
            </a:br>
            <a:r>
              <a:rPr lang="en-US" dirty="0"/>
              <a:t>Centralized tables storing transactional and measurable data:</a:t>
            </a:r>
          </a:p>
          <a:p>
            <a:pPr>
              <a:buFont typeface="+mj-lt"/>
              <a:buAutoNum type="arabicPeriod"/>
            </a:pPr>
            <a:r>
              <a:rPr lang="en-US" b="1" dirty="0"/>
              <a:t>FCT_FEEDBACK</a:t>
            </a:r>
            <a:r>
              <a:rPr lang="en-US" dirty="0"/>
              <a:t> – Stores feedback-related data like feedback scores and dates.</a:t>
            </a:r>
          </a:p>
          <a:p>
            <a:pPr>
              <a:buFont typeface="+mj-lt"/>
              <a:buAutoNum type="arabicPeriod"/>
            </a:pPr>
            <a:r>
              <a:rPr lang="en-US" b="1" dirty="0"/>
              <a:t>FCT_ORDERS</a:t>
            </a:r>
            <a:r>
              <a:rPr lang="en-US" dirty="0"/>
              <a:t> – Contains order lifecycle details, delays, and spending metrics.</a:t>
            </a:r>
          </a:p>
          <a:p>
            <a:pPr>
              <a:buFont typeface="+mj-lt"/>
              <a:buAutoNum type="arabicPeriod"/>
            </a:pPr>
            <a:r>
              <a:rPr lang="en-US" b="1" dirty="0"/>
              <a:t>FCT_PAYMENTS</a:t>
            </a:r>
            <a:r>
              <a:rPr lang="en-US" dirty="0"/>
              <a:t> – Captures payment transactions, including type, installments, and value.</a:t>
            </a:r>
          </a:p>
          <a:p>
            <a:pPr>
              <a:buFont typeface="+mj-lt"/>
              <a:buAutoNum type="arabicPeriod"/>
            </a:pPr>
            <a:r>
              <a:rPr lang="en-US" b="1" dirty="0"/>
              <a:t>FCT_ORDER_ITEMS</a:t>
            </a:r>
            <a:r>
              <a:rPr lang="en-US" dirty="0"/>
              <a:t> – Details of items in each order, including prices and shipping costs.</a:t>
            </a:r>
          </a:p>
          <a:p>
            <a:endParaRPr lang="en-US" dirty="0"/>
          </a:p>
        </p:txBody>
      </p:sp>
    </p:spTree>
    <p:extLst>
      <p:ext uri="{BB962C8B-B14F-4D97-AF65-F5344CB8AC3E}">
        <p14:creationId xmlns:p14="http://schemas.microsoft.com/office/powerpoint/2010/main" val="24096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DWH Layer</a:t>
            </a:r>
          </a:p>
        </p:txBody>
      </p:sp>
      <p:sp>
        <p:nvSpPr>
          <p:cNvPr id="18" name="Content Placeholder 17">
            <a:extLst>
              <a:ext uri="{FF2B5EF4-FFF2-40B4-BE49-F238E27FC236}">
                <a16:creationId xmlns:a16="http://schemas.microsoft.com/office/drawing/2014/main" id="{23780F96-A835-781A-F44F-1A735EFD59C0}"/>
              </a:ext>
            </a:extLst>
          </p:cNvPr>
          <p:cNvSpPr>
            <a:spLocks noGrp="1"/>
          </p:cNvSpPr>
          <p:nvPr>
            <p:ph idx="10"/>
          </p:nvPr>
        </p:nvSpPr>
        <p:spPr>
          <a:xfrm>
            <a:off x="568164" y="1997132"/>
            <a:ext cx="11047042" cy="4232218"/>
          </a:xfrm>
        </p:spPr>
        <p:txBody>
          <a:bodyPr/>
          <a:lstStyle/>
          <a:p>
            <a:r>
              <a:rPr lang="en-US" b="1" dirty="0"/>
              <a:t>Dimension Tables:</a:t>
            </a:r>
            <a:br>
              <a:rPr lang="en-US" dirty="0"/>
            </a:br>
            <a:r>
              <a:rPr lang="en-US" dirty="0"/>
              <a:t>Supporting tables providing descriptive attributes for slicing and dicing the facts:</a:t>
            </a:r>
          </a:p>
          <a:p>
            <a:pPr>
              <a:buFont typeface="+mj-lt"/>
              <a:buAutoNum type="arabicPeriod"/>
            </a:pPr>
            <a:r>
              <a:rPr lang="en-US" b="1" dirty="0"/>
              <a:t>DIM_DATE</a:t>
            </a:r>
            <a:r>
              <a:rPr lang="en-US" dirty="0"/>
              <a:t> – Centralized date table with attributes like day, month, year, quarter, holiday, and weekend indicators.</a:t>
            </a:r>
          </a:p>
          <a:p>
            <a:pPr>
              <a:buFont typeface="+mj-lt"/>
              <a:buAutoNum type="arabicPeriod"/>
            </a:pPr>
            <a:r>
              <a:rPr lang="en-US" b="1" dirty="0"/>
              <a:t>DIM_CUSTOMERS</a:t>
            </a:r>
            <a:r>
              <a:rPr lang="en-US" dirty="0"/>
              <a:t> – Stores customer demographic and geographic details.</a:t>
            </a:r>
          </a:p>
          <a:p>
            <a:pPr>
              <a:buFont typeface="+mj-lt"/>
              <a:buAutoNum type="arabicPeriod"/>
            </a:pPr>
            <a:r>
              <a:rPr lang="en-US" b="1" dirty="0"/>
              <a:t>DIM_PRODUCTS</a:t>
            </a:r>
            <a:r>
              <a:rPr lang="en-US" dirty="0"/>
              <a:t> – Contains product attributes like category, weight, dimensions, and description length.</a:t>
            </a:r>
          </a:p>
          <a:p>
            <a:pPr>
              <a:buFont typeface="+mj-lt"/>
              <a:buAutoNum type="arabicPeriod"/>
            </a:pPr>
            <a:r>
              <a:rPr lang="en-US" b="1" dirty="0"/>
              <a:t>DIM_SELLERS</a:t>
            </a:r>
            <a:r>
              <a:rPr lang="en-US" dirty="0"/>
              <a:t> – Includes seller-related geographic and demographic details.</a:t>
            </a:r>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3BB47-D63E-1299-9EDD-B369523B8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4718A-FD1E-EC3E-0B1A-18F06DD660E4}"/>
              </a:ext>
            </a:extLst>
          </p:cNvPr>
          <p:cNvSpPr>
            <a:spLocks noGrp="1"/>
          </p:cNvSpPr>
          <p:nvPr>
            <p:ph type="title"/>
          </p:nvPr>
        </p:nvSpPr>
        <p:spPr/>
        <p:txBody>
          <a:bodyPr/>
          <a:lstStyle/>
          <a:p>
            <a:r>
              <a:rPr lang="en-US" dirty="0"/>
              <a:t>DWH Layer</a:t>
            </a:r>
          </a:p>
        </p:txBody>
      </p:sp>
      <p:sp>
        <p:nvSpPr>
          <p:cNvPr id="18" name="Content Placeholder 17">
            <a:extLst>
              <a:ext uri="{FF2B5EF4-FFF2-40B4-BE49-F238E27FC236}">
                <a16:creationId xmlns:a16="http://schemas.microsoft.com/office/drawing/2014/main" id="{9828999A-AFAC-DBF4-12D1-C1E53E02C7E4}"/>
              </a:ext>
            </a:extLst>
          </p:cNvPr>
          <p:cNvSpPr>
            <a:spLocks noGrp="1"/>
          </p:cNvSpPr>
          <p:nvPr>
            <p:ph idx="10"/>
          </p:nvPr>
        </p:nvSpPr>
        <p:spPr>
          <a:xfrm>
            <a:off x="559858" y="1977253"/>
            <a:ext cx="11047042" cy="4615703"/>
          </a:xfrm>
        </p:spPr>
        <p:txBody>
          <a:bodyPr>
            <a:normAutofit fontScale="85000" lnSpcReduction="20000"/>
          </a:bodyPr>
          <a:lstStyle/>
          <a:p>
            <a:r>
              <a:rPr lang="en-US" b="1" dirty="0"/>
              <a:t>Relationships:</a:t>
            </a:r>
          </a:p>
          <a:p>
            <a:pPr marL="285750" indent="-285750">
              <a:buFont typeface="Arial" panose="020B0604020202020204" pitchFamily="34" charset="0"/>
              <a:buChar char="•"/>
            </a:pPr>
            <a:r>
              <a:rPr lang="en-US" dirty="0"/>
              <a:t>Fact tables connect to dimension tables via foreign keys (e.g., ORDER_ID, PRODUCT_ID).</a:t>
            </a:r>
          </a:p>
          <a:p>
            <a:pPr marL="285750" indent="-285750">
              <a:buFont typeface="Arial" panose="020B0604020202020204" pitchFamily="34" charset="0"/>
              <a:buChar char="•"/>
            </a:pPr>
            <a:r>
              <a:rPr lang="en-US" dirty="0"/>
              <a:t>Ensures consistency.</a:t>
            </a:r>
          </a:p>
          <a:p>
            <a:r>
              <a:rPr lang="en-US" b="1" dirty="0"/>
              <a:t>Optimized Schema:</a:t>
            </a:r>
            <a:endParaRPr lang="en-US" dirty="0"/>
          </a:p>
          <a:p>
            <a:pPr marL="285750" indent="-285750">
              <a:buFont typeface="Arial" panose="020B0604020202020204" pitchFamily="34" charset="0"/>
              <a:buChar char="•"/>
            </a:pPr>
            <a:r>
              <a:rPr lang="en-US" dirty="0"/>
              <a:t>Fact tables focus on </a:t>
            </a:r>
            <a:r>
              <a:rPr lang="en-US" b="1" dirty="0"/>
              <a:t>quantitative data</a:t>
            </a:r>
            <a:r>
              <a:rPr lang="en-US" dirty="0"/>
              <a:t>, supporting aggregation and calculations.</a:t>
            </a:r>
          </a:p>
          <a:p>
            <a:pPr marL="285750" indent="-285750">
              <a:buFont typeface="Arial" panose="020B0604020202020204" pitchFamily="34" charset="0"/>
              <a:buChar char="•"/>
            </a:pPr>
            <a:r>
              <a:rPr lang="en-US" dirty="0"/>
              <a:t>Dimension tables focus on </a:t>
            </a:r>
            <a:r>
              <a:rPr lang="en-US" b="1" dirty="0"/>
              <a:t>descriptive data</a:t>
            </a:r>
            <a:r>
              <a:rPr lang="en-US" dirty="0"/>
              <a:t>, enabling meaningful insights.</a:t>
            </a:r>
          </a:p>
          <a:p>
            <a:r>
              <a:rPr lang="en-US" b="1" dirty="0"/>
              <a:t>Data Transformation Process:</a:t>
            </a:r>
          </a:p>
          <a:p>
            <a:r>
              <a:rPr lang="en-US" dirty="0"/>
              <a:t>Data from the staging area is cleansed and transformed into the DWH schema. Transformations are performed using SQL scripts with INSERT INTO statements combined with SELECT queries to map and load data from staging tables into fact and dimension tables.</a:t>
            </a:r>
          </a:p>
          <a:p>
            <a:r>
              <a:rPr lang="en-US" dirty="0"/>
              <a:t>Examples of transformations include:</a:t>
            </a:r>
          </a:p>
          <a:p>
            <a:r>
              <a:rPr lang="en-US" dirty="0"/>
              <a:t>- Joining staging tables to derive calculated fields.</a:t>
            </a:r>
            <a:br>
              <a:rPr lang="en-US" dirty="0"/>
            </a:br>
            <a:r>
              <a:rPr lang="en-US" dirty="0"/>
              <a:t>- Converting raw dates into structured DATE_ID fields.</a:t>
            </a:r>
          </a:p>
          <a:p>
            <a:endParaRPr lang="en-US" dirty="0"/>
          </a:p>
        </p:txBody>
      </p:sp>
    </p:spTree>
    <p:extLst>
      <p:ext uri="{BB962C8B-B14F-4D97-AF65-F5344CB8AC3E}">
        <p14:creationId xmlns:p14="http://schemas.microsoft.com/office/powerpoint/2010/main" val="3786218325"/>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{42A06B8E-9ED4-49D9-875E-08BF1696BAC8}tf11158769_win32</Template>
  <TotalTime>98</TotalTime>
  <Words>809</Words>
  <Application>Microsoft Office PowerPoint</Application>
  <PresentationFormat>Widescreen</PresentationFormat>
  <Paragraphs>83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Goudy Old Style</vt:lpstr>
      <vt:lpstr>Wingdings</vt:lpstr>
      <vt:lpstr>FrostyVTI</vt:lpstr>
      <vt:lpstr>Ecommerce DWH</vt:lpstr>
      <vt:lpstr>Agenda</vt:lpstr>
      <vt:lpstr>Source Data</vt:lpstr>
      <vt:lpstr>Source Files</vt:lpstr>
      <vt:lpstr>Staging Layer</vt:lpstr>
      <vt:lpstr>Staging Layer Characteristics</vt:lpstr>
      <vt:lpstr>DWH Layer</vt:lpstr>
      <vt:lpstr>DWH Layer</vt:lpstr>
      <vt:lpstr>DWH Layer</vt:lpstr>
      <vt:lpstr>DWH ERD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Zeyad Taher Mahmoud Bashir</dc:creator>
  <cp:lastModifiedBy>Zeyad Taher Mahmoud Bashir</cp:lastModifiedBy>
  <cp:revision>3</cp:revision>
  <dcterms:created xsi:type="dcterms:W3CDTF">2025-01-13T14:31:07Z</dcterms:created>
  <dcterms:modified xsi:type="dcterms:W3CDTF">2025-01-13T16:10:07Z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