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19440525" cy="7920038"/>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B01F97F-B0AD-3234-7380-A2E72E565134}" name="Sunday Atuba" initials="SA" userId="S::sunday.atuba@uwe.ac.uk::63d4b555-e35c-4d48-b516-912e8a279d80" providerId="AD"/>
  <p188:author id="{EAA6FF83-AEE8-AEA5-3B77-730E9799378E}" name="Dan Withey" initials="DW" userId="S::dan.withey@uwe.ac.uk::2c4927e2-7ebc-4c09-9578-afa47211b47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7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049FBEF-B3F8-46B5-AFC0-C4BEE095BBE4}" type="datetimeFigureOut">
              <a:rPr lang="en-GB" smtClean="0"/>
              <a:t>04/05/2025</a:t>
            </a:fld>
            <a:endParaRPr lang="en-GB"/>
          </a:p>
        </p:txBody>
      </p:sp>
      <p:sp>
        <p:nvSpPr>
          <p:cNvPr id="4" name="Slide Image Placeholder 3"/>
          <p:cNvSpPr>
            <a:spLocks noGrp="1" noRot="1" noChangeAspect="1"/>
          </p:cNvSpPr>
          <p:nvPr>
            <p:ph type="sldImg" idx="2"/>
          </p:nvPr>
        </p:nvSpPr>
        <p:spPr>
          <a:xfrm>
            <a:off x="1731963" y="857250"/>
            <a:ext cx="568007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A873869-7C6B-4A0C-937A-55378383C021}" type="slidenum">
              <a:rPr lang="en-GB" smtClean="0"/>
              <a:t>‹#›</a:t>
            </a:fld>
            <a:endParaRPr lang="en-GB"/>
          </a:p>
        </p:txBody>
      </p:sp>
    </p:spTree>
    <p:extLst>
      <p:ext uri="{BB962C8B-B14F-4D97-AF65-F5344CB8AC3E}">
        <p14:creationId xmlns:p14="http://schemas.microsoft.com/office/powerpoint/2010/main" val="3919062392"/>
      </p:ext>
    </p:extLst>
  </p:cSld>
  <p:clrMap bg1="lt1" tx1="dk1" bg2="lt2" tx2="dk2" accent1="accent1" accent2="accent2" accent3="accent3" accent4="accent4" accent5="accent5" accent6="accent6" hlink="hlink" folHlink="folHlink"/>
  <p:notesStyle>
    <a:lvl1pPr marL="0" algn="l" defTabSz="1313261" rtl="0" eaLnBrk="1" latinLnBrk="0" hangingPunct="1">
      <a:defRPr sz="1723" kern="1200">
        <a:solidFill>
          <a:schemeClr val="tx1"/>
        </a:solidFill>
        <a:latin typeface="+mn-lt"/>
        <a:ea typeface="+mn-ea"/>
        <a:cs typeface="+mn-cs"/>
      </a:defRPr>
    </a:lvl1pPr>
    <a:lvl2pPr marL="656631" algn="l" defTabSz="1313261" rtl="0" eaLnBrk="1" latinLnBrk="0" hangingPunct="1">
      <a:defRPr sz="1723" kern="1200">
        <a:solidFill>
          <a:schemeClr val="tx1"/>
        </a:solidFill>
        <a:latin typeface="+mn-lt"/>
        <a:ea typeface="+mn-ea"/>
        <a:cs typeface="+mn-cs"/>
      </a:defRPr>
    </a:lvl2pPr>
    <a:lvl3pPr marL="1313261" algn="l" defTabSz="1313261" rtl="0" eaLnBrk="1" latinLnBrk="0" hangingPunct="1">
      <a:defRPr sz="1723" kern="1200">
        <a:solidFill>
          <a:schemeClr val="tx1"/>
        </a:solidFill>
        <a:latin typeface="+mn-lt"/>
        <a:ea typeface="+mn-ea"/>
        <a:cs typeface="+mn-cs"/>
      </a:defRPr>
    </a:lvl3pPr>
    <a:lvl4pPr marL="1969892" algn="l" defTabSz="1313261" rtl="0" eaLnBrk="1" latinLnBrk="0" hangingPunct="1">
      <a:defRPr sz="1723" kern="1200">
        <a:solidFill>
          <a:schemeClr val="tx1"/>
        </a:solidFill>
        <a:latin typeface="+mn-lt"/>
        <a:ea typeface="+mn-ea"/>
        <a:cs typeface="+mn-cs"/>
      </a:defRPr>
    </a:lvl4pPr>
    <a:lvl5pPr marL="2626523" algn="l" defTabSz="1313261" rtl="0" eaLnBrk="1" latinLnBrk="0" hangingPunct="1">
      <a:defRPr sz="1723" kern="1200">
        <a:solidFill>
          <a:schemeClr val="tx1"/>
        </a:solidFill>
        <a:latin typeface="+mn-lt"/>
        <a:ea typeface="+mn-ea"/>
        <a:cs typeface="+mn-cs"/>
      </a:defRPr>
    </a:lvl5pPr>
    <a:lvl6pPr marL="3283153" algn="l" defTabSz="1313261" rtl="0" eaLnBrk="1" latinLnBrk="0" hangingPunct="1">
      <a:defRPr sz="1723" kern="1200">
        <a:solidFill>
          <a:schemeClr val="tx1"/>
        </a:solidFill>
        <a:latin typeface="+mn-lt"/>
        <a:ea typeface="+mn-ea"/>
        <a:cs typeface="+mn-cs"/>
      </a:defRPr>
    </a:lvl6pPr>
    <a:lvl7pPr marL="3939784" algn="l" defTabSz="1313261" rtl="0" eaLnBrk="1" latinLnBrk="0" hangingPunct="1">
      <a:defRPr sz="1723" kern="1200">
        <a:solidFill>
          <a:schemeClr val="tx1"/>
        </a:solidFill>
        <a:latin typeface="+mn-lt"/>
        <a:ea typeface="+mn-ea"/>
        <a:cs typeface="+mn-cs"/>
      </a:defRPr>
    </a:lvl7pPr>
    <a:lvl8pPr marL="4596414" algn="l" defTabSz="1313261" rtl="0" eaLnBrk="1" latinLnBrk="0" hangingPunct="1">
      <a:defRPr sz="1723" kern="1200">
        <a:solidFill>
          <a:schemeClr val="tx1"/>
        </a:solidFill>
        <a:latin typeface="+mn-lt"/>
        <a:ea typeface="+mn-ea"/>
        <a:cs typeface="+mn-cs"/>
      </a:defRPr>
    </a:lvl8pPr>
    <a:lvl9pPr marL="5253045" algn="l" defTabSz="1313261" rtl="0" eaLnBrk="1" latinLnBrk="0" hangingPunct="1">
      <a:defRPr sz="17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A873869-7C6B-4A0C-937A-55378383C021}" type="slidenum">
              <a:rPr lang="en-GB" smtClean="0"/>
              <a:t>1</a:t>
            </a:fld>
            <a:endParaRPr lang="en-GB"/>
          </a:p>
        </p:txBody>
      </p:sp>
    </p:spTree>
    <p:extLst>
      <p:ext uri="{BB962C8B-B14F-4D97-AF65-F5344CB8AC3E}">
        <p14:creationId xmlns:p14="http://schemas.microsoft.com/office/powerpoint/2010/main" val="309920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66" y="1296173"/>
            <a:ext cx="14580394" cy="2757347"/>
          </a:xfrm>
        </p:spPr>
        <p:txBody>
          <a:bodyPr anchor="b"/>
          <a:lstStyle>
            <a:lvl1pPr algn="ctr">
              <a:defRPr sz="6929"/>
            </a:lvl1pPr>
          </a:lstStyle>
          <a:p>
            <a:r>
              <a:rPr lang="en-US"/>
              <a:t>Click to edit Master title style</a:t>
            </a:r>
          </a:p>
        </p:txBody>
      </p:sp>
      <p:sp>
        <p:nvSpPr>
          <p:cNvPr id="3" name="Subtitle 2"/>
          <p:cNvSpPr>
            <a:spLocks noGrp="1"/>
          </p:cNvSpPr>
          <p:nvPr>
            <p:ph type="subTitle" idx="1"/>
          </p:nvPr>
        </p:nvSpPr>
        <p:spPr>
          <a:xfrm>
            <a:off x="2430066" y="4159854"/>
            <a:ext cx="14580394" cy="1912175"/>
          </a:xfrm>
        </p:spPr>
        <p:txBody>
          <a:bodyPr/>
          <a:lstStyle>
            <a:lvl1pPr marL="0" indent="0" algn="ctr">
              <a:buNone/>
              <a:defRPr sz="2772"/>
            </a:lvl1pPr>
            <a:lvl2pPr marL="528020" indent="0" algn="ctr">
              <a:buNone/>
              <a:defRPr sz="2310"/>
            </a:lvl2pPr>
            <a:lvl3pPr marL="1056041" indent="0" algn="ctr">
              <a:buNone/>
              <a:defRPr sz="2079"/>
            </a:lvl3pPr>
            <a:lvl4pPr marL="1584061" indent="0" algn="ctr">
              <a:buNone/>
              <a:defRPr sz="1848"/>
            </a:lvl4pPr>
            <a:lvl5pPr marL="2112081" indent="0" algn="ctr">
              <a:buNone/>
              <a:defRPr sz="1848"/>
            </a:lvl5pPr>
            <a:lvl6pPr marL="2640101" indent="0" algn="ctr">
              <a:buNone/>
              <a:defRPr sz="1848"/>
            </a:lvl6pPr>
            <a:lvl7pPr marL="3168122" indent="0" algn="ctr">
              <a:buNone/>
              <a:defRPr sz="1848"/>
            </a:lvl7pPr>
            <a:lvl8pPr marL="3696142" indent="0" algn="ctr">
              <a:buNone/>
              <a:defRPr sz="1848"/>
            </a:lvl8pPr>
            <a:lvl9pPr marL="4224162" indent="0" algn="ctr">
              <a:buNone/>
              <a:defRPr sz="1848"/>
            </a:lvl9pPr>
          </a:lstStyle>
          <a:p>
            <a:r>
              <a:rPr lang="en-US"/>
              <a:t>Click to edit Master subtitle style</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63579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905233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2126" y="421669"/>
            <a:ext cx="4191863" cy="671186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36536" y="421669"/>
            <a:ext cx="12332583" cy="6711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84354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557570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26411" y="1974511"/>
            <a:ext cx="16767453" cy="3294515"/>
          </a:xfrm>
        </p:spPr>
        <p:txBody>
          <a:bodyPr anchor="b"/>
          <a:lstStyle>
            <a:lvl1pPr>
              <a:defRPr sz="6929"/>
            </a:lvl1pPr>
          </a:lstStyle>
          <a:p>
            <a:r>
              <a:rPr lang="en-US"/>
              <a:t>Click to edit Master title style</a:t>
            </a:r>
          </a:p>
        </p:txBody>
      </p:sp>
      <p:sp>
        <p:nvSpPr>
          <p:cNvPr id="3" name="Text Placeholder 2"/>
          <p:cNvSpPr>
            <a:spLocks noGrp="1"/>
          </p:cNvSpPr>
          <p:nvPr>
            <p:ph type="body" idx="1"/>
          </p:nvPr>
        </p:nvSpPr>
        <p:spPr>
          <a:xfrm>
            <a:off x="1326411" y="5300193"/>
            <a:ext cx="16767453" cy="1732508"/>
          </a:xfrm>
        </p:spPr>
        <p:txBody>
          <a:bodyPr/>
          <a:lstStyle>
            <a:lvl1pPr marL="0" indent="0">
              <a:buNone/>
              <a:defRPr sz="2772">
                <a:solidFill>
                  <a:schemeClr val="tx1">
                    <a:tint val="82000"/>
                  </a:schemeClr>
                </a:solidFill>
              </a:defRPr>
            </a:lvl1pPr>
            <a:lvl2pPr marL="528020" indent="0">
              <a:buNone/>
              <a:defRPr sz="2310">
                <a:solidFill>
                  <a:schemeClr val="tx1">
                    <a:tint val="82000"/>
                  </a:schemeClr>
                </a:solidFill>
              </a:defRPr>
            </a:lvl2pPr>
            <a:lvl3pPr marL="1056041" indent="0">
              <a:buNone/>
              <a:defRPr sz="2079">
                <a:solidFill>
                  <a:schemeClr val="tx1">
                    <a:tint val="82000"/>
                  </a:schemeClr>
                </a:solidFill>
              </a:defRPr>
            </a:lvl3pPr>
            <a:lvl4pPr marL="1584061" indent="0">
              <a:buNone/>
              <a:defRPr sz="1848">
                <a:solidFill>
                  <a:schemeClr val="tx1">
                    <a:tint val="82000"/>
                  </a:schemeClr>
                </a:solidFill>
              </a:defRPr>
            </a:lvl4pPr>
            <a:lvl5pPr marL="2112081" indent="0">
              <a:buNone/>
              <a:defRPr sz="1848">
                <a:solidFill>
                  <a:schemeClr val="tx1">
                    <a:tint val="82000"/>
                  </a:schemeClr>
                </a:solidFill>
              </a:defRPr>
            </a:lvl5pPr>
            <a:lvl6pPr marL="2640101" indent="0">
              <a:buNone/>
              <a:defRPr sz="1848">
                <a:solidFill>
                  <a:schemeClr val="tx1">
                    <a:tint val="82000"/>
                  </a:schemeClr>
                </a:solidFill>
              </a:defRPr>
            </a:lvl6pPr>
            <a:lvl7pPr marL="3168122" indent="0">
              <a:buNone/>
              <a:defRPr sz="1848">
                <a:solidFill>
                  <a:schemeClr val="tx1">
                    <a:tint val="82000"/>
                  </a:schemeClr>
                </a:solidFill>
              </a:defRPr>
            </a:lvl7pPr>
            <a:lvl8pPr marL="3696142" indent="0">
              <a:buNone/>
              <a:defRPr sz="1848">
                <a:solidFill>
                  <a:schemeClr val="tx1">
                    <a:tint val="82000"/>
                  </a:schemeClr>
                </a:solidFill>
              </a:defRPr>
            </a:lvl8pPr>
            <a:lvl9pPr marL="4224162" indent="0">
              <a:buNone/>
              <a:defRPr sz="1848">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1528D2-9811-46BD-BC37-B17F45D8B1E3}"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3822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3653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41766" y="2108344"/>
            <a:ext cx="8262223" cy="50251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120305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39068" y="421669"/>
            <a:ext cx="16767453" cy="1530841"/>
          </a:xfrm>
        </p:spPr>
        <p:txBody>
          <a:bodyPr/>
          <a:lstStyle/>
          <a:p>
            <a:r>
              <a:rPr lang="en-US"/>
              <a:t>Click to edit Master title style</a:t>
            </a:r>
          </a:p>
        </p:txBody>
      </p:sp>
      <p:sp>
        <p:nvSpPr>
          <p:cNvPr id="3" name="Text Placeholder 2"/>
          <p:cNvSpPr>
            <a:spLocks noGrp="1"/>
          </p:cNvSpPr>
          <p:nvPr>
            <p:ph type="body" idx="1"/>
          </p:nvPr>
        </p:nvSpPr>
        <p:spPr>
          <a:xfrm>
            <a:off x="1339069" y="1941510"/>
            <a:ext cx="8224253"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4" name="Content Placeholder 3"/>
          <p:cNvSpPr>
            <a:spLocks noGrp="1"/>
          </p:cNvSpPr>
          <p:nvPr>
            <p:ph sz="half" idx="2"/>
          </p:nvPr>
        </p:nvSpPr>
        <p:spPr>
          <a:xfrm>
            <a:off x="1339069" y="2893014"/>
            <a:ext cx="8224253"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841766" y="1941510"/>
            <a:ext cx="8264755" cy="951504"/>
          </a:xfrm>
        </p:spPr>
        <p:txBody>
          <a:bodyPr anchor="b"/>
          <a:lstStyle>
            <a:lvl1pPr marL="0" indent="0">
              <a:buNone/>
              <a:defRPr sz="2772" b="1"/>
            </a:lvl1pPr>
            <a:lvl2pPr marL="528020" indent="0">
              <a:buNone/>
              <a:defRPr sz="2310" b="1"/>
            </a:lvl2pPr>
            <a:lvl3pPr marL="1056041" indent="0">
              <a:buNone/>
              <a:defRPr sz="2079" b="1"/>
            </a:lvl3pPr>
            <a:lvl4pPr marL="1584061" indent="0">
              <a:buNone/>
              <a:defRPr sz="1848" b="1"/>
            </a:lvl4pPr>
            <a:lvl5pPr marL="2112081" indent="0">
              <a:buNone/>
              <a:defRPr sz="1848" b="1"/>
            </a:lvl5pPr>
            <a:lvl6pPr marL="2640101" indent="0">
              <a:buNone/>
              <a:defRPr sz="1848" b="1"/>
            </a:lvl6pPr>
            <a:lvl7pPr marL="3168122" indent="0">
              <a:buNone/>
              <a:defRPr sz="1848" b="1"/>
            </a:lvl7pPr>
            <a:lvl8pPr marL="3696142" indent="0">
              <a:buNone/>
              <a:defRPr sz="1848" b="1"/>
            </a:lvl8pPr>
            <a:lvl9pPr marL="4224162" indent="0">
              <a:buNone/>
              <a:defRPr sz="1848" b="1"/>
            </a:lvl9pPr>
          </a:lstStyle>
          <a:p>
            <a:pPr lvl="0"/>
            <a:r>
              <a:rPr lang="en-US"/>
              <a:t>Click to edit Master text styles</a:t>
            </a:r>
          </a:p>
        </p:txBody>
      </p:sp>
      <p:sp>
        <p:nvSpPr>
          <p:cNvPr id="6" name="Content Placeholder 5"/>
          <p:cNvSpPr>
            <a:spLocks noGrp="1"/>
          </p:cNvSpPr>
          <p:nvPr>
            <p:ph sz="quarter" idx="4"/>
          </p:nvPr>
        </p:nvSpPr>
        <p:spPr>
          <a:xfrm>
            <a:off x="9841766" y="2893014"/>
            <a:ext cx="8264755" cy="4255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1528D2-9811-46BD-BC37-B17F45D8B1E3}"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00078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1528D2-9811-46BD-BC37-B17F45D8B1E3}"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406670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1528D2-9811-46BD-BC37-B17F45D8B1E3}"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9910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Content Placeholder 2"/>
          <p:cNvSpPr>
            <a:spLocks noGrp="1"/>
          </p:cNvSpPr>
          <p:nvPr>
            <p:ph idx="1"/>
          </p:nvPr>
        </p:nvSpPr>
        <p:spPr>
          <a:xfrm>
            <a:off x="8264755" y="1140340"/>
            <a:ext cx="9841766" cy="5628360"/>
          </a:xfrm>
        </p:spPr>
        <p:txBody>
          <a:bodyPr/>
          <a:lstStyle>
            <a:lvl1pPr>
              <a:defRPr sz="3696"/>
            </a:lvl1pPr>
            <a:lvl2pPr>
              <a:defRPr sz="3234"/>
            </a:lvl2pPr>
            <a:lvl3pPr>
              <a:defRPr sz="2772"/>
            </a:lvl3pPr>
            <a:lvl4pPr>
              <a:defRPr sz="2310"/>
            </a:lvl4pPr>
            <a:lvl5pPr>
              <a:defRPr sz="2310"/>
            </a:lvl5pPr>
            <a:lvl6pPr>
              <a:defRPr sz="2310"/>
            </a:lvl6pPr>
            <a:lvl7pPr>
              <a:defRPr sz="2310"/>
            </a:lvl7pPr>
            <a:lvl8pPr>
              <a:defRPr sz="2310"/>
            </a:lvl8pPr>
            <a:lvl9pPr>
              <a:defRPr sz="231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56381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9069" y="528002"/>
            <a:ext cx="6270075" cy="1848009"/>
          </a:xfrm>
        </p:spPr>
        <p:txBody>
          <a:bodyPr anchor="b"/>
          <a:lstStyle>
            <a:lvl1pPr>
              <a:defRPr sz="3696"/>
            </a:lvl1pPr>
          </a:lstStyle>
          <a:p>
            <a:r>
              <a:rPr lang="en-US"/>
              <a:t>Click to edit Master title style</a:t>
            </a:r>
          </a:p>
        </p:txBody>
      </p:sp>
      <p:sp>
        <p:nvSpPr>
          <p:cNvPr id="3" name="Picture Placeholder 2"/>
          <p:cNvSpPr>
            <a:spLocks noGrp="1" noChangeAspect="1"/>
          </p:cNvSpPr>
          <p:nvPr>
            <p:ph type="pic" idx="1"/>
          </p:nvPr>
        </p:nvSpPr>
        <p:spPr>
          <a:xfrm>
            <a:off x="8264755" y="1140340"/>
            <a:ext cx="9841766" cy="5628360"/>
          </a:xfrm>
        </p:spPr>
        <p:txBody>
          <a:bodyPr anchor="t"/>
          <a:lstStyle>
            <a:lvl1pPr marL="0" indent="0">
              <a:buNone/>
              <a:defRPr sz="3696"/>
            </a:lvl1pPr>
            <a:lvl2pPr marL="528020" indent="0">
              <a:buNone/>
              <a:defRPr sz="3234"/>
            </a:lvl2pPr>
            <a:lvl3pPr marL="1056041" indent="0">
              <a:buNone/>
              <a:defRPr sz="2772"/>
            </a:lvl3pPr>
            <a:lvl4pPr marL="1584061" indent="0">
              <a:buNone/>
              <a:defRPr sz="2310"/>
            </a:lvl4pPr>
            <a:lvl5pPr marL="2112081" indent="0">
              <a:buNone/>
              <a:defRPr sz="2310"/>
            </a:lvl5pPr>
            <a:lvl6pPr marL="2640101" indent="0">
              <a:buNone/>
              <a:defRPr sz="2310"/>
            </a:lvl6pPr>
            <a:lvl7pPr marL="3168122" indent="0">
              <a:buNone/>
              <a:defRPr sz="2310"/>
            </a:lvl7pPr>
            <a:lvl8pPr marL="3696142" indent="0">
              <a:buNone/>
              <a:defRPr sz="2310"/>
            </a:lvl8pPr>
            <a:lvl9pPr marL="4224162" indent="0">
              <a:buNone/>
              <a:defRPr sz="2310"/>
            </a:lvl9pPr>
          </a:lstStyle>
          <a:p>
            <a:r>
              <a:rPr lang="en-US"/>
              <a:t>Click icon to add picture</a:t>
            </a:r>
          </a:p>
        </p:txBody>
      </p:sp>
      <p:sp>
        <p:nvSpPr>
          <p:cNvPr id="4" name="Text Placeholder 3"/>
          <p:cNvSpPr>
            <a:spLocks noGrp="1"/>
          </p:cNvSpPr>
          <p:nvPr>
            <p:ph type="body" sz="half" idx="2"/>
          </p:nvPr>
        </p:nvSpPr>
        <p:spPr>
          <a:xfrm>
            <a:off x="1339069" y="2376011"/>
            <a:ext cx="6270075" cy="4401855"/>
          </a:xfrm>
        </p:spPr>
        <p:txBody>
          <a:bodyPr/>
          <a:lstStyle>
            <a:lvl1pPr marL="0" indent="0">
              <a:buNone/>
              <a:defRPr sz="1848"/>
            </a:lvl1pPr>
            <a:lvl2pPr marL="528020" indent="0">
              <a:buNone/>
              <a:defRPr sz="1617"/>
            </a:lvl2pPr>
            <a:lvl3pPr marL="1056041" indent="0">
              <a:buNone/>
              <a:defRPr sz="1386"/>
            </a:lvl3pPr>
            <a:lvl4pPr marL="1584061" indent="0">
              <a:buNone/>
              <a:defRPr sz="1155"/>
            </a:lvl4pPr>
            <a:lvl5pPr marL="2112081" indent="0">
              <a:buNone/>
              <a:defRPr sz="1155"/>
            </a:lvl5pPr>
            <a:lvl6pPr marL="2640101" indent="0">
              <a:buNone/>
              <a:defRPr sz="1155"/>
            </a:lvl6pPr>
            <a:lvl7pPr marL="3168122" indent="0">
              <a:buNone/>
              <a:defRPr sz="1155"/>
            </a:lvl7pPr>
            <a:lvl8pPr marL="3696142" indent="0">
              <a:buNone/>
              <a:defRPr sz="1155"/>
            </a:lvl8pPr>
            <a:lvl9pPr marL="4224162" indent="0">
              <a:buNone/>
              <a:defRPr sz="1155"/>
            </a:lvl9pPr>
          </a:lstStyle>
          <a:p>
            <a:pPr lvl="0"/>
            <a:r>
              <a:rPr lang="en-US"/>
              <a:t>Click to edit Master text styles</a:t>
            </a:r>
          </a:p>
        </p:txBody>
      </p:sp>
      <p:sp>
        <p:nvSpPr>
          <p:cNvPr id="5" name="Date Placeholder 4"/>
          <p:cNvSpPr>
            <a:spLocks noGrp="1"/>
          </p:cNvSpPr>
          <p:nvPr>
            <p:ph type="dt" sz="half" idx="10"/>
          </p:nvPr>
        </p:nvSpPr>
        <p:spPr/>
        <p:txBody>
          <a:bodyPr/>
          <a:lstStyle/>
          <a:p>
            <a:fld id="{961528D2-9811-46BD-BC37-B17F45D8B1E3}"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11F72F3-9C15-4A36-83B3-6F1492D3BAEA}" type="slidenum">
              <a:rPr lang="en-GB" smtClean="0"/>
              <a:t>‹#›</a:t>
            </a:fld>
            <a:endParaRPr lang="en-GB"/>
          </a:p>
        </p:txBody>
      </p:sp>
    </p:spTree>
    <p:extLst>
      <p:ext uri="{BB962C8B-B14F-4D97-AF65-F5344CB8AC3E}">
        <p14:creationId xmlns:p14="http://schemas.microsoft.com/office/powerpoint/2010/main" val="2430912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6536" y="421669"/>
            <a:ext cx="16767453" cy="153084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336536" y="2108344"/>
            <a:ext cx="16767453" cy="5025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36536" y="7340702"/>
            <a:ext cx="4374118" cy="421669"/>
          </a:xfrm>
          <a:prstGeom prst="rect">
            <a:avLst/>
          </a:prstGeom>
        </p:spPr>
        <p:txBody>
          <a:bodyPr vert="horz" lIns="91440" tIns="45720" rIns="91440" bIns="45720" rtlCol="0" anchor="ctr"/>
          <a:lstStyle>
            <a:lvl1pPr algn="l">
              <a:defRPr sz="1386">
                <a:solidFill>
                  <a:schemeClr val="tx1">
                    <a:tint val="82000"/>
                  </a:schemeClr>
                </a:solidFill>
              </a:defRPr>
            </a:lvl1pPr>
          </a:lstStyle>
          <a:p>
            <a:fld id="{961528D2-9811-46BD-BC37-B17F45D8B1E3}" type="datetimeFigureOut">
              <a:rPr lang="en-GB" smtClean="0"/>
              <a:t>04/05/2025</a:t>
            </a:fld>
            <a:endParaRPr lang="en-GB"/>
          </a:p>
        </p:txBody>
      </p:sp>
      <p:sp>
        <p:nvSpPr>
          <p:cNvPr id="5" name="Footer Placeholder 4"/>
          <p:cNvSpPr>
            <a:spLocks noGrp="1"/>
          </p:cNvSpPr>
          <p:nvPr>
            <p:ph type="ftr" sz="quarter" idx="3"/>
          </p:nvPr>
        </p:nvSpPr>
        <p:spPr>
          <a:xfrm>
            <a:off x="6439674" y="7340702"/>
            <a:ext cx="6561177" cy="421669"/>
          </a:xfrm>
          <a:prstGeom prst="rect">
            <a:avLst/>
          </a:prstGeom>
        </p:spPr>
        <p:txBody>
          <a:bodyPr vert="horz" lIns="91440" tIns="45720" rIns="91440" bIns="45720" rtlCol="0" anchor="ctr"/>
          <a:lstStyle>
            <a:lvl1pPr algn="ctr">
              <a:defRPr sz="1386">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3729871" y="7340702"/>
            <a:ext cx="4374118" cy="421669"/>
          </a:xfrm>
          <a:prstGeom prst="rect">
            <a:avLst/>
          </a:prstGeom>
        </p:spPr>
        <p:txBody>
          <a:bodyPr vert="horz" lIns="91440" tIns="45720" rIns="91440" bIns="45720" rtlCol="0" anchor="ctr"/>
          <a:lstStyle>
            <a:lvl1pPr algn="r">
              <a:defRPr sz="1386">
                <a:solidFill>
                  <a:schemeClr val="tx1">
                    <a:tint val="82000"/>
                  </a:schemeClr>
                </a:solidFill>
              </a:defRPr>
            </a:lvl1pPr>
          </a:lstStyle>
          <a:p>
            <a:fld id="{711F72F3-9C15-4A36-83B3-6F1492D3BAEA}" type="slidenum">
              <a:rPr lang="en-GB" smtClean="0"/>
              <a:t>‹#›</a:t>
            </a:fld>
            <a:endParaRPr lang="en-GB"/>
          </a:p>
        </p:txBody>
      </p:sp>
    </p:spTree>
    <p:extLst>
      <p:ext uri="{BB962C8B-B14F-4D97-AF65-F5344CB8AC3E}">
        <p14:creationId xmlns:p14="http://schemas.microsoft.com/office/powerpoint/2010/main" val="3738928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56041" rtl="0" eaLnBrk="1" latinLnBrk="0" hangingPunct="1">
        <a:lnSpc>
          <a:spcPct val="90000"/>
        </a:lnSpc>
        <a:spcBef>
          <a:spcPct val="0"/>
        </a:spcBef>
        <a:buNone/>
        <a:defRPr sz="5082" kern="1200">
          <a:solidFill>
            <a:schemeClr val="tx1"/>
          </a:solidFill>
          <a:latin typeface="+mj-lt"/>
          <a:ea typeface="+mj-ea"/>
          <a:cs typeface="+mj-cs"/>
        </a:defRPr>
      </a:lvl1pPr>
    </p:titleStyle>
    <p:bodyStyle>
      <a:lvl1pPr marL="264010" indent="-264010" algn="l" defTabSz="1056041" rtl="0" eaLnBrk="1" latinLnBrk="0" hangingPunct="1">
        <a:lnSpc>
          <a:spcPct val="90000"/>
        </a:lnSpc>
        <a:spcBef>
          <a:spcPts val="1155"/>
        </a:spcBef>
        <a:buFont typeface="Arial" panose="020B0604020202020204" pitchFamily="34" charset="0"/>
        <a:buChar char="•"/>
        <a:defRPr sz="3234" kern="1200">
          <a:solidFill>
            <a:schemeClr val="tx1"/>
          </a:solidFill>
          <a:latin typeface="+mn-lt"/>
          <a:ea typeface="+mn-ea"/>
          <a:cs typeface="+mn-cs"/>
        </a:defRPr>
      </a:lvl1pPr>
      <a:lvl2pPr marL="792030" indent="-264010" algn="l" defTabSz="1056041" rtl="0" eaLnBrk="1" latinLnBrk="0" hangingPunct="1">
        <a:lnSpc>
          <a:spcPct val="90000"/>
        </a:lnSpc>
        <a:spcBef>
          <a:spcPts val="577"/>
        </a:spcBef>
        <a:buFont typeface="Arial" panose="020B0604020202020204" pitchFamily="34" charset="0"/>
        <a:buChar char="•"/>
        <a:defRPr sz="2772" kern="1200">
          <a:solidFill>
            <a:schemeClr val="tx1"/>
          </a:solidFill>
          <a:latin typeface="+mn-lt"/>
          <a:ea typeface="+mn-ea"/>
          <a:cs typeface="+mn-cs"/>
        </a:defRPr>
      </a:lvl2pPr>
      <a:lvl3pPr marL="1320051" indent="-264010" algn="l" defTabSz="1056041" rtl="0" eaLnBrk="1" latinLnBrk="0" hangingPunct="1">
        <a:lnSpc>
          <a:spcPct val="90000"/>
        </a:lnSpc>
        <a:spcBef>
          <a:spcPts val="577"/>
        </a:spcBef>
        <a:buFont typeface="Arial" panose="020B0604020202020204" pitchFamily="34" charset="0"/>
        <a:buChar char="•"/>
        <a:defRPr sz="2310" kern="1200">
          <a:solidFill>
            <a:schemeClr val="tx1"/>
          </a:solidFill>
          <a:latin typeface="+mn-lt"/>
          <a:ea typeface="+mn-ea"/>
          <a:cs typeface="+mn-cs"/>
        </a:defRPr>
      </a:lvl3pPr>
      <a:lvl4pPr marL="184807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4pPr>
      <a:lvl5pPr marL="2376091"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5pPr>
      <a:lvl6pPr marL="290411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6pPr>
      <a:lvl7pPr marL="343213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7pPr>
      <a:lvl8pPr marL="396015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8pPr>
      <a:lvl9pPr marL="4488172" indent="-264010" algn="l" defTabSz="1056041" rtl="0" eaLnBrk="1" latinLnBrk="0" hangingPunct="1">
        <a:lnSpc>
          <a:spcPct val="90000"/>
        </a:lnSpc>
        <a:spcBef>
          <a:spcPts val="577"/>
        </a:spcBef>
        <a:buFont typeface="Arial" panose="020B0604020202020204" pitchFamily="34" charset="0"/>
        <a:buChar char="•"/>
        <a:defRPr sz="2079" kern="1200">
          <a:solidFill>
            <a:schemeClr val="tx1"/>
          </a:solidFill>
          <a:latin typeface="+mn-lt"/>
          <a:ea typeface="+mn-ea"/>
          <a:cs typeface="+mn-cs"/>
        </a:defRPr>
      </a:lvl9pPr>
    </p:bodyStyle>
    <p:otherStyle>
      <a:defPPr>
        <a:defRPr lang="en-US"/>
      </a:defPPr>
      <a:lvl1pPr marL="0" algn="l" defTabSz="1056041" rtl="0" eaLnBrk="1" latinLnBrk="0" hangingPunct="1">
        <a:defRPr sz="2079" kern="1200">
          <a:solidFill>
            <a:schemeClr val="tx1"/>
          </a:solidFill>
          <a:latin typeface="+mn-lt"/>
          <a:ea typeface="+mn-ea"/>
          <a:cs typeface="+mn-cs"/>
        </a:defRPr>
      </a:lvl1pPr>
      <a:lvl2pPr marL="528020" algn="l" defTabSz="1056041" rtl="0" eaLnBrk="1" latinLnBrk="0" hangingPunct="1">
        <a:defRPr sz="2079" kern="1200">
          <a:solidFill>
            <a:schemeClr val="tx1"/>
          </a:solidFill>
          <a:latin typeface="+mn-lt"/>
          <a:ea typeface="+mn-ea"/>
          <a:cs typeface="+mn-cs"/>
        </a:defRPr>
      </a:lvl2pPr>
      <a:lvl3pPr marL="1056041" algn="l" defTabSz="1056041" rtl="0" eaLnBrk="1" latinLnBrk="0" hangingPunct="1">
        <a:defRPr sz="2079" kern="1200">
          <a:solidFill>
            <a:schemeClr val="tx1"/>
          </a:solidFill>
          <a:latin typeface="+mn-lt"/>
          <a:ea typeface="+mn-ea"/>
          <a:cs typeface="+mn-cs"/>
        </a:defRPr>
      </a:lvl3pPr>
      <a:lvl4pPr marL="1584061" algn="l" defTabSz="1056041" rtl="0" eaLnBrk="1" latinLnBrk="0" hangingPunct="1">
        <a:defRPr sz="2079" kern="1200">
          <a:solidFill>
            <a:schemeClr val="tx1"/>
          </a:solidFill>
          <a:latin typeface="+mn-lt"/>
          <a:ea typeface="+mn-ea"/>
          <a:cs typeface="+mn-cs"/>
        </a:defRPr>
      </a:lvl4pPr>
      <a:lvl5pPr marL="2112081" algn="l" defTabSz="1056041" rtl="0" eaLnBrk="1" latinLnBrk="0" hangingPunct="1">
        <a:defRPr sz="2079" kern="1200">
          <a:solidFill>
            <a:schemeClr val="tx1"/>
          </a:solidFill>
          <a:latin typeface="+mn-lt"/>
          <a:ea typeface="+mn-ea"/>
          <a:cs typeface="+mn-cs"/>
        </a:defRPr>
      </a:lvl5pPr>
      <a:lvl6pPr marL="2640101" algn="l" defTabSz="1056041" rtl="0" eaLnBrk="1" latinLnBrk="0" hangingPunct="1">
        <a:defRPr sz="2079" kern="1200">
          <a:solidFill>
            <a:schemeClr val="tx1"/>
          </a:solidFill>
          <a:latin typeface="+mn-lt"/>
          <a:ea typeface="+mn-ea"/>
          <a:cs typeface="+mn-cs"/>
        </a:defRPr>
      </a:lvl6pPr>
      <a:lvl7pPr marL="3168122" algn="l" defTabSz="1056041" rtl="0" eaLnBrk="1" latinLnBrk="0" hangingPunct="1">
        <a:defRPr sz="2079" kern="1200">
          <a:solidFill>
            <a:schemeClr val="tx1"/>
          </a:solidFill>
          <a:latin typeface="+mn-lt"/>
          <a:ea typeface="+mn-ea"/>
          <a:cs typeface="+mn-cs"/>
        </a:defRPr>
      </a:lvl7pPr>
      <a:lvl8pPr marL="3696142" algn="l" defTabSz="1056041" rtl="0" eaLnBrk="1" latinLnBrk="0" hangingPunct="1">
        <a:defRPr sz="2079" kern="1200">
          <a:solidFill>
            <a:schemeClr val="tx1"/>
          </a:solidFill>
          <a:latin typeface="+mn-lt"/>
          <a:ea typeface="+mn-ea"/>
          <a:cs typeface="+mn-cs"/>
        </a:defRPr>
      </a:lvl8pPr>
      <a:lvl9pPr marL="4224162" algn="l" defTabSz="1056041" rtl="0" eaLnBrk="1" latinLnBrk="0" hangingPunct="1">
        <a:defRPr sz="20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we.ac.uk/study/study-support/study-skills/referencing/uwe-bristol-harvar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github.com/ZeyadK05/Lab-1"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594A39-913B-542A-4648-1CC844D72E13}"/>
              </a:ext>
            </a:extLst>
          </p:cNvPr>
          <p:cNvSpPr txBox="1"/>
          <p:nvPr/>
        </p:nvSpPr>
        <p:spPr>
          <a:xfrm>
            <a:off x="0" y="791205"/>
            <a:ext cx="19326296"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a:t>Lab Title:</a:t>
            </a:r>
            <a:r>
              <a:rPr lang="en-GB" sz="1200">
                <a:latin typeface="Calibri"/>
                <a:cs typeface="Calibri"/>
              </a:rPr>
              <a:t> </a:t>
            </a:r>
          </a:p>
        </p:txBody>
      </p:sp>
      <p:sp>
        <p:nvSpPr>
          <p:cNvPr id="7" name="TextBox 6">
            <a:extLst>
              <a:ext uri="{FF2B5EF4-FFF2-40B4-BE49-F238E27FC236}">
                <a16:creationId xmlns:a16="http://schemas.microsoft.com/office/drawing/2014/main" id="{007F089E-3FA3-92EA-85FB-547E39C46022}"/>
              </a:ext>
            </a:extLst>
          </p:cNvPr>
          <p:cNvSpPr txBox="1"/>
          <p:nvPr/>
        </p:nvSpPr>
        <p:spPr>
          <a:xfrm>
            <a:off x="-1" y="357344"/>
            <a:ext cx="7080069"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Student Name:</a:t>
            </a:r>
            <a:r>
              <a:rPr lang="en-GB" sz="1200" dirty="0">
                <a:latin typeface="Calibri"/>
                <a:cs typeface="Calibri"/>
              </a:rPr>
              <a:t> Zeyad</a:t>
            </a:r>
          </a:p>
        </p:txBody>
      </p:sp>
      <p:sp>
        <p:nvSpPr>
          <p:cNvPr id="8" name="TextBox 7">
            <a:extLst>
              <a:ext uri="{FF2B5EF4-FFF2-40B4-BE49-F238E27FC236}">
                <a16:creationId xmlns:a16="http://schemas.microsoft.com/office/drawing/2014/main" id="{F651DD5A-AC39-45E5-0DB9-E205B9F10995}"/>
              </a:ext>
            </a:extLst>
          </p:cNvPr>
          <p:cNvSpPr txBox="1"/>
          <p:nvPr/>
        </p:nvSpPr>
        <p:spPr>
          <a:xfrm>
            <a:off x="5672187" y="-67709"/>
            <a:ext cx="8096149" cy="430887"/>
          </a:xfrm>
          <a:prstGeom prst="rect">
            <a:avLst/>
          </a:prstGeom>
          <a:noFill/>
        </p:spPr>
        <p:txBody>
          <a:bodyPr wrap="square" rtlCol="0">
            <a:spAutoFit/>
          </a:bodyPr>
          <a:lstStyle/>
          <a:p>
            <a:r>
              <a:rPr lang="en-GB" sz="2200" b="1" u="sng" dirty="0"/>
              <a:t>Embedded Systems Lab Worksheet</a:t>
            </a:r>
          </a:p>
        </p:txBody>
      </p:sp>
      <p:sp>
        <p:nvSpPr>
          <p:cNvPr id="9" name="TextBox 8">
            <a:extLst>
              <a:ext uri="{FF2B5EF4-FFF2-40B4-BE49-F238E27FC236}">
                <a16:creationId xmlns:a16="http://schemas.microsoft.com/office/drawing/2014/main" id="{D0B9BC86-35F6-8887-4169-8E8E46A1157E}"/>
              </a:ext>
            </a:extLst>
          </p:cNvPr>
          <p:cNvSpPr txBox="1"/>
          <p:nvPr/>
        </p:nvSpPr>
        <p:spPr>
          <a:xfrm>
            <a:off x="16379200" y="322087"/>
            <a:ext cx="2931132" cy="369332"/>
          </a:xfrm>
          <a:prstGeom prst="rect">
            <a:avLst/>
          </a:prstGeom>
        </p:spPr>
        <p:style>
          <a:lnRef idx="2">
            <a:schemeClr val="accent3"/>
          </a:lnRef>
          <a:fillRef idx="1">
            <a:schemeClr val="lt1"/>
          </a:fillRef>
          <a:effectRef idx="0">
            <a:schemeClr val="accent3"/>
          </a:effectRef>
          <a:fontRef idx="minor">
            <a:schemeClr val="dk1"/>
          </a:fontRef>
        </p:style>
        <p:txBody>
          <a:bodyPr wrap="square" lIns="91440" tIns="45720" rIns="91440" bIns="45720" rtlCol="0" anchor="t">
            <a:spAutoFit/>
          </a:bodyPr>
          <a:lstStyle/>
          <a:p>
            <a:r>
              <a:rPr lang="en-GB" dirty="0"/>
              <a:t>Date:</a:t>
            </a:r>
            <a:r>
              <a:rPr lang="en-GB" sz="1200" dirty="0">
                <a:latin typeface="Calibri"/>
                <a:cs typeface="Calibri"/>
              </a:rPr>
              <a:t> 30/01/2025</a:t>
            </a:r>
          </a:p>
        </p:txBody>
      </p:sp>
      <p:sp>
        <p:nvSpPr>
          <p:cNvPr id="13" name="TextBox 12">
            <a:extLst>
              <a:ext uri="{FF2B5EF4-FFF2-40B4-BE49-F238E27FC236}">
                <a16:creationId xmlns:a16="http://schemas.microsoft.com/office/drawing/2014/main" id="{B4842213-ECB1-F05E-0317-5E7F442E0EC9}"/>
              </a:ext>
            </a:extLst>
          </p:cNvPr>
          <p:cNvSpPr txBox="1"/>
          <p:nvPr/>
        </p:nvSpPr>
        <p:spPr>
          <a:xfrm>
            <a:off x="0" y="1181620"/>
            <a:ext cx="6322423" cy="633885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Outline of Approach (Description of Tasks)</a:t>
            </a:r>
          </a:p>
          <a:p>
            <a:r>
              <a:rPr lang="en-GB" sz="1100" b="1" dirty="0"/>
              <a:t>Itemize</a:t>
            </a:r>
            <a:r>
              <a:rPr lang="en-GB" sz="1100" dirty="0"/>
              <a:t> all key steps you took to build the required embedded system in a clear, logical and organised format.</a:t>
            </a:r>
          </a:p>
          <a:p>
            <a:endParaRPr lang="en-GB" sz="1100" dirty="0"/>
          </a:p>
          <a:p>
            <a:r>
              <a:rPr lang="en-GB" sz="1100" b="1" dirty="0"/>
              <a:t>1.Make the other lights turn on </a:t>
            </a:r>
          </a:p>
          <a:p>
            <a:r>
              <a:rPr lang="en-GB" sz="1100" b="1" dirty="0"/>
              <a:t>2.Make them blink separately</a:t>
            </a:r>
          </a:p>
          <a:p>
            <a:r>
              <a:rPr lang="en-GB" sz="1100" b="1" dirty="0"/>
              <a:t>3.Make them blink at the same time for 300ms</a:t>
            </a:r>
          </a:p>
          <a:p>
            <a:r>
              <a:rPr lang="en-GB" sz="1100" b="1" dirty="0"/>
              <a:t>4.Create a pattern to make them turn on at separate times for different lengths of time</a:t>
            </a:r>
          </a:p>
          <a:p>
            <a:r>
              <a:rPr lang="en-GB" sz="1100" b="1" dirty="0"/>
              <a:t>5.Make the </a:t>
            </a:r>
            <a:r>
              <a:rPr lang="en-GB" sz="1100" b="1" dirty="0" err="1"/>
              <a:t>led’s</a:t>
            </a:r>
            <a:r>
              <a:rPr lang="en-GB" sz="1100" b="1" dirty="0"/>
              <a:t> blink for 200ms separately then after 5 times keep led1 on while the rest are off</a:t>
            </a:r>
          </a:p>
          <a:p>
            <a:r>
              <a:rPr lang="en-GB" sz="1100" b="1" dirty="0"/>
              <a:t>.</a:t>
            </a:r>
          </a:p>
          <a:p>
            <a:r>
              <a:rPr lang="en-GB" sz="1100" b="1" dirty="0"/>
              <a:t>.</a:t>
            </a:r>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a:p>
            <a:pPr>
              <a:lnSpc>
                <a:spcPct val="107000"/>
              </a:lnSpc>
              <a:spcAft>
                <a:spcPts val="800"/>
              </a:spcAft>
            </a:pPr>
            <a:endParaRPr lang="en-GB" sz="1300" dirty="0"/>
          </a:p>
        </p:txBody>
      </p:sp>
      <p:sp>
        <p:nvSpPr>
          <p:cNvPr id="14" name="TextBox 13">
            <a:extLst>
              <a:ext uri="{FF2B5EF4-FFF2-40B4-BE49-F238E27FC236}">
                <a16:creationId xmlns:a16="http://schemas.microsoft.com/office/drawing/2014/main" id="{C0A5FA1A-B64E-6129-81A3-CD474A23B213}"/>
              </a:ext>
            </a:extLst>
          </p:cNvPr>
          <p:cNvSpPr txBox="1"/>
          <p:nvPr/>
        </p:nvSpPr>
        <p:spPr>
          <a:xfrm>
            <a:off x="-3" y="6912612"/>
            <a:ext cx="6322422" cy="103105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1500" b="1" u="sng" dirty="0"/>
              <a:t>References</a:t>
            </a:r>
          </a:p>
          <a:p>
            <a:r>
              <a:rPr lang="en-GB" sz="1000" dirty="0">
                <a:latin typeface="Calibri"/>
                <a:cs typeface="Calibri"/>
              </a:rPr>
              <a:t>Reference guide </a:t>
            </a:r>
            <a:r>
              <a:rPr lang="en-GB" sz="1000" dirty="0">
                <a:latin typeface="Calibri"/>
                <a:cs typeface="Calibri"/>
                <a:hlinkClick r:id="rId3"/>
              </a:rPr>
              <a:t>here</a:t>
            </a:r>
            <a:r>
              <a:rPr lang="en-GB" sz="1000" dirty="0">
                <a:latin typeface="Calibri"/>
                <a:cs typeface="Calibri"/>
              </a:rPr>
              <a:t>  </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17" name="TextBox 16">
            <a:extLst>
              <a:ext uri="{FF2B5EF4-FFF2-40B4-BE49-F238E27FC236}">
                <a16:creationId xmlns:a16="http://schemas.microsoft.com/office/drawing/2014/main" id="{1D844FF0-90BA-CE91-93EE-66E2D94A3C94}"/>
              </a:ext>
            </a:extLst>
          </p:cNvPr>
          <p:cNvSpPr txBox="1"/>
          <p:nvPr/>
        </p:nvSpPr>
        <p:spPr>
          <a:xfrm>
            <a:off x="11873932" y="321155"/>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Lab. Number: </a:t>
            </a:r>
            <a:r>
              <a:rPr lang="en-GB" sz="1200" dirty="0">
                <a:latin typeface="Calibri"/>
                <a:cs typeface="Calibri"/>
              </a:rPr>
              <a:t> 1</a:t>
            </a:r>
          </a:p>
        </p:txBody>
      </p:sp>
      <p:sp>
        <p:nvSpPr>
          <p:cNvPr id="20" name="TextBox 19">
            <a:extLst>
              <a:ext uri="{FF2B5EF4-FFF2-40B4-BE49-F238E27FC236}">
                <a16:creationId xmlns:a16="http://schemas.microsoft.com/office/drawing/2014/main" id="{C23C6D6C-A3C9-6984-A3F5-ACE3A2CAF0AF}"/>
              </a:ext>
            </a:extLst>
          </p:cNvPr>
          <p:cNvSpPr txBox="1">
            <a:spLocks noChangeAspect="1"/>
          </p:cNvSpPr>
          <p:nvPr/>
        </p:nvSpPr>
        <p:spPr>
          <a:xfrm>
            <a:off x="6322419" y="1160537"/>
            <a:ext cx="6526646" cy="8724311"/>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sz="2400" b="1" u="sng" dirty="0"/>
              <a:t>Reflection </a:t>
            </a:r>
            <a:r>
              <a:rPr lang="en-GB" sz="2400" u="sng" dirty="0"/>
              <a:t>(Not more than 200 words)</a:t>
            </a:r>
          </a:p>
          <a:p>
            <a:endParaRPr lang="en-GB" sz="1500" u="sng" dirty="0"/>
          </a:p>
          <a:p>
            <a:pPr>
              <a:lnSpc>
                <a:spcPct val="107000"/>
              </a:lnSpc>
              <a:spcAft>
                <a:spcPts val="800"/>
              </a:spcAft>
            </a:pPr>
            <a:r>
              <a:rPr lang="en-GB" sz="1000" dirty="0">
                <a:latin typeface="Calibri" panose="020F0502020204030204" pitchFamily="34" charset="0"/>
                <a:cs typeface="Times New Roman"/>
              </a:rPr>
              <a:t>I created a simple blinking light code using the board LED’s, it was a good experience learning how to use a new board and a new coding language and made me excited for the next few weeks.</a:t>
            </a:r>
          </a:p>
          <a:p>
            <a:pPr>
              <a:lnSpc>
                <a:spcPct val="107000"/>
              </a:lnSpc>
              <a:spcAft>
                <a:spcPts val="800"/>
              </a:spcAft>
            </a:pPr>
            <a:r>
              <a:rPr lang="en-GB" sz="1000" dirty="0">
                <a:latin typeface="Calibri" panose="020F0502020204030204" pitchFamily="34" charset="0"/>
                <a:cs typeface="Times New Roman"/>
              </a:rPr>
              <a:t>The good was the LED code was working properly, the blinking rate variable was a good addition allowing me to input the numbers easily, the counter part of the code was a little confusing but it was easily understood later on.</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r>
              <a:rPr lang="en-GB" sz="1000" dirty="0">
                <a:latin typeface="Calibri" panose="020F0502020204030204" pitchFamily="34" charset="0"/>
                <a:cs typeface="Times New Roman"/>
              </a:rPr>
              <a:t>To analyse the situation, the blinking LED code was simple and easy to understand allowing me to understand the basics of C++ coding and the MBED studio.</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r>
              <a:rPr lang="en-GB" sz="1000" dirty="0">
                <a:latin typeface="Calibri" panose="020F0502020204030204" pitchFamily="34" charset="0"/>
                <a:cs typeface="Times New Roman"/>
              </a:rPr>
              <a:t>I have learned how to send data to the board using the digital out and how to use the != sign to make the ‘not equal’ function.</a:t>
            </a:r>
          </a:p>
          <a:p>
            <a:pPr>
              <a:lnSpc>
                <a:spcPct val="107000"/>
              </a:lnSpc>
              <a:spcAft>
                <a:spcPts val="800"/>
              </a:spcAft>
            </a:pPr>
            <a:r>
              <a:rPr lang="en-GB" sz="1000" dirty="0">
                <a:latin typeface="Calibri" panose="020F0502020204030204" pitchFamily="34" charset="0"/>
                <a:cs typeface="Times New Roman"/>
              </a:rPr>
              <a:t>My action plan for next lab is to make my own variables and digital out instead of taking the code from the tutorial code.</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r>
              <a:rPr lang="en-GB" sz="1000" dirty="0" err="1">
                <a:latin typeface="Calibri" panose="020F0502020204030204" pitchFamily="34" charset="0"/>
                <a:cs typeface="Times New Roman"/>
              </a:rPr>
              <a:t>Girhub</a:t>
            </a:r>
            <a:r>
              <a:rPr lang="en-GB" sz="1000" dirty="0">
                <a:latin typeface="Calibri" panose="020F0502020204030204" pitchFamily="34" charset="0"/>
                <a:cs typeface="Times New Roman"/>
              </a:rPr>
              <a:t> link with video evidence: </a:t>
            </a:r>
            <a:r>
              <a:rPr lang="en-GB" sz="1000" dirty="0">
                <a:latin typeface="Calibri" panose="020F0502020204030204" pitchFamily="34" charset="0"/>
                <a:cs typeface="Times New Roman"/>
                <a:hlinkClick r:id="rId4"/>
              </a:rPr>
              <a:t>https://github.com/ZeyadK05/Lab-1</a:t>
            </a:r>
            <a:r>
              <a:rPr lang="en-GB" sz="1000" dirty="0">
                <a:latin typeface="Calibri" panose="020F0502020204030204" pitchFamily="34" charset="0"/>
                <a:cs typeface="Times New Roman"/>
              </a:rPr>
              <a:t> </a:t>
            </a: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panose="020F0502020204030204" pitchFamily="34" charset="0"/>
              <a:cs typeface="Times New Roman"/>
            </a:endParaRPr>
          </a:p>
          <a:p>
            <a:pPr>
              <a:lnSpc>
                <a:spcPct val="107000"/>
              </a:lnSpc>
              <a:spcAft>
                <a:spcPts val="800"/>
              </a:spcAft>
            </a:pPr>
            <a:endParaRPr lang="en-GB" sz="1000" dirty="0">
              <a:latin typeface="Calibri"/>
              <a:cs typeface="Calibri"/>
            </a:endParaRPr>
          </a:p>
          <a:p>
            <a:pPr>
              <a:lnSpc>
                <a:spcPct val="107000"/>
              </a:lnSpc>
              <a:spcAft>
                <a:spcPts val="800"/>
              </a:spcAft>
            </a:pPr>
            <a:endParaRPr lang="en-GB" sz="1000" dirty="0">
              <a:latin typeface="Calibri"/>
              <a:cs typeface="Calibri"/>
            </a:endParaRPr>
          </a:p>
        </p:txBody>
      </p:sp>
      <p:sp>
        <p:nvSpPr>
          <p:cNvPr id="21" name="TextBox 20">
            <a:extLst>
              <a:ext uri="{FF2B5EF4-FFF2-40B4-BE49-F238E27FC236}">
                <a16:creationId xmlns:a16="http://schemas.microsoft.com/office/drawing/2014/main" id="{0B820D1B-7A90-C9EA-838D-497783E9F694}"/>
              </a:ext>
            </a:extLst>
          </p:cNvPr>
          <p:cNvSpPr txBox="1">
            <a:spLocks noChangeAspect="1"/>
          </p:cNvSpPr>
          <p:nvPr/>
        </p:nvSpPr>
        <p:spPr>
          <a:xfrm>
            <a:off x="12849065" y="1166886"/>
            <a:ext cx="6609896" cy="6740307"/>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t>Results for Part:1</a:t>
            </a:r>
          </a:p>
          <a:p>
            <a:r>
              <a:rPr lang="en-GB" sz="980" dirty="0">
                <a:latin typeface="Calibri"/>
                <a:cs typeface="Calibri"/>
              </a:rPr>
              <a:t>(Input only lab results, Git-hub code link, Flow chart, calculations or picture evidence of simulation/circuits/figures obtained). </a:t>
            </a:r>
          </a:p>
          <a:p>
            <a:r>
              <a:rPr lang="en-GB" sz="98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The </a:t>
            </a:r>
            <a:r>
              <a:rPr lang="en-GB" sz="1200" b="1" dirty="0" err="1">
                <a:latin typeface="Calibri"/>
                <a:cs typeface="Calibri"/>
              </a:rPr>
              <a:t>led’s</a:t>
            </a:r>
            <a:r>
              <a:rPr lang="en-GB" sz="1200" b="1" dirty="0">
                <a:latin typeface="Calibri"/>
                <a:cs typeface="Calibri"/>
              </a:rPr>
              <a:t> 2 and 3 are defined and outputted.</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EF037C38-69C0-1096-1CC9-7453DA67D8E2}"/>
              </a:ext>
            </a:extLst>
          </p:cNvPr>
          <p:cNvSpPr txBox="1"/>
          <p:nvPr/>
        </p:nvSpPr>
        <p:spPr>
          <a:xfrm>
            <a:off x="7572104" y="336544"/>
            <a:ext cx="3487782" cy="36933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nchor="t">
            <a:spAutoFit/>
          </a:bodyPr>
          <a:lstStyle/>
          <a:p>
            <a:r>
              <a:rPr lang="en-GB" sz="1800" dirty="0"/>
              <a:t>ID Number:</a:t>
            </a:r>
            <a:r>
              <a:rPr lang="en-GB" sz="1200" dirty="0">
                <a:latin typeface="Calibri"/>
                <a:cs typeface="Calibri"/>
              </a:rPr>
              <a:t>  23077460</a:t>
            </a:r>
          </a:p>
        </p:txBody>
      </p:sp>
      <p:pic>
        <p:nvPicPr>
          <p:cNvPr id="4" name="Picture 3">
            <a:extLst>
              <a:ext uri="{FF2B5EF4-FFF2-40B4-BE49-F238E27FC236}">
                <a16:creationId xmlns:a16="http://schemas.microsoft.com/office/drawing/2014/main" id="{0878507E-7DC5-9884-CBB3-5C371563261A}"/>
              </a:ext>
            </a:extLst>
          </p:cNvPr>
          <p:cNvPicPr>
            <a:picLocks noChangeAspect="1"/>
          </p:cNvPicPr>
          <p:nvPr/>
        </p:nvPicPr>
        <p:blipFill>
          <a:blip r:embed="rId5"/>
          <a:stretch>
            <a:fillRect/>
          </a:stretch>
        </p:blipFill>
        <p:spPr>
          <a:xfrm>
            <a:off x="13038927" y="2089739"/>
            <a:ext cx="5160583" cy="4336459"/>
          </a:xfrm>
          <a:prstGeom prst="rect">
            <a:avLst/>
          </a:prstGeom>
        </p:spPr>
      </p:pic>
    </p:spTree>
    <p:extLst>
      <p:ext uri="{BB962C8B-B14F-4D97-AF65-F5344CB8AC3E}">
        <p14:creationId xmlns:p14="http://schemas.microsoft.com/office/powerpoint/2010/main" val="251324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A4B03C-5D9B-D130-17F1-FCEFC22464ED}"/>
              </a:ext>
            </a:extLst>
          </p:cNvPr>
          <p:cNvSpPr txBox="1"/>
          <p:nvPr/>
        </p:nvSpPr>
        <p:spPr>
          <a:xfrm>
            <a:off x="0" y="0"/>
            <a:ext cx="6555894" cy="8217634"/>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Part:2</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r>
              <a:rPr lang="en-GB" sz="1200" b="1" dirty="0">
                <a:latin typeface="Calibri"/>
                <a:cs typeface="Calibri"/>
              </a:rPr>
              <a:t>While the thread is asleep the led is on and when the LED is turned off with led = not led the next led is then gone through the same code for 500ms on and off.</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68F8D390-445D-C5D2-DAD0-812F94CCA71D}"/>
              </a:ext>
            </a:extLst>
          </p:cNvPr>
          <p:cNvSpPr txBox="1"/>
          <p:nvPr/>
        </p:nvSpPr>
        <p:spPr>
          <a:xfrm>
            <a:off x="6555895" y="-3"/>
            <a:ext cx="6555897" cy="7986802"/>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Part:3</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The time is changed to 300ms and the sleep time is given only once for 300ms.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523BC4BB-D9E4-5169-7CA8-438DA082C4C5}"/>
              </a:ext>
            </a:extLst>
          </p:cNvPr>
          <p:cNvSpPr txBox="1"/>
          <p:nvPr/>
        </p:nvSpPr>
        <p:spPr>
          <a:xfrm>
            <a:off x="13111793" y="-7"/>
            <a:ext cx="6322420" cy="794063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Part:4</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endParaRPr lang="en-GB" sz="1200" b="1" dirty="0">
              <a:latin typeface="Calibri"/>
              <a:cs typeface="Calibri"/>
            </a:endParaRPr>
          </a:p>
          <a:p>
            <a:r>
              <a:rPr lang="en-GB" sz="1200" b="1" dirty="0">
                <a:latin typeface="Calibri"/>
                <a:cs typeface="Calibri"/>
              </a:rPr>
              <a:t>By multiplying the blink timings by 2 and 3 I can make them each blink at different times for 200ms,400ms and 600ms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6" name="Picture 5">
            <a:extLst>
              <a:ext uri="{FF2B5EF4-FFF2-40B4-BE49-F238E27FC236}">
                <a16:creationId xmlns:a16="http://schemas.microsoft.com/office/drawing/2014/main" id="{BC5800C2-5EDB-9C3C-3004-5315CF7A0030}"/>
              </a:ext>
            </a:extLst>
          </p:cNvPr>
          <p:cNvPicPr>
            <a:picLocks noChangeAspect="1"/>
          </p:cNvPicPr>
          <p:nvPr/>
        </p:nvPicPr>
        <p:blipFill>
          <a:blip r:embed="rId2"/>
          <a:stretch>
            <a:fillRect/>
          </a:stretch>
        </p:blipFill>
        <p:spPr>
          <a:xfrm>
            <a:off x="0" y="855294"/>
            <a:ext cx="6400038" cy="3979751"/>
          </a:xfrm>
          <a:prstGeom prst="rect">
            <a:avLst/>
          </a:prstGeom>
        </p:spPr>
      </p:pic>
      <p:pic>
        <p:nvPicPr>
          <p:cNvPr id="11" name="Picture 10">
            <a:extLst>
              <a:ext uri="{FF2B5EF4-FFF2-40B4-BE49-F238E27FC236}">
                <a16:creationId xmlns:a16="http://schemas.microsoft.com/office/drawing/2014/main" id="{4A39FE87-3CE5-C297-11DF-4F1FF763B44F}"/>
              </a:ext>
            </a:extLst>
          </p:cNvPr>
          <p:cNvPicPr>
            <a:picLocks noChangeAspect="1"/>
          </p:cNvPicPr>
          <p:nvPr/>
        </p:nvPicPr>
        <p:blipFill>
          <a:blip r:embed="rId3"/>
          <a:stretch>
            <a:fillRect/>
          </a:stretch>
        </p:blipFill>
        <p:spPr>
          <a:xfrm>
            <a:off x="6631114" y="679359"/>
            <a:ext cx="3439811" cy="5618055"/>
          </a:xfrm>
          <a:prstGeom prst="rect">
            <a:avLst/>
          </a:prstGeom>
        </p:spPr>
      </p:pic>
      <p:pic>
        <p:nvPicPr>
          <p:cNvPr id="13" name="Picture 12">
            <a:extLst>
              <a:ext uri="{FF2B5EF4-FFF2-40B4-BE49-F238E27FC236}">
                <a16:creationId xmlns:a16="http://schemas.microsoft.com/office/drawing/2014/main" id="{D88CB7DB-155C-56C8-5D8F-38178688F4F2}"/>
              </a:ext>
            </a:extLst>
          </p:cNvPr>
          <p:cNvPicPr>
            <a:picLocks noChangeAspect="1"/>
          </p:cNvPicPr>
          <p:nvPr/>
        </p:nvPicPr>
        <p:blipFill>
          <a:blip r:embed="rId4"/>
          <a:stretch>
            <a:fillRect/>
          </a:stretch>
        </p:blipFill>
        <p:spPr>
          <a:xfrm>
            <a:off x="13187011" y="679359"/>
            <a:ext cx="4524792" cy="5856080"/>
          </a:xfrm>
          <a:prstGeom prst="rect">
            <a:avLst/>
          </a:prstGeom>
        </p:spPr>
      </p:pic>
    </p:spTree>
    <p:extLst>
      <p:ext uri="{BB962C8B-B14F-4D97-AF65-F5344CB8AC3E}">
        <p14:creationId xmlns:p14="http://schemas.microsoft.com/office/powerpoint/2010/main" val="2473350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AC34-6715-FE22-C3F9-C30165EA2CA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892485-C0D8-715E-B904-9626CAE95D41}"/>
              </a:ext>
            </a:extLst>
          </p:cNvPr>
          <p:cNvSpPr txBox="1"/>
          <p:nvPr/>
        </p:nvSpPr>
        <p:spPr>
          <a:xfrm>
            <a:off x="0" y="0"/>
            <a:ext cx="6555894" cy="7663636"/>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Part:5</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r>
              <a:rPr lang="en-GB" sz="1200" b="1" dirty="0">
                <a:latin typeface="Calibri"/>
                <a:cs typeface="Calibri"/>
              </a:rPr>
              <a:t>By adding a counter we can count how many times it has been blinking for and then we can use “break” to stop the while loop and keep the led1 on while making the rest off.</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2" name="TextBox 1">
            <a:extLst>
              <a:ext uri="{FF2B5EF4-FFF2-40B4-BE49-F238E27FC236}">
                <a16:creationId xmlns:a16="http://schemas.microsoft.com/office/drawing/2014/main" id="{7F4EEAF3-BE57-0261-E7C9-ADF57104B7DF}"/>
              </a:ext>
            </a:extLst>
          </p:cNvPr>
          <p:cNvSpPr txBox="1"/>
          <p:nvPr/>
        </p:nvSpPr>
        <p:spPr>
          <a:xfrm>
            <a:off x="6555895" y="-3"/>
            <a:ext cx="6555897" cy="76174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latin typeface="Aptos"/>
              <a:cs typeface="Calibri"/>
            </a:endParaRPr>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9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sp>
        <p:nvSpPr>
          <p:cNvPr id="3" name="TextBox 2">
            <a:extLst>
              <a:ext uri="{FF2B5EF4-FFF2-40B4-BE49-F238E27FC236}">
                <a16:creationId xmlns:a16="http://schemas.microsoft.com/office/drawing/2014/main" id="{D0F0D383-FFC3-22D6-F6AB-2E29A6A92C12}"/>
              </a:ext>
            </a:extLst>
          </p:cNvPr>
          <p:cNvSpPr txBox="1"/>
          <p:nvPr/>
        </p:nvSpPr>
        <p:spPr>
          <a:xfrm>
            <a:off x="13111793" y="-7"/>
            <a:ext cx="6322420" cy="747897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r>
              <a:rPr lang="en-GB" b="1" u="sng" dirty="0">
                <a:ea typeface="+mn-lt"/>
                <a:cs typeface="+mn-lt"/>
              </a:rPr>
              <a:t>Results for Part:</a:t>
            </a:r>
            <a:endParaRPr lang="en-US" dirty="0"/>
          </a:p>
          <a:p>
            <a:r>
              <a:rPr lang="en-GB" sz="900" dirty="0">
                <a:latin typeface="Calibri"/>
                <a:cs typeface="Calibri"/>
              </a:rPr>
              <a:t>(Input only lab results, Git-hub code link, Flow chart, calculations or picture evidence of simulation/circuits/figures obtained). </a:t>
            </a:r>
          </a:p>
          <a:p>
            <a:r>
              <a:rPr lang="en-GB" sz="900" dirty="0">
                <a:latin typeface="Calibri"/>
                <a:cs typeface="Calibri"/>
              </a:rPr>
              <a:t>All figures should be captioned with relevant title and a brief description to present the essential details).</a:t>
            </a: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b="1" dirty="0">
              <a:latin typeface="Calibri"/>
              <a:cs typeface="Calibri"/>
            </a:endParaRPr>
          </a:p>
          <a:p>
            <a:endParaRPr lang="en-GB" sz="1200" b="1"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a:p>
            <a:endParaRPr lang="en-GB" sz="1200" dirty="0">
              <a:latin typeface="Calibri"/>
              <a:cs typeface="Calibri"/>
            </a:endParaRPr>
          </a:p>
        </p:txBody>
      </p:sp>
      <p:pic>
        <p:nvPicPr>
          <p:cNvPr id="7" name="Picture 6">
            <a:extLst>
              <a:ext uri="{FF2B5EF4-FFF2-40B4-BE49-F238E27FC236}">
                <a16:creationId xmlns:a16="http://schemas.microsoft.com/office/drawing/2014/main" id="{EE4ACBBB-2C7C-5FED-BE5D-8DFC0DD93F26}"/>
              </a:ext>
            </a:extLst>
          </p:cNvPr>
          <p:cNvPicPr>
            <a:picLocks noChangeAspect="1"/>
          </p:cNvPicPr>
          <p:nvPr/>
        </p:nvPicPr>
        <p:blipFill>
          <a:blip r:embed="rId2"/>
          <a:stretch>
            <a:fillRect/>
          </a:stretch>
        </p:blipFill>
        <p:spPr>
          <a:xfrm>
            <a:off x="0" y="634876"/>
            <a:ext cx="5599134" cy="5520549"/>
          </a:xfrm>
          <a:prstGeom prst="rect">
            <a:avLst/>
          </a:prstGeom>
        </p:spPr>
      </p:pic>
    </p:spTree>
    <p:extLst>
      <p:ext uri="{BB962C8B-B14F-4D97-AF65-F5344CB8AC3E}">
        <p14:creationId xmlns:p14="http://schemas.microsoft.com/office/powerpoint/2010/main" val="31406783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1524</TotalTime>
  <Words>775</Words>
  <Application>Microsoft Office PowerPoint</Application>
  <PresentationFormat>Custom</PresentationFormat>
  <Paragraphs>330</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PowerPoint Presentation</vt:lpstr>
      <vt:lpstr>PowerPoint Presentation</vt:lpstr>
      <vt:lpstr>PowerPoint Presentation</vt:lpstr>
    </vt:vector>
  </TitlesOfParts>
  <Company>UWE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Sunday Atuba</dc:creator>
  <cp:lastModifiedBy>Zeyad Karima (Student)</cp:lastModifiedBy>
  <cp:revision>41</cp:revision>
  <dcterms:created xsi:type="dcterms:W3CDTF">2024-08-15T10:05:48Z</dcterms:created>
  <dcterms:modified xsi:type="dcterms:W3CDTF">2025-05-04T16:44:00Z</dcterms:modified>
</cp:coreProperties>
</file>