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9440525" cy="792003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B01F97F-B0AD-3234-7380-A2E72E565134}" name="Sunday Atuba" initials="SA" userId="S::sunday.atuba@uwe.ac.uk::63d4b555-e35c-4d48-b516-912e8a279d80" providerId="AD"/>
  <p188:author id="{EAA6FF83-AEE8-AEA5-3B77-730E9799378E}" name="Dan Withey" initials="DW" userId="S::dan.withey@uwe.ac.uk::2c4927e2-7ebc-4c09-9578-afa47211b47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49FBEF-B3F8-46B5-AFC0-C4BEE095BB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731963" y="857250"/>
            <a:ext cx="56800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873869-7C6B-4A0C-937A-55378383C0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9062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1pPr>
    <a:lvl2pPr marL="656631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2pPr>
    <a:lvl3pPr marL="1313261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3pPr>
    <a:lvl4pPr marL="1969892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4pPr>
    <a:lvl5pPr marL="2626523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5pPr>
    <a:lvl6pPr marL="3283153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6pPr>
    <a:lvl7pPr marL="3939784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7pPr>
    <a:lvl8pPr marL="4596414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8pPr>
    <a:lvl9pPr marL="5253045" algn="l" defTabSz="1313261" rtl="0" eaLnBrk="1" latinLnBrk="0" hangingPunct="1">
      <a:defRPr sz="172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873869-7C6B-4A0C-937A-55378383C02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200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0066" y="1296173"/>
            <a:ext cx="14580394" cy="2757347"/>
          </a:xfrm>
        </p:spPr>
        <p:txBody>
          <a:bodyPr anchor="b"/>
          <a:lstStyle>
            <a:lvl1pPr algn="ctr">
              <a:defRPr sz="69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0066" y="4159854"/>
            <a:ext cx="14580394" cy="1912175"/>
          </a:xfrm>
        </p:spPr>
        <p:txBody>
          <a:bodyPr/>
          <a:lstStyle>
            <a:lvl1pPr marL="0" indent="0" algn="ctr">
              <a:buNone/>
              <a:defRPr sz="2772"/>
            </a:lvl1pPr>
            <a:lvl2pPr marL="528020" indent="0" algn="ctr">
              <a:buNone/>
              <a:defRPr sz="2310"/>
            </a:lvl2pPr>
            <a:lvl3pPr marL="1056041" indent="0" algn="ctr">
              <a:buNone/>
              <a:defRPr sz="2079"/>
            </a:lvl3pPr>
            <a:lvl4pPr marL="1584061" indent="0" algn="ctr">
              <a:buNone/>
              <a:defRPr sz="1848"/>
            </a:lvl4pPr>
            <a:lvl5pPr marL="2112081" indent="0" algn="ctr">
              <a:buNone/>
              <a:defRPr sz="1848"/>
            </a:lvl5pPr>
            <a:lvl6pPr marL="2640101" indent="0" algn="ctr">
              <a:buNone/>
              <a:defRPr sz="1848"/>
            </a:lvl6pPr>
            <a:lvl7pPr marL="3168122" indent="0" algn="ctr">
              <a:buNone/>
              <a:defRPr sz="1848"/>
            </a:lvl7pPr>
            <a:lvl8pPr marL="3696142" indent="0" algn="ctr">
              <a:buNone/>
              <a:defRPr sz="1848"/>
            </a:lvl8pPr>
            <a:lvl9pPr marL="4224162" indent="0" algn="ctr">
              <a:buNone/>
              <a:defRPr sz="184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9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233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2126" y="421669"/>
            <a:ext cx="4191863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36536" y="421669"/>
            <a:ext cx="12332583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354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57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6411" y="1974511"/>
            <a:ext cx="16767453" cy="3294515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6411" y="5300193"/>
            <a:ext cx="16767453" cy="1732508"/>
          </a:xfrm>
        </p:spPr>
        <p:txBody>
          <a:bodyPr/>
          <a:lstStyle>
            <a:lvl1pPr marL="0" indent="0">
              <a:buNone/>
              <a:defRPr sz="2772">
                <a:solidFill>
                  <a:schemeClr val="tx1">
                    <a:tint val="82000"/>
                  </a:schemeClr>
                </a:solidFill>
              </a:defRPr>
            </a:lvl1pPr>
            <a:lvl2pPr marL="528020" indent="0">
              <a:buNone/>
              <a:defRPr sz="2310">
                <a:solidFill>
                  <a:schemeClr val="tx1">
                    <a:tint val="82000"/>
                  </a:schemeClr>
                </a:solidFill>
              </a:defRPr>
            </a:lvl2pPr>
            <a:lvl3pPr marL="1056041" indent="0">
              <a:buNone/>
              <a:defRPr sz="2079">
                <a:solidFill>
                  <a:schemeClr val="tx1">
                    <a:tint val="82000"/>
                  </a:schemeClr>
                </a:solidFill>
              </a:defRPr>
            </a:lvl3pPr>
            <a:lvl4pPr marL="158406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4pPr>
            <a:lvl5pPr marL="211208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5pPr>
            <a:lvl6pPr marL="2640101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6pPr>
            <a:lvl7pPr marL="316812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7pPr>
            <a:lvl8pPr marL="369614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8pPr>
            <a:lvl9pPr marL="4224162" indent="0">
              <a:buNone/>
              <a:defRPr sz="184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4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36536" y="2108344"/>
            <a:ext cx="826222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41766" y="2108344"/>
            <a:ext cx="8262223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50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8" y="421669"/>
            <a:ext cx="16767453" cy="15308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9069" y="1941510"/>
            <a:ext cx="8224253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39069" y="2893014"/>
            <a:ext cx="8224253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841766" y="1941510"/>
            <a:ext cx="8264755" cy="951504"/>
          </a:xfrm>
        </p:spPr>
        <p:txBody>
          <a:bodyPr anchor="b"/>
          <a:lstStyle>
            <a:lvl1pPr marL="0" indent="0">
              <a:buNone/>
              <a:defRPr sz="2772" b="1"/>
            </a:lvl1pPr>
            <a:lvl2pPr marL="528020" indent="0">
              <a:buNone/>
              <a:defRPr sz="2310" b="1"/>
            </a:lvl2pPr>
            <a:lvl3pPr marL="1056041" indent="0">
              <a:buNone/>
              <a:defRPr sz="2079" b="1"/>
            </a:lvl3pPr>
            <a:lvl4pPr marL="1584061" indent="0">
              <a:buNone/>
              <a:defRPr sz="1848" b="1"/>
            </a:lvl4pPr>
            <a:lvl5pPr marL="2112081" indent="0">
              <a:buNone/>
              <a:defRPr sz="1848" b="1"/>
            </a:lvl5pPr>
            <a:lvl6pPr marL="2640101" indent="0">
              <a:buNone/>
              <a:defRPr sz="1848" b="1"/>
            </a:lvl6pPr>
            <a:lvl7pPr marL="3168122" indent="0">
              <a:buNone/>
              <a:defRPr sz="1848" b="1"/>
            </a:lvl7pPr>
            <a:lvl8pPr marL="3696142" indent="0">
              <a:buNone/>
              <a:defRPr sz="1848" b="1"/>
            </a:lvl8pPr>
            <a:lvl9pPr marL="4224162" indent="0">
              <a:buNone/>
              <a:defRPr sz="184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841766" y="2893014"/>
            <a:ext cx="8264755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078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700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10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28002"/>
            <a:ext cx="627007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4755" y="1140340"/>
            <a:ext cx="9841766" cy="5628360"/>
          </a:xfrm>
        </p:spPr>
        <p:txBody>
          <a:bodyPr/>
          <a:lstStyle>
            <a:lvl1pPr>
              <a:defRPr sz="3696"/>
            </a:lvl1pPr>
            <a:lvl2pPr>
              <a:defRPr sz="3234"/>
            </a:lvl2pPr>
            <a:lvl3pPr>
              <a:defRPr sz="2772"/>
            </a:lvl3pPr>
            <a:lvl4pPr>
              <a:defRPr sz="2310"/>
            </a:lvl4pPr>
            <a:lvl5pPr>
              <a:defRPr sz="2310"/>
            </a:lvl5pPr>
            <a:lvl6pPr>
              <a:defRPr sz="2310"/>
            </a:lvl6pPr>
            <a:lvl7pPr>
              <a:defRPr sz="2310"/>
            </a:lvl7pPr>
            <a:lvl8pPr>
              <a:defRPr sz="2310"/>
            </a:lvl8pPr>
            <a:lvl9pPr>
              <a:defRPr sz="231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376011"/>
            <a:ext cx="627007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3818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9069" y="528002"/>
            <a:ext cx="6270075" cy="1848009"/>
          </a:xfrm>
        </p:spPr>
        <p:txBody>
          <a:bodyPr anchor="b"/>
          <a:lstStyle>
            <a:lvl1pPr>
              <a:defRPr sz="369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264755" y="1140340"/>
            <a:ext cx="9841766" cy="5628360"/>
          </a:xfrm>
        </p:spPr>
        <p:txBody>
          <a:bodyPr anchor="t"/>
          <a:lstStyle>
            <a:lvl1pPr marL="0" indent="0">
              <a:buNone/>
              <a:defRPr sz="3696"/>
            </a:lvl1pPr>
            <a:lvl2pPr marL="528020" indent="0">
              <a:buNone/>
              <a:defRPr sz="3234"/>
            </a:lvl2pPr>
            <a:lvl3pPr marL="1056041" indent="0">
              <a:buNone/>
              <a:defRPr sz="2772"/>
            </a:lvl3pPr>
            <a:lvl4pPr marL="1584061" indent="0">
              <a:buNone/>
              <a:defRPr sz="2310"/>
            </a:lvl4pPr>
            <a:lvl5pPr marL="2112081" indent="0">
              <a:buNone/>
              <a:defRPr sz="2310"/>
            </a:lvl5pPr>
            <a:lvl6pPr marL="2640101" indent="0">
              <a:buNone/>
              <a:defRPr sz="2310"/>
            </a:lvl6pPr>
            <a:lvl7pPr marL="3168122" indent="0">
              <a:buNone/>
              <a:defRPr sz="2310"/>
            </a:lvl7pPr>
            <a:lvl8pPr marL="3696142" indent="0">
              <a:buNone/>
              <a:defRPr sz="2310"/>
            </a:lvl8pPr>
            <a:lvl9pPr marL="4224162" indent="0">
              <a:buNone/>
              <a:defRPr sz="231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39069" y="2376011"/>
            <a:ext cx="6270075" cy="4401855"/>
          </a:xfrm>
        </p:spPr>
        <p:txBody>
          <a:bodyPr/>
          <a:lstStyle>
            <a:lvl1pPr marL="0" indent="0">
              <a:buNone/>
              <a:defRPr sz="1848"/>
            </a:lvl1pPr>
            <a:lvl2pPr marL="528020" indent="0">
              <a:buNone/>
              <a:defRPr sz="1617"/>
            </a:lvl2pPr>
            <a:lvl3pPr marL="1056041" indent="0">
              <a:buNone/>
              <a:defRPr sz="1386"/>
            </a:lvl3pPr>
            <a:lvl4pPr marL="1584061" indent="0">
              <a:buNone/>
              <a:defRPr sz="1155"/>
            </a:lvl4pPr>
            <a:lvl5pPr marL="2112081" indent="0">
              <a:buNone/>
              <a:defRPr sz="1155"/>
            </a:lvl5pPr>
            <a:lvl6pPr marL="2640101" indent="0">
              <a:buNone/>
              <a:defRPr sz="1155"/>
            </a:lvl6pPr>
            <a:lvl7pPr marL="3168122" indent="0">
              <a:buNone/>
              <a:defRPr sz="1155"/>
            </a:lvl7pPr>
            <a:lvl8pPr marL="3696142" indent="0">
              <a:buNone/>
              <a:defRPr sz="1155"/>
            </a:lvl8pPr>
            <a:lvl9pPr marL="4224162" indent="0">
              <a:buNone/>
              <a:defRPr sz="115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912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36536" y="421669"/>
            <a:ext cx="16767453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6536" y="2108344"/>
            <a:ext cx="16767453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36536" y="7340702"/>
            <a:ext cx="437411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1528D2-9811-46BD-BC37-B17F45D8B1E3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39674" y="7340702"/>
            <a:ext cx="6561177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729871" y="7340702"/>
            <a:ext cx="437411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F72F3-9C15-4A36-83B3-6F1492D3BAE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8928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6041" rtl="0" eaLnBrk="1" latinLnBrk="0" hangingPunct="1">
        <a:lnSpc>
          <a:spcPct val="90000"/>
        </a:lnSpc>
        <a:spcBef>
          <a:spcPct val="0"/>
        </a:spcBef>
        <a:buNone/>
        <a:defRPr sz="508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4010" indent="-264010" algn="l" defTabSz="1056041" rtl="0" eaLnBrk="1" latinLnBrk="0" hangingPunct="1">
        <a:lnSpc>
          <a:spcPct val="90000"/>
        </a:lnSpc>
        <a:spcBef>
          <a:spcPts val="1155"/>
        </a:spcBef>
        <a:buFont typeface="Arial" panose="020B0604020202020204" pitchFamily="34" charset="0"/>
        <a:buChar char="•"/>
        <a:defRPr sz="3234" kern="1200">
          <a:solidFill>
            <a:schemeClr val="tx1"/>
          </a:solidFill>
          <a:latin typeface="+mn-lt"/>
          <a:ea typeface="+mn-ea"/>
          <a:cs typeface="+mn-cs"/>
        </a:defRPr>
      </a:lvl1pPr>
      <a:lvl2pPr marL="792030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772" kern="1200">
          <a:solidFill>
            <a:schemeClr val="tx1"/>
          </a:solidFill>
          <a:latin typeface="+mn-lt"/>
          <a:ea typeface="+mn-ea"/>
          <a:cs typeface="+mn-cs"/>
        </a:defRPr>
      </a:lvl2pPr>
      <a:lvl3pPr marL="132005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3pPr>
      <a:lvl4pPr marL="184807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376091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90411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43213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96015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488172" indent="-264010" algn="l" defTabSz="1056041" rtl="0" eaLnBrk="1" latinLnBrk="0" hangingPunct="1">
        <a:lnSpc>
          <a:spcPct val="90000"/>
        </a:lnSpc>
        <a:spcBef>
          <a:spcPts val="577"/>
        </a:spcBef>
        <a:buFont typeface="Arial" panose="020B0604020202020204" pitchFamily="34" charset="0"/>
        <a:buChar char="•"/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1pPr>
      <a:lvl2pPr marL="528020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2pPr>
      <a:lvl3pPr marL="105604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3pPr>
      <a:lvl4pPr marL="158406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4pPr>
      <a:lvl5pPr marL="211208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5pPr>
      <a:lvl6pPr marL="2640101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6pPr>
      <a:lvl7pPr marL="316812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7pPr>
      <a:lvl8pPr marL="369614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8pPr>
      <a:lvl9pPr marL="4224162" algn="l" defTabSz="1056041" rtl="0" eaLnBrk="1" latinLnBrk="0" hangingPunct="1">
        <a:defRPr sz="207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594A39-913B-542A-4648-1CC844D72E13}"/>
              </a:ext>
            </a:extLst>
          </p:cNvPr>
          <p:cNvSpPr txBox="1"/>
          <p:nvPr/>
        </p:nvSpPr>
        <p:spPr>
          <a:xfrm>
            <a:off x="57113" y="741063"/>
            <a:ext cx="19326296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/>
              <a:t>Lab Title:</a:t>
            </a:r>
            <a:r>
              <a:rPr lang="en-GB" sz="1200">
                <a:latin typeface="Calibri"/>
                <a:cs typeface="Calibri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F089E-3FA3-92EA-85FB-547E39C46022}"/>
              </a:ext>
            </a:extLst>
          </p:cNvPr>
          <p:cNvSpPr txBox="1"/>
          <p:nvPr/>
        </p:nvSpPr>
        <p:spPr>
          <a:xfrm>
            <a:off x="-1" y="357344"/>
            <a:ext cx="7080069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Student Name:</a:t>
            </a:r>
            <a:r>
              <a:rPr lang="en-GB" sz="1200" dirty="0">
                <a:latin typeface="Calibri"/>
                <a:cs typeface="Calibri"/>
              </a:rPr>
              <a:t> Zeyad </a:t>
            </a:r>
            <a:r>
              <a:rPr lang="en-GB" sz="1200" dirty="0" err="1">
                <a:latin typeface="Calibri"/>
                <a:cs typeface="Calibri"/>
              </a:rPr>
              <a:t>karima</a:t>
            </a:r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51DD5A-AC39-45E5-0DB9-E205B9F10995}"/>
              </a:ext>
            </a:extLst>
          </p:cNvPr>
          <p:cNvSpPr txBox="1"/>
          <p:nvPr/>
        </p:nvSpPr>
        <p:spPr>
          <a:xfrm>
            <a:off x="5672187" y="-67709"/>
            <a:ext cx="80961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u="sng" dirty="0"/>
              <a:t>Embedded Systems Lab Worksheet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B9BC86-35F6-8887-4169-8E8E46A1157E}"/>
              </a:ext>
            </a:extLst>
          </p:cNvPr>
          <p:cNvSpPr txBox="1"/>
          <p:nvPr/>
        </p:nvSpPr>
        <p:spPr>
          <a:xfrm>
            <a:off x="16379200" y="322087"/>
            <a:ext cx="2931132" cy="369332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dirty="0"/>
              <a:t>Date:</a:t>
            </a:r>
            <a:r>
              <a:rPr lang="en-GB" sz="1200" dirty="0">
                <a:latin typeface="Calibri"/>
                <a:cs typeface="Calibri"/>
              </a:rPr>
              <a:t> 02/20/2025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842213-ECB1-F05E-0317-5E7F442E0EC9}"/>
              </a:ext>
            </a:extLst>
          </p:cNvPr>
          <p:cNvSpPr txBox="1"/>
          <p:nvPr/>
        </p:nvSpPr>
        <p:spPr>
          <a:xfrm>
            <a:off x="0" y="1181620"/>
            <a:ext cx="6322423" cy="6338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sz="1500" b="1" u="sng" dirty="0"/>
              <a:t>Outline of Approach (Description of Tasks)</a:t>
            </a:r>
          </a:p>
          <a:p>
            <a:r>
              <a:rPr lang="en-GB" sz="1100" b="1" dirty="0"/>
              <a:t>Itemize</a:t>
            </a:r>
            <a:r>
              <a:rPr lang="en-GB" sz="1100" dirty="0"/>
              <a:t> all key steps you took to build the required embedded system in a clear, logical and organised format.</a:t>
            </a:r>
          </a:p>
          <a:p>
            <a:endParaRPr lang="en-GB" sz="1100" dirty="0"/>
          </a:p>
          <a:p>
            <a:r>
              <a:rPr lang="en-GB" sz="1100" b="1" dirty="0"/>
              <a:t>1.Output the alarm state if buttons are sent to </a:t>
            </a:r>
            <a:r>
              <a:rPr lang="en-GB" sz="1100" b="1" dirty="0" err="1"/>
              <a:t>srerial</a:t>
            </a:r>
            <a:r>
              <a:rPr lang="en-GB" sz="1100" b="1" dirty="0"/>
              <a:t> </a:t>
            </a:r>
          </a:p>
          <a:p>
            <a:r>
              <a:rPr lang="en-GB" sz="1100" b="1" dirty="0"/>
              <a:t>2.Output alarm state in serial at regular </a:t>
            </a:r>
            <a:r>
              <a:rPr lang="en-GB" sz="1100" b="1" dirty="0" err="1"/>
              <a:t>intrevals</a:t>
            </a:r>
            <a:r>
              <a:rPr lang="en-GB" sz="1100" b="1" dirty="0"/>
              <a:t>  </a:t>
            </a:r>
          </a:p>
          <a:p>
            <a:r>
              <a:rPr lang="en-GB" sz="1100" b="1" dirty="0"/>
              <a:t>3.Output a value for the temperature</a:t>
            </a:r>
          </a:p>
          <a:p>
            <a:r>
              <a:rPr lang="en-GB" sz="1100" b="1" dirty="0"/>
              <a:t>4.Show warning</a:t>
            </a:r>
          </a:p>
          <a:p>
            <a:r>
              <a:rPr lang="en-GB" sz="1100" b="1" dirty="0"/>
              <a:t>.</a:t>
            </a:r>
          </a:p>
          <a:p>
            <a:r>
              <a:rPr lang="en-GB" sz="1100" b="1" dirty="0"/>
              <a:t>.</a:t>
            </a:r>
          </a:p>
          <a:p>
            <a:r>
              <a:rPr lang="en-GB" sz="1100" b="1" dirty="0"/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3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A5FA1A-B64E-6129-81A3-CD474A23B213}"/>
              </a:ext>
            </a:extLst>
          </p:cNvPr>
          <p:cNvSpPr txBox="1"/>
          <p:nvPr/>
        </p:nvSpPr>
        <p:spPr>
          <a:xfrm>
            <a:off x="-3" y="6912612"/>
            <a:ext cx="6322422" cy="10618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sz="1500" b="1" u="sng" dirty="0"/>
              <a:t>References</a:t>
            </a:r>
          </a:p>
          <a:p>
            <a:r>
              <a:rPr lang="en-US" sz="1200" b="0" i="0" dirty="0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W3schools.com. (2024). </a:t>
            </a:r>
            <a:r>
              <a:rPr lang="en-US" sz="1200" b="0" i="1" dirty="0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W3Schools.com</a:t>
            </a:r>
            <a:r>
              <a:rPr lang="en-US" sz="1200" b="0" i="0" dirty="0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. [online] Available at: https://www.w3schools.com/cpp/cpp_howto_random_number.asp.</a:t>
            </a:r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844FF0-90BA-CE91-93EE-66E2D94A3C94}"/>
              </a:ext>
            </a:extLst>
          </p:cNvPr>
          <p:cNvSpPr txBox="1"/>
          <p:nvPr/>
        </p:nvSpPr>
        <p:spPr>
          <a:xfrm>
            <a:off x="11873932" y="321155"/>
            <a:ext cx="3487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800" dirty="0"/>
              <a:t>Lab. Number: </a:t>
            </a:r>
            <a:r>
              <a:rPr lang="en-GB" sz="1200" dirty="0">
                <a:latin typeface="Calibri"/>
                <a:cs typeface="Calibri"/>
              </a:rPr>
              <a:t>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3C6D6C-A3C9-6984-A3F5-ACE3A2CAF0AF}"/>
              </a:ext>
            </a:extLst>
          </p:cNvPr>
          <p:cNvSpPr txBox="1">
            <a:spLocks noChangeAspect="1"/>
          </p:cNvSpPr>
          <p:nvPr/>
        </p:nvSpPr>
        <p:spPr>
          <a:xfrm>
            <a:off x="6322419" y="1160537"/>
            <a:ext cx="6526646" cy="91305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sz="2400" b="1" u="sng" dirty="0"/>
              <a:t>Reflection </a:t>
            </a:r>
            <a:r>
              <a:rPr lang="en-GB" sz="2400" u="sng" dirty="0"/>
              <a:t>(Not more than 200 words)</a:t>
            </a:r>
            <a:endParaRPr lang="en-GB" sz="1500" dirty="0"/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Calibri" panose="020F0502020204030204" pitchFamily="34" charset="0"/>
                <a:cs typeface="Times New Roman"/>
              </a:rPr>
              <a:t>I made a circuit that would send the output of 2 sensors into the serial monitor on the pc allowing for </a:t>
            </a:r>
            <a:r>
              <a:rPr lang="en-GB" sz="1000" dirty="0" err="1">
                <a:latin typeface="Calibri" panose="020F0502020204030204" pitchFamily="34" charset="0"/>
                <a:cs typeface="Times New Roman"/>
              </a:rPr>
              <a:t>uart</a:t>
            </a:r>
            <a:r>
              <a:rPr lang="en-GB" sz="1000" dirty="0">
                <a:latin typeface="Calibri" panose="020F0502020204030204" pitchFamily="34" charset="0"/>
                <a:cs typeface="Times New Roman"/>
              </a:rPr>
              <a:t> connections.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Calibri" panose="020F0502020204030204" pitchFamily="34" charset="0"/>
                <a:cs typeface="Times New Roman"/>
              </a:rPr>
              <a:t>It was a good feeling to be able to connect serial and the board allowing for pc and board communication instead of using buttons.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Calibri" panose="020F0502020204030204" pitchFamily="34" charset="0"/>
                <a:cs typeface="Times New Roman"/>
              </a:rPr>
              <a:t>It was good to make the </a:t>
            </a:r>
            <a:r>
              <a:rPr lang="en-GB" sz="1000" dirty="0" err="1">
                <a:latin typeface="Calibri" panose="020F0502020204030204" pitchFamily="34" charset="0"/>
                <a:cs typeface="Times New Roman"/>
              </a:rPr>
              <a:t>uart</a:t>
            </a:r>
            <a:r>
              <a:rPr lang="en-GB" sz="1000" dirty="0">
                <a:latin typeface="Calibri" panose="020F0502020204030204" pitchFamily="34" charset="0"/>
                <a:cs typeface="Times New Roman"/>
              </a:rPr>
              <a:t> connection work but it took some work and lots of errors which were annoying.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Calibri" panose="020F0502020204030204" pitchFamily="34" charset="0"/>
                <a:cs typeface="Times New Roman"/>
              </a:rPr>
              <a:t>The situation was a good learning experience allowing me to understand how connections between pc serial monitor works compared to the button input from the old labs.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err="1">
                <a:latin typeface="Calibri" panose="020F0502020204030204" pitchFamily="34" charset="0"/>
                <a:cs typeface="Times New Roman"/>
              </a:rPr>
              <a:t>Ive</a:t>
            </a:r>
            <a:r>
              <a:rPr lang="en-GB" sz="1000" dirty="0">
                <a:latin typeface="Calibri" panose="020F0502020204030204" pitchFamily="34" charset="0"/>
                <a:cs typeface="Times New Roman"/>
              </a:rPr>
              <a:t> learned how to read the input of serial monitor while also I learned how to make random numbers,</a:t>
            </a:r>
            <a:r>
              <a:rPr lang="en-GB" sz="1000" b="0" i="0" dirty="0">
                <a:solidFill>
                  <a:srgbClr val="2C3E50"/>
                </a:solidFill>
                <a:effectLst/>
                <a:latin typeface="Calibri" panose="020F0502020204030204" pitchFamily="34" charset="0"/>
              </a:rPr>
              <a:t> W3schools.com. (2024),</a:t>
            </a:r>
            <a:r>
              <a:rPr lang="en-GB" sz="1000" dirty="0">
                <a:latin typeface="Calibri" panose="020F0502020204030204" pitchFamily="34" charset="0"/>
                <a:cs typeface="Times New Roman"/>
              </a:rPr>
              <a:t> allowing for testing of the sensor code.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>
                <a:latin typeface="Calibri" panose="020F0502020204030204" pitchFamily="34" charset="0"/>
                <a:cs typeface="Times New Roman"/>
              </a:rPr>
              <a:t>My action plan is to learn more about coding and different ways to increase my coding skills.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000" dirty="0" err="1">
                <a:latin typeface="Calibri" panose="020F0502020204030204" pitchFamily="34" charset="0"/>
                <a:cs typeface="Times New Roman"/>
              </a:rPr>
              <a:t>Github</a:t>
            </a:r>
            <a:r>
              <a:rPr lang="en-GB" sz="1000" dirty="0">
                <a:latin typeface="Calibri" panose="020F0502020204030204" pitchFamily="34" charset="0"/>
                <a:cs typeface="Times New Roman"/>
              </a:rPr>
              <a:t> with video evidence: https://github.com/ZeyadK05/Lab-3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 panose="020F0502020204030204" pitchFamily="34" charset="0"/>
              <a:cs typeface="Times New Roman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000" dirty="0">
              <a:latin typeface="Calibri"/>
              <a:cs typeface="Calibri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B820D1B-7A90-C9EA-838D-497783E9F694}"/>
              </a:ext>
            </a:extLst>
          </p:cNvPr>
          <p:cNvSpPr txBox="1">
            <a:spLocks noChangeAspect="1"/>
          </p:cNvSpPr>
          <p:nvPr/>
        </p:nvSpPr>
        <p:spPr>
          <a:xfrm>
            <a:off x="12849065" y="1166886"/>
            <a:ext cx="6609896" cy="69495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/>
              <a:t>Results for Part:1</a:t>
            </a:r>
          </a:p>
          <a:p>
            <a:r>
              <a:rPr lang="en-GB" sz="98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8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The while loop repeats the functions which checks the serial input from the computer, if the number is detected it sends the state which is tested using buttons.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37C38-69C0-1096-1CC9-7453DA67D8E2}"/>
              </a:ext>
            </a:extLst>
          </p:cNvPr>
          <p:cNvSpPr txBox="1"/>
          <p:nvPr/>
        </p:nvSpPr>
        <p:spPr>
          <a:xfrm>
            <a:off x="7572104" y="336544"/>
            <a:ext cx="3487782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anchor="t">
            <a:spAutoFit/>
          </a:bodyPr>
          <a:lstStyle/>
          <a:p>
            <a:r>
              <a:rPr lang="en-GB" sz="1800" dirty="0"/>
              <a:t>ID Number:</a:t>
            </a:r>
            <a:r>
              <a:rPr lang="en-GB" sz="1200" dirty="0">
                <a:latin typeface="Calibri"/>
                <a:cs typeface="Calibri"/>
              </a:rPr>
              <a:t>  23077460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E030F5-F1D8-31AA-01F8-9220C8FA31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80209" y="1475955"/>
            <a:ext cx="5598559" cy="418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42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FA4B03C-5D9B-D130-17F1-FCEFC22464ED}"/>
              </a:ext>
            </a:extLst>
          </p:cNvPr>
          <p:cNvSpPr txBox="1"/>
          <p:nvPr/>
        </p:nvSpPr>
        <p:spPr>
          <a:xfrm>
            <a:off x="0" y="0"/>
            <a:ext cx="6555894" cy="8217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Part:2</a:t>
            </a:r>
            <a:endParaRPr lang="en-US" dirty="0"/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By removing the user input from the computer and adding a timer in the while loop the code will send the alarm state to the serial at regular </a:t>
            </a:r>
            <a:r>
              <a:rPr lang="en-GB" sz="1200" dirty="0" err="1">
                <a:latin typeface="Calibri"/>
                <a:cs typeface="Calibri"/>
              </a:rPr>
              <a:t>intrevals</a:t>
            </a:r>
            <a:r>
              <a:rPr lang="en-GB" sz="1200" dirty="0">
                <a:latin typeface="Calibri"/>
                <a:cs typeface="Calibri"/>
              </a:rPr>
              <a:t>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F8D390-445D-C5D2-DAD0-812F94CCA71D}"/>
              </a:ext>
            </a:extLst>
          </p:cNvPr>
          <p:cNvSpPr txBox="1"/>
          <p:nvPr/>
        </p:nvSpPr>
        <p:spPr>
          <a:xfrm>
            <a:off x="6555895" y="-3"/>
            <a:ext cx="6555897" cy="83561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Part:3</a:t>
            </a:r>
            <a:endParaRPr lang="en-US" dirty="0">
              <a:latin typeface="Aptos"/>
              <a:cs typeface="Calibri"/>
            </a:endParaRPr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9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r>
              <a:rPr lang="en-GB" sz="1200" dirty="0">
                <a:latin typeface="Calibri"/>
                <a:cs typeface="Calibri"/>
              </a:rPr>
              <a:t>Since we do not have a temp sensor yet I created a random number generator to generate a temperature, it is converted to char using sprint, and then printed out to show the temperature, the </a:t>
            </a:r>
            <a:r>
              <a:rPr lang="en-GB" sz="1200" dirty="0" err="1">
                <a:latin typeface="Calibri"/>
                <a:cs typeface="Calibri"/>
              </a:rPr>
              <a:t>usb</a:t>
            </a:r>
            <a:r>
              <a:rPr lang="en-GB" sz="1200" dirty="0">
                <a:latin typeface="Calibri"/>
                <a:cs typeface="Calibri"/>
              </a:rPr>
              <a:t> write (\n) is to create a new line after it is done showing the temperature value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BC4BB-D9E4-5169-7CA8-438DA082C4C5}"/>
              </a:ext>
            </a:extLst>
          </p:cNvPr>
          <p:cNvSpPr txBox="1"/>
          <p:nvPr/>
        </p:nvSpPr>
        <p:spPr>
          <a:xfrm>
            <a:off x="13111793" y="-7"/>
            <a:ext cx="6322420" cy="74789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GB" b="1" u="sng" dirty="0">
                <a:ea typeface="+mn-lt"/>
                <a:cs typeface="+mn-lt"/>
              </a:rPr>
              <a:t>Results for Part:4</a:t>
            </a:r>
            <a:endParaRPr lang="en-US" dirty="0"/>
          </a:p>
          <a:p>
            <a:r>
              <a:rPr lang="en-GB" sz="900" dirty="0">
                <a:latin typeface="Calibri"/>
                <a:cs typeface="Calibri"/>
              </a:rPr>
              <a:t>(Input only lab results, Git-hub code link, Flow chart, calculations or picture evidence of simulation/circuits/figures obtained). </a:t>
            </a:r>
          </a:p>
          <a:p>
            <a:r>
              <a:rPr lang="en-GB" sz="900" dirty="0">
                <a:latin typeface="Calibri"/>
                <a:cs typeface="Calibri"/>
              </a:rPr>
              <a:t>All figures should be captioned with relevant title and a brief description to present the essential details).</a:t>
            </a: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  <a:p>
            <a:endParaRPr lang="en-GB" sz="1200" dirty="0">
              <a:latin typeface="Calibri"/>
              <a:cs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206E07-1B6E-216B-BFAF-356B214F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6067"/>
            <a:ext cx="6559476" cy="43562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F30C31-5D4E-2279-98E7-BD68F09F2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894" y="366067"/>
            <a:ext cx="6404247" cy="51328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B11E74-F52F-4DDC-3D44-AD01AA4AE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9966" y="568571"/>
            <a:ext cx="6404247" cy="5132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35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1531</TotalTime>
  <Words>612</Words>
  <Application>Microsoft Office PowerPoint</Application>
  <PresentationFormat>Custom</PresentationFormat>
  <Paragraphs>215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>UWE Bristol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Sunday Atuba</dc:creator>
  <cp:lastModifiedBy>Zeyad Karima (Student)</cp:lastModifiedBy>
  <cp:revision>40</cp:revision>
  <dcterms:created xsi:type="dcterms:W3CDTF">2024-08-15T10:05:48Z</dcterms:created>
  <dcterms:modified xsi:type="dcterms:W3CDTF">2025-05-04T19:14:25Z</dcterms:modified>
</cp:coreProperties>
</file>