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19440525" cy="7920038"/>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B01F97F-B0AD-3234-7380-A2E72E565134}" name="Sunday Atuba" initials="SA" userId="S::sunday.atuba@uwe.ac.uk::63d4b555-e35c-4d48-b516-912e8a279d80" providerId="AD"/>
  <p188:author id="{EAA6FF83-AEE8-AEA5-3B77-730E9799378E}" name="Dan Withey" initials="DW" userId="S::dan.withey@uwe.ac.uk::2c4927e2-7ebc-4c09-9578-afa47211b47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8/10/relationships/authors" Target="authors.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049FBEF-B3F8-46B5-AFC0-C4BEE095BBE4}" type="datetimeFigureOut">
              <a:rPr lang="en-GB" smtClean="0"/>
              <a:t>04/05/2025</a:t>
            </a:fld>
            <a:endParaRPr lang="en-GB"/>
          </a:p>
        </p:txBody>
      </p:sp>
      <p:sp>
        <p:nvSpPr>
          <p:cNvPr id="4" name="Slide Image Placeholder 3"/>
          <p:cNvSpPr>
            <a:spLocks noGrp="1" noRot="1" noChangeAspect="1"/>
          </p:cNvSpPr>
          <p:nvPr>
            <p:ph type="sldImg" idx="2"/>
          </p:nvPr>
        </p:nvSpPr>
        <p:spPr>
          <a:xfrm>
            <a:off x="1731963" y="857250"/>
            <a:ext cx="5680075"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A873869-7C6B-4A0C-937A-55378383C021}" type="slidenum">
              <a:rPr lang="en-GB" smtClean="0"/>
              <a:t>‹#›</a:t>
            </a:fld>
            <a:endParaRPr lang="en-GB"/>
          </a:p>
        </p:txBody>
      </p:sp>
    </p:spTree>
    <p:extLst>
      <p:ext uri="{BB962C8B-B14F-4D97-AF65-F5344CB8AC3E}">
        <p14:creationId xmlns:p14="http://schemas.microsoft.com/office/powerpoint/2010/main" val="3919062392"/>
      </p:ext>
    </p:extLst>
  </p:cSld>
  <p:clrMap bg1="lt1" tx1="dk1" bg2="lt2" tx2="dk2" accent1="accent1" accent2="accent2" accent3="accent3" accent4="accent4" accent5="accent5" accent6="accent6" hlink="hlink" folHlink="folHlink"/>
  <p:notesStyle>
    <a:lvl1pPr marL="0" algn="l" defTabSz="1313261" rtl="0" eaLnBrk="1" latinLnBrk="0" hangingPunct="1">
      <a:defRPr sz="1723" kern="1200">
        <a:solidFill>
          <a:schemeClr val="tx1"/>
        </a:solidFill>
        <a:latin typeface="+mn-lt"/>
        <a:ea typeface="+mn-ea"/>
        <a:cs typeface="+mn-cs"/>
      </a:defRPr>
    </a:lvl1pPr>
    <a:lvl2pPr marL="656631" algn="l" defTabSz="1313261" rtl="0" eaLnBrk="1" latinLnBrk="0" hangingPunct="1">
      <a:defRPr sz="1723" kern="1200">
        <a:solidFill>
          <a:schemeClr val="tx1"/>
        </a:solidFill>
        <a:latin typeface="+mn-lt"/>
        <a:ea typeface="+mn-ea"/>
        <a:cs typeface="+mn-cs"/>
      </a:defRPr>
    </a:lvl2pPr>
    <a:lvl3pPr marL="1313261" algn="l" defTabSz="1313261" rtl="0" eaLnBrk="1" latinLnBrk="0" hangingPunct="1">
      <a:defRPr sz="1723" kern="1200">
        <a:solidFill>
          <a:schemeClr val="tx1"/>
        </a:solidFill>
        <a:latin typeface="+mn-lt"/>
        <a:ea typeface="+mn-ea"/>
        <a:cs typeface="+mn-cs"/>
      </a:defRPr>
    </a:lvl3pPr>
    <a:lvl4pPr marL="1969892" algn="l" defTabSz="1313261" rtl="0" eaLnBrk="1" latinLnBrk="0" hangingPunct="1">
      <a:defRPr sz="1723" kern="1200">
        <a:solidFill>
          <a:schemeClr val="tx1"/>
        </a:solidFill>
        <a:latin typeface="+mn-lt"/>
        <a:ea typeface="+mn-ea"/>
        <a:cs typeface="+mn-cs"/>
      </a:defRPr>
    </a:lvl4pPr>
    <a:lvl5pPr marL="2626523" algn="l" defTabSz="1313261" rtl="0" eaLnBrk="1" latinLnBrk="0" hangingPunct="1">
      <a:defRPr sz="1723" kern="1200">
        <a:solidFill>
          <a:schemeClr val="tx1"/>
        </a:solidFill>
        <a:latin typeface="+mn-lt"/>
        <a:ea typeface="+mn-ea"/>
        <a:cs typeface="+mn-cs"/>
      </a:defRPr>
    </a:lvl5pPr>
    <a:lvl6pPr marL="3283153" algn="l" defTabSz="1313261" rtl="0" eaLnBrk="1" latinLnBrk="0" hangingPunct="1">
      <a:defRPr sz="1723" kern="1200">
        <a:solidFill>
          <a:schemeClr val="tx1"/>
        </a:solidFill>
        <a:latin typeface="+mn-lt"/>
        <a:ea typeface="+mn-ea"/>
        <a:cs typeface="+mn-cs"/>
      </a:defRPr>
    </a:lvl6pPr>
    <a:lvl7pPr marL="3939784" algn="l" defTabSz="1313261" rtl="0" eaLnBrk="1" latinLnBrk="0" hangingPunct="1">
      <a:defRPr sz="1723" kern="1200">
        <a:solidFill>
          <a:schemeClr val="tx1"/>
        </a:solidFill>
        <a:latin typeface="+mn-lt"/>
        <a:ea typeface="+mn-ea"/>
        <a:cs typeface="+mn-cs"/>
      </a:defRPr>
    </a:lvl7pPr>
    <a:lvl8pPr marL="4596414" algn="l" defTabSz="1313261" rtl="0" eaLnBrk="1" latinLnBrk="0" hangingPunct="1">
      <a:defRPr sz="1723" kern="1200">
        <a:solidFill>
          <a:schemeClr val="tx1"/>
        </a:solidFill>
        <a:latin typeface="+mn-lt"/>
        <a:ea typeface="+mn-ea"/>
        <a:cs typeface="+mn-cs"/>
      </a:defRPr>
    </a:lvl8pPr>
    <a:lvl9pPr marL="5253045" algn="l" defTabSz="1313261" rtl="0" eaLnBrk="1" latinLnBrk="0" hangingPunct="1">
      <a:defRPr sz="172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73869-7C6B-4A0C-937A-55378383C021}" type="slidenum">
              <a:rPr lang="en-GB" smtClean="0"/>
              <a:t>1</a:t>
            </a:fld>
            <a:endParaRPr lang="en-GB"/>
          </a:p>
        </p:txBody>
      </p:sp>
    </p:spTree>
    <p:extLst>
      <p:ext uri="{BB962C8B-B14F-4D97-AF65-F5344CB8AC3E}">
        <p14:creationId xmlns:p14="http://schemas.microsoft.com/office/powerpoint/2010/main" val="3099200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066" y="1296173"/>
            <a:ext cx="14580394" cy="2757347"/>
          </a:xfrm>
        </p:spPr>
        <p:txBody>
          <a:bodyPr anchor="b"/>
          <a:lstStyle>
            <a:lvl1pPr algn="ctr">
              <a:defRPr sz="6929"/>
            </a:lvl1pPr>
          </a:lstStyle>
          <a:p>
            <a:r>
              <a:rPr lang="en-US"/>
              <a:t>Click to edit Master title style</a:t>
            </a:r>
          </a:p>
        </p:txBody>
      </p:sp>
      <p:sp>
        <p:nvSpPr>
          <p:cNvPr id="3" name="Subtitle 2"/>
          <p:cNvSpPr>
            <a:spLocks noGrp="1"/>
          </p:cNvSpPr>
          <p:nvPr>
            <p:ph type="subTitle" idx="1"/>
          </p:nvPr>
        </p:nvSpPr>
        <p:spPr>
          <a:xfrm>
            <a:off x="2430066" y="4159854"/>
            <a:ext cx="14580394" cy="1912175"/>
          </a:xfrm>
        </p:spPr>
        <p:txBody>
          <a:bodyPr/>
          <a:lstStyle>
            <a:lvl1pPr marL="0" indent="0" algn="ctr">
              <a:buNone/>
              <a:defRPr sz="2772"/>
            </a:lvl1pPr>
            <a:lvl2pPr marL="528020" indent="0" algn="ctr">
              <a:buNone/>
              <a:defRPr sz="2310"/>
            </a:lvl2pPr>
            <a:lvl3pPr marL="1056041" indent="0" algn="ctr">
              <a:buNone/>
              <a:defRPr sz="2079"/>
            </a:lvl3pPr>
            <a:lvl4pPr marL="1584061" indent="0" algn="ctr">
              <a:buNone/>
              <a:defRPr sz="1848"/>
            </a:lvl4pPr>
            <a:lvl5pPr marL="2112081" indent="0" algn="ctr">
              <a:buNone/>
              <a:defRPr sz="1848"/>
            </a:lvl5pPr>
            <a:lvl6pPr marL="2640101" indent="0" algn="ctr">
              <a:buNone/>
              <a:defRPr sz="1848"/>
            </a:lvl6pPr>
            <a:lvl7pPr marL="3168122" indent="0" algn="ctr">
              <a:buNone/>
              <a:defRPr sz="1848"/>
            </a:lvl7pPr>
            <a:lvl8pPr marL="3696142" indent="0" algn="ctr">
              <a:buNone/>
              <a:defRPr sz="1848"/>
            </a:lvl8pPr>
            <a:lvl9pPr marL="4224162" indent="0" algn="ctr">
              <a:buNone/>
              <a:defRPr sz="1848"/>
            </a:lvl9pPr>
          </a:lstStyle>
          <a:p>
            <a:r>
              <a:rPr lang="en-US"/>
              <a:t>Click to edit Master subtitle style</a:t>
            </a:r>
          </a:p>
        </p:txBody>
      </p:sp>
      <p:sp>
        <p:nvSpPr>
          <p:cNvPr id="4" name="Date Placeholder 3"/>
          <p:cNvSpPr>
            <a:spLocks noGrp="1"/>
          </p:cNvSpPr>
          <p:nvPr>
            <p:ph type="dt" sz="half" idx="10"/>
          </p:nvPr>
        </p:nvSpPr>
        <p:spPr/>
        <p:txBody>
          <a:bodyPr/>
          <a:lstStyle/>
          <a:p>
            <a:fld id="{961528D2-9811-46BD-BC37-B17F45D8B1E3}"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163579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1528D2-9811-46BD-BC37-B17F45D8B1E3}"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3905233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2126" y="421669"/>
            <a:ext cx="4191863" cy="67118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36536" y="421669"/>
            <a:ext cx="12332583" cy="6711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1528D2-9811-46BD-BC37-B17F45D8B1E3}"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284354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1528D2-9811-46BD-BC37-B17F45D8B1E3}"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355757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26411" y="1974511"/>
            <a:ext cx="16767453" cy="3294515"/>
          </a:xfrm>
        </p:spPr>
        <p:txBody>
          <a:bodyPr anchor="b"/>
          <a:lstStyle>
            <a:lvl1pPr>
              <a:defRPr sz="6929"/>
            </a:lvl1pPr>
          </a:lstStyle>
          <a:p>
            <a:r>
              <a:rPr lang="en-US"/>
              <a:t>Click to edit Master title style</a:t>
            </a:r>
          </a:p>
        </p:txBody>
      </p:sp>
      <p:sp>
        <p:nvSpPr>
          <p:cNvPr id="3" name="Text Placeholder 2"/>
          <p:cNvSpPr>
            <a:spLocks noGrp="1"/>
          </p:cNvSpPr>
          <p:nvPr>
            <p:ph type="body" idx="1"/>
          </p:nvPr>
        </p:nvSpPr>
        <p:spPr>
          <a:xfrm>
            <a:off x="1326411" y="5300193"/>
            <a:ext cx="16767453" cy="1732508"/>
          </a:xfrm>
        </p:spPr>
        <p:txBody>
          <a:bodyPr/>
          <a:lstStyle>
            <a:lvl1pPr marL="0" indent="0">
              <a:buNone/>
              <a:defRPr sz="2772">
                <a:solidFill>
                  <a:schemeClr val="tx1">
                    <a:tint val="82000"/>
                  </a:schemeClr>
                </a:solidFill>
              </a:defRPr>
            </a:lvl1pPr>
            <a:lvl2pPr marL="528020" indent="0">
              <a:buNone/>
              <a:defRPr sz="2310">
                <a:solidFill>
                  <a:schemeClr val="tx1">
                    <a:tint val="82000"/>
                  </a:schemeClr>
                </a:solidFill>
              </a:defRPr>
            </a:lvl2pPr>
            <a:lvl3pPr marL="1056041" indent="0">
              <a:buNone/>
              <a:defRPr sz="2079">
                <a:solidFill>
                  <a:schemeClr val="tx1">
                    <a:tint val="82000"/>
                  </a:schemeClr>
                </a:solidFill>
              </a:defRPr>
            </a:lvl3pPr>
            <a:lvl4pPr marL="1584061" indent="0">
              <a:buNone/>
              <a:defRPr sz="1848">
                <a:solidFill>
                  <a:schemeClr val="tx1">
                    <a:tint val="82000"/>
                  </a:schemeClr>
                </a:solidFill>
              </a:defRPr>
            </a:lvl4pPr>
            <a:lvl5pPr marL="2112081" indent="0">
              <a:buNone/>
              <a:defRPr sz="1848">
                <a:solidFill>
                  <a:schemeClr val="tx1">
                    <a:tint val="82000"/>
                  </a:schemeClr>
                </a:solidFill>
              </a:defRPr>
            </a:lvl5pPr>
            <a:lvl6pPr marL="2640101" indent="0">
              <a:buNone/>
              <a:defRPr sz="1848">
                <a:solidFill>
                  <a:schemeClr val="tx1">
                    <a:tint val="82000"/>
                  </a:schemeClr>
                </a:solidFill>
              </a:defRPr>
            </a:lvl6pPr>
            <a:lvl7pPr marL="3168122" indent="0">
              <a:buNone/>
              <a:defRPr sz="1848">
                <a:solidFill>
                  <a:schemeClr val="tx1">
                    <a:tint val="82000"/>
                  </a:schemeClr>
                </a:solidFill>
              </a:defRPr>
            </a:lvl7pPr>
            <a:lvl8pPr marL="3696142" indent="0">
              <a:buNone/>
              <a:defRPr sz="1848">
                <a:solidFill>
                  <a:schemeClr val="tx1">
                    <a:tint val="82000"/>
                  </a:schemeClr>
                </a:solidFill>
              </a:defRPr>
            </a:lvl8pPr>
            <a:lvl9pPr marL="4224162" indent="0">
              <a:buNone/>
              <a:defRPr sz="1848">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1528D2-9811-46BD-BC37-B17F45D8B1E3}"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3822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36536" y="2108344"/>
            <a:ext cx="8262223" cy="50251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841766" y="2108344"/>
            <a:ext cx="8262223" cy="50251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1528D2-9811-46BD-BC37-B17F45D8B1E3}"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120305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39068" y="421669"/>
            <a:ext cx="16767453" cy="1530841"/>
          </a:xfrm>
        </p:spPr>
        <p:txBody>
          <a:bodyPr/>
          <a:lstStyle/>
          <a:p>
            <a:r>
              <a:rPr lang="en-US"/>
              <a:t>Click to edit Master title style</a:t>
            </a:r>
          </a:p>
        </p:txBody>
      </p:sp>
      <p:sp>
        <p:nvSpPr>
          <p:cNvPr id="3" name="Text Placeholder 2"/>
          <p:cNvSpPr>
            <a:spLocks noGrp="1"/>
          </p:cNvSpPr>
          <p:nvPr>
            <p:ph type="body" idx="1"/>
          </p:nvPr>
        </p:nvSpPr>
        <p:spPr>
          <a:xfrm>
            <a:off x="1339069" y="1941510"/>
            <a:ext cx="8224253" cy="951504"/>
          </a:xfrm>
        </p:spPr>
        <p:txBody>
          <a:bodyPr anchor="b"/>
          <a:lstStyle>
            <a:lvl1pPr marL="0" indent="0">
              <a:buNone/>
              <a:defRPr sz="2772" b="1"/>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a:t>Click to edit Master text styles</a:t>
            </a:r>
          </a:p>
        </p:txBody>
      </p:sp>
      <p:sp>
        <p:nvSpPr>
          <p:cNvPr id="4" name="Content Placeholder 3"/>
          <p:cNvSpPr>
            <a:spLocks noGrp="1"/>
          </p:cNvSpPr>
          <p:nvPr>
            <p:ph sz="half" idx="2"/>
          </p:nvPr>
        </p:nvSpPr>
        <p:spPr>
          <a:xfrm>
            <a:off x="1339069" y="2893014"/>
            <a:ext cx="8224253" cy="4255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841766" y="1941510"/>
            <a:ext cx="8264755" cy="951504"/>
          </a:xfrm>
        </p:spPr>
        <p:txBody>
          <a:bodyPr anchor="b"/>
          <a:lstStyle>
            <a:lvl1pPr marL="0" indent="0">
              <a:buNone/>
              <a:defRPr sz="2772" b="1"/>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a:t>Click to edit Master text styles</a:t>
            </a:r>
          </a:p>
        </p:txBody>
      </p:sp>
      <p:sp>
        <p:nvSpPr>
          <p:cNvPr id="6" name="Content Placeholder 5"/>
          <p:cNvSpPr>
            <a:spLocks noGrp="1"/>
          </p:cNvSpPr>
          <p:nvPr>
            <p:ph sz="quarter" idx="4"/>
          </p:nvPr>
        </p:nvSpPr>
        <p:spPr>
          <a:xfrm>
            <a:off x="9841766" y="2893014"/>
            <a:ext cx="8264755" cy="4255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1528D2-9811-46BD-BC37-B17F45D8B1E3}" type="datetimeFigureOut">
              <a:rPr lang="en-GB" smtClean="0"/>
              <a:t>04/05/2025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2000785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1528D2-9811-46BD-BC37-B17F45D8B1E3}" type="datetimeFigureOut">
              <a:rPr lang="en-GB" smtClean="0"/>
              <a:t>04/05/2025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406670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528D2-9811-46BD-BC37-B17F45D8B1E3}" type="datetimeFigureOut">
              <a:rPr lang="en-GB" smtClean="0"/>
              <a:t>04/05/2025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9910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9069" y="528002"/>
            <a:ext cx="6270075" cy="1848009"/>
          </a:xfrm>
        </p:spPr>
        <p:txBody>
          <a:bodyPr anchor="b"/>
          <a:lstStyle>
            <a:lvl1pPr>
              <a:defRPr sz="3696"/>
            </a:lvl1pPr>
          </a:lstStyle>
          <a:p>
            <a:r>
              <a:rPr lang="en-US"/>
              <a:t>Click to edit Master title style</a:t>
            </a:r>
          </a:p>
        </p:txBody>
      </p:sp>
      <p:sp>
        <p:nvSpPr>
          <p:cNvPr id="3" name="Content Placeholder 2"/>
          <p:cNvSpPr>
            <a:spLocks noGrp="1"/>
          </p:cNvSpPr>
          <p:nvPr>
            <p:ph idx="1"/>
          </p:nvPr>
        </p:nvSpPr>
        <p:spPr>
          <a:xfrm>
            <a:off x="8264755" y="1140340"/>
            <a:ext cx="9841766" cy="5628360"/>
          </a:xfrm>
        </p:spPr>
        <p:txBody>
          <a:bodyPr/>
          <a:lstStyle>
            <a:lvl1pPr>
              <a:defRPr sz="3696"/>
            </a:lvl1pPr>
            <a:lvl2pPr>
              <a:defRPr sz="3234"/>
            </a:lvl2pPr>
            <a:lvl3pPr>
              <a:defRPr sz="2772"/>
            </a:lvl3pPr>
            <a:lvl4pPr>
              <a:defRPr sz="2310"/>
            </a:lvl4pPr>
            <a:lvl5pPr>
              <a:defRPr sz="2310"/>
            </a:lvl5pPr>
            <a:lvl6pPr>
              <a:defRPr sz="2310"/>
            </a:lvl6pPr>
            <a:lvl7pPr>
              <a:defRPr sz="2310"/>
            </a:lvl7pPr>
            <a:lvl8pPr>
              <a:defRPr sz="2310"/>
            </a:lvl8pPr>
            <a:lvl9pPr>
              <a:defRPr sz="23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39069" y="2376011"/>
            <a:ext cx="6270075" cy="4401855"/>
          </a:xfrm>
        </p:spPr>
        <p:txBody>
          <a:bodyPr/>
          <a:lstStyle>
            <a:lvl1pPr marL="0" indent="0">
              <a:buNone/>
              <a:defRPr sz="1848"/>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en-US"/>
              <a:t>Click to edit Master text styles</a:t>
            </a:r>
          </a:p>
        </p:txBody>
      </p:sp>
      <p:sp>
        <p:nvSpPr>
          <p:cNvPr id="5" name="Date Placeholder 4"/>
          <p:cNvSpPr>
            <a:spLocks noGrp="1"/>
          </p:cNvSpPr>
          <p:nvPr>
            <p:ph type="dt" sz="half" idx="10"/>
          </p:nvPr>
        </p:nvSpPr>
        <p:spPr/>
        <p:txBody>
          <a:bodyPr/>
          <a:lstStyle/>
          <a:p>
            <a:fld id="{961528D2-9811-46BD-BC37-B17F45D8B1E3}"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563818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9069" y="528002"/>
            <a:ext cx="6270075" cy="1848009"/>
          </a:xfrm>
        </p:spPr>
        <p:txBody>
          <a:bodyPr anchor="b"/>
          <a:lstStyle>
            <a:lvl1pPr>
              <a:defRPr sz="3696"/>
            </a:lvl1pPr>
          </a:lstStyle>
          <a:p>
            <a:r>
              <a:rPr lang="en-US"/>
              <a:t>Click to edit Master title style</a:t>
            </a:r>
          </a:p>
        </p:txBody>
      </p:sp>
      <p:sp>
        <p:nvSpPr>
          <p:cNvPr id="3" name="Picture Placeholder 2"/>
          <p:cNvSpPr>
            <a:spLocks noGrp="1" noChangeAspect="1"/>
          </p:cNvSpPr>
          <p:nvPr>
            <p:ph type="pic" idx="1"/>
          </p:nvPr>
        </p:nvSpPr>
        <p:spPr>
          <a:xfrm>
            <a:off x="8264755" y="1140340"/>
            <a:ext cx="9841766" cy="5628360"/>
          </a:xfrm>
        </p:spPr>
        <p:txBody>
          <a:bodyPr anchor="t"/>
          <a:lstStyle>
            <a:lvl1pPr marL="0" indent="0">
              <a:buNone/>
              <a:defRPr sz="3696"/>
            </a:lvl1pPr>
            <a:lvl2pPr marL="528020" indent="0">
              <a:buNone/>
              <a:defRPr sz="3234"/>
            </a:lvl2pPr>
            <a:lvl3pPr marL="1056041" indent="0">
              <a:buNone/>
              <a:defRPr sz="2772"/>
            </a:lvl3pPr>
            <a:lvl4pPr marL="1584061" indent="0">
              <a:buNone/>
              <a:defRPr sz="2310"/>
            </a:lvl4pPr>
            <a:lvl5pPr marL="2112081" indent="0">
              <a:buNone/>
              <a:defRPr sz="2310"/>
            </a:lvl5pPr>
            <a:lvl6pPr marL="2640101" indent="0">
              <a:buNone/>
              <a:defRPr sz="2310"/>
            </a:lvl6pPr>
            <a:lvl7pPr marL="3168122" indent="0">
              <a:buNone/>
              <a:defRPr sz="2310"/>
            </a:lvl7pPr>
            <a:lvl8pPr marL="3696142" indent="0">
              <a:buNone/>
              <a:defRPr sz="2310"/>
            </a:lvl8pPr>
            <a:lvl9pPr marL="4224162" indent="0">
              <a:buNone/>
              <a:defRPr sz="2310"/>
            </a:lvl9pPr>
          </a:lstStyle>
          <a:p>
            <a:r>
              <a:rPr lang="en-US"/>
              <a:t>Click icon to add picture</a:t>
            </a:r>
          </a:p>
        </p:txBody>
      </p:sp>
      <p:sp>
        <p:nvSpPr>
          <p:cNvPr id="4" name="Text Placeholder 3"/>
          <p:cNvSpPr>
            <a:spLocks noGrp="1"/>
          </p:cNvSpPr>
          <p:nvPr>
            <p:ph type="body" sz="half" idx="2"/>
          </p:nvPr>
        </p:nvSpPr>
        <p:spPr>
          <a:xfrm>
            <a:off x="1339069" y="2376011"/>
            <a:ext cx="6270075" cy="4401855"/>
          </a:xfrm>
        </p:spPr>
        <p:txBody>
          <a:bodyPr/>
          <a:lstStyle>
            <a:lvl1pPr marL="0" indent="0">
              <a:buNone/>
              <a:defRPr sz="1848"/>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en-US"/>
              <a:t>Click to edit Master text styles</a:t>
            </a:r>
          </a:p>
        </p:txBody>
      </p:sp>
      <p:sp>
        <p:nvSpPr>
          <p:cNvPr id="5" name="Date Placeholder 4"/>
          <p:cNvSpPr>
            <a:spLocks noGrp="1"/>
          </p:cNvSpPr>
          <p:nvPr>
            <p:ph type="dt" sz="half" idx="10"/>
          </p:nvPr>
        </p:nvSpPr>
        <p:spPr/>
        <p:txBody>
          <a:bodyPr/>
          <a:lstStyle/>
          <a:p>
            <a:fld id="{961528D2-9811-46BD-BC37-B17F45D8B1E3}"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2430912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36536" y="421669"/>
            <a:ext cx="16767453" cy="153084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336536" y="2108344"/>
            <a:ext cx="16767453" cy="5025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36536" y="7340702"/>
            <a:ext cx="4374118" cy="421669"/>
          </a:xfrm>
          <a:prstGeom prst="rect">
            <a:avLst/>
          </a:prstGeom>
        </p:spPr>
        <p:txBody>
          <a:bodyPr vert="horz" lIns="91440" tIns="45720" rIns="91440" bIns="45720" rtlCol="0" anchor="ctr"/>
          <a:lstStyle>
            <a:lvl1pPr algn="l">
              <a:defRPr sz="1386">
                <a:solidFill>
                  <a:schemeClr val="tx1">
                    <a:tint val="82000"/>
                  </a:schemeClr>
                </a:solidFill>
              </a:defRPr>
            </a:lvl1pPr>
          </a:lstStyle>
          <a:p>
            <a:fld id="{961528D2-9811-46BD-BC37-B17F45D8B1E3}" type="datetimeFigureOut">
              <a:rPr lang="en-GB" smtClean="0"/>
              <a:t>04/05/2025</a:t>
            </a:fld>
            <a:endParaRPr lang="en-GB"/>
          </a:p>
        </p:txBody>
      </p:sp>
      <p:sp>
        <p:nvSpPr>
          <p:cNvPr id="5" name="Footer Placeholder 4"/>
          <p:cNvSpPr>
            <a:spLocks noGrp="1"/>
          </p:cNvSpPr>
          <p:nvPr>
            <p:ph type="ftr" sz="quarter" idx="3"/>
          </p:nvPr>
        </p:nvSpPr>
        <p:spPr>
          <a:xfrm>
            <a:off x="6439674" y="7340702"/>
            <a:ext cx="6561177" cy="421669"/>
          </a:xfrm>
          <a:prstGeom prst="rect">
            <a:avLst/>
          </a:prstGeom>
        </p:spPr>
        <p:txBody>
          <a:bodyPr vert="horz" lIns="91440" tIns="45720" rIns="91440" bIns="45720" rtlCol="0" anchor="ctr"/>
          <a:lstStyle>
            <a:lvl1pPr algn="ctr">
              <a:defRPr sz="1386">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13729871" y="7340702"/>
            <a:ext cx="4374118" cy="421669"/>
          </a:xfrm>
          <a:prstGeom prst="rect">
            <a:avLst/>
          </a:prstGeom>
        </p:spPr>
        <p:txBody>
          <a:bodyPr vert="horz" lIns="91440" tIns="45720" rIns="91440" bIns="45720" rtlCol="0" anchor="ctr"/>
          <a:lstStyle>
            <a:lvl1pPr algn="r">
              <a:defRPr sz="1386">
                <a:solidFill>
                  <a:schemeClr val="tx1">
                    <a:tint val="82000"/>
                  </a:schemeClr>
                </a:solidFill>
              </a:defRPr>
            </a:lvl1pPr>
          </a:lstStyle>
          <a:p>
            <a:fld id="{711F72F3-9C15-4A36-83B3-6F1492D3BAEA}" type="slidenum">
              <a:rPr lang="en-GB" smtClean="0"/>
              <a:t>‹#›</a:t>
            </a:fld>
            <a:endParaRPr lang="en-GB"/>
          </a:p>
        </p:txBody>
      </p:sp>
    </p:spTree>
    <p:extLst>
      <p:ext uri="{BB962C8B-B14F-4D97-AF65-F5344CB8AC3E}">
        <p14:creationId xmlns:p14="http://schemas.microsoft.com/office/powerpoint/2010/main" val="3738928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56041" rtl="0" eaLnBrk="1" latinLnBrk="0" hangingPunct="1">
        <a:lnSpc>
          <a:spcPct val="90000"/>
        </a:lnSpc>
        <a:spcBef>
          <a:spcPct val="0"/>
        </a:spcBef>
        <a:buNone/>
        <a:defRPr sz="5082" kern="1200">
          <a:solidFill>
            <a:schemeClr val="tx1"/>
          </a:solidFill>
          <a:latin typeface="+mj-lt"/>
          <a:ea typeface="+mj-ea"/>
          <a:cs typeface="+mj-cs"/>
        </a:defRPr>
      </a:lvl1pPr>
    </p:titleStyle>
    <p:bodyStyle>
      <a:lvl1pPr marL="264010" indent="-264010" algn="l" defTabSz="1056041" rtl="0" eaLnBrk="1" latinLnBrk="0" hangingPunct="1">
        <a:lnSpc>
          <a:spcPct val="90000"/>
        </a:lnSpc>
        <a:spcBef>
          <a:spcPts val="1155"/>
        </a:spcBef>
        <a:buFont typeface="Arial" panose="020B0604020202020204" pitchFamily="34" charset="0"/>
        <a:buChar char="•"/>
        <a:defRPr sz="3234" kern="1200">
          <a:solidFill>
            <a:schemeClr val="tx1"/>
          </a:solidFill>
          <a:latin typeface="+mn-lt"/>
          <a:ea typeface="+mn-ea"/>
          <a:cs typeface="+mn-cs"/>
        </a:defRPr>
      </a:lvl1pPr>
      <a:lvl2pPr marL="792030" indent="-264010" algn="l" defTabSz="1056041" rtl="0" eaLnBrk="1" latinLnBrk="0" hangingPunct="1">
        <a:lnSpc>
          <a:spcPct val="90000"/>
        </a:lnSpc>
        <a:spcBef>
          <a:spcPts val="577"/>
        </a:spcBef>
        <a:buFont typeface="Arial" panose="020B0604020202020204" pitchFamily="34" charset="0"/>
        <a:buChar char="•"/>
        <a:defRPr sz="2772" kern="1200">
          <a:solidFill>
            <a:schemeClr val="tx1"/>
          </a:solidFill>
          <a:latin typeface="+mn-lt"/>
          <a:ea typeface="+mn-ea"/>
          <a:cs typeface="+mn-cs"/>
        </a:defRPr>
      </a:lvl2pPr>
      <a:lvl3pPr marL="1320051" indent="-264010" algn="l" defTabSz="1056041" rtl="0" eaLnBrk="1" latinLnBrk="0" hangingPunct="1">
        <a:lnSpc>
          <a:spcPct val="90000"/>
        </a:lnSpc>
        <a:spcBef>
          <a:spcPts val="577"/>
        </a:spcBef>
        <a:buFont typeface="Arial" panose="020B0604020202020204" pitchFamily="34" charset="0"/>
        <a:buChar char="•"/>
        <a:defRPr sz="2310" kern="1200">
          <a:solidFill>
            <a:schemeClr val="tx1"/>
          </a:solidFill>
          <a:latin typeface="+mn-lt"/>
          <a:ea typeface="+mn-ea"/>
          <a:cs typeface="+mn-cs"/>
        </a:defRPr>
      </a:lvl3pPr>
      <a:lvl4pPr marL="1848071"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4pPr>
      <a:lvl5pPr marL="2376091"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5pPr>
      <a:lvl6pPr marL="290411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6pPr>
      <a:lvl7pPr marL="343213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7pPr>
      <a:lvl8pPr marL="396015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8pPr>
      <a:lvl9pPr marL="448817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9pPr>
    </p:bodyStyle>
    <p:otherStyle>
      <a:defPPr>
        <a:defRPr lang="en-US"/>
      </a:defPPr>
      <a:lvl1pPr marL="0" algn="l" defTabSz="1056041" rtl="0" eaLnBrk="1" latinLnBrk="0" hangingPunct="1">
        <a:defRPr sz="2079" kern="1200">
          <a:solidFill>
            <a:schemeClr val="tx1"/>
          </a:solidFill>
          <a:latin typeface="+mn-lt"/>
          <a:ea typeface="+mn-ea"/>
          <a:cs typeface="+mn-cs"/>
        </a:defRPr>
      </a:lvl1pPr>
      <a:lvl2pPr marL="528020" algn="l" defTabSz="1056041" rtl="0" eaLnBrk="1" latinLnBrk="0" hangingPunct="1">
        <a:defRPr sz="2079" kern="1200">
          <a:solidFill>
            <a:schemeClr val="tx1"/>
          </a:solidFill>
          <a:latin typeface="+mn-lt"/>
          <a:ea typeface="+mn-ea"/>
          <a:cs typeface="+mn-cs"/>
        </a:defRPr>
      </a:lvl2pPr>
      <a:lvl3pPr marL="1056041" algn="l" defTabSz="1056041" rtl="0" eaLnBrk="1" latinLnBrk="0" hangingPunct="1">
        <a:defRPr sz="2079" kern="1200">
          <a:solidFill>
            <a:schemeClr val="tx1"/>
          </a:solidFill>
          <a:latin typeface="+mn-lt"/>
          <a:ea typeface="+mn-ea"/>
          <a:cs typeface="+mn-cs"/>
        </a:defRPr>
      </a:lvl3pPr>
      <a:lvl4pPr marL="1584061" algn="l" defTabSz="1056041" rtl="0" eaLnBrk="1" latinLnBrk="0" hangingPunct="1">
        <a:defRPr sz="2079" kern="1200">
          <a:solidFill>
            <a:schemeClr val="tx1"/>
          </a:solidFill>
          <a:latin typeface="+mn-lt"/>
          <a:ea typeface="+mn-ea"/>
          <a:cs typeface="+mn-cs"/>
        </a:defRPr>
      </a:lvl4pPr>
      <a:lvl5pPr marL="2112081" algn="l" defTabSz="1056041" rtl="0" eaLnBrk="1" latinLnBrk="0" hangingPunct="1">
        <a:defRPr sz="2079" kern="1200">
          <a:solidFill>
            <a:schemeClr val="tx1"/>
          </a:solidFill>
          <a:latin typeface="+mn-lt"/>
          <a:ea typeface="+mn-ea"/>
          <a:cs typeface="+mn-cs"/>
        </a:defRPr>
      </a:lvl5pPr>
      <a:lvl6pPr marL="2640101" algn="l" defTabSz="1056041" rtl="0" eaLnBrk="1" latinLnBrk="0" hangingPunct="1">
        <a:defRPr sz="2079" kern="1200">
          <a:solidFill>
            <a:schemeClr val="tx1"/>
          </a:solidFill>
          <a:latin typeface="+mn-lt"/>
          <a:ea typeface="+mn-ea"/>
          <a:cs typeface="+mn-cs"/>
        </a:defRPr>
      </a:lvl6pPr>
      <a:lvl7pPr marL="3168122" algn="l" defTabSz="1056041" rtl="0" eaLnBrk="1" latinLnBrk="0" hangingPunct="1">
        <a:defRPr sz="2079" kern="1200">
          <a:solidFill>
            <a:schemeClr val="tx1"/>
          </a:solidFill>
          <a:latin typeface="+mn-lt"/>
          <a:ea typeface="+mn-ea"/>
          <a:cs typeface="+mn-cs"/>
        </a:defRPr>
      </a:lvl7pPr>
      <a:lvl8pPr marL="3696142" algn="l" defTabSz="1056041" rtl="0" eaLnBrk="1" latinLnBrk="0" hangingPunct="1">
        <a:defRPr sz="2079" kern="1200">
          <a:solidFill>
            <a:schemeClr val="tx1"/>
          </a:solidFill>
          <a:latin typeface="+mn-lt"/>
          <a:ea typeface="+mn-ea"/>
          <a:cs typeface="+mn-cs"/>
        </a:defRPr>
      </a:lvl8pPr>
      <a:lvl9pPr marL="4224162" algn="l" defTabSz="1056041" rtl="0" eaLnBrk="1" latinLnBrk="0" hangingPunct="1">
        <a:defRPr sz="207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uwe.ac.uk/study/study-support/study-skills/referencing/uwe-bristol-harvar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594A39-913B-542A-4648-1CC844D72E13}"/>
              </a:ext>
            </a:extLst>
          </p:cNvPr>
          <p:cNvSpPr txBox="1"/>
          <p:nvPr/>
        </p:nvSpPr>
        <p:spPr>
          <a:xfrm>
            <a:off x="0" y="791205"/>
            <a:ext cx="19326296" cy="369332"/>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rtlCol="0" anchor="t">
            <a:spAutoFit/>
          </a:bodyPr>
          <a:lstStyle/>
          <a:p>
            <a:r>
              <a:rPr lang="en-GB"/>
              <a:t>Lab Title:</a:t>
            </a:r>
            <a:r>
              <a:rPr lang="en-GB" sz="1200">
                <a:latin typeface="Calibri"/>
                <a:cs typeface="Calibri"/>
              </a:rPr>
              <a:t> </a:t>
            </a:r>
          </a:p>
        </p:txBody>
      </p:sp>
      <p:sp>
        <p:nvSpPr>
          <p:cNvPr id="7" name="TextBox 6">
            <a:extLst>
              <a:ext uri="{FF2B5EF4-FFF2-40B4-BE49-F238E27FC236}">
                <a16:creationId xmlns:a16="http://schemas.microsoft.com/office/drawing/2014/main" id="{007F089E-3FA3-92EA-85FB-547E39C46022}"/>
              </a:ext>
            </a:extLst>
          </p:cNvPr>
          <p:cNvSpPr txBox="1"/>
          <p:nvPr/>
        </p:nvSpPr>
        <p:spPr>
          <a:xfrm>
            <a:off x="-1" y="357344"/>
            <a:ext cx="7080069" cy="369332"/>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rtlCol="0" anchor="t">
            <a:spAutoFit/>
          </a:bodyPr>
          <a:lstStyle/>
          <a:p>
            <a:r>
              <a:rPr lang="en-GB" dirty="0"/>
              <a:t>Student Name</a:t>
            </a:r>
            <a:r>
              <a:rPr lang="en-GB"/>
              <a:t>:</a:t>
            </a:r>
            <a:r>
              <a:rPr lang="en-GB" sz="1200">
                <a:latin typeface="Calibri"/>
                <a:cs typeface="Calibri"/>
              </a:rPr>
              <a:t> Zeyad Karima</a:t>
            </a:r>
            <a:endParaRPr lang="en-GB" sz="1200" dirty="0">
              <a:latin typeface="Calibri"/>
              <a:cs typeface="Calibri"/>
            </a:endParaRPr>
          </a:p>
        </p:txBody>
      </p:sp>
      <p:sp>
        <p:nvSpPr>
          <p:cNvPr id="8" name="TextBox 7">
            <a:extLst>
              <a:ext uri="{FF2B5EF4-FFF2-40B4-BE49-F238E27FC236}">
                <a16:creationId xmlns:a16="http://schemas.microsoft.com/office/drawing/2014/main" id="{F651DD5A-AC39-45E5-0DB9-E205B9F10995}"/>
              </a:ext>
            </a:extLst>
          </p:cNvPr>
          <p:cNvSpPr txBox="1"/>
          <p:nvPr/>
        </p:nvSpPr>
        <p:spPr>
          <a:xfrm>
            <a:off x="5672187" y="-67709"/>
            <a:ext cx="8096149" cy="430887"/>
          </a:xfrm>
          <a:prstGeom prst="rect">
            <a:avLst/>
          </a:prstGeom>
          <a:noFill/>
        </p:spPr>
        <p:txBody>
          <a:bodyPr wrap="square" rtlCol="0">
            <a:spAutoFit/>
          </a:bodyPr>
          <a:lstStyle/>
          <a:p>
            <a:r>
              <a:rPr lang="en-GB" sz="2200" b="1" u="sng" dirty="0"/>
              <a:t>Embedded Systems Lab Worksheet</a:t>
            </a:r>
          </a:p>
        </p:txBody>
      </p:sp>
      <p:sp>
        <p:nvSpPr>
          <p:cNvPr id="9" name="TextBox 8">
            <a:extLst>
              <a:ext uri="{FF2B5EF4-FFF2-40B4-BE49-F238E27FC236}">
                <a16:creationId xmlns:a16="http://schemas.microsoft.com/office/drawing/2014/main" id="{D0B9BC86-35F6-8887-4169-8E8E46A1157E}"/>
              </a:ext>
            </a:extLst>
          </p:cNvPr>
          <p:cNvSpPr txBox="1"/>
          <p:nvPr/>
        </p:nvSpPr>
        <p:spPr>
          <a:xfrm>
            <a:off x="16379200" y="322087"/>
            <a:ext cx="2931132" cy="369332"/>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rtlCol="0" anchor="t">
            <a:spAutoFit/>
          </a:bodyPr>
          <a:lstStyle/>
          <a:p>
            <a:r>
              <a:rPr lang="en-GB" dirty="0"/>
              <a:t>Date:</a:t>
            </a:r>
            <a:r>
              <a:rPr lang="en-GB" sz="1200" dirty="0">
                <a:latin typeface="Calibri"/>
                <a:cs typeface="Calibri"/>
              </a:rPr>
              <a:t> 23/03/2025</a:t>
            </a:r>
          </a:p>
        </p:txBody>
      </p:sp>
      <p:sp>
        <p:nvSpPr>
          <p:cNvPr id="13" name="TextBox 12">
            <a:extLst>
              <a:ext uri="{FF2B5EF4-FFF2-40B4-BE49-F238E27FC236}">
                <a16:creationId xmlns:a16="http://schemas.microsoft.com/office/drawing/2014/main" id="{B4842213-ECB1-F05E-0317-5E7F442E0EC9}"/>
              </a:ext>
            </a:extLst>
          </p:cNvPr>
          <p:cNvSpPr txBox="1"/>
          <p:nvPr/>
        </p:nvSpPr>
        <p:spPr>
          <a:xfrm>
            <a:off x="-154376" y="1160537"/>
            <a:ext cx="6322423" cy="6191503"/>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sz="1500" b="1" u="sng" dirty="0"/>
              <a:t>Outline of Approach (Description of Tasks)</a:t>
            </a:r>
          </a:p>
          <a:p>
            <a:r>
              <a:rPr lang="en-GB" sz="1100" b="1" dirty="0"/>
              <a:t>Itemize</a:t>
            </a:r>
            <a:r>
              <a:rPr lang="en-GB" sz="1100" dirty="0"/>
              <a:t> all key steps you took to build the required embedded system in a clear, logical and organised format.</a:t>
            </a:r>
          </a:p>
          <a:p>
            <a:endParaRPr lang="en-GB" sz="1100" dirty="0"/>
          </a:p>
          <a:p>
            <a:r>
              <a:rPr lang="en-GB" sz="1100" b="1" dirty="0"/>
              <a:t>1.</a:t>
            </a:r>
            <a:r>
              <a:rPr lang="en-GB" sz="1100" dirty="0"/>
              <a:t> </a:t>
            </a:r>
            <a:r>
              <a:rPr lang="en-GB" sz="1100" b="1" dirty="0"/>
              <a:t>Continuously read temperature sensor and output on serial monitor</a:t>
            </a:r>
          </a:p>
          <a:p>
            <a:r>
              <a:rPr lang="en-GB" sz="1100" b="1" dirty="0"/>
              <a:t>2.</a:t>
            </a:r>
            <a:r>
              <a:rPr lang="en-GB" sz="1100" dirty="0"/>
              <a:t> </a:t>
            </a:r>
            <a:r>
              <a:rPr lang="en-GB" sz="1100" b="1" dirty="0"/>
              <a:t>Continuously read potentiometer and output on serial monitor</a:t>
            </a:r>
          </a:p>
          <a:p>
            <a:r>
              <a:rPr lang="en-GB" sz="1100" b="1" dirty="0"/>
              <a:t>3. Continuously read gas sensor and output on serial monitor when it detects the gas or doesn't</a:t>
            </a:r>
          </a:p>
          <a:p>
            <a:r>
              <a:rPr lang="en-GB" sz="1100" b="1" dirty="0"/>
              <a:t>4.Display what type of alarm is set off</a:t>
            </a:r>
          </a:p>
          <a:p>
            <a:r>
              <a:rPr lang="en-GB" sz="1100" b="1" dirty="0"/>
              <a:t>.</a:t>
            </a:r>
          </a:p>
          <a:p>
            <a:r>
              <a:rPr lang="en-GB" sz="1100" b="1" dirty="0"/>
              <a:t>.</a:t>
            </a:r>
          </a:p>
          <a:p>
            <a:r>
              <a:rPr lang="en-GB" sz="1100" b="1" dirty="0"/>
              <a:t>.</a:t>
            </a:r>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p:txBody>
      </p:sp>
      <p:sp>
        <p:nvSpPr>
          <p:cNvPr id="14" name="TextBox 13">
            <a:extLst>
              <a:ext uri="{FF2B5EF4-FFF2-40B4-BE49-F238E27FC236}">
                <a16:creationId xmlns:a16="http://schemas.microsoft.com/office/drawing/2014/main" id="{C0A5FA1A-B64E-6129-81A3-CD474A23B213}"/>
              </a:ext>
            </a:extLst>
          </p:cNvPr>
          <p:cNvSpPr txBox="1"/>
          <p:nvPr/>
        </p:nvSpPr>
        <p:spPr>
          <a:xfrm>
            <a:off x="-3" y="6912612"/>
            <a:ext cx="6322422" cy="1031051"/>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sz="1500" b="1" u="sng" dirty="0"/>
              <a:t>References</a:t>
            </a:r>
          </a:p>
          <a:p>
            <a:r>
              <a:rPr lang="en-GB" sz="1000" dirty="0">
                <a:latin typeface="Calibri"/>
                <a:cs typeface="Calibri"/>
              </a:rPr>
              <a:t>Reference guide </a:t>
            </a:r>
            <a:r>
              <a:rPr lang="en-GB" sz="1000" dirty="0">
                <a:latin typeface="Calibri"/>
                <a:cs typeface="Calibri"/>
                <a:hlinkClick r:id="rId3"/>
              </a:rPr>
              <a:t>here</a:t>
            </a:r>
            <a:r>
              <a:rPr lang="en-GB" sz="1000" dirty="0">
                <a:latin typeface="Calibri"/>
                <a:cs typeface="Calibri"/>
              </a:rPr>
              <a:t>  </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p:txBody>
      </p:sp>
      <p:sp>
        <p:nvSpPr>
          <p:cNvPr id="17" name="TextBox 16">
            <a:extLst>
              <a:ext uri="{FF2B5EF4-FFF2-40B4-BE49-F238E27FC236}">
                <a16:creationId xmlns:a16="http://schemas.microsoft.com/office/drawing/2014/main" id="{1D844FF0-90BA-CE91-93EE-66E2D94A3C94}"/>
              </a:ext>
            </a:extLst>
          </p:cNvPr>
          <p:cNvSpPr txBox="1"/>
          <p:nvPr/>
        </p:nvSpPr>
        <p:spPr>
          <a:xfrm>
            <a:off x="11873932" y="321155"/>
            <a:ext cx="3487782" cy="369332"/>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r>
              <a:rPr lang="en-GB" sz="1800" dirty="0"/>
              <a:t>Lab. Number: </a:t>
            </a:r>
            <a:r>
              <a:rPr lang="en-GB" sz="1200" dirty="0">
                <a:latin typeface="Calibri"/>
                <a:cs typeface="Calibri"/>
              </a:rPr>
              <a:t> 4</a:t>
            </a:r>
          </a:p>
        </p:txBody>
      </p:sp>
      <p:sp>
        <p:nvSpPr>
          <p:cNvPr id="20" name="TextBox 19">
            <a:extLst>
              <a:ext uri="{FF2B5EF4-FFF2-40B4-BE49-F238E27FC236}">
                <a16:creationId xmlns:a16="http://schemas.microsoft.com/office/drawing/2014/main" id="{C23C6D6C-A3C9-6984-A3F5-ACE3A2CAF0AF}"/>
              </a:ext>
            </a:extLst>
          </p:cNvPr>
          <p:cNvSpPr txBox="1">
            <a:spLocks noChangeAspect="1"/>
          </p:cNvSpPr>
          <p:nvPr/>
        </p:nvSpPr>
        <p:spPr>
          <a:xfrm>
            <a:off x="6052671" y="1170695"/>
            <a:ext cx="6796389" cy="11771299"/>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sz="2400" b="1" u="sng" dirty="0"/>
              <a:t>Reflection </a:t>
            </a:r>
            <a:r>
              <a:rPr lang="en-GB" sz="2400" u="sng" dirty="0"/>
              <a:t>(Not more than 200 words)</a:t>
            </a:r>
          </a:p>
          <a:p>
            <a:r>
              <a:rPr lang="en-GB" sz="1500" dirty="0"/>
              <a:t>I created a code to read and understand the sensor readings of gas and temperature sensor and also a potentiometer.</a:t>
            </a:r>
          </a:p>
          <a:p>
            <a:endParaRPr lang="en-GB" sz="1500" dirty="0"/>
          </a:p>
          <a:p>
            <a:r>
              <a:rPr lang="en-GB" sz="1500" dirty="0"/>
              <a:t>It was good to understand how to read values from sensors and implement them into the code of the serial monitor.</a:t>
            </a:r>
          </a:p>
          <a:p>
            <a:endParaRPr lang="en-GB" sz="1500" dirty="0"/>
          </a:p>
          <a:p>
            <a:r>
              <a:rPr lang="en-GB" sz="1500" dirty="0"/>
              <a:t>The good part was the LM35 temperature sensor and potentiometer they were easy to understand and wire, the gas sensor was hard to wire and the codding for it was a little complicated, I decided to use </a:t>
            </a:r>
            <a:r>
              <a:rPr lang="en-GB" sz="1500" dirty="0" err="1"/>
              <a:t>analog</a:t>
            </a:r>
            <a:r>
              <a:rPr lang="en-GB" sz="1500" dirty="0"/>
              <a:t> to read the gas sensor and identify the sensitivity, also my buzzer did not seem to work so I connected to a </a:t>
            </a:r>
            <a:r>
              <a:rPr lang="en-GB" sz="1500" dirty="0" err="1"/>
              <a:t>pmw</a:t>
            </a:r>
            <a:r>
              <a:rPr lang="en-GB" sz="1500" dirty="0"/>
              <a:t> pin output allowing me to control it properly.</a:t>
            </a:r>
          </a:p>
          <a:p>
            <a:endParaRPr lang="en-GB" sz="1500" dirty="0"/>
          </a:p>
          <a:p>
            <a:r>
              <a:rPr lang="en-GB" sz="1500" dirty="0"/>
              <a:t>In this situation a lot of the sensor and also the buzzer were not working properly but I was able to find a way to make it work.</a:t>
            </a:r>
          </a:p>
          <a:p>
            <a:endParaRPr lang="en-GB" sz="1500" dirty="0"/>
          </a:p>
          <a:p>
            <a:r>
              <a:rPr lang="en-GB" sz="1500" dirty="0" err="1"/>
              <a:t>Ive</a:t>
            </a:r>
            <a:r>
              <a:rPr lang="en-GB" sz="1500" dirty="0"/>
              <a:t> learned how to use </a:t>
            </a:r>
            <a:r>
              <a:rPr lang="en-GB" sz="1500" dirty="0" err="1"/>
              <a:t>pmw</a:t>
            </a:r>
            <a:r>
              <a:rPr lang="en-GB" sz="1500" dirty="0"/>
              <a:t>, how to connect sensors, how to read sensor values and how to output them properly on the serial monitor.</a:t>
            </a:r>
          </a:p>
          <a:p>
            <a:endParaRPr lang="en-GB" sz="1500" dirty="0"/>
          </a:p>
          <a:p>
            <a:r>
              <a:rPr lang="en-GB" sz="1500" dirty="0"/>
              <a:t>I am going to understand the sensor outputs to more efficiently input values and read them.</a:t>
            </a:r>
          </a:p>
          <a:p>
            <a:endParaRPr lang="en-GB" sz="1500" dirty="0"/>
          </a:p>
          <a:p>
            <a:r>
              <a:rPr lang="en-GB" sz="1500" dirty="0" err="1"/>
              <a:t>Github</a:t>
            </a:r>
            <a:r>
              <a:rPr lang="en-GB" sz="1500" dirty="0"/>
              <a:t> with video evidence: https://github.com/ZeyadK05/Lab-4</a:t>
            </a:r>
          </a:p>
          <a:p>
            <a:endParaRPr lang="en-GB" sz="1500" dirty="0"/>
          </a:p>
          <a:p>
            <a:endParaRPr lang="en-GB" sz="1500" dirty="0"/>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a:cs typeface="Calibri"/>
            </a:endParaRPr>
          </a:p>
          <a:p>
            <a:pPr>
              <a:lnSpc>
                <a:spcPct val="107000"/>
              </a:lnSpc>
              <a:spcAft>
                <a:spcPts val="800"/>
              </a:spcAft>
            </a:pPr>
            <a:endParaRPr lang="en-GB" sz="1000" dirty="0">
              <a:latin typeface="Calibri"/>
              <a:cs typeface="Calibri"/>
            </a:endParaRPr>
          </a:p>
        </p:txBody>
      </p:sp>
      <p:sp>
        <p:nvSpPr>
          <p:cNvPr id="21" name="TextBox 20">
            <a:extLst>
              <a:ext uri="{FF2B5EF4-FFF2-40B4-BE49-F238E27FC236}">
                <a16:creationId xmlns:a16="http://schemas.microsoft.com/office/drawing/2014/main" id="{0B820D1B-7A90-C9EA-838D-497783E9F694}"/>
              </a:ext>
            </a:extLst>
          </p:cNvPr>
          <p:cNvSpPr txBox="1">
            <a:spLocks noChangeAspect="1"/>
          </p:cNvSpPr>
          <p:nvPr/>
        </p:nvSpPr>
        <p:spPr>
          <a:xfrm>
            <a:off x="12849065" y="1166886"/>
            <a:ext cx="6609896" cy="694959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b="1" u="sng" dirty="0"/>
              <a:t>Results for Part:1</a:t>
            </a:r>
          </a:p>
          <a:p>
            <a:r>
              <a:rPr lang="en-GB" sz="980" dirty="0">
                <a:latin typeface="Calibri"/>
                <a:cs typeface="Calibri"/>
              </a:rPr>
              <a:t>(Input only lab results, Git-hub code link, Flow chart, calculations or picture evidence of simulation/circuits/figures obtained). </a:t>
            </a:r>
          </a:p>
          <a:p>
            <a:r>
              <a:rPr lang="en-GB" sz="980" dirty="0">
                <a:latin typeface="Calibri"/>
                <a:cs typeface="Calibri"/>
              </a:rPr>
              <a:t>All figures should be captioned with relevant title and a brief description to present the essential details).</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r>
              <a:rPr lang="en-GB" sz="1200" b="1" dirty="0">
                <a:latin typeface="Calibri"/>
                <a:cs typeface="Calibri"/>
              </a:rPr>
              <a:t>By reading the lm35 then converting to degrees </a:t>
            </a:r>
            <a:r>
              <a:rPr lang="en-GB" sz="1200" b="1" dirty="0" err="1">
                <a:latin typeface="Calibri"/>
                <a:cs typeface="Calibri"/>
              </a:rPr>
              <a:t>celsius</a:t>
            </a:r>
            <a:r>
              <a:rPr lang="en-GB" sz="1200" b="1" dirty="0">
                <a:latin typeface="Calibri"/>
                <a:cs typeface="Calibri"/>
              </a:rPr>
              <a:t> using the function, then converting the float number into string to output into the monitor we can c</a:t>
            </a:r>
            <a:r>
              <a:rPr lang="en-GB" sz="1200" b="1" dirty="0"/>
              <a:t>ontinuously show the temperature.</a:t>
            </a:r>
            <a:endParaRPr lang="en-GB" sz="1200" b="1"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p:txBody>
      </p:sp>
      <p:sp>
        <p:nvSpPr>
          <p:cNvPr id="2" name="TextBox 1">
            <a:extLst>
              <a:ext uri="{FF2B5EF4-FFF2-40B4-BE49-F238E27FC236}">
                <a16:creationId xmlns:a16="http://schemas.microsoft.com/office/drawing/2014/main" id="{EF037C38-69C0-1096-1CC9-7453DA67D8E2}"/>
              </a:ext>
            </a:extLst>
          </p:cNvPr>
          <p:cNvSpPr txBox="1"/>
          <p:nvPr/>
        </p:nvSpPr>
        <p:spPr>
          <a:xfrm>
            <a:off x="7572104" y="336544"/>
            <a:ext cx="3487782" cy="369332"/>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r>
              <a:rPr lang="en-GB" sz="1800" dirty="0"/>
              <a:t>ID Number:</a:t>
            </a:r>
            <a:r>
              <a:rPr lang="en-GB" sz="1200" dirty="0">
                <a:latin typeface="Calibri"/>
                <a:cs typeface="Calibri"/>
              </a:rPr>
              <a:t>  23077460</a:t>
            </a:r>
          </a:p>
        </p:txBody>
      </p:sp>
      <p:pic>
        <p:nvPicPr>
          <p:cNvPr id="5" name="Picture 4">
            <a:extLst>
              <a:ext uri="{FF2B5EF4-FFF2-40B4-BE49-F238E27FC236}">
                <a16:creationId xmlns:a16="http://schemas.microsoft.com/office/drawing/2014/main" id="{829DF39A-B776-52B2-B1E0-A7DEADFEE99F}"/>
              </a:ext>
            </a:extLst>
          </p:cNvPr>
          <p:cNvPicPr>
            <a:picLocks noChangeAspect="1"/>
          </p:cNvPicPr>
          <p:nvPr/>
        </p:nvPicPr>
        <p:blipFill>
          <a:blip r:embed="rId4"/>
          <a:stretch>
            <a:fillRect/>
          </a:stretch>
        </p:blipFill>
        <p:spPr>
          <a:xfrm>
            <a:off x="12979048" y="2056080"/>
            <a:ext cx="6083613" cy="2730640"/>
          </a:xfrm>
          <a:prstGeom prst="rect">
            <a:avLst/>
          </a:prstGeom>
        </p:spPr>
      </p:pic>
    </p:spTree>
    <p:extLst>
      <p:ext uri="{BB962C8B-B14F-4D97-AF65-F5344CB8AC3E}">
        <p14:creationId xmlns:p14="http://schemas.microsoft.com/office/powerpoint/2010/main" val="251324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A4B03C-5D9B-D130-17F1-FCEFC22464ED}"/>
              </a:ext>
            </a:extLst>
          </p:cNvPr>
          <p:cNvSpPr txBox="1"/>
          <p:nvPr/>
        </p:nvSpPr>
        <p:spPr>
          <a:xfrm>
            <a:off x="0" y="0"/>
            <a:ext cx="6555894" cy="8217634"/>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b="1" u="sng" dirty="0">
                <a:ea typeface="+mn-lt"/>
                <a:cs typeface="+mn-lt"/>
              </a:rPr>
              <a:t>Results for Part:2</a:t>
            </a:r>
            <a:endParaRPr lang="en-US" dirty="0"/>
          </a:p>
          <a:p>
            <a:r>
              <a:rPr lang="en-GB" sz="900" dirty="0">
                <a:latin typeface="Calibri"/>
                <a:cs typeface="Calibri"/>
              </a:rPr>
              <a:t>(Input only lab results, Git-hub code link, Flow chart, calculations or picture evidence of simulation/circuits/figures obtained). </a:t>
            </a:r>
          </a:p>
          <a:p>
            <a:r>
              <a:rPr lang="en-GB" sz="900" dirty="0">
                <a:latin typeface="Calibri"/>
                <a:cs typeface="Calibri"/>
              </a:rPr>
              <a:t>All figures should be captioned with relevant title and a brief description to present the essential details).</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r>
              <a:rPr lang="en-GB" sz="1200" b="1" dirty="0">
                <a:latin typeface="Calibri"/>
                <a:cs typeface="Calibri"/>
              </a:rPr>
              <a:t>By just adding the code for reading and outputting the potentiometer values and adding a second delay to make sure the user can read the values we can output both values </a:t>
            </a:r>
            <a:r>
              <a:rPr lang="en-GB" sz="1200" b="1" dirty="0" err="1">
                <a:latin typeface="Calibri"/>
                <a:cs typeface="Calibri"/>
              </a:rPr>
              <a:t>continuesly</a:t>
            </a:r>
            <a:r>
              <a:rPr lang="en-GB" sz="1200" b="1" dirty="0">
                <a:latin typeface="Calibri"/>
                <a:cs typeface="Calibri"/>
              </a:rPr>
              <a:t>.</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p:txBody>
      </p:sp>
      <p:sp>
        <p:nvSpPr>
          <p:cNvPr id="2" name="TextBox 1">
            <a:extLst>
              <a:ext uri="{FF2B5EF4-FFF2-40B4-BE49-F238E27FC236}">
                <a16:creationId xmlns:a16="http://schemas.microsoft.com/office/drawing/2014/main" id="{68F8D390-445D-C5D2-DAD0-812F94CCA71D}"/>
              </a:ext>
            </a:extLst>
          </p:cNvPr>
          <p:cNvSpPr txBox="1"/>
          <p:nvPr/>
        </p:nvSpPr>
        <p:spPr>
          <a:xfrm>
            <a:off x="6555895" y="-3"/>
            <a:ext cx="6555897" cy="8171468"/>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b="1" u="sng" dirty="0">
                <a:ea typeface="+mn-lt"/>
                <a:cs typeface="+mn-lt"/>
              </a:rPr>
              <a:t>Results for Part:3</a:t>
            </a:r>
            <a:endParaRPr lang="en-US" dirty="0">
              <a:latin typeface="Aptos"/>
              <a:cs typeface="Calibri"/>
            </a:endParaRPr>
          </a:p>
          <a:p>
            <a:r>
              <a:rPr lang="en-GB" sz="900" dirty="0">
                <a:latin typeface="Calibri"/>
                <a:cs typeface="Calibri"/>
              </a:rPr>
              <a:t>(Input only lab results, Git-hub code link, Flow chart, calculations or picture evidence of simulation/circuits/figures obtained). </a:t>
            </a:r>
          </a:p>
          <a:p>
            <a:r>
              <a:rPr lang="en-GB" sz="900" dirty="0">
                <a:latin typeface="Calibri"/>
                <a:cs typeface="Calibri"/>
              </a:rPr>
              <a:t>All figures should be captioned with relevant title and a brief description to present the essential details).</a:t>
            </a:r>
          </a:p>
          <a:p>
            <a:endParaRPr lang="en-GB" sz="9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r>
              <a:rPr lang="en-GB" sz="1200" dirty="0">
                <a:latin typeface="Calibri"/>
                <a:cs typeface="Calibri"/>
              </a:rPr>
              <a:t>I had a few problems with the buzzer when adding into the loop for these outputs, so I created a function which seemed to fix the issue.</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p:txBody>
      </p:sp>
      <p:sp>
        <p:nvSpPr>
          <p:cNvPr id="3" name="TextBox 2">
            <a:extLst>
              <a:ext uri="{FF2B5EF4-FFF2-40B4-BE49-F238E27FC236}">
                <a16:creationId xmlns:a16="http://schemas.microsoft.com/office/drawing/2014/main" id="{523BC4BB-D9E4-5169-7CA8-438DA082C4C5}"/>
              </a:ext>
            </a:extLst>
          </p:cNvPr>
          <p:cNvSpPr txBox="1"/>
          <p:nvPr/>
        </p:nvSpPr>
        <p:spPr>
          <a:xfrm>
            <a:off x="13111793" y="-7"/>
            <a:ext cx="6322420" cy="8217634"/>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b="1" u="sng" dirty="0">
                <a:ea typeface="+mn-lt"/>
                <a:cs typeface="+mn-lt"/>
              </a:rPr>
              <a:t>Results for Part:3</a:t>
            </a:r>
            <a:endParaRPr lang="en-US" dirty="0"/>
          </a:p>
          <a:p>
            <a:r>
              <a:rPr lang="en-GB" sz="900" dirty="0">
                <a:latin typeface="Calibri"/>
                <a:cs typeface="Calibri"/>
              </a:rPr>
              <a:t>(Input only lab results, Git-hub code link, Flow chart, calculations or picture evidence of simulation/circuits/figures obtained). </a:t>
            </a:r>
          </a:p>
          <a:p>
            <a:r>
              <a:rPr lang="en-GB" sz="900" dirty="0">
                <a:latin typeface="Calibri"/>
                <a:cs typeface="Calibri"/>
              </a:rPr>
              <a:t>All figures should be captioned with relevant title and a brief description to present the essential details).</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r>
              <a:rPr lang="en-GB" sz="1200" dirty="0">
                <a:latin typeface="Calibri"/>
                <a:cs typeface="Calibri"/>
              </a:rPr>
              <a:t>This is the function for the part 3, as the buzzer did not work I wired it to the </a:t>
            </a:r>
            <a:r>
              <a:rPr lang="en-GB" sz="1200" dirty="0" err="1">
                <a:latin typeface="Calibri"/>
                <a:cs typeface="Calibri"/>
              </a:rPr>
              <a:t>pmw</a:t>
            </a:r>
            <a:r>
              <a:rPr lang="en-GB" sz="1200" dirty="0">
                <a:latin typeface="Calibri"/>
                <a:cs typeface="Calibri"/>
              </a:rPr>
              <a:t> output for the board, the gas sensor is also connected to a different pin as it is in the </a:t>
            </a:r>
            <a:r>
              <a:rPr lang="en-GB" sz="1200" dirty="0" err="1">
                <a:latin typeface="Calibri"/>
                <a:cs typeface="Calibri"/>
              </a:rPr>
              <a:t>analog</a:t>
            </a:r>
            <a:r>
              <a:rPr lang="en-GB" sz="1200" dirty="0">
                <a:latin typeface="Calibri"/>
                <a:cs typeface="Calibri"/>
              </a:rPr>
              <a:t> read pin making sure I can detect the intensity of the gas, this can be used later to create a more serious alarm depending on the intensity of the gas.</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p:txBody>
      </p:sp>
      <p:pic>
        <p:nvPicPr>
          <p:cNvPr id="6" name="Picture 5">
            <a:extLst>
              <a:ext uri="{FF2B5EF4-FFF2-40B4-BE49-F238E27FC236}">
                <a16:creationId xmlns:a16="http://schemas.microsoft.com/office/drawing/2014/main" id="{6936D220-031F-FCD0-39ED-2C81A01E0EAE}"/>
              </a:ext>
            </a:extLst>
          </p:cNvPr>
          <p:cNvPicPr>
            <a:picLocks noChangeAspect="1"/>
          </p:cNvPicPr>
          <p:nvPr/>
        </p:nvPicPr>
        <p:blipFill>
          <a:blip r:embed="rId2"/>
          <a:stretch>
            <a:fillRect/>
          </a:stretch>
        </p:blipFill>
        <p:spPr>
          <a:xfrm>
            <a:off x="51167" y="675454"/>
            <a:ext cx="6504728" cy="3587934"/>
          </a:xfrm>
          <a:prstGeom prst="rect">
            <a:avLst/>
          </a:prstGeom>
        </p:spPr>
      </p:pic>
      <p:pic>
        <p:nvPicPr>
          <p:cNvPr id="8" name="Picture 7">
            <a:extLst>
              <a:ext uri="{FF2B5EF4-FFF2-40B4-BE49-F238E27FC236}">
                <a16:creationId xmlns:a16="http://schemas.microsoft.com/office/drawing/2014/main" id="{30560CBA-6D0F-5CAA-6CBD-EEC2EBDC3DEA}"/>
              </a:ext>
            </a:extLst>
          </p:cNvPr>
          <p:cNvPicPr>
            <a:picLocks noChangeAspect="1"/>
          </p:cNvPicPr>
          <p:nvPr/>
        </p:nvPicPr>
        <p:blipFill>
          <a:blip r:embed="rId3"/>
          <a:stretch>
            <a:fillRect/>
          </a:stretch>
        </p:blipFill>
        <p:spPr>
          <a:xfrm>
            <a:off x="6555894" y="462617"/>
            <a:ext cx="6464632" cy="3530781"/>
          </a:xfrm>
          <a:prstGeom prst="rect">
            <a:avLst/>
          </a:prstGeom>
        </p:spPr>
      </p:pic>
      <p:pic>
        <p:nvPicPr>
          <p:cNvPr id="10" name="Picture 9">
            <a:extLst>
              <a:ext uri="{FF2B5EF4-FFF2-40B4-BE49-F238E27FC236}">
                <a16:creationId xmlns:a16="http://schemas.microsoft.com/office/drawing/2014/main" id="{7E333471-4B29-2CC2-03C7-292545675473}"/>
              </a:ext>
            </a:extLst>
          </p:cNvPr>
          <p:cNvPicPr>
            <a:picLocks noChangeAspect="1"/>
          </p:cNvPicPr>
          <p:nvPr/>
        </p:nvPicPr>
        <p:blipFill>
          <a:blip r:embed="rId4"/>
          <a:stretch>
            <a:fillRect/>
          </a:stretch>
        </p:blipFill>
        <p:spPr>
          <a:xfrm>
            <a:off x="13111792" y="675454"/>
            <a:ext cx="5721644" cy="3930852"/>
          </a:xfrm>
          <a:prstGeom prst="rect">
            <a:avLst/>
          </a:prstGeom>
        </p:spPr>
      </p:pic>
    </p:spTree>
    <p:extLst>
      <p:ext uri="{BB962C8B-B14F-4D97-AF65-F5344CB8AC3E}">
        <p14:creationId xmlns:p14="http://schemas.microsoft.com/office/powerpoint/2010/main" val="2473350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880A7-11E2-2738-488F-6E3E0339731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6599C0-D769-3DE5-AA79-49F613B5FABB}"/>
              </a:ext>
            </a:extLst>
          </p:cNvPr>
          <p:cNvSpPr txBox="1"/>
          <p:nvPr/>
        </p:nvSpPr>
        <p:spPr>
          <a:xfrm>
            <a:off x="0" y="0"/>
            <a:ext cx="6555894" cy="6924973"/>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b="1" u="sng" dirty="0">
                <a:ea typeface="+mn-lt"/>
                <a:cs typeface="+mn-lt"/>
              </a:rPr>
              <a:t>Results for Part:4</a:t>
            </a:r>
            <a:endParaRPr lang="en-US" dirty="0"/>
          </a:p>
          <a:p>
            <a:r>
              <a:rPr lang="en-GB" sz="900" dirty="0">
                <a:latin typeface="Calibri"/>
                <a:cs typeface="Calibri"/>
              </a:rPr>
              <a:t>(Input only lab results, Git-hub code link, Flow chart, calculations or picture evidence of simulation/circuits/figures obtained). </a:t>
            </a:r>
          </a:p>
          <a:p>
            <a:r>
              <a:rPr lang="en-GB" sz="900" dirty="0">
                <a:latin typeface="Calibri"/>
                <a:cs typeface="Calibri"/>
              </a:rPr>
              <a:t>All figures should be captioned with relevant title and a brief description to present the essential details).</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r>
              <a:rPr lang="en-GB" sz="1200" b="1" dirty="0">
                <a:latin typeface="Calibri"/>
                <a:cs typeface="Calibri"/>
              </a:rPr>
              <a:t>For part 4 I decided to change the function into an alarm function, if the temperature raises above 40 degrees Celsius it will display that there is a temperature alarm as the buzzer stays on, if it is gas it will do the same, if no alarm is set it will display that the gas is not being detected as you can already see the temperature normally.</a:t>
            </a:r>
          </a:p>
          <a:p>
            <a:endParaRPr lang="en-GB" sz="1200" dirty="0">
              <a:latin typeface="Calibri"/>
              <a:cs typeface="Calibri"/>
            </a:endParaRPr>
          </a:p>
        </p:txBody>
      </p:sp>
      <p:sp>
        <p:nvSpPr>
          <p:cNvPr id="2" name="TextBox 1">
            <a:extLst>
              <a:ext uri="{FF2B5EF4-FFF2-40B4-BE49-F238E27FC236}">
                <a16:creationId xmlns:a16="http://schemas.microsoft.com/office/drawing/2014/main" id="{5D9DA67E-667E-CA64-FA4A-78A820F80BCF}"/>
              </a:ext>
            </a:extLst>
          </p:cNvPr>
          <p:cNvSpPr txBox="1"/>
          <p:nvPr/>
        </p:nvSpPr>
        <p:spPr>
          <a:xfrm>
            <a:off x="6555895" y="-3"/>
            <a:ext cx="6555897" cy="761747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b="1" u="sng" dirty="0">
                <a:ea typeface="+mn-lt"/>
                <a:cs typeface="+mn-lt"/>
              </a:rPr>
              <a:t>Results for Part:</a:t>
            </a:r>
            <a:endParaRPr lang="en-US" dirty="0">
              <a:latin typeface="Aptos"/>
              <a:cs typeface="Calibri"/>
            </a:endParaRPr>
          </a:p>
          <a:p>
            <a:r>
              <a:rPr lang="en-GB" sz="900" dirty="0">
                <a:latin typeface="Calibri"/>
                <a:cs typeface="Calibri"/>
              </a:rPr>
              <a:t>(Input only lab results, Git-hub code link, Flow chart, calculations or picture evidence of simulation/circuits/figures obtained). </a:t>
            </a:r>
          </a:p>
          <a:p>
            <a:r>
              <a:rPr lang="en-GB" sz="900" dirty="0">
                <a:latin typeface="Calibri"/>
                <a:cs typeface="Calibri"/>
              </a:rPr>
              <a:t>All figures should be captioned with relevant title and a brief description to present the essential details).</a:t>
            </a:r>
          </a:p>
          <a:p>
            <a:endParaRPr lang="en-GB" sz="9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p:txBody>
      </p:sp>
      <p:sp>
        <p:nvSpPr>
          <p:cNvPr id="3" name="TextBox 2">
            <a:extLst>
              <a:ext uri="{FF2B5EF4-FFF2-40B4-BE49-F238E27FC236}">
                <a16:creationId xmlns:a16="http://schemas.microsoft.com/office/drawing/2014/main" id="{76FCB458-F735-A298-689A-3BBD90B9B825}"/>
              </a:ext>
            </a:extLst>
          </p:cNvPr>
          <p:cNvSpPr txBox="1"/>
          <p:nvPr/>
        </p:nvSpPr>
        <p:spPr>
          <a:xfrm>
            <a:off x="13111793" y="-7"/>
            <a:ext cx="6322420" cy="6740307"/>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b="1" u="sng" dirty="0">
                <a:ea typeface="+mn-lt"/>
                <a:cs typeface="+mn-lt"/>
              </a:rPr>
              <a:t>Results for Part:</a:t>
            </a:r>
            <a:endParaRPr lang="en-US" dirty="0"/>
          </a:p>
          <a:p>
            <a:r>
              <a:rPr lang="en-GB" sz="900" dirty="0">
                <a:latin typeface="Calibri"/>
                <a:cs typeface="Calibri"/>
              </a:rPr>
              <a:t>(Input only lab results, Git-hub code link, Flow chart, calculations or picture evidence of simulation/circuits/figures obtained). </a:t>
            </a:r>
          </a:p>
          <a:p>
            <a:r>
              <a:rPr lang="en-GB" sz="900" dirty="0">
                <a:latin typeface="Calibri"/>
                <a:cs typeface="Calibri"/>
              </a:rPr>
              <a:t>All figures should be captioned with relevant title and a brief description to present the essential details).</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p:txBody>
      </p:sp>
      <p:pic>
        <p:nvPicPr>
          <p:cNvPr id="7" name="Picture 6">
            <a:extLst>
              <a:ext uri="{FF2B5EF4-FFF2-40B4-BE49-F238E27FC236}">
                <a16:creationId xmlns:a16="http://schemas.microsoft.com/office/drawing/2014/main" id="{9733C66C-BA7A-5980-D2BB-525BDCEA333B}"/>
              </a:ext>
            </a:extLst>
          </p:cNvPr>
          <p:cNvPicPr>
            <a:picLocks noChangeAspect="1"/>
          </p:cNvPicPr>
          <p:nvPr/>
        </p:nvPicPr>
        <p:blipFill>
          <a:blip r:embed="rId2"/>
          <a:stretch>
            <a:fillRect/>
          </a:stretch>
        </p:blipFill>
        <p:spPr>
          <a:xfrm>
            <a:off x="0" y="702762"/>
            <a:ext cx="6178868" cy="5150115"/>
          </a:xfrm>
          <a:prstGeom prst="rect">
            <a:avLst/>
          </a:prstGeom>
        </p:spPr>
      </p:pic>
    </p:spTree>
    <p:extLst>
      <p:ext uri="{BB962C8B-B14F-4D97-AF65-F5344CB8AC3E}">
        <p14:creationId xmlns:p14="http://schemas.microsoft.com/office/powerpoint/2010/main" val="22649456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1583</TotalTime>
  <Words>895</Words>
  <Application>Microsoft Office PowerPoint</Application>
  <PresentationFormat>Custom</PresentationFormat>
  <Paragraphs>328</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Calibri</vt:lpstr>
      <vt:lpstr>Office Theme</vt:lpstr>
      <vt:lpstr>PowerPoint Presentation</vt:lpstr>
      <vt:lpstr>PowerPoint Presentation</vt:lpstr>
      <vt:lpstr>PowerPoint Presentation</vt:lpstr>
    </vt:vector>
  </TitlesOfParts>
  <Company>UWE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Sunday Atuba</dc:creator>
  <cp:lastModifiedBy>Zeyad Karima (Student)</cp:lastModifiedBy>
  <cp:revision>43</cp:revision>
  <dcterms:created xsi:type="dcterms:W3CDTF">2024-08-15T10:05:48Z</dcterms:created>
  <dcterms:modified xsi:type="dcterms:W3CDTF">2025-05-04T20:16:46Z</dcterms:modified>
</cp:coreProperties>
</file>