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0" r:id="rId4"/>
    <p:sldId id="258" r:id="rId5"/>
    <p:sldId id="259" r:id="rId6"/>
    <p:sldId id="261" r:id="rId7"/>
    <p:sldId id="290" r:id="rId8"/>
    <p:sldId id="289" r:id="rId9"/>
    <p:sldId id="262" r:id="rId10"/>
    <p:sldId id="291" r:id="rId11"/>
    <p:sldId id="326" r:id="rId12"/>
    <p:sldId id="266" r:id="rId13"/>
    <p:sldId id="269" r:id="rId14"/>
    <p:sldId id="270" r:id="rId15"/>
    <p:sldId id="263" r:id="rId16"/>
    <p:sldId id="264" r:id="rId17"/>
    <p:sldId id="265" r:id="rId18"/>
    <p:sldId id="267" r:id="rId19"/>
    <p:sldId id="272" r:id="rId20"/>
    <p:sldId id="301" r:id="rId21"/>
    <p:sldId id="274" r:id="rId22"/>
    <p:sldId id="275" r:id="rId23"/>
    <p:sldId id="276" r:id="rId24"/>
    <p:sldId id="32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17" r:id="rId34"/>
    <p:sldId id="319" r:id="rId35"/>
    <p:sldId id="321" r:id="rId36"/>
    <p:sldId id="322" r:id="rId37"/>
    <p:sldId id="323" r:id="rId38"/>
    <p:sldId id="324" r:id="rId39"/>
    <p:sldId id="300" r:id="rId40"/>
    <p:sldId id="287" r:id="rId41"/>
    <p:sldId id="294" r:id="rId42"/>
    <p:sldId id="302" r:id="rId43"/>
    <p:sldId id="296" r:id="rId44"/>
    <p:sldId id="293" r:id="rId45"/>
    <p:sldId id="297" r:id="rId46"/>
    <p:sldId id="305" r:id="rId47"/>
    <p:sldId id="318" r:id="rId48"/>
    <p:sldId id="310" r:id="rId49"/>
    <p:sldId id="303" r:id="rId50"/>
    <p:sldId id="306" r:id="rId51"/>
    <p:sldId id="309" r:id="rId52"/>
    <p:sldId id="308" r:id="rId53"/>
    <p:sldId id="311" r:id="rId54"/>
    <p:sldId id="312" r:id="rId55"/>
    <p:sldId id="313" r:id="rId56"/>
    <p:sldId id="314" r:id="rId57"/>
    <p:sldId id="315" r:id="rId58"/>
    <p:sldId id="327" r:id="rId59"/>
    <p:sldId id="298" r:id="rId60"/>
    <p:sldId id="299" r:id="rId61"/>
    <p:sldId id="316" r:id="rId6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CC9900"/>
    <a:srgbClr val="996600"/>
    <a:srgbClr val="CC6600"/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A7EFEC-785A-4449-AC75-C0212C2A539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7649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8F71-7D05-4E05-A9FC-418D06D5280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920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EA6AB-1826-4E9C-B22D-4BBE5E8315C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2080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0346-1F8A-4E06-B5E9-58F206E2371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9386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1EF47-5288-4DBB-97C4-AF33FF4ACFB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488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9CF14-AC1D-4EB5-B4B7-117F3D1692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40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874D3-77E7-4627-AE9C-054F40229BF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248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1B379-E463-481F-9574-7D10838956E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728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AFDD-13FA-4396-82F3-4A8737C5A5B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520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55B1-3055-46AC-8618-01988E79B16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64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BAC03-4752-4F3E-909D-7D0DD5B9F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720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63613-1C0E-46F9-93B8-BB232DD7724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384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4327-4FE0-4BD9-86E5-A4C4000B595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799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98AABB2-F1EB-41FB-8781-088238D4B7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49425"/>
            <a:ext cx="7772400" cy="1470025"/>
          </a:xfrm>
          <a:solidFill>
            <a:srgbClr val="FFFF99"/>
          </a:solidFill>
          <a:ln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Les Bases de données </a:t>
            </a:r>
            <a:r>
              <a:rPr lang="fr-FR" altLang="fr-FR" sz="1600" dirty="0" smtClean="0">
                <a:solidFill>
                  <a:srgbClr val="996600"/>
                </a:solidFill>
              </a:rPr>
              <a:t>relationnelles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05188"/>
            <a:ext cx="6400800" cy="17526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Modélisation, Implémentation et Interrogation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71775" y="5373688"/>
            <a:ext cx="3744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fr-FR"/>
              <a:t>M. GUEYE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7B41C6-4931-468D-87F2-2BC702919528}" type="slidenum">
              <a:rPr lang="fr-FR" altLang="fr-FR"/>
              <a:pPr eaLnBrk="1" hangingPunct="1"/>
              <a:t>10</a:t>
            </a:fld>
            <a:endParaRPr lang="fr-FR" altLang="fr-F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4000" dirty="0" smtClean="0">
                <a:solidFill>
                  <a:srgbClr val="996600"/>
                </a:solidFill>
              </a:rPr>
              <a:t>Quelques exemples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5151308" cy="296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" y="3340912"/>
            <a:ext cx="4965179" cy="282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552637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24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7B41C6-4931-468D-87F2-2BC702919528}" type="slidenum">
              <a:rPr lang="fr-FR" altLang="fr-FR"/>
              <a:pPr eaLnBrk="1" hangingPunct="1"/>
              <a:t>11</a:t>
            </a:fld>
            <a:endParaRPr lang="fr-FR" altLang="fr-F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4000" dirty="0" smtClean="0">
                <a:solidFill>
                  <a:srgbClr val="996600"/>
                </a:solidFill>
              </a:rPr>
              <a:t>Quelques exemples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5151308" cy="2960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" y="3340912"/>
            <a:ext cx="4965179" cy="282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552637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21499D-67E2-4D56-AA04-DDE1395A61EA}" type="slidenum">
              <a:rPr lang="fr-FR" altLang="fr-FR"/>
              <a:pPr eaLnBrk="1" hangingPunct="1"/>
              <a:t>12</a:t>
            </a:fld>
            <a:endParaRPr lang="fr-FR" altLang="fr-F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Le SGBD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2968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b="1" u="sng" dirty="0" smtClean="0">
                <a:solidFill>
                  <a:srgbClr val="C00000"/>
                </a:solidFill>
              </a:rPr>
              <a:t>Problématique</a:t>
            </a:r>
            <a:r>
              <a:rPr lang="fr-FR" altLang="fr-FR" sz="2000" u="sng" dirty="0" smtClean="0">
                <a:solidFill>
                  <a:srgbClr val="C00000"/>
                </a:solidFill>
              </a:rPr>
              <a:t>:</a:t>
            </a:r>
            <a:r>
              <a:rPr lang="fr-FR" altLang="fr-FR" sz="2000" dirty="0" smtClean="0">
                <a:solidFill>
                  <a:srgbClr val="C00000"/>
                </a:solidFill>
              </a:rPr>
              <a:t> </a:t>
            </a:r>
            <a:r>
              <a:rPr lang="fr-FR" altLang="fr-FR" sz="2000" dirty="0" smtClean="0"/>
              <a:t>Une base de données n’étant du moins qu’un ensemble de fichiers. L’utilisation directe de ces fichiers soulève de très gros problèmes :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 dirty="0" smtClean="0">
                <a:solidFill>
                  <a:srgbClr val="C00000"/>
                </a:solidFill>
              </a:rPr>
              <a:t>Lourdeur d’accès aux données</a:t>
            </a:r>
            <a:r>
              <a:rPr lang="fr-FR" altLang="fr-FR" sz="2000" dirty="0" smtClean="0"/>
              <a:t>. En pratique, pour chaque accès, même le plus simples, il faudrait écrire un programme.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 dirty="0" smtClean="0">
                <a:solidFill>
                  <a:srgbClr val="C00000"/>
                </a:solidFill>
              </a:rPr>
              <a:t>Manque de sécurité</a:t>
            </a:r>
            <a:r>
              <a:rPr lang="fr-FR" altLang="fr-FR" sz="2000" dirty="0" smtClean="0"/>
              <a:t>. Si tout programmeur peut accéder directement aux fichiers, il est impossible de garantir la sécurité et l’intégrité des données.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000" dirty="0" smtClean="0">
                <a:solidFill>
                  <a:srgbClr val="C00000"/>
                </a:solidFill>
              </a:rPr>
              <a:t>Pas de contrôle de concurrence</a:t>
            </a:r>
            <a:r>
              <a:rPr lang="fr-FR" altLang="fr-FR" sz="2000" dirty="0" smtClean="0"/>
              <a:t>. Dans un environnement où plusieurs utilisateurs accèdent aux même fichiers, des problèmes de concurrence d’accès se posent.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dirty="0" smtClean="0"/>
              <a:t>D’où le </a:t>
            </a:r>
            <a:r>
              <a:rPr lang="fr-FR" altLang="fr-FR" sz="2000" dirty="0" smtClean="0">
                <a:solidFill>
                  <a:srgbClr val="0070C0"/>
                </a:solidFill>
              </a:rPr>
              <a:t>recours à un logiciel </a:t>
            </a:r>
            <a:r>
              <a:rPr lang="fr-FR" altLang="fr-FR" sz="2000" dirty="0" smtClean="0"/>
              <a:t>chargé de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>
                <a:solidFill>
                  <a:srgbClr val="0070C0"/>
                </a:solidFill>
              </a:rPr>
              <a:t>gérer les fichiers </a:t>
            </a:r>
            <a:r>
              <a:rPr lang="fr-FR" altLang="fr-FR" sz="2000" dirty="0" smtClean="0"/>
              <a:t>constituant une base de données,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prendre en charge les fonctionnalités de </a:t>
            </a:r>
            <a:r>
              <a:rPr lang="fr-FR" altLang="fr-FR" sz="2000" dirty="0" smtClean="0">
                <a:solidFill>
                  <a:srgbClr val="0070C0"/>
                </a:solidFill>
              </a:rPr>
              <a:t>protection et de sécurité</a:t>
            </a:r>
            <a:r>
              <a:rPr lang="fr-FR" altLang="fr-FR" sz="2000" dirty="0" smtClean="0"/>
              <a:t>,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fournir les différents </a:t>
            </a:r>
            <a:r>
              <a:rPr lang="fr-FR" altLang="fr-FR" sz="2000" dirty="0" smtClean="0">
                <a:solidFill>
                  <a:srgbClr val="0070C0"/>
                </a:solidFill>
              </a:rPr>
              <a:t>types d’interface  nécessaires </a:t>
            </a:r>
            <a:r>
              <a:rPr lang="fr-FR" altLang="fr-FR" sz="2000" dirty="0" smtClean="0"/>
              <a:t>à l’accès aux données.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dirty="0" smtClean="0"/>
              <a:t>C’est le </a:t>
            </a:r>
            <a:r>
              <a:rPr lang="fr-FR" altLang="fr-FR" sz="2000" b="1" dirty="0" smtClean="0"/>
              <a:t>SGBD</a:t>
            </a:r>
            <a:r>
              <a:rPr lang="fr-FR" altLang="fr-F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5AA555-FD8E-42F8-9B90-BABFC04E57D3}" type="slidenum">
              <a:rPr lang="fr-FR" altLang="fr-FR"/>
              <a:pPr eaLnBrk="1" hangingPunct="1"/>
              <a:t>13</a:t>
            </a:fld>
            <a:endParaRPr lang="fr-FR" altLang="fr-F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Le SGBD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fr-FR" sz="2400" u="sng" dirty="0" smtClean="0">
                <a:solidFill>
                  <a:srgbClr val="996600"/>
                </a:solidFill>
              </a:rPr>
              <a:t>Définition 3.a:</a:t>
            </a:r>
            <a:r>
              <a:rPr lang="fr-FR" altLang="fr-FR" sz="2400" dirty="0" smtClean="0"/>
              <a:t> Un Système de Gestion de Bases de Données (SGBD) est un logiciel de haut niveau qui permet de manipuler les informations stockées dans une base de données.</a:t>
            </a:r>
          </a:p>
          <a:p>
            <a:pPr eaLnBrk="1" hangingPunct="1">
              <a:buFontTx/>
              <a:buNone/>
            </a:pPr>
            <a:endParaRPr lang="fr-FR" altLang="fr-FR" sz="2400" dirty="0" smtClean="0"/>
          </a:p>
          <a:p>
            <a:pPr eaLnBrk="1" hangingPunct="1">
              <a:buFontTx/>
              <a:buNone/>
            </a:pPr>
            <a:r>
              <a:rPr lang="fr-FR" altLang="fr-FR" sz="2400" u="sng" dirty="0" smtClean="0">
                <a:solidFill>
                  <a:srgbClr val="996600"/>
                </a:solidFill>
              </a:rPr>
              <a:t>Définition 3.b:</a:t>
            </a:r>
            <a:r>
              <a:rPr lang="fr-FR" altLang="fr-FR" sz="2400" dirty="0" smtClean="0"/>
              <a:t> On peut encore le définir comme un ensemble de logiciels systèmes permettant de stocker et d’interroger un ensemble de fichiers interdépendants. </a:t>
            </a:r>
          </a:p>
          <a:p>
            <a:pPr eaLnBrk="1" hangingPunct="1">
              <a:buFontTx/>
              <a:buNone/>
            </a:pPr>
            <a:r>
              <a:rPr lang="fr-FR" altLang="fr-FR" sz="2400" dirty="0"/>
              <a:t>	</a:t>
            </a:r>
            <a:r>
              <a:rPr lang="fr-FR" altLang="fr-FR" sz="2400" dirty="0" smtClean="0"/>
              <a:t>Mais aussi comme un outil permettant de modéliser et de gérer les données d’une organisation (entreprise, société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9A4820-E773-4F20-A70F-B0833748AD2A}" type="slidenum">
              <a:rPr lang="fr-FR" altLang="fr-FR"/>
              <a:pPr eaLnBrk="1" hangingPunct="1"/>
              <a:t>14</a:t>
            </a:fld>
            <a:endParaRPr lang="fr-FR" altLang="fr-F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Le SGBD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fr-FR" sz="2000" smtClean="0"/>
              <a:t>Le SGBD joue le rôle (pour l’accès aux fichiers d’une base de données) </a:t>
            </a:r>
          </a:p>
          <a:p>
            <a:pPr eaLnBrk="1" hangingPunct="1">
              <a:buFontTx/>
              <a:buNone/>
            </a:pPr>
            <a:r>
              <a:rPr lang="fr-FR" altLang="fr-FR" sz="2000" smtClean="0"/>
              <a:t>de celui du système d’exploitation pour l’accès au matériel de </a:t>
            </a:r>
          </a:p>
          <a:p>
            <a:pPr eaLnBrk="1" hangingPunct="1">
              <a:buFontTx/>
              <a:buNone/>
            </a:pPr>
            <a:r>
              <a:rPr lang="fr-FR" altLang="fr-FR" sz="2000" smtClean="0"/>
              <a:t>l’ordinateur !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16213"/>
            <a:ext cx="6696075" cy="359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B353CC-1F54-4F3D-87DC-A92958C285B7}" type="slidenum">
              <a:rPr lang="fr-FR" altLang="fr-FR"/>
              <a:pPr eaLnBrk="1" hangingPunct="1"/>
              <a:t>15</a:t>
            </a:fld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Petit historique des BD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u="sng" dirty="0" smtClean="0">
                <a:solidFill>
                  <a:srgbClr val="996600"/>
                </a:solidFill>
              </a:rPr>
              <a:t>Années 1960: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début 1960: Charles Bachmann développe le premier SGBD, IDS, chez Honeywell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dirty="0" smtClean="0"/>
              <a:t>modèle réseau: les associations entre les données sont représentées par un graphe.</a:t>
            </a:r>
          </a:p>
          <a:p>
            <a:pPr lvl="1" eaLnBrk="1" hangingPunct="1">
              <a:lnSpc>
                <a:spcPct val="80000"/>
              </a:lnSpc>
            </a:pPr>
            <a:endParaRPr lang="fr-FR" alt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fin1960: IBM lance le SGBD IMS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dirty="0" smtClean="0"/>
              <a:t>modèle hiérarchique: les associations entre les données sont représentées par un arbre.</a:t>
            </a:r>
          </a:p>
          <a:p>
            <a:pPr lvl="1" eaLnBrk="1" hangingPunct="1">
              <a:lnSpc>
                <a:spcPct val="80000"/>
              </a:lnSpc>
            </a:pPr>
            <a:endParaRPr lang="fr-FR" alt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fin 1960: standardisation du modèle réseau </a:t>
            </a:r>
            <a:r>
              <a:rPr lang="en-US" altLang="fr-FR" sz="2400" dirty="0" smtClean="0">
                <a:solidFill>
                  <a:srgbClr val="996600"/>
                </a:solidFill>
              </a:rPr>
              <a:t>C</a:t>
            </a:r>
            <a:r>
              <a:rPr lang="en-US" altLang="fr-FR" sz="2400" dirty="0" smtClean="0"/>
              <a:t>onference </a:t>
            </a:r>
            <a:r>
              <a:rPr lang="en-US" altLang="fr-FR" sz="2400" dirty="0" smtClean="0">
                <a:solidFill>
                  <a:srgbClr val="996600"/>
                </a:solidFill>
              </a:rPr>
              <a:t>O</a:t>
            </a:r>
            <a:r>
              <a:rPr lang="en-US" altLang="fr-FR" sz="2400" dirty="0" smtClean="0"/>
              <a:t>n </a:t>
            </a:r>
            <a:r>
              <a:rPr lang="en-US" altLang="fr-FR" sz="2400" dirty="0" err="1" smtClean="0">
                <a:solidFill>
                  <a:srgbClr val="996600"/>
                </a:solidFill>
              </a:rPr>
              <a:t>DA</a:t>
            </a:r>
            <a:r>
              <a:rPr lang="en-US" altLang="fr-FR" sz="2400" dirty="0" err="1" smtClean="0"/>
              <a:t>ta</a:t>
            </a:r>
            <a:r>
              <a:rPr lang="en-US" altLang="fr-FR" sz="2400" dirty="0" smtClean="0"/>
              <a:t> </a:t>
            </a:r>
            <a:r>
              <a:rPr lang="en-US" altLang="fr-FR" sz="2400" dirty="0" err="1" smtClean="0">
                <a:solidFill>
                  <a:srgbClr val="996600"/>
                </a:solidFill>
              </a:rPr>
              <a:t>SY</a:t>
            </a:r>
            <a:r>
              <a:rPr lang="en-US" altLang="fr-FR" sz="2400" dirty="0" err="1" smtClean="0"/>
              <a:t>stems</a:t>
            </a:r>
            <a:r>
              <a:rPr lang="en-US" altLang="fr-FR" sz="2400" dirty="0" smtClean="0"/>
              <a:t> </a:t>
            </a:r>
            <a:r>
              <a:rPr lang="en-US" altLang="fr-FR" sz="2400" dirty="0" smtClean="0">
                <a:solidFill>
                  <a:srgbClr val="996600"/>
                </a:solidFill>
              </a:rPr>
              <a:t>L</a:t>
            </a:r>
            <a:r>
              <a:rPr lang="en-US" altLang="fr-FR" sz="2400" dirty="0" smtClean="0"/>
              <a:t>anguages </a:t>
            </a:r>
            <a:r>
              <a:rPr lang="fr-FR" altLang="fr-FR" sz="2400" dirty="0" smtClean="0"/>
              <a:t>(CODASYL).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E429FD-0A2B-437F-8EEE-DD1EF3538F8D}" type="slidenum">
              <a:rPr lang="fr-FR" altLang="fr-FR"/>
              <a:pPr eaLnBrk="1" hangingPunct="1"/>
              <a:t>16</a:t>
            </a:fld>
            <a:endParaRPr lang="fr-FR" altLang="fr-F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Petit historique des BD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altLang="fr-FR" sz="2400" u="sng" dirty="0" smtClean="0">
                <a:solidFill>
                  <a:srgbClr val="996600"/>
                </a:solidFill>
              </a:rPr>
              <a:t>Années 1970:</a:t>
            </a:r>
          </a:p>
          <a:p>
            <a:pPr eaLnBrk="1" hangingPunct="1"/>
            <a:r>
              <a:rPr lang="fr-FR" altLang="fr-FR" sz="2400" dirty="0" smtClean="0"/>
              <a:t>1970: Ted </a:t>
            </a:r>
            <a:r>
              <a:rPr lang="fr-FR" altLang="fr-FR" sz="2400" dirty="0" err="1" smtClean="0"/>
              <a:t>Codd</a:t>
            </a:r>
            <a:r>
              <a:rPr lang="fr-FR" altLang="fr-FR" sz="2400" dirty="0" smtClean="0"/>
              <a:t> définit le modèle relationnel au IBM San Jose </a:t>
            </a:r>
            <a:r>
              <a:rPr lang="fr-FR" altLang="fr-FR" sz="2400" dirty="0" err="1" smtClean="0"/>
              <a:t>Laboratory</a:t>
            </a:r>
            <a:r>
              <a:rPr lang="fr-FR" altLang="fr-FR" sz="2400" dirty="0" smtClean="0"/>
              <a:t>(aujourd’hui IBM Almaden)</a:t>
            </a:r>
          </a:p>
          <a:p>
            <a:pPr eaLnBrk="1" hangingPunct="1"/>
            <a:r>
              <a:rPr lang="fr-FR" altLang="fr-FR" sz="2400" dirty="0" smtClean="0"/>
              <a:t>2 projets de recherche majeurs</a:t>
            </a:r>
          </a:p>
          <a:p>
            <a:pPr lvl="1" eaLnBrk="1" hangingPunct="1"/>
            <a:r>
              <a:rPr lang="fr-FR" altLang="fr-FR" sz="2000" dirty="0" smtClean="0"/>
              <a:t>INGRES, </a:t>
            </a:r>
            <a:r>
              <a:rPr lang="fr-FR" altLang="fr-FR" sz="2000" dirty="0" err="1" smtClean="0"/>
              <a:t>University</a:t>
            </a:r>
            <a:r>
              <a:rPr lang="fr-FR" altLang="fr-FR" sz="2000" dirty="0" smtClean="0"/>
              <a:t> of </a:t>
            </a:r>
            <a:r>
              <a:rPr lang="fr-FR" altLang="fr-FR" sz="2000" dirty="0" err="1" smtClean="0"/>
              <a:t>California</a:t>
            </a:r>
            <a:r>
              <a:rPr lang="fr-FR" altLang="fr-FR" sz="2000" dirty="0" smtClean="0"/>
              <a:t>, Berkeley</a:t>
            </a:r>
          </a:p>
          <a:p>
            <a:pPr lvl="2" eaLnBrk="1" hangingPunct="1"/>
            <a:r>
              <a:rPr lang="fr-FR" altLang="fr-FR" sz="1800" dirty="0" smtClean="0"/>
              <a:t>devint le produit INGRES, suivi par POSTGRES, logiciel libre, qui sera le produit ILLUSTRA, racheté par INFORMIX</a:t>
            </a:r>
          </a:p>
          <a:p>
            <a:pPr lvl="1" eaLnBrk="1" hangingPunct="1"/>
            <a:r>
              <a:rPr lang="fr-FR" altLang="fr-FR" sz="2000" dirty="0" smtClean="0"/>
              <a:t>System R, IBM San Jose </a:t>
            </a:r>
            <a:r>
              <a:rPr lang="fr-FR" altLang="fr-FR" sz="2000" dirty="0" err="1" smtClean="0"/>
              <a:t>Laboratory</a:t>
            </a:r>
            <a:endParaRPr lang="fr-FR" altLang="fr-FR" sz="2000" dirty="0" smtClean="0"/>
          </a:p>
          <a:p>
            <a:pPr lvl="2" eaLnBrk="1" hangingPunct="1"/>
            <a:r>
              <a:rPr lang="fr-FR" altLang="fr-FR" sz="1800" dirty="0" smtClean="0"/>
              <a:t>devint DB2, inspira ORACLE</a:t>
            </a:r>
          </a:p>
          <a:p>
            <a:pPr eaLnBrk="1" hangingPunct="1"/>
            <a:r>
              <a:rPr lang="fr-FR" altLang="fr-FR" sz="2400" dirty="0" smtClean="0"/>
              <a:t>1976: Peter Chen définit le modèle Entité-Association (</a:t>
            </a:r>
            <a:r>
              <a:rPr lang="en-US" altLang="fr-FR" sz="2400" dirty="0" smtClean="0"/>
              <a:t>Entity-Relationship</a:t>
            </a:r>
            <a:r>
              <a:rPr lang="fr-FR" altLang="fr-FR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662E6C-75DB-4B52-9EE7-77D045491F04}" type="slidenum">
              <a:rPr lang="fr-FR" altLang="fr-FR"/>
              <a:pPr eaLnBrk="1" hangingPunct="1"/>
              <a:t>17</a:t>
            </a:fld>
            <a:endParaRPr lang="fr-FR" altLang="fr-F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Petit historique des BD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u="sng" dirty="0" smtClean="0">
                <a:solidFill>
                  <a:srgbClr val="996600"/>
                </a:solidFill>
              </a:rPr>
              <a:t>Années 1980: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maturation de la technologie relationnelle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standardisation de SQL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u="sng" dirty="0" smtClean="0">
                <a:solidFill>
                  <a:srgbClr val="996600"/>
                </a:solidFill>
              </a:rPr>
              <a:t>Années 1990: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amélioration constante de la technologie relationnelle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support de la distribution et du parallélisme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modèle objet, ODMG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fin 1990 : le relationnel-objet, SQL3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nouveaux domaines d’application: entrepôts de données et décisionnel, Web, multimédia, mobiles,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400" u="sng" dirty="0" smtClean="0">
                <a:solidFill>
                  <a:srgbClr val="996600"/>
                </a:solidFill>
              </a:rPr>
              <a:t>Années 2000: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apparition de XML…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35238"/>
            <a:ext cx="7772400" cy="1470025"/>
          </a:xfrm>
        </p:spPr>
        <p:txBody>
          <a:bodyPr/>
          <a:lstStyle/>
          <a:p>
            <a:pPr eaLnBrk="1" hangingPunct="1"/>
            <a:r>
              <a:rPr lang="fr-FR" altLang="fr-FR" smtClean="0"/>
              <a:t>Conception d’une base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CD3AAD-073D-4CCB-A31F-C265679F4E0F}" type="slidenum">
              <a:rPr lang="fr-FR" altLang="fr-FR"/>
              <a:pPr eaLnBrk="1" hangingPunct="1"/>
              <a:t>19</a:t>
            </a:fld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La modélisation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z="2800" dirty="0" smtClean="0"/>
              <a:t>Les bases de données mémorisent les données d’une organisation sous une forme </a:t>
            </a:r>
            <a:r>
              <a:rPr lang="fr-FR" altLang="fr-FR" sz="2800" dirty="0" smtClean="0">
                <a:solidFill>
                  <a:srgbClr val="0070C0"/>
                </a:solidFill>
              </a:rPr>
              <a:t>structurée</a:t>
            </a:r>
            <a:r>
              <a:rPr lang="fr-FR" altLang="fr-FR" sz="2800" dirty="0" smtClean="0"/>
              <a:t>. </a:t>
            </a:r>
          </a:p>
          <a:p>
            <a:endParaRPr lang="fr-FR" sz="2800" dirty="0" smtClean="0"/>
          </a:p>
          <a:p>
            <a:r>
              <a:rPr lang="fr-FR" sz="2800" dirty="0" smtClean="0"/>
              <a:t>La </a:t>
            </a:r>
            <a:r>
              <a:rPr lang="fr-FR" sz="2800" dirty="0"/>
              <a:t>structure des données est déterminée par le </a:t>
            </a:r>
            <a:r>
              <a:rPr lang="fr-FR" sz="2800" dirty="0">
                <a:solidFill>
                  <a:srgbClr val="0070C0"/>
                </a:solidFill>
              </a:rPr>
              <a:t>modèle de </a:t>
            </a:r>
            <a:r>
              <a:rPr lang="fr-FR" sz="2800" dirty="0" smtClean="0">
                <a:solidFill>
                  <a:srgbClr val="0070C0"/>
                </a:solidFill>
              </a:rPr>
              <a:t>données</a:t>
            </a:r>
          </a:p>
          <a:p>
            <a:endParaRPr lang="fr-FR" sz="2800" dirty="0">
              <a:solidFill>
                <a:srgbClr val="0070C0"/>
              </a:solidFill>
            </a:endParaRPr>
          </a:p>
          <a:p>
            <a:pPr eaLnBrk="1" hangingPunct="1"/>
            <a:r>
              <a:rPr lang="fr-FR" altLang="fr-FR" sz="2800" dirty="0" smtClean="0"/>
              <a:t>Deux niveaux de modélisation</a:t>
            </a:r>
          </a:p>
          <a:p>
            <a:pPr lvl="1" eaLnBrk="1" hangingPunct="1"/>
            <a:r>
              <a:rPr lang="fr-FR" altLang="fr-FR" dirty="0" smtClean="0"/>
              <a:t>conceptuel </a:t>
            </a:r>
          </a:p>
          <a:p>
            <a:pPr lvl="1" eaLnBrk="1" hangingPunct="1"/>
            <a:r>
              <a:rPr lang="fr-FR" altLang="fr-FR" dirty="0" smtClean="0"/>
              <a:t>logique</a:t>
            </a:r>
          </a:p>
          <a:p>
            <a:endParaRPr lang="fr-FR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15EE10-9239-4B9E-9383-97D47D7BC6A9}" type="slidenum">
              <a:rPr lang="fr-FR" altLang="fr-FR"/>
              <a:pPr eaLnBrk="1" hangingPunct="1"/>
              <a:t>2</a:t>
            </a:fld>
            <a:endParaRPr lang="fr-FR" altLang="fr-F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De quoi va-t-on parlé 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fr-FR" altLang="fr-FR" sz="2200" dirty="0" smtClean="0"/>
              <a:t>Les Bases de données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sz="2200" dirty="0" smtClean="0"/>
              <a:t>Quelques définitions et exemples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sz="2200" dirty="0" smtClean="0"/>
              <a:t>Le SGBD (</a:t>
            </a:r>
            <a:r>
              <a:rPr lang="fr-FR" altLang="fr-FR" sz="2200" dirty="0" smtClean="0">
                <a:solidFill>
                  <a:srgbClr val="996600"/>
                </a:solidFill>
              </a:rPr>
              <a:t>Système de Gestion de Base de Données</a:t>
            </a:r>
            <a:r>
              <a:rPr lang="fr-FR" altLang="fr-FR" sz="2200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sz="2200" dirty="0" smtClean="0"/>
              <a:t>Petit historique des BD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fr-FR" altLang="fr-FR" sz="2200" dirty="0" smtClean="0"/>
              <a:t>Conception d’une base de données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sz="2200" dirty="0" smtClean="0"/>
              <a:t>La modélisation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sz="2200" dirty="0" smtClean="0">
                <a:solidFill>
                  <a:schemeClr val="bg1">
                    <a:lumMod val="65000"/>
                  </a:schemeClr>
                </a:solidFill>
              </a:rPr>
              <a:t>Le modèle conceptuel de données (MCD)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─"/>
            </a:pPr>
            <a:r>
              <a:rPr lang="fr-FR" altLang="fr-FR" sz="2200" dirty="0" smtClean="0"/>
              <a:t>Merise + Entité/Association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sz="2200" dirty="0" smtClean="0">
                <a:solidFill>
                  <a:schemeClr val="bg1">
                    <a:lumMod val="65000"/>
                  </a:schemeClr>
                </a:solidFill>
              </a:rPr>
              <a:t>Le modèle logique de données (MLD)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─"/>
            </a:pPr>
            <a:r>
              <a:rPr lang="fr-FR" altLang="fr-FR" sz="2200" dirty="0" smtClean="0"/>
              <a:t>Modèle relationnel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fr-FR" altLang="fr-FR" sz="2200" dirty="0" smtClean="0"/>
              <a:t>SQL (</a:t>
            </a:r>
            <a:r>
              <a:rPr lang="en-US" altLang="fr-FR" sz="2200" dirty="0" smtClean="0">
                <a:solidFill>
                  <a:srgbClr val="996600"/>
                </a:solidFill>
              </a:rPr>
              <a:t>Structured Query Language</a:t>
            </a:r>
            <a:r>
              <a:rPr lang="fr-FR" altLang="fr-FR" sz="2200" dirty="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fr-FR" altLang="fr-FR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Les vues et 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4587205"/>
            <a:ext cx="8784975" cy="1362075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modele</a:t>
            </a:r>
            <a:r>
              <a:rPr lang="fr-FR" dirty="0" smtClean="0"/>
              <a:t> </a:t>
            </a:r>
            <a:r>
              <a:rPr lang="fr-FR" dirty="0" err="1" smtClean="0"/>
              <a:t>entite</a:t>
            </a:r>
            <a:r>
              <a:rPr lang="fr-FR" dirty="0"/>
              <a:t> </a:t>
            </a:r>
            <a:r>
              <a:rPr lang="fr-FR" dirty="0" smtClean="0"/>
              <a:t>association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087018"/>
            <a:ext cx="7772400" cy="1500187"/>
          </a:xfrm>
        </p:spPr>
        <p:txBody>
          <a:bodyPr/>
          <a:lstStyle/>
          <a:p>
            <a:pPr algn="r"/>
            <a:r>
              <a:rPr lang="fr-FR" sz="2400" dirty="0" smtClean="0">
                <a:solidFill>
                  <a:srgbClr val="0070C0"/>
                </a:solidFill>
              </a:rPr>
              <a:t>Vue conceptuelle des données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874D3-77E7-4627-AE9C-054F40229BF3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86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9B59DB-E672-4165-98ED-0AABDDBB0667}" type="slidenum">
              <a:rPr lang="fr-FR" altLang="fr-FR"/>
              <a:pPr eaLnBrk="1" hangingPunct="1"/>
              <a:t>21</a:t>
            </a:fld>
            <a:endParaRPr lang="fr-FR" altLang="fr-F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Le modèle entité-association (E/A)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800" smtClean="0"/>
              <a:t>E/R </a:t>
            </a:r>
            <a:r>
              <a:rPr lang="en-US" altLang="fr-FR" sz="2800" smtClean="0"/>
              <a:t>(entity-relationship) model</a:t>
            </a:r>
            <a:r>
              <a:rPr lang="fr-FR" altLang="fr-FR" sz="2800" smtClean="0"/>
              <a:t> en anglais</a:t>
            </a:r>
          </a:p>
          <a:p>
            <a:pPr eaLnBrk="1" hangingPunct="1">
              <a:lnSpc>
                <a:spcPct val="90000"/>
              </a:lnSpc>
            </a:pPr>
            <a:endParaRPr lang="fr-FR" altLang="fr-FR" sz="28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800" smtClean="0"/>
              <a:t>Modèle de conception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modélise graphiquement les entités, attributs et associations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facilite la détection d’erreurs de conception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smtClean="0"/>
              <a:t>peut être traduit automatiquement dans un modèle logique (relationnel)</a:t>
            </a:r>
          </a:p>
          <a:p>
            <a:pPr lvl="1" eaLnBrk="1" hangingPunct="1">
              <a:lnSpc>
                <a:spcPct val="90000"/>
              </a:lnSpc>
            </a:pPr>
            <a:endParaRPr lang="fr-FR" alt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800" smtClean="0"/>
              <a:t>Supporté par les outils </a:t>
            </a:r>
            <a:r>
              <a:rPr lang="fr-FR" altLang="fr-FR" sz="2800" smtClean="0">
                <a:solidFill>
                  <a:srgbClr val="996600"/>
                </a:solidFill>
              </a:rPr>
              <a:t>CASE</a:t>
            </a:r>
            <a:r>
              <a:rPr lang="fr-FR" altLang="fr-FR" sz="2800" smtClean="0"/>
              <a:t> pour 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Les concepts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b="1" dirty="0" smtClean="0">
                <a:solidFill>
                  <a:srgbClr val="996600"/>
                </a:solidFill>
              </a:rPr>
              <a:t>Entité </a:t>
            </a:r>
            <a:r>
              <a:rPr lang="fr-FR" altLang="fr-FR" sz="2000" b="1" dirty="0" smtClean="0">
                <a:solidFill>
                  <a:srgbClr val="996600"/>
                </a:solidFill>
              </a:rPr>
              <a:t>:</a:t>
            </a:r>
            <a:r>
              <a:rPr lang="fr-FR" altLang="fr-FR" sz="2000" dirty="0" smtClean="0"/>
              <a:t> un objet qui existe dans le monde réel, possède des propriétés et est distinguable des autres objets.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dirty="0" smtClean="0"/>
              <a:t>	</a:t>
            </a:r>
            <a:r>
              <a:rPr lang="fr-FR" altLang="fr-FR" sz="2000" u="sng" dirty="0" smtClean="0"/>
              <a:t>Exemple :</a:t>
            </a:r>
            <a:r>
              <a:rPr lang="fr-FR" altLang="fr-FR" sz="2000" dirty="0" smtClean="0"/>
              <a:t>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l’</a:t>
            </a:r>
            <a:r>
              <a:rPr lang="fr-FR" altLang="fr-FR" sz="2000" dirty="0" smtClean="0">
                <a:solidFill>
                  <a:srgbClr val="0070C0"/>
                </a:solidFill>
              </a:rPr>
              <a:t>employé</a:t>
            </a:r>
            <a:r>
              <a:rPr lang="fr-FR" altLang="fr-FR" sz="2000" dirty="0" smtClean="0"/>
              <a:t> Martin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le </a:t>
            </a:r>
            <a:r>
              <a:rPr lang="fr-FR" altLang="fr-FR" sz="2000" dirty="0" smtClean="0">
                <a:solidFill>
                  <a:srgbClr val="0070C0"/>
                </a:solidFill>
              </a:rPr>
              <a:t>projet</a:t>
            </a:r>
            <a:r>
              <a:rPr lang="fr-FR" altLang="fr-FR" sz="2000" dirty="0" smtClean="0"/>
              <a:t> TERA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000" dirty="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b="1" dirty="0" smtClean="0">
                <a:solidFill>
                  <a:srgbClr val="996600"/>
                </a:solidFill>
              </a:rPr>
              <a:t>Association</a:t>
            </a:r>
            <a:r>
              <a:rPr lang="fr-FR" altLang="fr-FR" sz="2000" b="1" dirty="0" smtClean="0">
                <a:solidFill>
                  <a:srgbClr val="996600"/>
                </a:solidFill>
              </a:rPr>
              <a:t> :</a:t>
            </a:r>
            <a:r>
              <a:rPr lang="fr-FR" altLang="fr-FR" sz="2000" dirty="0" smtClean="0"/>
              <a:t> une relation entre deux ou plusieurs entités.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dirty="0" smtClean="0"/>
              <a:t>	</a:t>
            </a:r>
            <a:r>
              <a:rPr lang="fr-FR" altLang="fr-FR" sz="2000" u="sng" dirty="0" smtClean="0"/>
              <a:t>Exemple :</a:t>
            </a:r>
            <a:r>
              <a:rPr lang="fr-FR" altLang="fr-FR" sz="2000" dirty="0" smtClean="0"/>
              <a:t>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l’employé Smith </a:t>
            </a:r>
            <a:r>
              <a:rPr lang="fr-FR" altLang="fr-FR" sz="2000" dirty="0" smtClean="0">
                <a:solidFill>
                  <a:srgbClr val="0070C0"/>
                </a:solidFill>
              </a:rPr>
              <a:t>dirige</a:t>
            </a:r>
            <a:r>
              <a:rPr lang="fr-FR" altLang="fr-FR" sz="2000" dirty="0" smtClean="0"/>
              <a:t> le projet TERA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l’employé Martin </a:t>
            </a:r>
            <a:r>
              <a:rPr lang="fr-FR" altLang="fr-FR" sz="2000" dirty="0" smtClean="0">
                <a:solidFill>
                  <a:srgbClr val="0070C0"/>
                </a:solidFill>
              </a:rPr>
              <a:t>travaille</a:t>
            </a:r>
            <a:r>
              <a:rPr lang="fr-FR" altLang="fr-FR" sz="2000" dirty="0" smtClean="0"/>
              <a:t> dans le projet TERA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fr-FR" sz="2000" dirty="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400" b="1" dirty="0" smtClean="0">
                <a:solidFill>
                  <a:srgbClr val="996600"/>
                </a:solidFill>
              </a:rPr>
              <a:t>Propriété / Attribut</a:t>
            </a:r>
            <a:r>
              <a:rPr lang="fr-FR" altLang="fr-FR" sz="2000" b="1" dirty="0" smtClean="0">
                <a:solidFill>
                  <a:srgbClr val="996600"/>
                </a:solidFill>
              </a:rPr>
              <a:t> :</a:t>
            </a:r>
            <a:r>
              <a:rPr lang="fr-FR" altLang="fr-FR" sz="2000" dirty="0" smtClean="0"/>
              <a:t> propriété d’une entité ou d'une association. Prend ses valeurs dans un domaine (texte, [1..10], etc.).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fr-FR" sz="2000" dirty="0" smtClean="0"/>
              <a:t>	</a:t>
            </a:r>
            <a:r>
              <a:rPr lang="fr-FR" altLang="fr-FR" sz="2000" u="sng" dirty="0" smtClean="0"/>
              <a:t>Exemple :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le </a:t>
            </a:r>
            <a:r>
              <a:rPr lang="fr-FR" altLang="fr-FR" sz="2000" dirty="0" smtClean="0">
                <a:solidFill>
                  <a:srgbClr val="0070C0"/>
                </a:solidFill>
              </a:rPr>
              <a:t>matricule</a:t>
            </a:r>
            <a:r>
              <a:rPr lang="fr-FR" altLang="fr-FR" sz="2000" dirty="0" smtClean="0"/>
              <a:t> de l’employé Smith est 10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la </a:t>
            </a:r>
            <a:r>
              <a:rPr lang="fr-FR" altLang="fr-FR" sz="2000" dirty="0" smtClean="0">
                <a:solidFill>
                  <a:srgbClr val="0070C0"/>
                </a:solidFill>
              </a:rPr>
              <a:t>durée de l’affectation </a:t>
            </a:r>
            <a:r>
              <a:rPr lang="fr-FR" altLang="fr-FR" sz="2000" dirty="0" smtClean="0"/>
              <a:t>de Martin dans le projet TERA est </a:t>
            </a:r>
            <a:r>
              <a:rPr lang="fr-FR" altLang="fr-FR" sz="2000" dirty="0" smtClean="0">
                <a:solidFill>
                  <a:srgbClr val="0070C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69A9A7-3B41-4CAB-A388-FDCE621DBB1C}" type="slidenum">
              <a:rPr lang="fr-FR" altLang="fr-FR"/>
              <a:pPr eaLnBrk="1" hangingPunct="1"/>
              <a:t>23</a:t>
            </a:fld>
            <a:endParaRPr lang="fr-FR" altLang="fr-F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Classe d'entités et d'associations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fr-FR" altLang="fr-FR" sz="2000" smtClean="0"/>
              <a:t>Une classe d'entités est un ensemble d'entités similaires, ayant les mêmes attributs</a:t>
            </a:r>
          </a:p>
          <a:p>
            <a:pPr eaLnBrk="1" hangingPunct="1"/>
            <a:endParaRPr lang="fr-FR" altLang="fr-FR" sz="2000" smtClean="0"/>
          </a:p>
          <a:p>
            <a:pPr eaLnBrk="1" hangingPunct="1"/>
            <a:r>
              <a:rPr lang="fr-FR" altLang="fr-FR" sz="2000" smtClean="0"/>
              <a:t>Une classe d’associations est un ensemble d’associations entres les entités d’une ou de plusieurs classes.</a:t>
            </a:r>
          </a:p>
        </p:txBody>
      </p: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1116013" y="3644901"/>
            <a:ext cx="6480175" cy="1584326"/>
            <a:chOff x="703" y="2296"/>
            <a:chExt cx="4082" cy="998"/>
          </a:xfrm>
        </p:grpSpPr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703" y="2296"/>
              <a:ext cx="862" cy="680"/>
              <a:chOff x="703" y="2296"/>
              <a:chExt cx="862" cy="680"/>
            </a:xfrm>
          </p:grpSpPr>
          <p:sp>
            <p:nvSpPr>
              <p:cNvPr id="21520" name="Rectangle 4"/>
              <p:cNvSpPr>
                <a:spLocks noChangeArrowheads="1"/>
              </p:cNvSpPr>
              <p:nvPr/>
            </p:nvSpPr>
            <p:spPr bwMode="auto">
              <a:xfrm>
                <a:off x="703" y="2296"/>
                <a:ext cx="86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fr-FR" altLang="fr-FR" b="1"/>
                  <a:t>Projet</a:t>
                </a:r>
              </a:p>
            </p:txBody>
          </p:sp>
          <p:sp>
            <p:nvSpPr>
              <p:cNvPr id="21521" name="Rectangle 5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862" cy="4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dirty="0"/>
                  <a:t>Nom</a:t>
                </a:r>
              </a:p>
              <a:p>
                <a:pPr eaLnBrk="1" hangingPunct="1"/>
                <a:r>
                  <a:rPr lang="fr-FR" altLang="fr-FR" dirty="0"/>
                  <a:t>Durée</a:t>
                </a:r>
              </a:p>
            </p:txBody>
          </p:sp>
        </p:grpSp>
        <p:grpSp>
          <p:nvGrpSpPr>
            <p:cNvPr id="21515" name="Group 9"/>
            <p:cNvGrpSpPr>
              <a:grpSpLocks/>
            </p:cNvGrpSpPr>
            <p:nvPr/>
          </p:nvGrpSpPr>
          <p:grpSpPr bwMode="auto">
            <a:xfrm>
              <a:off x="3923" y="2296"/>
              <a:ext cx="862" cy="998"/>
              <a:chOff x="3923" y="2296"/>
              <a:chExt cx="862" cy="998"/>
            </a:xfrm>
          </p:grpSpPr>
          <p:sp>
            <p:nvSpPr>
              <p:cNvPr id="21518" name="Rectangle 6"/>
              <p:cNvSpPr>
                <a:spLocks noChangeArrowheads="1"/>
              </p:cNvSpPr>
              <p:nvPr/>
            </p:nvSpPr>
            <p:spPr bwMode="auto">
              <a:xfrm>
                <a:off x="3923" y="2296"/>
                <a:ext cx="86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fr-FR" altLang="fr-FR" b="1" dirty="0" err="1" smtClean="0"/>
                  <a:t>Employe</a:t>
                </a:r>
                <a:endParaRPr lang="fr-FR" altLang="fr-FR" b="1" dirty="0"/>
              </a:p>
            </p:txBody>
          </p:sp>
          <p:sp>
            <p:nvSpPr>
              <p:cNvPr id="21519" name="Rectangle 7"/>
              <p:cNvSpPr>
                <a:spLocks noChangeArrowheads="1"/>
              </p:cNvSpPr>
              <p:nvPr/>
            </p:nvSpPr>
            <p:spPr bwMode="auto">
              <a:xfrm>
                <a:off x="3923" y="2523"/>
                <a:ext cx="862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dirty="0" smtClean="0"/>
                  <a:t>Matricule</a:t>
                </a:r>
              </a:p>
              <a:p>
                <a:pPr eaLnBrk="1" hangingPunct="1"/>
                <a:r>
                  <a:rPr lang="fr-FR" altLang="fr-FR" dirty="0" smtClean="0"/>
                  <a:t>Nom</a:t>
                </a:r>
                <a:endParaRPr lang="fr-FR" altLang="fr-FR" dirty="0"/>
              </a:p>
              <a:p>
                <a:pPr eaLnBrk="1" hangingPunct="1"/>
                <a:r>
                  <a:rPr lang="fr-FR" altLang="fr-FR" dirty="0"/>
                  <a:t>Fonction</a:t>
                </a:r>
              </a:p>
              <a:p>
                <a:pPr eaLnBrk="1" hangingPunct="1"/>
                <a:r>
                  <a:rPr lang="fr-FR" altLang="fr-FR" dirty="0" smtClean="0"/>
                  <a:t>Salaire</a:t>
                </a:r>
                <a:endParaRPr lang="fr-FR" altLang="fr-FR" dirty="0"/>
              </a:p>
            </p:txBody>
          </p:sp>
        </p:grp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2290" y="2387"/>
              <a:ext cx="1044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Diriger</a:t>
              </a:r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1565" y="2704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395288" y="5372100"/>
            <a:ext cx="5040312" cy="1152525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/>
              <a:t>Par abus de langage, on utilise souvent </a:t>
            </a:r>
            <a:r>
              <a:rPr lang="fr-FR" altLang="fr-FR" i="1"/>
              <a:t>entité (association) </a:t>
            </a:r>
            <a:r>
              <a:rPr lang="fr-FR" altLang="fr-FR"/>
              <a:t>à la place de classe d’entité (</a:t>
            </a:r>
            <a:r>
              <a:rPr lang="fr-FR" altLang="fr-FR" i="1"/>
              <a:t>d’association</a:t>
            </a:r>
            <a:r>
              <a:rPr lang="fr-FR" altLang="fr-FR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69A9A7-3B41-4CAB-A388-FDCE621DBB1C}" type="slidenum">
              <a:rPr lang="fr-FR" altLang="fr-FR"/>
              <a:pPr eaLnBrk="1" hangingPunct="1"/>
              <a:t>24</a:t>
            </a:fld>
            <a:endParaRPr lang="fr-FR" altLang="fr-F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Classe d'entités et d'associations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fr-FR" altLang="fr-FR" sz="2000" dirty="0" smtClean="0"/>
              <a:t>Une classe d'</a:t>
            </a:r>
            <a:r>
              <a:rPr lang="fr-FR" altLang="fr-FR" sz="2000" dirty="0" smtClean="0">
                <a:solidFill>
                  <a:srgbClr val="FF0000"/>
                </a:solidFill>
              </a:rPr>
              <a:t>entités</a:t>
            </a:r>
            <a:r>
              <a:rPr lang="fr-FR" altLang="fr-FR" sz="2000" dirty="0" smtClean="0"/>
              <a:t> est un ensemble d'entités similaires, ayant les mêmes attributs</a:t>
            </a:r>
          </a:p>
          <a:p>
            <a:pPr eaLnBrk="1" hangingPunct="1"/>
            <a:endParaRPr lang="fr-FR" altLang="fr-FR" sz="2000" dirty="0" smtClean="0"/>
          </a:p>
          <a:p>
            <a:pPr eaLnBrk="1" hangingPunct="1"/>
            <a:r>
              <a:rPr lang="fr-FR" altLang="fr-FR" sz="2000" dirty="0" smtClean="0"/>
              <a:t>Une classe d’</a:t>
            </a:r>
            <a:r>
              <a:rPr lang="fr-FR" altLang="fr-FR" sz="2000" dirty="0" smtClean="0">
                <a:solidFill>
                  <a:srgbClr val="FF0000"/>
                </a:solidFill>
              </a:rPr>
              <a:t>associations</a:t>
            </a:r>
            <a:r>
              <a:rPr lang="fr-FR" altLang="fr-FR" sz="2000" dirty="0" smtClean="0"/>
              <a:t> est un ensemble d’associations entres les entités d’une ou de plusieurs classes.</a:t>
            </a:r>
          </a:p>
        </p:txBody>
      </p: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1116013" y="3644901"/>
            <a:ext cx="6480175" cy="1584326"/>
            <a:chOff x="703" y="2296"/>
            <a:chExt cx="4082" cy="998"/>
          </a:xfrm>
        </p:grpSpPr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703" y="2296"/>
              <a:ext cx="862" cy="680"/>
              <a:chOff x="703" y="2296"/>
              <a:chExt cx="862" cy="680"/>
            </a:xfrm>
          </p:grpSpPr>
          <p:sp>
            <p:nvSpPr>
              <p:cNvPr id="21520" name="Rectangle 4"/>
              <p:cNvSpPr>
                <a:spLocks noChangeArrowheads="1"/>
              </p:cNvSpPr>
              <p:nvPr/>
            </p:nvSpPr>
            <p:spPr bwMode="auto">
              <a:xfrm>
                <a:off x="703" y="2296"/>
                <a:ext cx="86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fr-FR" altLang="fr-FR" b="1"/>
                  <a:t>Projet</a:t>
                </a:r>
              </a:p>
            </p:txBody>
          </p:sp>
          <p:sp>
            <p:nvSpPr>
              <p:cNvPr id="21521" name="Rectangle 5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862" cy="4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dirty="0"/>
                  <a:t>Nom</a:t>
                </a:r>
              </a:p>
              <a:p>
                <a:pPr eaLnBrk="1" hangingPunct="1"/>
                <a:r>
                  <a:rPr lang="fr-FR" altLang="fr-FR" dirty="0"/>
                  <a:t>Durée</a:t>
                </a:r>
              </a:p>
            </p:txBody>
          </p:sp>
        </p:grpSp>
        <p:grpSp>
          <p:nvGrpSpPr>
            <p:cNvPr id="21515" name="Group 9"/>
            <p:cNvGrpSpPr>
              <a:grpSpLocks/>
            </p:cNvGrpSpPr>
            <p:nvPr/>
          </p:nvGrpSpPr>
          <p:grpSpPr bwMode="auto">
            <a:xfrm>
              <a:off x="3923" y="2296"/>
              <a:ext cx="862" cy="998"/>
              <a:chOff x="3923" y="2296"/>
              <a:chExt cx="862" cy="998"/>
            </a:xfrm>
          </p:grpSpPr>
          <p:sp>
            <p:nvSpPr>
              <p:cNvPr id="21518" name="Rectangle 6"/>
              <p:cNvSpPr>
                <a:spLocks noChangeArrowheads="1"/>
              </p:cNvSpPr>
              <p:nvPr/>
            </p:nvSpPr>
            <p:spPr bwMode="auto">
              <a:xfrm>
                <a:off x="3923" y="2296"/>
                <a:ext cx="86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fr-FR" altLang="fr-FR" b="1" dirty="0" err="1" smtClean="0"/>
                  <a:t>Employe</a:t>
                </a:r>
                <a:endParaRPr lang="fr-FR" altLang="fr-FR" b="1" dirty="0"/>
              </a:p>
            </p:txBody>
          </p:sp>
          <p:sp>
            <p:nvSpPr>
              <p:cNvPr id="21519" name="Rectangle 7"/>
              <p:cNvSpPr>
                <a:spLocks noChangeArrowheads="1"/>
              </p:cNvSpPr>
              <p:nvPr/>
            </p:nvSpPr>
            <p:spPr bwMode="auto">
              <a:xfrm>
                <a:off x="3923" y="2523"/>
                <a:ext cx="862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dirty="0" smtClean="0"/>
                  <a:t>Matricule</a:t>
                </a:r>
              </a:p>
              <a:p>
                <a:pPr eaLnBrk="1" hangingPunct="1"/>
                <a:r>
                  <a:rPr lang="fr-FR" altLang="fr-FR" dirty="0" smtClean="0"/>
                  <a:t>Nom</a:t>
                </a:r>
                <a:endParaRPr lang="fr-FR" altLang="fr-FR" dirty="0"/>
              </a:p>
              <a:p>
                <a:pPr eaLnBrk="1" hangingPunct="1"/>
                <a:r>
                  <a:rPr lang="fr-FR" altLang="fr-FR" dirty="0"/>
                  <a:t>Fonction</a:t>
                </a:r>
              </a:p>
              <a:p>
                <a:pPr eaLnBrk="1" hangingPunct="1"/>
                <a:r>
                  <a:rPr lang="fr-FR" altLang="fr-FR" dirty="0" smtClean="0"/>
                  <a:t>Salaire</a:t>
                </a:r>
                <a:endParaRPr lang="fr-FR" altLang="fr-FR" dirty="0"/>
              </a:p>
            </p:txBody>
          </p:sp>
        </p:grp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2290" y="2387"/>
              <a:ext cx="1044" cy="5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Diriger</a:t>
              </a:r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1565" y="2704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395288" y="5372100"/>
            <a:ext cx="5040312" cy="1152525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/>
              <a:t>Par abus de langage, on utilise souvent </a:t>
            </a:r>
            <a:r>
              <a:rPr lang="fr-FR" altLang="fr-FR" i="1"/>
              <a:t>entité (association) </a:t>
            </a:r>
            <a:r>
              <a:rPr lang="fr-FR" altLang="fr-FR"/>
              <a:t>à la place de classe d’entité (</a:t>
            </a:r>
            <a:r>
              <a:rPr lang="fr-FR" altLang="fr-FR" i="1"/>
              <a:t>d’association</a:t>
            </a:r>
            <a:r>
              <a:rPr lang="fr-FR" altLang="fr-FR"/>
              <a:t>).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915444" y="1916113"/>
            <a:ext cx="3240881" cy="19446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3419475" y="2924175"/>
            <a:ext cx="647700" cy="8651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1979610" y="1916113"/>
            <a:ext cx="935833" cy="1657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4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CD9DC2-E9DD-47B0-94DC-DCCDC0E0F756}" type="slidenum">
              <a:rPr lang="fr-FR" altLang="fr-FR"/>
              <a:pPr eaLnBrk="1" hangingPunct="1"/>
              <a:t>25</a:t>
            </a:fld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Identificateur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rgbClr val="996600"/>
                </a:solidFill>
              </a:rPr>
              <a:t>Identificateur d'entité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dirty="0" smtClean="0"/>
              <a:t>un ou plusieurs attributs permettant d'identifier une entité dans une classe d'entités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u="sng" dirty="0" smtClean="0"/>
              <a:t>exemple 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fr-FR" altLang="fr-FR" dirty="0" smtClean="0"/>
              <a:t>Employé </a:t>
            </a:r>
            <a:r>
              <a:rPr lang="fr-FR" altLang="fr-FR" dirty="0" smtClean="0">
                <a:sym typeface="Wingdings" pitchFamily="2" charset="2"/>
              </a:rPr>
              <a:t> </a:t>
            </a:r>
            <a:r>
              <a:rPr lang="fr-FR" altLang="fr-FR" dirty="0" smtClean="0"/>
              <a:t>N° d'employé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fr-FR" altLang="fr-FR" dirty="0" smtClean="0"/>
              <a:t>Projet </a:t>
            </a:r>
            <a:r>
              <a:rPr lang="fr-FR" altLang="fr-FR" dirty="0" smtClean="0">
                <a:sym typeface="Wingdings" pitchFamily="2" charset="2"/>
              </a:rPr>
              <a:t> </a:t>
            </a:r>
            <a:r>
              <a:rPr lang="fr-FR" altLang="fr-FR" dirty="0" smtClean="0"/>
              <a:t>N° de projet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fr-FR" altLang="fr-FR" dirty="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fr-FR" altLang="fr-FR" dirty="0" smtClean="0"/>
          </a:p>
          <a:p>
            <a:pPr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rgbClr val="996600"/>
                </a:solidFill>
              </a:rPr>
              <a:t>Identificateur d'association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dirty="0" smtClean="0"/>
              <a:t>un identificateur composé d’identificateurs d’entités reliées par l'association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400" u="sng" dirty="0" smtClean="0"/>
              <a:t>exemple :</a:t>
            </a:r>
            <a:r>
              <a:rPr lang="fr-FR" altLang="fr-FR" sz="2400" dirty="0" smtClean="0"/>
              <a:t>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fr-FR" altLang="fr-FR" dirty="0" smtClean="0"/>
              <a:t>Travaille (</a:t>
            </a:r>
            <a:r>
              <a:rPr lang="fr-FR" altLang="fr-FR" dirty="0" smtClean="0">
                <a:solidFill>
                  <a:srgbClr val="0070C0"/>
                </a:solidFill>
              </a:rPr>
              <a:t>Matricule de l'employé</a:t>
            </a:r>
            <a:r>
              <a:rPr lang="fr-FR" altLang="fr-FR" dirty="0" smtClean="0"/>
              <a:t>,</a:t>
            </a:r>
            <a:r>
              <a:rPr lang="fr-FR" altLang="fr-FR" dirty="0" smtClean="0">
                <a:solidFill>
                  <a:srgbClr val="0070C0"/>
                </a:solidFill>
              </a:rPr>
              <a:t> Nom du projet</a:t>
            </a:r>
            <a:r>
              <a:rPr lang="fr-FR" altLang="fr-FR" dirty="0" smtClean="0"/>
              <a:t>)</a:t>
            </a:r>
          </a:p>
        </p:txBody>
      </p:sp>
      <p:grpSp>
        <p:nvGrpSpPr>
          <p:cNvPr id="22533" name="Group 10"/>
          <p:cNvGrpSpPr>
            <a:grpSpLocks/>
          </p:cNvGrpSpPr>
          <p:nvPr/>
        </p:nvGrpSpPr>
        <p:grpSpPr bwMode="auto">
          <a:xfrm>
            <a:off x="6732588" y="2780928"/>
            <a:ext cx="1368425" cy="1584325"/>
            <a:chOff x="4558" y="1706"/>
            <a:chExt cx="862" cy="998"/>
          </a:xfrm>
        </p:grpSpPr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4558" y="170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 dirty="0" err="1" smtClean="0"/>
                <a:t>Employe</a:t>
              </a:r>
              <a:endParaRPr lang="fr-FR" altLang="fr-FR" b="1" dirty="0"/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4558" y="1933"/>
              <a:ext cx="862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 smtClean="0">
                  <a:solidFill>
                    <a:srgbClr val="0070C0"/>
                  </a:solidFill>
                </a:rPr>
                <a:t>Matricule</a:t>
              </a:r>
              <a:endParaRPr lang="fr-FR" altLang="fr-FR" u="sng" dirty="0">
                <a:solidFill>
                  <a:srgbClr val="0070C0"/>
                </a:solidFill>
              </a:endParaRPr>
            </a:p>
            <a:p>
              <a:pPr eaLnBrk="1" hangingPunct="1"/>
              <a:r>
                <a:rPr lang="fr-FR" altLang="fr-FR" dirty="0"/>
                <a:t>Nom</a:t>
              </a:r>
            </a:p>
            <a:p>
              <a:pPr eaLnBrk="1" hangingPunct="1"/>
              <a:r>
                <a:rPr lang="fr-FR" altLang="fr-FR" dirty="0"/>
                <a:t>Fonction</a:t>
              </a:r>
            </a:p>
            <a:p>
              <a:pPr eaLnBrk="1" hangingPunct="1"/>
              <a:r>
                <a:rPr lang="fr-FR" altLang="fr-FR" dirty="0" smtClean="0"/>
                <a:t>Salaire</a:t>
              </a:r>
              <a:endParaRPr lang="fr-FR" alt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7575B8-7E02-4020-95B9-1B4C1EA9B5E1}" type="slidenum">
              <a:rPr lang="fr-FR" altLang="fr-FR"/>
              <a:pPr eaLnBrk="1" hangingPunct="1"/>
              <a:t>26</a:t>
            </a:fld>
            <a:endParaRPr lang="fr-FR" altLang="fr-F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sz="4000" smtClean="0">
                <a:solidFill>
                  <a:srgbClr val="996600"/>
                </a:solidFill>
              </a:rPr>
              <a:t>Cardinalités d'une classe d'associations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2400" dirty="0" smtClean="0"/>
              <a:t>Une intervalle [</a:t>
            </a:r>
            <a:r>
              <a:rPr lang="fr-FR" altLang="fr-FR" sz="2400" dirty="0" err="1" smtClean="0">
                <a:solidFill>
                  <a:srgbClr val="996600"/>
                </a:solidFill>
              </a:rPr>
              <a:t>min</a:t>
            </a:r>
            <a:r>
              <a:rPr lang="fr-FR" altLang="fr-FR" sz="2400" dirty="0" err="1" smtClean="0"/>
              <a:t>,</a:t>
            </a:r>
            <a:r>
              <a:rPr lang="fr-FR" altLang="fr-FR" sz="2400" dirty="0" err="1" smtClean="0">
                <a:solidFill>
                  <a:srgbClr val="996600"/>
                </a:solidFill>
              </a:rPr>
              <a:t>max</a:t>
            </a:r>
            <a:r>
              <a:rPr lang="fr-FR" altLang="fr-FR" sz="2400" dirty="0" smtClean="0"/>
              <a:t>] indiquent pour une classe d’entités C et une classe d’associations A, le nombre d'associations de type A qu’une entité de C peut avoir avec d’autres entités.</a:t>
            </a:r>
          </a:p>
          <a:p>
            <a:pPr eaLnBrk="1" hangingPunct="1">
              <a:lnSpc>
                <a:spcPct val="80000"/>
              </a:lnSpc>
            </a:pPr>
            <a:endParaRPr lang="fr-FR" alt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800" dirty="0" smtClean="0">
                <a:solidFill>
                  <a:srgbClr val="CC9900"/>
                </a:solidFill>
              </a:rPr>
              <a:t>min = 0 ou 1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dirty="0" smtClean="0"/>
              <a:t>exemple :</a:t>
            </a:r>
          </a:p>
          <a:p>
            <a:pPr lvl="2" eaLnBrk="1" hangingPunct="1">
              <a:lnSpc>
                <a:spcPct val="80000"/>
              </a:lnSpc>
            </a:pPr>
            <a:r>
              <a:rPr lang="fr-FR" altLang="fr-FR" sz="2000" dirty="0" smtClean="0"/>
              <a:t>un employé doit travailler dans au moins un projet</a:t>
            </a:r>
          </a:p>
          <a:p>
            <a:pPr lvl="2" eaLnBrk="1" hangingPunct="1">
              <a:lnSpc>
                <a:spcPct val="80000"/>
              </a:lnSpc>
            </a:pPr>
            <a:r>
              <a:rPr lang="fr-FR" altLang="fr-FR" sz="2000" dirty="0" smtClean="0"/>
              <a:t>un projet peut avoir aucun employé</a:t>
            </a:r>
          </a:p>
          <a:p>
            <a:pPr lvl="2" eaLnBrk="1" hangingPunct="1">
              <a:lnSpc>
                <a:spcPct val="80000"/>
              </a:lnSpc>
            </a:pPr>
            <a:endParaRPr lang="fr-FR" altLang="fr-FR" sz="2000" dirty="0" smtClean="0"/>
          </a:p>
          <a:p>
            <a:pPr eaLnBrk="1" hangingPunct="1">
              <a:lnSpc>
                <a:spcPct val="80000"/>
              </a:lnSpc>
            </a:pPr>
            <a:r>
              <a:rPr lang="fr-FR" altLang="fr-FR" sz="2800" dirty="0" smtClean="0">
                <a:solidFill>
                  <a:srgbClr val="CC9900"/>
                </a:solidFill>
              </a:rPr>
              <a:t>max = 1ou N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400" dirty="0" smtClean="0"/>
              <a:t>exemple</a:t>
            </a:r>
          </a:p>
          <a:p>
            <a:pPr lvl="2" eaLnBrk="1" hangingPunct="1">
              <a:lnSpc>
                <a:spcPct val="80000"/>
              </a:lnSpc>
            </a:pPr>
            <a:r>
              <a:rPr lang="fr-FR" altLang="fr-FR" sz="2000" dirty="0" smtClean="0"/>
              <a:t>un employé ne peut pas travailler dans plusieurs projets</a:t>
            </a:r>
          </a:p>
          <a:p>
            <a:pPr lvl="2" eaLnBrk="1" hangingPunct="1">
              <a:lnSpc>
                <a:spcPct val="80000"/>
              </a:lnSpc>
            </a:pPr>
            <a:r>
              <a:rPr lang="fr-FR" altLang="fr-FR" sz="2000" dirty="0" smtClean="0"/>
              <a:t>un projet peut avoir plusieurs employés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6AB6B8-5510-4A42-BD9F-5490E13E8D95}" type="slidenum">
              <a:rPr lang="fr-FR" altLang="fr-FR"/>
              <a:pPr eaLnBrk="1" hangingPunct="1"/>
              <a:t>27</a:t>
            </a:fld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sz="4000" smtClean="0">
                <a:solidFill>
                  <a:srgbClr val="996600"/>
                </a:solidFill>
              </a:rPr>
              <a:t>Cardinalités d'une classe d'associations</a:t>
            </a:r>
          </a:p>
        </p:txBody>
      </p:sp>
      <p:grpSp>
        <p:nvGrpSpPr>
          <p:cNvPr id="24580" name="Group 6"/>
          <p:cNvGrpSpPr>
            <a:grpSpLocks/>
          </p:cNvGrpSpPr>
          <p:nvPr/>
        </p:nvGrpSpPr>
        <p:grpSpPr bwMode="auto">
          <a:xfrm>
            <a:off x="1116013" y="1412875"/>
            <a:ext cx="1368425" cy="1079500"/>
            <a:chOff x="703" y="2296"/>
            <a:chExt cx="862" cy="680"/>
          </a:xfrm>
        </p:grpSpPr>
        <p:sp>
          <p:nvSpPr>
            <p:cNvPr id="24609" name="Rectangle 7"/>
            <p:cNvSpPr>
              <a:spLocks noChangeArrowheads="1"/>
            </p:cNvSpPr>
            <p:nvPr/>
          </p:nvSpPr>
          <p:spPr bwMode="auto">
            <a:xfrm>
              <a:off x="70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Projet</a:t>
              </a:r>
            </a:p>
          </p:txBody>
        </p:sp>
        <p:sp>
          <p:nvSpPr>
            <p:cNvPr id="24610" name="Rectangle 8"/>
            <p:cNvSpPr>
              <a:spLocks noChangeArrowheads="1"/>
            </p:cNvSpPr>
            <p:nvPr/>
          </p:nvSpPr>
          <p:spPr bwMode="auto">
            <a:xfrm>
              <a:off x="703" y="2523"/>
              <a:ext cx="862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Nom</a:t>
              </a:r>
            </a:p>
            <a:p>
              <a:pPr eaLnBrk="1" hangingPunct="1"/>
              <a:r>
                <a:rPr lang="fr-FR" altLang="fr-FR" dirty="0"/>
                <a:t>Durée</a:t>
              </a:r>
            </a:p>
          </p:txBody>
        </p:sp>
      </p:grp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6227763" y="1412875"/>
            <a:ext cx="1368425" cy="1584077"/>
            <a:chOff x="3923" y="2296"/>
            <a:chExt cx="862" cy="907"/>
          </a:xfrm>
        </p:grpSpPr>
        <p:sp>
          <p:nvSpPr>
            <p:cNvPr id="24607" name="Rectangle 10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 dirty="0" err="1" smtClean="0"/>
                <a:t>Employe</a:t>
              </a:r>
              <a:endParaRPr lang="fr-FR" altLang="fr-FR" b="1" dirty="0"/>
            </a:p>
          </p:txBody>
        </p:sp>
        <p:sp>
          <p:nvSpPr>
            <p:cNvPr id="24608" name="Rectangle 11"/>
            <p:cNvSpPr>
              <a:spLocks noChangeArrowheads="1"/>
            </p:cNvSpPr>
            <p:nvPr/>
          </p:nvSpPr>
          <p:spPr bwMode="auto">
            <a:xfrm>
              <a:off x="3923" y="2523"/>
              <a:ext cx="862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Matricule</a:t>
              </a:r>
            </a:p>
            <a:p>
              <a:pPr eaLnBrk="1" hangingPunct="1"/>
              <a:r>
                <a:rPr lang="fr-FR" altLang="fr-FR" dirty="0" smtClean="0"/>
                <a:t>Nom</a:t>
              </a:r>
              <a:endParaRPr lang="fr-FR" altLang="fr-FR" dirty="0"/>
            </a:p>
            <a:p>
              <a:pPr eaLnBrk="1" hangingPunct="1"/>
              <a:r>
                <a:rPr lang="fr-FR" altLang="fr-FR" dirty="0"/>
                <a:t>Fonction</a:t>
              </a:r>
            </a:p>
            <a:p>
              <a:pPr eaLnBrk="1" hangingPunct="1"/>
              <a:r>
                <a:rPr lang="fr-FR" altLang="fr-FR" dirty="0" smtClean="0"/>
                <a:t>Salaire</a:t>
              </a:r>
              <a:endParaRPr lang="fr-FR" altLang="fr-FR" dirty="0"/>
            </a:p>
          </p:txBody>
        </p:sp>
      </p:grpSp>
      <p:sp>
        <p:nvSpPr>
          <p:cNvPr id="24582" name="Oval 12"/>
          <p:cNvSpPr>
            <a:spLocks noChangeArrowheads="1"/>
          </p:cNvSpPr>
          <p:nvPr/>
        </p:nvSpPr>
        <p:spPr bwMode="auto">
          <a:xfrm>
            <a:off x="3635375" y="1557338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Diriger</a:t>
            </a:r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484438" y="2060575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4" name="Text Box 14"/>
          <p:cNvSpPr txBox="1">
            <a:spLocks noChangeArrowheads="1"/>
          </p:cNvSpPr>
          <p:nvPr/>
        </p:nvSpPr>
        <p:spPr bwMode="auto">
          <a:xfrm>
            <a:off x="2555875" y="170021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1,1</a:t>
            </a:r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5724525" y="170021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1,n</a:t>
            </a:r>
          </a:p>
        </p:txBody>
      </p:sp>
      <p:grpSp>
        <p:nvGrpSpPr>
          <p:cNvPr id="24586" name="Group 16"/>
          <p:cNvGrpSpPr>
            <a:grpSpLocks/>
          </p:cNvGrpSpPr>
          <p:nvPr/>
        </p:nvGrpSpPr>
        <p:grpSpPr bwMode="auto">
          <a:xfrm>
            <a:off x="1116013" y="3141663"/>
            <a:ext cx="1368425" cy="1079500"/>
            <a:chOff x="703" y="2296"/>
            <a:chExt cx="862" cy="680"/>
          </a:xfrm>
        </p:grpSpPr>
        <p:sp>
          <p:nvSpPr>
            <p:cNvPr id="24605" name="Rectangle 17"/>
            <p:cNvSpPr>
              <a:spLocks noChangeArrowheads="1"/>
            </p:cNvSpPr>
            <p:nvPr/>
          </p:nvSpPr>
          <p:spPr bwMode="auto">
            <a:xfrm>
              <a:off x="70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Projet</a:t>
              </a:r>
            </a:p>
          </p:txBody>
        </p:sp>
        <p:sp>
          <p:nvSpPr>
            <p:cNvPr id="24606" name="Rectangle 18"/>
            <p:cNvSpPr>
              <a:spLocks noChangeArrowheads="1"/>
            </p:cNvSpPr>
            <p:nvPr/>
          </p:nvSpPr>
          <p:spPr bwMode="auto">
            <a:xfrm>
              <a:off x="703" y="2523"/>
              <a:ext cx="862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Nom</a:t>
              </a:r>
            </a:p>
            <a:p>
              <a:pPr eaLnBrk="1" hangingPunct="1"/>
              <a:r>
                <a:rPr lang="fr-FR" altLang="fr-FR" dirty="0"/>
                <a:t>Durée</a:t>
              </a:r>
            </a:p>
          </p:txBody>
        </p:sp>
      </p:grpSp>
      <p:grpSp>
        <p:nvGrpSpPr>
          <p:cNvPr id="24587" name="Group 19"/>
          <p:cNvGrpSpPr>
            <a:grpSpLocks/>
          </p:cNvGrpSpPr>
          <p:nvPr/>
        </p:nvGrpSpPr>
        <p:grpSpPr bwMode="auto">
          <a:xfrm>
            <a:off x="6227763" y="3141663"/>
            <a:ext cx="1368425" cy="1582737"/>
            <a:chOff x="3923" y="2296"/>
            <a:chExt cx="862" cy="997"/>
          </a:xfrm>
        </p:grpSpPr>
        <p:sp>
          <p:nvSpPr>
            <p:cNvPr id="24603" name="Rectangle 20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 dirty="0" err="1" smtClean="0"/>
                <a:t>Employe</a:t>
              </a:r>
              <a:endParaRPr lang="fr-FR" altLang="fr-FR" b="1" dirty="0"/>
            </a:p>
          </p:txBody>
        </p:sp>
        <p:sp>
          <p:nvSpPr>
            <p:cNvPr id="24604" name="Rectangle 21"/>
            <p:cNvSpPr>
              <a:spLocks noChangeArrowheads="1"/>
            </p:cNvSpPr>
            <p:nvPr/>
          </p:nvSpPr>
          <p:spPr bwMode="auto">
            <a:xfrm>
              <a:off x="3923" y="2523"/>
              <a:ext cx="862" cy="7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Matricule</a:t>
              </a:r>
            </a:p>
            <a:p>
              <a:pPr eaLnBrk="1" hangingPunct="1"/>
              <a:r>
                <a:rPr lang="fr-FR" altLang="fr-FR" dirty="0" smtClean="0"/>
                <a:t>Nom</a:t>
              </a:r>
              <a:endParaRPr lang="fr-FR" altLang="fr-FR" dirty="0"/>
            </a:p>
            <a:p>
              <a:pPr eaLnBrk="1" hangingPunct="1"/>
              <a:r>
                <a:rPr lang="fr-FR" altLang="fr-FR" dirty="0"/>
                <a:t>Fonction</a:t>
              </a:r>
            </a:p>
            <a:p>
              <a:pPr eaLnBrk="1" hangingPunct="1"/>
              <a:r>
                <a:rPr lang="fr-FR" altLang="fr-FR" dirty="0" smtClean="0"/>
                <a:t>Salaire</a:t>
              </a:r>
              <a:endParaRPr lang="fr-FR" altLang="fr-FR" dirty="0"/>
            </a:p>
          </p:txBody>
        </p:sp>
      </p:grpSp>
      <p:sp>
        <p:nvSpPr>
          <p:cNvPr id="24588" name="Oval 22"/>
          <p:cNvSpPr>
            <a:spLocks noChangeArrowheads="1"/>
          </p:cNvSpPr>
          <p:nvPr/>
        </p:nvSpPr>
        <p:spPr bwMode="auto">
          <a:xfrm>
            <a:off x="3635375" y="3286125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Diriger</a:t>
            </a:r>
          </a:p>
        </p:txBody>
      </p:sp>
      <p:sp>
        <p:nvSpPr>
          <p:cNvPr id="24589" name="Line 23"/>
          <p:cNvSpPr>
            <a:spLocks noChangeShapeType="1"/>
          </p:cNvSpPr>
          <p:nvPr/>
        </p:nvSpPr>
        <p:spPr bwMode="auto">
          <a:xfrm>
            <a:off x="2484438" y="3789363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0" name="Text Box 24"/>
          <p:cNvSpPr txBox="1">
            <a:spLocks noChangeArrowheads="1"/>
          </p:cNvSpPr>
          <p:nvPr/>
        </p:nvSpPr>
        <p:spPr bwMode="auto">
          <a:xfrm>
            <a:off x="2555875" y="34290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0,n</a:t>
            </a:r>
          </a:p>
        </p:txBody>
      </p:sp>
      <p:sp>
        <p:nvSpPr>
          <p:cNvPr id="24591" name="Text Box 25"/>
          <p:cNvSpPr txBox="1">
            <a:spLocks noChangeArrowheads="1"/>
          </p:cNvSpPr>
          <p:nvPr/>
        </p:nvSpPr>
        <p:spPr bwMode="auto">
          <a:xfrm>
            <a:off x="5724525" y="34290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0,1</a:t>
            </a:r>
          </a:p>
        </p:txBody>
      </p:sp>
      <p:grpSp>
        <p:nvGrpSpPr>
          <p:cNvPr id="24592" name="Group 26"/>
          <p:cNvGrpSpPr>
            <a:grpSpLocks/>
          </p:cNvGrpSpPr>
          <p:nvPr/>
        </p:nvGrpSpPr>
        <p:grpSpPr bwMode="auto">
          <a:xfrm>
            <a:off x="1116013" y="4868863"/>
            <a:ext cx="1368425" cy="1079500"/>
            <a:chOff x="703" y="2296"/>
            <a:chExt cx="862" cy="680"/>
          </a:xfrm>
        </p:grpSpPr>
        <p:sp>
          <p:nvSpPr>
            <p:cNvPr id="24601" name="Rectangle 27"/>
            <p:cNvSpPr>
              <a:spLocks noChangeArrowheads="1"/>
            </p:cNvSpPr>
            <p:nvPr/>
          </p:nvSpPr>
          <p:spPr bwMode="auto">
            <a:xfrm>
              <a:off x="70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Projet</a:t>
              </a:r>
            </a:p>
          </p:txBody>
        </p:sp>
        <p:sp>
          <p:nvSpPr>
            <p:cNvPr id="24602" name="Rectangle 28"/>
            <p:cNvSpPr>
              <a:spLocks noChangeArrowheads="1"/>
            </p:cNvSpPr>
            <p:nvPr/>
          </p:nvSpPr>
          <p:spPr bwMode="auto">
            <a:xfrm>
              <a:off x="703" y="2523"/>
              <a:ext cx="862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Nom</a:t>
              </a:r>
            </a:p>
            <a:p>
              <a:pPr eaLnBrk="1" hangingPunct="1"/>
              <a:r>
                <a:rPr lang="fr-FR" altLang="fr-FR" dirty="0"/>
                <a:t>Durée</a:t>
              </a:r>
            </a:p>
          </p:txBody>
        </p:sp>
      </p:grpSp>
      <p:grpSp>
        <p:nvGrpSpPr>
          <p:cNvPr id="24593" name="Group 29"/>
          <p:cNvGrpSpPr>
            <a:grpSpLocks/>
          </p:cNvGrpSpPr>
          <p:nvPr/>
        </p:nvGrpSpPr>
        <p:grpSpPr bwMode="auto">
          <a:xfrm>
            <a:off x="6227763" y="4868862"/>
            <a:ext cx="1368425" cy="1584324"/>
            <a:chOff x="3923" y="2296"/>
            <a:chExt cx="862" cy="998"/>
          </a:xfrm>
        </p:grpSpPr>
        <p:sp>
          <p:nvSpPr>
            <p:cNvPr id="24599" name="Rectangle 30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 dirty="0" err="1" smtClean="0"/>
                <a:t>Employe</a:t>
              </a:r>
              <a:endParaRPr lang="fr-FR" altLang="fr-FR" b="1" dirty="0"/>
            </a:p>
          </p:txBody>
        </p:sp>
        <p:sp>
          <p:nvSpPr>
            <p:cNvPr id="24600" name="Rectangle 31"/>
            <p:cNvSpPr>
              <a:spLocks noChangeArrowheads="1"/>
            </p:cNvSpPr>
            <p:nvPr/>
          </p:nvSpPr>
          <p:spPr bwMode="auto">
            <a:xfrm>
              <a:off x="3923" y="2523"/>
              <a:ext cx="862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Matricule</a:t>
              </a:r>
            </a:p>
            <a:p>
              <a:pPr eaLnBrk="1" hangingPunct="1"/>
              <a:r>
                <a:rPr lang="fr-FR" altLang="fr-FR" dirty="0" smtClean="0"/>
                <a:t>Nom</a:t>
              </a:r>
              <a:endParaRPr lang="fr-FR" altLang="fr-FR" dirty="0"/>
            </a:p>
            <a:p>
              <a:pPr eaLnBrk="1" hangingPunct="1"/>
              <a:r>
                <a:rPr lang="fr-FR" altLang="fr-FR" dirty="0"/>
                <a:t>Fonction</a:t>
              </a:r>
            </a:p>
            <a:p>
              <a:pPr eaLnBrk="1" hangingPunct="1"/>
              <a:r>
                <a:rPr lang="fr-FR" altLang="fr-FR" dirty="0" smtClean="0"/>
                <a:t>Salaire</a:t>
              </a:r>
              <a:endParaRPr lang="fr-FR" altLang="fr-FR" dirty="0"/>
            </a:p>
          </p:txBody>
        </p:sp>
      </p:grpSp>
      <p:sp>
        <p:nvSpPr>
          <p:cNvPr id="24594" name="Oval 32"/>
          <p:cNvSpPr>
            <a:spLocks noChangeArrowheads="1"/>
          </p:cNvSpPr>
          <p:nvPr/>
        </p:nvSpPr>
        <p:spPr bwMode="auto">
          <a:xfrm>
            <a:off x="3635375" y="5013325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Diriger</a:t>
            </a:r>
          </a:p>
        </p:txBody>
      </p:sp>
      <p:sp>
        <p:nvSpPr>
          <p:cNvPr id="24595" name="Line 33"/>
          <p:cNvSpPr>
            <a:spLocks noChangeShapeType="1"/>
          </p:cNvSpPr>
          <p:nvPr/>
        </p:nvSpPr>
        <p:spPr bwMode="auto">
          <a:xfrm>
            <a:off x="2484438" y="5516563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6" name="Text Box 34"/>
          <p:cNvSpPr txBox="1">
            <a:spLocks noChangeArrowheads="1"/>
          </p:cNvSpPr>
          <p:nvPr/>
        </p:nvSpPr>
        <p:spPr bwMode="auto">
          <a:xfrm>
            <a:off x="2555875" y="51562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1,1</a:t>
            </a:r>
          </a:p>
        </p:txBody>
      </p:sp>
      <p:sp>
        <p:nvSpPr>
          <p:cNvPr id="24597" name="Text Box 35"/>
          <p:cNvSpPr txBox="1">
            <a:spLocks noChangeArrowheads="1"/>
          </p:cNvSpPr>
          <p:nvPr/>
        </p:nvSpPr>
        <p:spPr bwMode="auto">
          <a:xfrm>
            <a:off x="5724525" y="51562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0,1</a:t>
            </a:r>
          </a:p>
        </p:txBody>
      </p:sp>
      <p:sp>
        <p:nvSpPr>
          <p:cNvPr id="24598" name="Rectangle 36"/>
          <p:cNvSpPr>
            <a:spLocks noChangeArrowheads="1"/>
          </p:cNvSpPr>
          <p:nvPr/>
        </p:nvSpPr>
        <p:spPr bwMode="auto">
          <a:xfrm>
            <a:off x="179388" y="6237560"/>
            <a:ext cx="5903912" cy="431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dirty="0"/>
              <a:t>Selon les cardinalités l’interprétation du modèle </a:t>
            </a:r>
            <a:r>
              <a:rPr lang="fr-FR" altLang="fr-FR" dirty="0" smtClean="0"/>
              <a:t>change</a:t>
            </a:r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329B06-F397-4AA4-9211-3C167D421C97}" type="slidenum">
              <a:rPr lang="fr-FR" altLang="fr-FR"/>
              <a:pPr eaLnBrk="1" hangingPunct="1"/>
              <a:t>28</a:t>
            </a:fld>
            <a:endParaRPr lang="fr-FR" altLang="fr-F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Diagramme entité-association</a:t>
            </a:r>
          </a:p>
        </p:txBody>
      </p: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787400" y="2781300"/>
            <a:ext cx="1368425" cy="1079500"/>
            <a:chOff x="703" y="2296"/>
            <a:chExt cx="862" cy="680"/>
          </a:xfrm>
        </p:grpSpPr>
        <p:sp>
          <p:nvSpPr>
            <p:cNvPr id="25620" name="Rectangle 6"/>
            <p:cNvSpPr>
              <a:spLocks noChangeArrowheads="1"/>
            </p:cNvSpPr>
            <p:nvPr/>
          </p:nvSpPr>
          <p:spPr bwMode="auto">
            <a:xfrm>
              <a:off x="70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Projet</a:t>
              </a:r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auto">
            <a:xfrm>
              <a:off x="703" y="2523"/>
              <a:ext cx="862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Nom</a:t>
              </a:r>
            </a:p>
            <a:p>
              <a:pPr eaLnBrk="1" hangingPunct="1"/>
              <a:r>
                <a:rPr lang="fr-FR" altLang="fr-FR" dirty="0"/>
                <a:t>Durée</a:t>
              </a:r>
            </a:p>
          </p:txBody>
        </p:sp>
      </p:grpSp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5899150" y="2781300"/>
            <a:ext cx="1368425" cy="1490663"/>
            <a:chOff x="3923" y="2296"/>
            <a:chExt cx="862" cy="939"/>
          </a:xfrm>
        </p:grpSpPr>
        <p:sp>
          <p:nvSpPr>
            <p:cNvPr id="25618" name="Rectangle 9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 dirty="0" err="1" smtClean="0"/>
                <a:t>Employe</a:t>
              </a:r>
              <a:endParaRPr lang="fr-FR" altLang="fr-FR" b="1" dirty="0"/>
            </a:p>
          </p:txBody>
        </p:sp>
        <p:sp>
          <p:nvSpPr>
            <p:cNvPr id="25619" name="Rectangle 10"/>
            <p:cNvSpPr>
              <a:spLocks noChangeArrowheads="1"/>
            </p:cNvSpPr>
            <p:nvPr/>
          </p:nvSpPr>
          <p:spPr bwMode="auto">
            <a:xfrm>
              <a:off x="3923" y="2523"/>
              <a:ext cx="862" cy="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/>
                <a:t>Matricule</a:t>
              </a:r>
            </a:p>
            <a:p>
              <a:pPr eaLnBrk="1" hangingPunct="1"/>
              <a:r>
                <a:rPr lang="fr-FR" altLang="fr-FR" dirty="0" smtClean="0"/>
                <a:t>Nom</a:t>
              </a:r>
              <a:endParaRPr lang="fr-FR" altLang="fr-FR" dirty="0"/>
            </a:p>
            <a:p>
              <a:pPr eaLnBrk="1" hangingPunct="1"/>
              <a:r>
                <a:rPr lang="fr-FR" altLang="fr-FR" dirty="0" smtClean="0"/>
                <a:t>Fonction</a:t>
              </a:r>
              <a:endParaRPr lang="fr-FR" altLang="fr-FR" dirty="0"/>
            </a:p>
            <a:p>
              <a:pPr eaLnBrk="1" hangingPunct="1"/>
              <a:r>
                <a:rPr lang="fr-FR" altLang="fr-FR" dirty="0"/>
                <a:t>Salaire</a:t>
              </a:r>
            </a:p>
          </p:txBody>
        </p:sp>
      </p:grpSp>
      <p:sp>
        <p:nvSpPr>
          <p:cNvPr id="25606" name="Oval 11"/>
          <p:cNvSpPr>
            <a:spLocks noChangeArrowheads="1"/>
          </p:cNvSpPr>
          <p:nvPr/>
        </p:nvSpPr>
        <p:spPr bwMode="auto">
          <a:xfrm>
            <a:off x="3306763" y="2925763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Diriger</a:t>
            </a:r>
          </a:p>
        </p:txBody>
      </p:sp>
      <p:sp>
        <p:nvSpPr>
          <p:cNvPr id="25607" name="Line 12"/>
          <p:cNvSpPr>
            <a:spLocks noChangeShapeType="1"/>
          </p:cNvSpPr>
          <p:nvPr/>
        </p:nvSpPr>
        <p:spPr bwMode="auto">
          <a:xfrm>
            <a:off x="2155825" y="3429000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608" name="Text Box 13"/>
          <p:cNvSpPr txBox="1">
            <a:spLocks noChangeArrowheads="1"/>
          </p:cNvSpPr>
          <p:nvPr/>
        </p:nvSpPr>
        <p:spPr bwMode="auto">
          <a:xfrm>
            <a:off x="2227263" y="30686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1,1</a:t>
            </a:r>
          </a:p>
        </p:txBody>
      </p:sp>
      <p:sp>
        <p:nvSpPr>
          <p:cNvPr id="25609" name="Text Box 14"/>
          <p:cNvSpPr txBox="1">
            <a:spLocks noChangeArrowheads="1"/>
          </p:cNvSpPr>
          <p:nvPr/>
        </p:nvSpPr>
        <p:spPr bwMode="auto">
          <a:xfrm>
            <a:off x="5395913" y="30686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0,1</a:t>
            </a:r>
          </a:p>
        </p:txBody>
      </p:sp>
      <p:cxnSp>
        <p:nvCxnSpPr>
          <p:cNvPr id="25610" name="AutoShape 15"/>
          <p:cNvCxnSpPr>
            <a:cxnSpLocks noChangeShapeType="1"/>
            <a:stCxn id="25621" idx="2"/>
            <a:endCxn id="25619" idx="2"/>
          </p:cNvCxnSpPr>
          <p:nvPr/>
        </p:nvCxnSpPr>
        <p:spPr bwMode="auto">
          <a:xfrm rot="16200000" flipH="1">
            <a:off x="3821907" y="1510507"/>
            <a:ext cx="411162" cy="5111750"/>
          </a:xfrm>
          <a:prstGeom prst="bentConnector3">
            <a:avLst>
              <a:gd name="adj1" fmla="val 1555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Oval 16"/>
          <p:cNvSpPr>
            <a:spLocks noChangeArrowheads="1"/>
          </p:cNvSpPr>
          <p:nvPr/>
        </p:nvSpPr>
        <p:spPr bwMode="auto">
          <a:xfrm>
            <a:off x="3308350" y="4005263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Travailler</a:t>
            </a:r>
          </a:p>
          <a:p>
            <a:pPr algn="ctr" eaLnBrk="1" hangingPunct="1"/>
            <a:endParaRPr lang="fr-FR" altLang="fr-FR" sz="400" b="1" dirty="0"/>
          </a:p>
          <a:p>
            <a:pPr algn="ctr" eaLnBrk="1" hangingPunct="1"/>
            <a:endParaRPr lang="fr-FR" altLang="fr-FR" sz="200" b="1" dirty="0"/>
          </a:p>
          <a:p>
            <a:pPr algn="ctr" eaLnBrk="1" hangingPunct="1"/>
            <a:r>
              <a:rPr lang="fr-FR" altLang="fr-FR" dirty="0" err="1"/>
              <a:t>date_debut</a:t>
            </a:r>
            <a:endParaRPr lang="fr-FR" altLang="fr-FR" dirty="0"/>
          </a:p>
        </p:txBody>
      </p:sp>
      <p:sp>
        <p:nvSpPr>
          <p:cNvPr id="25612" name="Text Box 17"/>
          <p:cNvSpPr txBox="1">
            <a:spLocks noChangeArrowheads="1"/>
          </p:cNvSpPr>
          <p:nvPr/>
        </p:nvSpPr>
        <p:spPr bwMode="auto">
          <a:xfrm>
            <a:off x="1651000" y="450215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1,n</a:t>
            </a:r>
          </a:p>
        </p:txBody>
      </p:sp>
      <p:sp>
        <p:nvSpPr>
          <p:cNvPr id="25613" name="Text Box 18"/>
          <p:cNvSpPr txBox="1">
            <a:spLocks noChangeArrowheads="1"/>
          </p:cNvSpPr>
          <p:nvPr/>
        </p:nvSpPr>
        <p:spPr bwMode="auto">
          <a:xfrm>
            <a:off x="5900738" y="450215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1,1</a:t>
            </a:r>
          </a:p>
        </p:txBody>
      </p:sp>
      <p:sp>
        <p:nvSpPr>
          <p:cNvPr id="29716" name="AutoShape 20"/>
          <p:cNvSpPr>
            <a:spLocks noChangeArrowheads="1"/>
          </p:cNvSpPr>
          <p:nvPr/>
        </p:nvSpPr>
        <p:spPr bwMode="auto">
          <a:xfrm>
            <a:off x="6907088" y="4373786"/>
            <a:ext cx="2057400" cy="1287462"/>
          </a:xfrm>
          <a:prstGeom prst="wedgeRoundRectCallout">
            <a:avLst>
              <a:gd name="adj1" fmla="val -76157"/>
              <a:gd name="adj2" fmla="val -24796"/>
              <a:gd name="adj3" fmla="val 16667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/>
              <a:t>Chaque employé</a:t>
            </a:r>
          </a:p>
          <a:p>
            <a:pPr algn="ctr" eaLnBrk="1" hangingPunct="1"/>
            <a:r>
              <a:rPr lang="fr-FR" altLang="fr-FR"/>
              <a:t>travaille dans</a:t>
            </a:r>
          </a:p>
          <a:p>
            <a:pPr algn="ctr" eaLnBrk="1" hangingPunct="1"/>
            <a:r>
              <a:rPr lang="fr-FR" altLang="fr-FR"/>
              <a:t>exactement un</a:t>
            </a:r>
          </a:p>
          <a:p>
            <a:pPr algn="ctr" eaLnBrk="1" hangingPunct="1"/>
            <a:r>
              <a:rPr lang="fr-FR" altLang="fr-FR"/>
              <a:t>projet.</a:t>
            </a:r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441325" y="4967288"/>
            <a:ext cx="2605088" cy="693737"/>
          </a:xfrm>
          <a:prstGeom prst="wedgeRoundRectCallout">
            <a:avLst>
              <a:gd name="adj1" fmla="val -32"/>
              <a:gd name="adj2" fmla="val -86384"/>
              <a:gd name="adj3" fmla="val 16667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/>
              <a:t>Dans un projet, il y a </a:t>
            </a:r>
          </a:p>
          <a:p>
            <a:pPr algn="ctr" eaLnBrk="1" hangingPunct="1"/>
            <a:r>
              <a:rPr lang="fr-FR" altLang="fr-FR"/>
              <a:t>au moins un employé.</a:t>
            </a:r>
          </a:p>
        </p:txBody>
      </p:sp>
      <p:sp>
        <p:nvSpPr>
          <p:cNvPr id="29718" name="AutoShape 22"/>
          <p:cNvSpPr>
            <a:spLocks noChangeArrowheads="1"/>
          </p:cNvSpPr>
          <p:nvPr/>
        </p:nvSpPr>
        <p:spPr bwMode="auto">
          <a:xfrm>
            <a:off x="4243388" y="1473200"/>
            <a:ext cx="2633662" cy="990600"/>
          </a:xfrm>
          <a:prstGeom prst="wedgeRoundRectCallout">
            <a:avLst>
              <a:gd name="adj1" fmla="val -2440"/>
              <a:gd name="adj2" fmla="val 115065"/>
              <a:gd name="adj3" fmla="val 16667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/>
              <a:t>Un employé peut être</a:t>
            </a:r>
          </a:p>
          <a:p>
            <a:pPr algn="ctr" eaLnBrk="1" hangingPunct="1"/>
            <a:r>
              <a:rPr lang="fr-FR" altLang="fr-FR"/>
              <a:t>le directeur d’un projet</a:t>
            </a:r>
          </a:p>
          <a:p>
            <a:pPr algn="ctr" eaLnBrk="1" hangingPunct="1"/>
            <a:r>
              <a:rPr lang="fr-FR" altLang="fr-FR"/>
              <a:t>ou non.</a:t>
            </a:r>
          </a:p>
        </p:txBody>
      </p:sp>
      <p:sp>
        <p:nvSpPr>
          <p:cNvPr id="29719" name="AutoShape 23"/>
          <p:cNvSpPr>
            <a:spLocks noChangeArrowheads="1"/>
          </p:cNvSpPr>
          <p:nvPr/>
        </p:nvSpPr>
        <p:spPr bwMode="auto">
          <a:xfrm>
            <a:off x="582613" y="1546225"/>
            <a:ext cx="2755900" cy="990600"/>
          </a:xfrm>
          <a:prstGeom prst="wedgeRoundRectCallout">
            <a:avLst>
              <a:gd name="adj1" fmla="val 18028"/>
              <a:gd name="adj2" fmla="val 105611"/>
              <a:gd name="adj3" fmla="val 16667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/>
              <a:t>Un projet est forcément</a:t>
            </a:r>
          </a:p>
          <a:p>
            <a:pPr algn="ctr" eaLnBrk="1" hangingPunct="1"/>
            <a:r>
              <a:rPr lang="fr-FR" altLang="fr-FR"/>
              <a:t>dirigé par un et un</a:t>
            </a:r>
          </a:p>
          <a:p>
            <a:pPr algn="ctr" eaLnBrk="1" hangingPunct="1"/>
            <a:r>
              <a:rPr lang="fr-FR" altLang="fr-FR"/>
              <a:t>seul employé.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animBg="1"/>
      <p:bldP spid="29717" grpId="0" animBg="1"/>
      <p:bldP spid="29718" grpId="0" animBg="1"/>
      <p:bldP spid="297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4E95FC-EDFC-4481-BFFD-30F74B1924C8}" type="slidenum">
              <a:rPr lang="fr-FR" altLang="fr-FR"/>
              <a:pPr eaLnBrk="1" hangingPunct="1"/>
              <a:t>29</a:t>
            </a:fld>
            <a:endParaRPr lang="fr-FR" altLang="fr-FR"/>
          </a:p>
        </p:txBody>
      </p:sp>
      <p:sp>
        <p:nvSpPr>
          <p:cNvPr id="26627" name="Oval 7"/>
          <p:cNvSpPr>
            <a:spLocks noChangeArrowheads="1"/>
          </p:cNvSpPr>
          <p:nvPr/>
        </p:nvSpPr>
        <p:spPr bwMode="auto">
          <a:xfrm>
            <a:off x="3420839" y="2781598"/>
            <a:ext cx="2663825" cy="2087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Association réflexive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pPr eaLnBrk="1" hangingPunct="1"/>
            <a:r>
              <a:rPr lang="fr-FR" altLang="fr-FR" sz="2800" smtClean="0"/>
              <a:t>Une entité d'une classe C est associé à une ou plusieurs entités de la même classe C. </a:t>
            </a:r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2412776" y="3141961"/>
            <a:ext cx="1368425" cy="1584326"/>
            <a:chOff x="3923" y="2296"/>
            <a:chExt cx="862" cy="998"/>
          </a:xfrm>
        </p:grpSpPr>
        <p:sp>
          <p:nvSpPr>
            <p:cNvPr id="26636" name="Rectangle 5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 dirty="0" err="1" smtClean="0"/>
                <a:t>Employe</a:t>
              </a:r>
              <a:endParaRPr lang="fr-FR" altLang="fr-FR" b="1" dirty="0"/>
            </a:p>
          </p:txBody>
        </p:sp>
        <p:sp>
          <p:nvSpPr>
            <p:cNvPr id="26637" name="Rectangle 6"/>
            <p:cNvSpPr>
              <a:spLocks noChangeArrowheads="1"/>
            </p:cNvSpPr>
            <p:nvPr/>
          </p:nvSpPr>
          <p:spPr bwMode="auto">
            <a:xfrm>
              <a:off x="3923" y="2523"/>
              <a:ext cx="862" cy="7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 smtClean="0"/>
                <a:t>Matricule</a:t>
              </a:r>
              <a:endParaRPr lang="fr-FR" altLang="fr-FR" u="sng" dirty="0"/>
            </a:p>
            <a:p>
              <a:pPr eaLnBrk="1" hangingPunct="1"/>
              <a:r>
                <a:rPr lang="fr-FR" altLang="fr-FR" dirty="0" smtClean="0"/>
                <a:t>Nom</a:t>
              </a:r>
              <a:endParaRPr lang="fr-FR" altLang="fr-FR" dirty="0"/>
            </a:p>
            <a:p>
              <a:pPr eaLnBrk="1" hangingPunct="1"/>
              <a:r>
                <a:rPr lang="fr-FR" altLang="fr-FR" dirty="0" smtClean="0"/>
                <a:t>Fonction</a:t>
              </a:r>
              <a:endParaRPr lang="fr-FR" altLang="fr-FR" dirty="0"/>
            </a:p>
            <a:p>
              <a:pPr eaLnBrk="1" hangingPunct="1"/>
              <a:r>
                <a:rPr lang="fr-FR" altLang="fr-FR" dirty="0"/>
                <a:t>Salaire</a:t>
              </a:r>
            </a:p>
          </p:txBody>
        </p:sp>
      </p:grp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4930551" y="3357860"/>
            <a:ext cx="2017713" cy="936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/>
              <a:t>Diriger</a:t>
            </a: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3781201" y="299114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0,n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3852639" y="435957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0,1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898475" y="5373216"/>
            <a:ext cx="7273925" cy="863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/>
              <a:t>[0,n] : un employé peut diriger plusieurs autres employés.</a:t>
            </a:r>
          </a:p>
          <a:p>
            <a:pPr eaLnBrk="1" hangingPunct="1"/>
            <a:r>
              <a:rPr lang="fr-FR" altLang="fr-FR"/>
              <a:t>[0,1] : s’il est dirigé, un employé n’est dirigé que par un seul directeur.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35238"/>
            <a:ext cx="7772400" cy="1470025"/>
          </a:xfrm>
        </p:spPr>
        <p:txBody>
          <a:bodyPr/>
          <a:lstStyle/>
          <a:p>
            <a:pPr eaLnBrk="1" hangingPunct="1"/>
            <a:r>
              <a:rPr lang="fr-FR" altLang="fr-FR" smtClean="0"/>
              <a:t>Les Bases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AAB64F-EC67-42F5-BF8A-7F2D036A316A}" type="slidenum">
              <a:rPr lang="fr-FR" altLang="fr-FR"/>
              <a:pPr eaLnBrk="1" hangingPunct="1"/>
              <a:t>30</a:t>
            </a:fld>
            <a:endParaRPr lang="fr-FR" altLang="fr-FR"/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1331913" y="3960440"/>
            <a:ext cx="7056437" cy="289756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Association ternaire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539750" y="1052760"/>
            <a:ext cx="13684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Professeur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539750" y="1413123"/>
            <a:ext cx="1368425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u="sng"/>
              <a:t>N°SS</a:t>
            </a:r>
          </a:p>
          <a:p>
            <a:pPr eaLnBrk="1" hangingPunct="1"/>
            <a:r>
              <a:rPr lang="fr-FR" altLang="fr-FR"/>
              <a:t>Nom</a:t>
            </a:r>
          </a:p>
          <a:p>
            <a:pPr eaLnBrk="1" hangingPunct="1"/>
            <a:r>
              <a:rPr lang="fr-FR" altLang="fr-FR"/>
              <a:t>Prenom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5651500" y="1052760"/>
            <a:ext cx="1368425" cy="1295400"/>
            <a:chOff x="3923" y="2296"/>
            <a:chExt cx="862" cy="907"/>
          </a:xfrm>
        </p:grpSpPr>
        <p:sp>
          <p:nvSpPr>
            <p:cNvPr id="27689" name="Rectangle 9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Etudiant</a:t>
              </a:r>
            </a:p>
          </p:txBody>
        </p:sp>
        <p:sp>
          <p:nvSpPr>
            <p:cNvPr id="27690" name="Rectangle 10"/>
            <p:cNvSpPr>
              <a:spLocks noChangeArrowheads="1"/>
            </p:cNvSpPr>
            <p:nvPr/>
          </p:nvSpPr>
          <p:spPr bwMode="auto">
            <a:xfrm>
              <a:off x="3923" y="2523"/>
              <a:ext cx="862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 dirty="0" err="1" smtClean="0"/>
                <a:t>N°Cet</a:t>
              </a:r>
              <a:endParaRPr lang="fr-FR" altLang="fr-FR" u="sng" dirty="0"/>
            </a:p>
            <a:p>
              <a:pPr eaLnBrk="1" hangingPunct="1"/>
              <a:r>
                <a:rPr lang="fr-FR" altLang="fr-FR" dirty="0"/>
                <a:t>Nom</a:t>
              </a:r>
            </a:p>
            <a:p>
              <a:pPr eaLnBrk="1" hangingPunct="1"/>
              <a:r>
                <a:rPr lang="fr-FR" altLang="fr-FR" dirty="0" err="1"/>
                <a:t>Prenom</a:t>
              </a:r>
              <a:endParaRPr lang="fr-FR" altLang="fr-FR" dirty="0"/>
            </a:p>
          </p:txBody>
        </p:sp>
      </p:grpSp>
      <p:sp>
        <p:nvSpPr>
          <p:cNvPr id="27656" name="Oval 11"/>
          <p:cNvSpPr>
            <a:spLocks noChangeArrowheads="1"/>
          </p:cNvSpPr>
          <p:nvPr/>
        </p:nvSpPr>
        <p:spPr bwMode="auto">
          <a:xfrm>
            <a:off x="3059113" y="1197223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Enseigner</a:t>
            </a:r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>
            <a:off x="1908175" y="1700460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658" name="Text Box 13"/>
          <p:cNvSpPr txBox="1">
            <a:spLocks noChangeArrowheads="1"/>
          </p:cNvSpPr>
          <p:nvPr/>
        </p:nvSpPr>
        <p:spPr bwMode="auto">
          <a:xfrm>
            <a:off x="1979613" y="134009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0,n</a:t>
            </a:r>
          </a:p>
        </p:txBody>
      </p:sp>
      <p:sp>
        <p:nvSpPr>
          <p:cNvPr id="27659" name="Text Box 14"/>
          <p:cNvSpPr txBox="1">
            <a:spLocks noChangeArrowheads="1"/>
          </p:cNvSpPr>
          <p:nvPr/>
        </p:nvSpPr>
        <p:spPr bwMode="auto">
          <a:xfrm>
            <a:off x="5148263" y="134009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1,n</a:t>
            </a: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3205163" y="2565648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Matière</a:t>
            </a:r>
          </a:p>
        </p:txBody>
      </p:sp>
      <p:sp>
        <p:nvSpPr>
          <p:cNvPr id="27661" name="Rectangle 16"/>
          <p:cNvSpPr>
            <a:spLocks noChangeArrowheads="1"/>
          </p:cNvSpPr>
          <p:nvPr/>
        </p:nvSpPr>
        <p:spPr bwMode="auto">
          <a:xfrm>
            <a:off x="3205163" y="2926010"/>
            <a:ext cx="1368425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u="sng"/>
              <a:t>N°Mat</a:t>
            </a:r>
          </a:p>
          <a:p>
            <a:pPr eaLnBrk="1" hangingPunct="1"/>
            <a:r>
              <a:rPr lang="fr-FR" altLang="fr-FR"/>
              <a:t>Nom</a:t>
            </a:r>
          </a:p>
          <a:p>
            <a:pPr eaLnBrk="1" hangingPunct="1"/>
            <a:r>
              <a:rPr lang="fr-FR" altLang="fr-FR"/>
              <a:t>Libelle</a:t>
            </a: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852863" y="213226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663" name="Text Box 18"/>
          <p:cNvSpPr txBox="1">
            <a:spLocks noChangeArrowheads="1"/>
          </p:cNvSpPr>
          <p:nvPr/>
        </p:nvSpPr>
        <p:spPr bwMode="auto">
          <a:xfrm>
            <a:off x="3781425" y="220369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1,n</a:t>
            </a:r>
          </a:p>
        </p:txBody>
      </p:sp>
      <p:grpSp>
        <p:nvGrpSpPr>
          <p:cNvPr id="31789" name="Group 45"/>
          <p:cNvGrpSpPr>
            <a:grpSpLocks/>
          </p:cNvGrpSpPr>
          <p:nvPr/>
        </p:nvGrpSpPr>
        <p:grpSpPr bwMode="auto">
          <a:xfrm>
            <a:off x="1476375" y="4005263"/>
            <a:ext cx="6767513" cy="2808287"/>
            <a:chOff x="930" y="2523"/>
            <a:chExt cx="4263" cy="1769"/>
          </a:xfrm>
        </p:grpSpPr>
        <p:sp>
          <p:nvSpPr>
            <p:cNvPr id="27666" name="Rectangle 19"/>
            <p:cNvSpPr>
              <a:spLocks noChangeArrowheads="1"/>
            </p:cNvSpPr>
            <p:nvPr/>
          </p:nvSpPr>
          <p:spPr bwMode="auto">
            <a:xfrm>
              <a:off x="1021" y="2523"/>
              <a:ext cx="862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Professeur</a:t>
              </a:r>
            </a:p>
          </p:txBody>
        </p: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1021" y="2750"/>
              <a:ext cx="862" cy="5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/>
                <a:t>N°SS</a:t>
              </a:r>
            </a:p>
            <a:p>
              <a:pPr eaLnBrk="1" hangingPunct="1"/>
              <a:r>
                <a:rPr lang="fr-FR" altLang="fr-FR"/>
                <a:t>Nom</a:t>
              </a:r>
            </a:p>
            <a:p>
              <a:pPr eaLnBrk="1" hangingPunct="1"/>
              <a:r>
                <a:rPr lang="fr-FR" altLang="fr-FR"/>
                <a:t>Prenom</a:t>
              </a:r>
            </a:p>
          </p:txBody>
        </p:sp>
        <p:grpSp>
          <p:nvGrpSpPr>
            <p:cNvPr id="27668" name="Group 21"/>
            <p:cNvGrpSpPr>
              <a:grpSpLocks/>
            </p:cNvGrpSpPr>
            <p:nvPr/>
          </p:nvGrpSpPr>
          <p:grpSpPr bwMode="auto">
            <a:xfrm>
              <a:off x="4241" y="2523"/>
              <a:ext cx="862" cy="816"/>
              <a:chOff x="3923" y="2296"/>
              <a:chExt cx="862" cy="907"/>
            </a:xfrm>
          </p:grpSpPr>
          <p:sp>
            <p:nvSpPr>
              <p:cNvPr id="27687" name="Rectangle 22"/>
              <p:cNvSpPr>
                <a:spLocks noChangeArrowheads="1"/>
              </p:cNvSpPr>
              <p:nvPr/>
            </p:nvSpPr>
            <p:spPr bwMode="auto">
              <a:xfrm>
                <a:off x="3923" y="2296"/>
                <a:ext cx="862" cy="2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fr-FR" altLang="fr-FR" b="1"/>
                  <a:t>Etudiant</a:t>
                </a:r>
              </a:p>
            </p:txBody>
          </p:sp>
          <p:sp>
            <p:nvSpPr>
              <p:cNvPr id="27688" name="Rectangle 23"/>
              <p:cNvSpPr>
                <a:spLocks noChangeArrowheads="1"/>
              </p:cNvSpPr>
              <p:nvPr/>
            </p:nvSpPr>
            <p:spPr bwMode="auto">
              <a:xfrm>
                <a:off x="3923" y="2523"/>
                <a:ext cx="862" cy="6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fr-FR" altLang="fr-FR" u="sng" dirty="0" err="1" smtClean="0"/>
                  <a:t>N°Cet</a:t>
                </a:r>
                <a:endParaRPr lang="fr-FR" altLang="fr-FR" u="sng" dirty="0"/>
              </a:p>
              <a:p>
                <a:pPr eaLnBrk="1" hangingPunct="1"/>
                <a:r>
                  <a:rPr lang="fr-FR" altLang="fr-FR" dirty="0"/>
                  <a:t>Nom</a:t>
                </a:r>
              </a:p>
              <a:p>
                <a:pPr eaLnBrk="1" hangingPunct="1"/>
                <a:r>
                  <a:rPr lang="fr-FR" altLang="fr-FR" dirty="0" err="1"/>
                  <a:t>Prenom</a:t>
                </a:r>
                <a:endParaRPr lang="fr-FR" altLang="fr-FR" dirty="0"/>
              </a:p>
            </p:txBody>
          </p:sp>
        </p:grpSp>
        <p:sp>
          <p:nvSpPr>
            <p:cNvPr id="27669" name="Oval 24"/>
            <p:cNvSpPr>
              <a:spLocks noChangeArrowheads="1"/>
            </p:cNvSpPr>
            <p:nvPr/>
          </p:nvSpPr>
          <p:spPr bwMode="auto">
            <a:xfrm>
              <a:off x="2608" y="2614"/>
              <a:ext cx="1044" cy="5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Enseigner</a:t>
              </a:r>
            </a:p>
          </p:txBody>
        </p:sp>
        <p:sp>
          <p:nvSpPr>
            <p:cNvPr id="27670" name="Line 25"/>
            <p:cNvSpPr>
              <a:spLocks noChangeShapeType="1"/>
            </p:cNvSpPr>
            <p:nvPr/>
          </p:nvSpPr>
          <p:spPr bwMode="auto">
            <a:xfrm>
              <a:off x="1883" y="2931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71" name="Text Box 26"/>
            <p:cNvSpPr txBox="1">
              <a:spLocks noChangeArrowheads="1"/>
            </p:cNvSpPr>
            <p:nvPr/>
          </p:nvSpPr>
          <p:spPr bwMode="auto">
            <a:xfrm>
              <a:off x="1928" y="270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0,n</a:t>
              </a:r>
            </a:p>
          </p:txBody>
        </p:sp>
        <p:sp>
          <p:nvSpPr>
            <p:cNvPr id="27672" name="Text Box 27"/>
            <p:cNvSpPr txBox="1">
              <a:spLocks noChangeArrowheads="1"/>
            </p:cNvSpPr>
            <p:nvPr/>
          </p:nvSpPr>
          <p:spPr bwMode="auto">
            <a:xfrm>
              <a:off x="3924" y="2704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1,n</a:t>
              </a:r>
            </a:p>
          </p:txBody>
        </p:sp>
        <p:sp>
          <p:nvSpPr>
            <p:cNvPr id="27673" name="Rectangle 28"/>
            <p:cNvSpPr>
              <a:spLocks noChangeArrowheads="1"/>
            </p:cNvSpPr>
            <p:nvPr/>
          </p:nvSpPr>
          <p:spPr bwMode="auto">
            <a:xfrm>
              <a:off x="2700" y="3476"/>
              <a:ext cx="862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Matière</a:t>
              </a:r>
            </a:p>
          </p:txBody>
        </p:sp>
        <p:sp>
          <p:nvSpPr>
            <p:cNvPr id="27674" name="Rectangle 29"/>
            <p:cNvSpPr>
              <a:spLocks noChangeArrowheads="1"/>
            </p:cNvSpPr>
            <p:nvPr/>
          </p:nvSpPr>
          <p:spPr bwMode="auto">
            <a:xfrm>
              <a:off x="2700" y="3703"/>
              <a:ext cx="862" cy="5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/>
                <a:t>N°Mat</a:t>
              </a:r>
            </a:p>
            <a:p>
              <a:pPr eaLnBrk="1" hangingPunct="1"/>
              <a:r>
                <a:rPr lang="fr-FR" altLang="fr-FR"/>
                <a:t>Nom</a:t>
              </a:r>
            </a:p>
            <a:p>
              <a:pPr eaLnBrk="1" hangingPunct="1"/>
              <a:r>
                <a:rPr lang="fr-FR" altLang="fr-FR"/>
                <a:t>Libelle</a:t>
              </a:r>
            </a:p>
          </p:txBody>
        </p:sp>
        <p:cxnSp>
          <p:nvCxnSpPr>
            <p:cNvPr id="27675" name="AutoShape 32"/>
            <p:cNvCxnSpPr>
              <a:cxnSpLocks noChangeShapeType="1"/>
              <a:stCxn id="27667" idx="2"/>
              <a:endCxn id="27674" idx="1"/>
            </p:cNvCxnSpPr>
            <p:nvPr/>
          </p:nvCxnSpPr>
          <p:spPr bwMode="auto">
            <a:xfrm rot="16200000" flipH="1">
              <a:off x="1746" y="3045"/>
              <a:ext cx="659" cy="12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6" name="AutoShape 33"/>
            <p:cNvCxnSpPr>
              <a:cxnSpLocks noChangeShapeType="1"/>
              <a:stCxn id="27674" idx="3"/>
              <a:endCxn id="27688" idx="2"/>
            </p:cNvCxnSpPr>
            <p:nvPr/>
          </p:nvCxnSpPr>
          <p:spPr bwMode="auto">
            <a:xfrm flipV="1">
              <a:off x="3562" y="3339"/>
              <a:ext cx="1110" cy="65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677" name="Group 37"/>
            <p:cNvGrpSpPr>
              <a:grpSpLocks/>
            </p:cNvGrpSpPr>
            <p:nvPr/>
          </p:nvGrpSpPr>
          <p:grpSpPr bwMode="auto">
            <a:xfrm>
              <a:off x="930" y="3657"/>
              <a:ext cx="1044" cy="590"/>
              <a:chOff x="930" y="3657"/>
              <a:chExt cx="1044" cy="590"/>
            </a:xfrm>
          </p:grpSpPr>
          <p:sp>
            <p:nvSpPr>
              <p:cNvPr id="27685" name="Oval 35"/>
              <p:cNvSpPr>
                <a:spLocks noChangeArrowheads="1"/>
              </p:cNvSpPr>
              <p:nvPr/>
            </p:nvSpPr>
            <p:spPr bwMode="auto">
              <a:xfrm>
                <a:off x="930" y="3657"/>
                <a:ext cx="1044" cy="5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fr-FR" altLang="fr-FR" b="1"/>
                  <a:t>Dispenser</a:t>
                </a:r>
              </a:p>
            </p:txBody>
          </p:sp>
          <p:sp>
            <p:nvSpPr>
              <p:cNvPr id="27686" name="Line 36"/>
              <p:cNvSpPr>
                <a:spLocks noChangeShapeType="1"/>
              </p:cNvSpPr>
              <p:nvPr/>
            </p:nvSpPr>
            <p:spPr bwMode="auto">
              <a:xfrm>
                <a:off x="930" y="3974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7678" name="Group 38"/>
            <p:cNvGrpSpPr>
              <a:grpSpLocks/>
            </p:cNvGrpSpPr>
            <p:nvPr/>
          </p:nvGrpSpPr>
          <p:grpSpPr bwMode="auto">
            <a:xfrm>
              <a:off x="4149" y="3657"/>
              <a:ext cx="1044" cy="590"/>
              <a:chOff x="930" y="3657"/>
              <a:chExt cx="1044" cy="590"/>
            </a:xfrm>
          </p:grpSpPr>
          <p:sp>
            <p:nvSpPr>
              <p:cNvPr id="27683" name="Oval 39"/>
              <p:cNvSpPr>
                <a:spLocks noChangeArrowheads="1"/>
              </p:cNvSpPr>
              <p:nvPr/>
            </p:nvSpPr>
            <p:spPr bwMode="auto">
              <a:xfrm>
                <a:off x="930" y="3657"/>
                <a:ext cx="1044" cy="5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fr-FR" altLang="fr-FR" b="1"/>
                  <a:t>Apprendre</a:t>
                </a:r>
              </a:p>
            </p:txBody>
          </p:sp>
          <p:sp>
            <p:nvSpPr>
              <p:cNvPr id="27684" name="Line 40"/>
              <p:cNvSpPr>
                <a:spLocks noChangeShapeType="1"/>
              </p:cNvSpPr>
              <p:nvPr/>
            </p:nvSpPr>
            <p:spPr bwMode="auto">
              <a:xfrm>
                <a:off x="930" y="3974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7679" name="Text Box 41"/>
            <p:cNvSpPr txBox="1">
              <a:spLocks noChangeArrowheads="1"/>
            </p:cNvSpPr>
            <p:nvPr/>
          </p:nvSpPr>
          <p:spPr bwMode="auto">
            <a:xfrm>
              <a:off x="4695" y="3335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1,n</a:t>
              </a:r>
            </a:p>
          </p:txBody>
        </p:sp>
        <p:sp>
          <p:nvSpPr>
            <p:cNvPr id="27680" name="Text Box 42"/>
            <p:cNvSpPr txBox="1">
              <a:spLocks noChangeArrowheads="1"/>
            </p:cNvSpPr>
            <p:nvPr/>
          </p:nvSpPr>
          <p:spPr bwMode="auto">
            <a:xfrm>
              <a:off x="3560" y="374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1,n</a:t>
              </a:r>
            </a:p>
          </p:txBody>
        </p:sp>
        <p:sp>
          <p:nvSpPr>
            <p:cNvPr id="27681" name="Text Box 43"/>
            <p:cNvSpPr txBox="1">
              <a:spLocks noChangeArrowheads="1"/>
            </p:cNvSpPr>
            <p:nvPr/>
          </p:nvSpPr>
          <p:spPr bwMode="auto">
            <a:xfrm>
              <a:off x="2381" y="374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1,n</a:t>
              </a:r>
            </a:p>
          </p:txBody>
        </p:sp>
        <p:sp>
          <p:nvSpPr>
            <p:cNvPr id="27682" name="Text Box 44"/>
            <p:cNvSpPr txBox="1">
              <a:spLocks noChangeArrowheads="1"/>
            </p:cNvSpPr>
            <p:nvPr/>
          </p:nvSpPr>
          <p:spPr bwMode="auto">
            <a:xfrm>
              <a:off x="1429" y="3335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1,1</a:t>
              </a:r>
            </a:p>
          </p:txBody>
        </p:sp>
      </p:grp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4970462" y="2708920"/>
            <a:ext cx="3922713" cy="863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C00000"/>
                </a:solidFill>
              </a:rPr>
              <a:t>Ces deux modèles sont différents.</a:t>
            </a:r>
          </a:p>
          <a:p>
            <a:pPr eaLnBrk="1" hangingPunct="1"/>
            <a:r>
              <a:rPr lang="fr-FR" altLang="fr-FR" dirty="0">
                <a:solidFill>
                  <a:srgbClr val="C00000"/>
                </a:solidFill>
              </a:rPr>
              <a:t>Ils ne disent pas la même </a:t>
            </a:r>
            <a:r>
              <a:rPr lang="fr-FR" altLang="fr-FR" dirty="0" smtClean="0">
                <a:solidFill>
                  <a:srgbClr val="C00000"/>
                </a:solidFill>
              </a:rPr>
              <a:t>chose!</a:t>
            </a:r>
            <a:endParaRPr lang="fr-FR" altLang="fr-F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1" grpId="0" animBg="1"/>
      <p:bldP spid="3179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9150AB-DB3F-42C7-90E9-96074ABB2FC1}" type="slidenum">
              <a:rPr lang="fr-FR" altLang="fr-FR"/>
              <a:pPr eaLnBrk="1" hangingPunct="1"/>
              <a:t>31</a:t>
            </a:fld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smtClean="0">
                <a:solidFill>
                  <a:srgbClr val="996600"/>
                </a:solidFill>
              </a:rPr>
              <a:t>Entités fortes et faibles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fr-FR" altLang="fr-FR" sz="2400" u="sng" dirty="0" smtClean="0">
                <a:solidFill>
                  <a:srgbClr val="996600"/>
                </a:solidFill>
              </a:rPr>
              <a:t>Entité forte :</a:t>
            </a:r>
            <a:r>
              <a:rPr lang="fr-FR" altLang="fr-FR" sz="2400" dirty="0" smtClean="0"/>
              <a:t> entièrement identifiable par ses attributs</a:t>
            </a:r>
          </a:p>
          <a:p>
            <a:pPr eaLnBrk="1" hangingPunct="1"/>
            <a:r>
              <a:rPr lang="fr-FR" altLang="fr-FR" sz="2400" u="sng" dirty="0" smtClean="0">
                <a:solidFill>
                  <a:srgbClr val="996600"/>
                </a:solidFill>
              </a:rPr>
              <a:t>Entité faible :</a:t>
            </a:r>
            <a:r>
              <a:rPr lang="fr-FR" altLang="fr-FR" sz="2400" dirty="0" smtClean="0"/>
              <a:t> ne peut être identifiée que par rapport à une autre entité, dite dominante, à laquelle elle se réfère. Son identificateur est :</a:t>
            </a:r>
          </a:p>
          <a:p>
            <a:pPr eaLnBrk="1" hangingPunct="1"/>
            <a:endParaRPr lang="fr-FR" altLang="fr-FR" sz="2400" dirty="0" smtClean="0"/>
          </a:p>
          <a:p>
            <a:pPr eaLnBrk="1" hangingPunct="1">
              <a:buFontTx/>
              <a:buNone/>
            </a:pPr>
            <a:r>
              <a:rPr lang="fr-FR" altLang="fr-FR" sz="2400" i="1" dirty="0" smtClean="0">
                <a:solidFill>
                  <a:srgbClr val="0070C0"/>
                </a:solidFill>
              </a:rPr>
              <a:t>   identificateur partiel </a:t>
            </a:r>
            <a:r>
              <a:rPr lang="fr-FR" altLang="fr-FR" sz="2400" i="1" dirty="0" smtClean="0"/>
              <a:t>+</a:t>
            </a:r>
            <a:r>
              <a:rPr lang="fr-FR" altLang="fr-FR" sz="2400" i="1" dirty="0" smtClean="0">
                <a:solidFill>
                  <a:srgbClr val="0070C0"/>
                </a:solidFill>
              </a:rPr>
              <a:t> identificateur de l'entité dominante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1331913" y="4508723"/>
            <a:ext cx="1368425" cy="1079500"/>
            <a:chOff x="703" y="2296"/>
            <a:chExt cx="862" cy="680"/>
          </a:xfrm>
        </p:grpSpPr>
        <p:sp>
          <p:nvSpPr>
            <p:cNvPr id="28687" name="Rectangle 5"/>
            <p:cNvSpPr>
              <a:spLocks noChangeArrowheads="1"/>
            </p:cNvSpPr>
            <p:nvPr/>
          </p:nvSpPr>
          <p:spPr bwMode="auto">
            <a:xfrm>
              <a:off x="70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Salle</a:t>
              </a:r>
            </a:p>
          </p:txBody>
        </p:sp>
        <p:sp>
          <p:nvSpPr>
            <p:cNvPr id="28688" name="Rectangle 6"/>
            <p:cNvSpPr>
              <a:spLocks noChangeArrowheads="1"/>
            </p:cNvSpPr>
            <p:nvPr/>
          </p:nvSpPr>
          <p:spPr bwMode="auto">
            <a:xfrm>
              <a:off x="703" y="2523"/>
              <a:ext cx="862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/>
                <a:t>Num_salle</a:t>
              </a:r>
            </a:p>
            <a:p>
              <a:pPr eaLnBrk="1" hangingPunct="1"/>
              <a:r>
                <a:rPr lang="fr-FR" altLang="fr-FR"/>
                <a:t>Nb_places</a:t>
              </a:r>
            </a:p>
          </p:txBody>
        </p:sp>
      </p:grpSp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6443663" y="4508723"/>
            <a:ext cx="1368425" cy="1081088"/>
            <a:chOff x="3923" y="2296"/>
            <a:chExt cx="862" cy="907"/>
          </a:xfrm>
        </p:grpSpPr>
        <p:sp>
          <p:nvSpPr>
            <p:cNvPr id="28685" name="Rectangle 8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Batiment</a:t>
              </a:r>
            </a:p>
          </p:txBody>
        </p:sp>
        <p:sp>
          <p:nvSpPr>
            <p:cNvPr id="28686" name="Rectangle 9"/>
            <p:cNvSpPr>
              <a:spLocks noChangeArrowheads="1"/>
            </p:cNvSpPr>
            <p:nvPr/>
          </p:nvSpPr>
          <p:spPr bwMode="auto">
            <a:xfrm>
              <a:off x="3923" y="2523"/>
              <a:ext cx="862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/>
                <a:t>Nom</a:t>
              </a:r>
            </a:p>
            <a:p>
              <a:pPr eaLnBrk="1" hangingPunct="1"/>
              <a:r>
                <a:rPr lang="fr-FR" altLang="fr-FR"/>
                <a:t>Nb_etages</a:t>
              </a:r>
            </a:p>
          </p:txBody>
        </p:sp>
      </p:grpSp>
      <p:sp>
        <p:nvSpPr>
          <p:cNvPr id="28679" name="Oval 10"/>
          <p:cNvSpPr>
            <a:spLocks noChangeArrowheads="1"/>
          </p:cNvSpPr>
          <p:nvPr/>
        </p:nvSpPr>
        <p:spPr bwMode="auto">
          <a:xfrm>
            <a:off x="3851275" y="4653186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Est_dans</a:t>
            </a:r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2700338" y="5156423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8681" name="Text Box 13"/>
          <p:cNvSpPr txBox="1">
            <a:spLocks noChangeArrowheads="1"/>
          </p:cNvSpPr>
          <p:nvPr/>
        </p:nvSpPr>
        <p:spPr bwMode="auto">
          <a:xfrm>
            <a:off x="5940425" y="4796061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1,n</a:t>
            </a:r>
          </a:p>
        </p:txBody>
      </p:sp>
      <p:sp>
        <p:nvSpPr>
          <p:cNvPr id="28682" name="Oval 14"/>
          <p:cNvSpPr>
            <a:spLocks noChangeArrowheads="1"/>
          </p:cNvSpPr>
          <p:nvPr/>
        </p:nvSpPr>
        <p:spPr bwMode="auto">
          <a:xfrm>
            <a:off x="3779838" y="4581748"/>
            <a:ext cx="1800225" cy="1079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>
            <a:off x="2700338" y="508498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>
            <a:off x="2700338" y="5229448"/>
            <a:ext cx="1096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4DC5DA-412B-429D-92F5-25760B69AC7B}" type="slidenum">
              <a:rPr lang="fr-FR" altLang="fr-FR"/>
              <a:pPr eaLnBrk="1" hangingPunct="1"/>
              <a:t>32</a:t>
            </a:fld>
            <a:endParaRPr lang="fr-FR" altLang="fr-F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Héritage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707607" y="1916832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Employe</a:t>
            </a:r>
            <a:endParaRPr lang="fr-FR" altLang="fr-FR" b="1" dirty="0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3707607" y="2277194"/>
            <a:ext cx="1368425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u="sng" dirty="0"/>
              <a:t>N°SS</a:t>
            </a:r>
          </a:p>
          <a:p>
            <a:pPr eaLnBrk="1" hangingPunct="1"/>
            <a:r>
              <a:rPr lang="fr-FR" altLang="fr-FR" dirty="0"/>
              <a:t>Nom</a:t>
            </a:r>
          </a:p>
          <a:p>
            <a:pPr eaLnBrk="1" hangingPunct="1"/>
            <a:r>
              <a:rPr lang="fr-FR" altLang="fr-FR" dirty="0" err="1" smtClean="0"/>
              <a:t>Prenom</a:t>
            </a:r>
            <a:endParaRPr lang="fr-FR" altLang="fr-FR" dirty="0"/>
          </a:p>
          <a:p>
            <a:pPr eaLnBrk="1" hangingPunct="1"/>
            <a:r>
              <a:rPr lang="fr-FR" altLang="fr-FR" dirty="0"/>
              <a:t>Adresse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2267744" y="4364757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Electricien</a:t>
            </a:r>
            <a:endParaRPr lang="fr-FR" altLang="fr-FR" b="1" dirty="0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2267744" y="4725119"/>
            <a:ext cx="13684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dirty="0" err="1" smtClean="0"/>
              <a:t>Diplome</a:t>
            </a:r>
            <a:endParaRPr lang="fr-FR" altLang="fr-FR" dirty="0"/>
          </a:p>
          <a:p>
            <a:pPr eaLnBrk="1" hangingPunct="1"/>
            <a:r>
              <a:rPr lang="fr-FR" altLang="fr-FR" dirty="0" err="1" smtClean="0"/>
              <a:t>Experience</a:t>
            </a:r>
            <a:endParaRPr lang="fr-FR" altLang="fr-FR" dirty="0"/>
          </a:p>
        </p:txBody>
      </p:sp>
      <p:sp>
        <p:nvSpPr>
          <p:cNvPr id="29704" name="Rectangle 11"/>
          <p:cNvSpPr>
            <a:spLocks noChangeArrowheads="1"/>
          </p:cNvSpPr>
          <p:nvPr/>
        </p:nvSpPr>
        <p:spPr bwMode="auto">
          <a:xfrm>
            <a:off x="5363369" y="4221882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Mecanicien</a:t>
            </a:r>
            <a:endParaRPr lang="fr-FR" altLang="fr-FR" b="1" dirty="0"/>
          </a:p>
        </p:txBody>
      </p:sp>
      <p:sp>
        <p:nvSpPr>
          <p:cNvPr id="29705" name="Rectangle 12"/>
          <p:cNvSpPr>
            <a:spLocks noChangeArrowheads="1"/>
          </p:cNvSpPr>
          <p:nvPr/>
        </p:nvSpPr>
        <p:spPr bwMode="auto">
          <a:xfrm>
            <a:off x="5363369" y="4582244"/>
            <a:ext cx="13684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dirty="0" err="1" smtClean="0"/>
              <a:t>Specialite</a:t>
            </a:r>
            <a:endParaRPr lang="fr-FR" altLang="fr-FR" dirty="0"/>
          </a:p>
          <a:p>
            <a:pPr eaLnBrk="1" hangingPunct="1"/>
            <a:r>
              <a:rPr lang="fr-FR" altLang="fr-FR" dirty="0"/>
              <a:t>Email</a:t>
            </a:r>
          </a:p>
          <a:p>
            <a:pPr eaLnBrk="1" hangingPunct="1"/>
            <a:r>
              <a:rPr lang="fr-FR" altLang="fr-FR" dirty="0"/>
              <a:t>Tel</a:t>
            </a:r>
          </a:p>
        </p:txBody>
      </p:sp>
      <p:sp>
        <p:nvSpPr>
          <p:cNvPr id="29706" name="Line 13"/>
          <p:cNvSpPr>
            <a:spLocks noChangeShapeType="1"/>
          </p:cNvSpPr>
          <p:nvPr/>
        </p:nvSpPr>
        <p:spPr bwMode="auto">
          <a:xfrm flipV="1">
            <a:off x="2915444" y="3501157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707" name="Line 14"/>
          <p:cNvSpPr>
            <a:spLocks noChangeShapeType="1"/>
          </p:cNvSpPr>
          <p:nvPr/>
        </p:nvSpPr>
        <p:spPr bwMode="auto">
          <a:xfrm flipH="1" flipV="1">
            <a:off x="4715669" y="3501157"/>
            <a:ext cx="12954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7504" y="284364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>
                <a:solidFill>
                  <a:srgbClr val="0070C0"/>
                </a:solidFill>
              </a:rPr>
              <a:t>Spécialisation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84347" y="2843644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 smtClean="0">
                <a:solidFill>
                  <a:srgbClr val="0070C0"/>
                </a:solidFill>
              </a:rPr>
              <a:t>Généralisation</a:t>
            </a:r>
            <a:endParaRPr lang="fr-FR" altLang="fr-FR" dirty="0">
              <a:solidFill>
                <a:srgbClr val="0070C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79712" y="2097013"/>
            <a:ext cx="0" cy="2951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020272" y="2060848"/>
            <a:ext cx="0" cy="29519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856984" cy="1008112"/>
          </a:xfrm>
        </p:spPr>
        <p:txBody>
          <a:bodyPr/>
          <a:lstStyle/>
          <a:p>
            <a:r>
              <a:rPr lang="fr-FR" altLang="fr-FR" sz="2800" dirty="0" smtClean="0">
                <a:solidFill>
                  <a:schemeClr val="tx1"/>
                </a:solidFill>
              </a:rPr>
              <a:t>Le modèle relationnel d’une société multi-agences </a:t>
            </a:r>
            <a:br>
              <a:rPr lang="fr-FR" altLang="fr-FR" sz="2800" dirty="0" smtClean="0">
                <a:solidFill>
                  <a:schemeClr val="tx1"/>
                </a:solidFill>
              </a:rPr>
            </a:br>
            <a:r>
              <a:rPr lang="fr-FR" altLang="fr-FR" sz="2800" dirty="0" smtClean="0">
                <a:solidFill>
                  <a:schemeClr val="tx1"/>
                </a:solidFill>
              </a:rPr>
              <a:t>de location de voiture</a:t>
            </a:r>
            <a:endParaRPr lang="fr-FR" altLang="fr-FR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041"/>
              </p:ext>
            </p:extLst>
          </p:nvPr>
        </p:nvGraphicFramePr>
        <p:xfrm>
          <a:off x="1163960" y="1758568"/>
          <a:ext cx="1535832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Client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idCli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sexe</a:t>
                      </a:r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</a:p>
                    <a:p>
                      <a:pPr algn="ctr"/>
                      <a:r>
                        <a:rPr lang="fr-FR" sz="1400" dirty="0" smtClean="0"/>
                        <a:t>ville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12229"/>
              </p:ext>
            </p:extLst>
          </p:nvPr>
        </p:nvGraphicFramePr>
        <p:xfrm>
          <a:off x="4836368" y="4270856"/>
          <a:ext cx="1535832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Voiture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imm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Marque</a:t>
                      </a:r>
                    </a:p>
                    <a:p>
                      <a:pPr algn="ctr"/>
                      <a:r>
                        <a:rPr lang="fr-FR" sz="1400" dirty="0" err="1" smtClean="0"/>
                        <a:t>annee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5525"/>
              </p:ext>
            </p:extLst>
          </p:nvPr>
        </p:nvGraphicFramePr>
        <p:xfrm>
          <a:off x="7212632" y="1969264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Location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idLoc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err="1" smtClean="0"/>
                        <a:t>ddebut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err="1" smtClean="0"/>
                        <a:t>dfin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montant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24692"/>
              </p:ext>
            </p:extLst>
          </p:nvPr>
        </p:nvGraphicFramePr>
        <p:xfrm>
          <a:off x="395536" y="4270856"/>
          <a:ext cx="1535832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Agence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idAg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smtClean="0"/>
                        <a:t>ville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e 11"/>
          <p:cNvGrpSpPr/>
          <p:nvPr/>
        </p:nvGrpSpPr>
        <p:grpSpPr>
          <a:xfrm>
            <a:off x="7236296" y="4365104"/>
            <a:ext cx="1512168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3" name="Ellipse 12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concerner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cteur droit 13"/>
            <p:cNvCxnSpPr>
              <a:stCxn id="13" idx="2"/>
              <a:endCxn id="13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2771800" y="4365104"/>
            <a:ext cx="1080120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6" name="Ellipse 15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avoir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>
              <a:stCxn id="16" idx="2"/>
              <a:endCxn id="16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/>
          <p:cNvCxnSpPr>
            <a:stCxn id="3" idx="3"/>
            <a:endCxn id="6" idx="1"/>
          </p:cNvCxnSpPr>
          <p:nvPr/>
        </p:nvCxnSpPr>
        <p:spPr>
          <a:xfrm flipV="1">
            <a:off x="2699792" y="2627124"/>
            <a:ext cx="4512840" cy="2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4211960" y="2204864"/>
            <a:ext cx="1440160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4" name="Ellipse 3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effectuer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4" idx="2"/>
              <a:endCxn id="4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eur droit 19"/>
          <p:cNvCxnSpPr>
            <a:endCxn id="6" idx="2"/>
          </p:cNvCxnSpPr>
          <p:nvPr/>
        </p:nvCxnSpPr>
        <p:spPr>
          <a:xfrm flipH="1" flipV="1">
            <a:off x="7980548" y="3284984"/>
            <a:ext cx="11832" cy="1149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</p:cNvCxnSpPr>
          <p:nvPr/>
        </p:nvCxnSpPr>
        <p:spPr>
          <a:xfrm flipH="1">
            <a:off x="6372200" y="4797152"/>
            <a:ext cx="8640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31368" y="4797152"/>
            <a:ext cx="2905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699792" y="2329135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1,n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0232" y="234888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1,1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372200" y="4489375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1,n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943708" y="4489375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1,n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283968" y="450912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1,1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452320" y="342900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1,1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878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3995936" y="2420888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</a:t>
            </a:r>
            <a:r>
              <a:rPr lang="fr-FR" sz="1400" dirty="0" smtClean="0"/>
              <a:t>,</a:t>
            </a:r>
            <a:r>
              <a:rPr lang="fr-FR" sz="1400" dirty="0" smtClean="0">
                <a:solidFill>
                  <a:srgbClr val="FF0000"/>
                </a:solidFill>
              </a:rPr>
              <a:t>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Un modèle parle …</a:t>
            </a:r>
          </a:p>
        </p:txBody>
      </p:sp>
      <p:sp>
        <p:nvSpPr>
          <p:cNvPr id="21" name="Parenthèse fermante 20"/>
          <p:cNvSpPr/>
          <p:nvPr/>
        </p:nvSpPr>
        <p:spPr>
          <a:xfrm>
            <a:off x="3851920" y="2748410"/>
            <a:ext cx="1632520" cy="92623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4860032" y="2800673"/>
            <a:ext cx="1584176" cy="864096"/>
            <a:chOff x="3779912" y="1628800"/>
            <a:chExt cx="2059429" cy="864096"/>
          </a:xfrm>
          <a:solidFill>
            <a:schemeClr val="bg1"/>
          </a:solidFill>
        </p:grpSpPr>
        <p:sp>
          <p:nvSpPr>
            <p:cNvPr id="4" name="Ellipse 3"/>
            <p:cNvSpPr/>
            <p:nvPr/>
          </p:nvSpPr>
          <p:spPr>
            <a:xfrm>
              <a:off x="3779912" y="1628800"/>
              <a:ext cx="2059429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Se_Marrier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4" idx="2"/>
              <a:endCxn id="4" idx="6"/>
            </p:cNvCxnSpPr>
            <p:nvPr/>
          </p:nvCxnSpPr>
          <p:spPr>
            <a:xfrm>
              <a:off x="3779912" y="2060848"/>
              <a:ext cx="205942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8191"/>
              </p:ext>
            </p:extLst>
          </p:nvPr>
        </p:nvGraphicFramePr>
        <p:xfrm>
          <a:off x="2388096" y="2495729"/>
          <a:ext cx="1535832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Personne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idPers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err="1" smtClean="0"/>
                        <a:t>date_naiss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sexe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3995936" y="3717032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</a:t>
            </a:r>
            <a:r>
              <a:rPr lang="fr-FR" sz="1400" dirty="0" smtClean="0"/>
              <a:t>,</a:t>
            </a:r>
            <a:r>
              <a:rPr lang="fr-FR" sz="1400" dirty="0" smtClean="0">
                <a:solidFill>
                  <a:srgbClr val="FF0000"/>
                </a:solidFill>
              </a:rPr>
              <a:t>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98475" y="5517728"/>
            <a:ext cx="7273925" cy="863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/>
              <a:buChar char="à"/>
            </a:pPr>
            <a:r>
              <a:rPr lang="fr-FR" altLang="fr-FR" dirty="0" smtClean="0"/>
              <a:t>Une personne est </a:t>
            </a:r>
            <a:r>
              <a:rPr lang="fr-FR" altLang="fr-FR" b="1" dirty="0" smtClean="0"/>
              <a:t>mariée tout au plus à une seule personne </a:t>
            </a:r>
          </a:p>
          <a:p>
            <a:pPr marL="285750" indent="-285750" eaLnBrk="1" hangingPunct="1">
              <a:buFont typeface="Wingdings"/>
              <a:buChar char="à"/>
            </a:pPr>
            <a:r>
              <a:rPr lang="fr-FR" altLang="fr-FR" dirty="0"/>
              <a:t>Le mariage entre des personnes de </a:t>
            </a:r>
            <a:r>
              <a:rPr lang="fr-FR" altLang="fr-FR" b="1" dirty="0"/>
              <a:t>même sexe est </a:t>
            </a:r>
            <a:r>
              <a:rPr lang="fr-FR" altLang="fr-FR" b="1" dirty="0" smtClean="0"/>
              <a:t>permis</a:t>
            </a:r>
            <a:endParaRPr lang="fr-FR" alt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9CF14-AC1D-4EB5-B4B7-117F3D169253}" type="slidenum">
              <a:rPr lang="fr-FR" altLang="fr-FR" smtClean="0"/>
              <a:pPr>
                <a:defRPr/>
              </a:pPr>
              <a:t>34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94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3995936" y="2420888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0,</a:t>
            </a:r>
            <a:r>
              <a:rPr lang="fr-FR" sz="1400" dirty="0" smtClean="0">
                <a:solidFill>
                  <a:srgbClr val="FF0000"/>
                </a:solidFill>
              </a:rPr>
              <a:t>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Un modèle parle …</a:t>
            </a:r>
          </a:p>
        </p:txBody>
      </p:sp>
      <p:sp>
        <p:nvSpPr>
          <p:cNvPr id="21" name="Parenthèse fermante 20"/>
          <p:cNvSpPr/>
          <p:nvPr/>
        </p:nvSpPr>
        <p:spPr>
          <a:xfrm>
            <a:off x="3851920" y="2748410"/>
            <a:ext cx="1632520" cy="92623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4860032" y="2800673"/>
            <a:ext cx="1584176" cy="864096"/>
            <a:chOff x="3779912" y="1628800"/>
            <a:chExt cx="2059429" cy="864096"/>
          </a:xfrm>
          <a:solidFill>
            <a:schemeClr val="bg1"/>
          </a:solidFill>
        </p:grpSpPr>
        <p:sp>
          <p:nvSpPr>
            <p:cNvPr id="4" name="Ellipse 3"/>
            <p:cNvSpPr/>
            <p:nvPr/>
          </p:nvSpPr>
          <p:spPr>
            <a:xfrm>
              <a:off x="3779912" y="1628800"/>
              <a:ext cx="2059429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Se_Marrier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4" idx="2"/>
              <a:endCxn id="4" idx="6"/>
            </p:cNvCxnSpPr>
            <p:nvPr/>
          </p:nvCxnSpPr>
          <p:spPr>
            <a:xfrm>
              <a:off x="3779912" y="2060848"/>
              <a:ext cx="205942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31914"/>
              </p:ext>
            </p:extLst>
          </p:nvPr>
        </p:nvGraphicFramePr>
        <p:xfrm>
          <a:off x="2388096" y="2495729"/>
          <a:ext cx="1535832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Personne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idPers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err="1" smtClean="0"/>
                        <a:t>date_naiss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sexe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3995936" y="3717032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0,</a:t>
            </a:r>
            <a:r>
              <a:rPr lang="fr-FR" sz="1400" dirty="0" smtClean="0">
                <a:solidFill>
                  <a:srgbClr val="FF0000"/>
                </a:solidFill>
              </a:rPr>
              <a:t>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98475" y="5517728"/>
            <a:ext cx="7273925" cy="863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/>
              <a:buChar char="à"/>
            </a:pPr>
            <a:r>
              <a:rPr lang="fr-FR" altLang="fr-FR" dirty="0" smtClean="0"/>
              <a:t>Une personne peut être </a:t>
            </a:r>
            <a:r>
              <a:rPr lang="fr-FR" altLang="fr-FR" b="1" dirty="0" smtClean="0"/>
              <a:t>mariée à plusieurs personnes</a:t>
            </a:r>
            <a:endParaRPr lang="fr-FR" altLang="fr-FR" dirty="0" smtClean="0"/>
          </a:p>
          <a:p>
            <a:pPr marL="285750" indent="-285750" eaLnBrk="1" hangingPunct="1">
              <a:buFont typeface="Wingdings"/>
              <a:buChar char="à"/>
            </a:pPr>
            <a:r>
              <a:rPr lang="fr-FR" altLang="fr-FR" dirty="0" smtClean="0"/>
              <a:t>Le mariage entre des personnes de </a:t>
            </a:r>
            <a:r>
              <a:rPr lang="fr-FR" altLang="fr-FR" b="1" dirty="0" smtClean="0"/>
              <a:t>même sexe est permis</a:t>
            </a:r>
            <a:endParaRPr lang="fr-FR" alt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9CF14-AC1D-4EB5-B4B7-117F3D169253}" type="slidenum">
              <a:rPr lang="fr-FR" altLang="fr-FR" smtClean="0"/>
              <a:pPr>
                <a:defRPr/>
              </a:pPr>
              <a:t>35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599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2657112" y="437227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</a:t>
            </a:r>
            <a:r>
              <a:rPr lang="fr-FR" sz="1400" dirty="0" smtClean="0"/>
              <a:t>,</a:t>
            </a:r>
            <a:r>
              <a:rPr lang="fr-FR" sz="1400" dirty="0" smtClean="0">
                <a:solidFill>
                  <a:srgbClr val="FF0000"/>
                </a:solidFill>
              </a:rPr>
              <a:t>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Un modèle parle …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63107"/>
              </p:ext>
            </p:extLst>
          </p:nvPr>
        </p:nvGraphicFramePr>
        <p:xfrm>
          <a:off x="3612232" y="1395864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Personne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idPers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err="1" smtClean="0"/>
                        <a:t>date_naiss</a:t>
                      </a:r>
                      <a:endParaRPr lang="fr-FR" sz="1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6068713" y="4371284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</a:t>
            </a:r>
            <a:r>
              <a:rPr lang="fr-FR" sz="1400" dirty="0" smtClean="0"/>
              <a:t>,</a:t>
            </a:r>
            <a:r>
              <a:rPr lang="fr-FR" sz="1400" dirty="0" smtClean="0">
                <a:solidFill>
                  <a:srgbClr val="FF0000"/>
                </a:solidFill>
              </a:rPr>
              <a:t>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98475" y="5517728"/>
            <a:ext cx="7273925" cy="863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/>
              <a:buChar char="à"/>
            </a:pPr>
            <a:r>
              <a:rPr lang="fr-FR" altLang="fr-FR" dirty="0" smtClean="0"/>
              <a:t>Une personne est </a:t>
            </a:r>
            <a:r>
              <a:rPr lang="fr-FR" altLang="fr-FR" b="1" dirty="0" smtClean="0"/>
              <a:t>mariée tout au plus à une seule personne</a:t>
            </a:r>
            <a:r>
              <a:rPr lang="fr-FR" altLang="fr-FR" dirty="0" smtClean="0"/>
              <a:t> </a:t>
            </a:r>
          </a:p>
          <a:p>
            <a:pPr marL="285750" indent="-285750" eaLnBrk="1" hangingPunct="1">
              <a:buFont typeface="Wingdings"/>
              <a:buChar char="à"/>
            </a:pPr>
            <a:r>
              <a:rPr lang="fr-FR" altLang="fr-FR" dirty="0"/>
              <a:t>Le mariage entre des personnes de </a:t>
            </a:r>
            <a:r>
              <a:rPr lang="fr-FR" altLang="fr-FR" b="1" dirty="0"/>
              <a:t>même sexe est </a:t>
            </a:r>
            <a:r>
              <a:rPr lang="fr-FR" altLang="fr-FR" b="1" dirty="0" smtClean="0"/>
              <a:t>interdit</a:t>
            </a:r>
            <a:endParaRPr lang="fr-FR" alt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9CF14-AC1D-4EB5-B4B7-117F3D169253}" type="slidenum">
              <a:rPr lang="fr-FR" altLang="fr-FR" smtClean="0"/>
              <a:pPr>
                <a:defRPr/>
              </a:pPr>
              <a:t>36</a:t>
            </a:fld>
            <a:endParaRPr lang="fr-FR" alt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75211"/>
              </p:ext>
            </p:extLst>
          </p:nvPr>
        </p:nvGraphicFramePr>
        <p:xfrm>
          <a:off x="1091952" y="4149080"/>
          <a:ext cx="1535832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Homme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26828"/>
              </p:ext>
            </p:extLst>
          </p:nvPr>
        </p:nvGraphicFramePr>
        <p:xfrm>
          <a:off x="6636568" y="4149080"/>
          <a:ext cx="1535832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Femme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 flipV="1">
            <a:off x="1907704" y="2789510"/>
            <a:ext cx="2016224" cy="13595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4932040" y="2789510"/>
            <a:ext cx="2556284" cy="13595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12" idx="3"/>
            <a:endCxn id="14" idx="1"/>
          </p:cNvCxnSpPr>
          <p:nvPr/>
        </p:nvCxnSpPr>
        <p:spPr>
          <a:xfrm>
            <a:off x="2627784" y="4689140"/>
            <a:ext cx="4008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635896" y="4248000"/>
            <a:ext cx="1728192" cy="864096"/>
            <a:chOff x="3779912" y="1700808"/>
            <a:chExt cx="2059429" cy="864096"/>
          </a:xfrm>
          <a:solidFill>
            <a:schemeClr val="bg1"/>
          </a:solidFill>
        </p:grpSpPr>
        <p:sp>
          <p:nvSpPr>
            <p:cNvPr id="4" name="Ellipse 3"/>
            <p:cNvSpPr/>
            <p:nvPr/>
          </p:nvSpPr>
          <p:spPr>
            <a:xfrm>
              <a:off x="3779912" y="1700808"/>
              <a:ext cx="2059429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Se_Marrier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4" idx="2"/>
              <a:endCxn id="4" idx="6"/>
            </p:cNvCxnSpPr>
            <p:nvPr/>
          </p:nvCxnSpPr>
          <p:spPr>
            <a:xfrm>
              <a:off x="3779912" y="2132856"/>
              <a:ext cx="205942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3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2657112" y="437227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0,</a:t>
            </a:r>
            <a:r>
              <a:rPr lang="fr-FR" sz="1400" dirty="0" smtClean="0">
                <a:solidFill>
                  <a:srgbClr val="FF0000"/>
                </a:solidFill>
              </a:rPr>
              <a:t>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Un modèle parle …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37371"/>
              </p:ext>
            </p:extLst>
          </p:nvPr>
        </p:nvGraphicFramePr>
        <p:xfrm>
          <a:off x="3612232" y="1395864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Personne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idPers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err="1" smtClean="0"/>
                        <a:t>date_naiss</a:t>
                      </a:r>
                      <a:endParaRPr lang="fr-FR" sz="1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6068713" y="4371284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</a:t>
            </a:r>
            <a:r>
              <a:rPr lang="fr-FR" sz="1400" dirty="0" smtClean="0"/>
              <a:t>,</a:t>
            </a:r>
            <a:r>
              <a:rPr lang="fr-FR" sz="1400" dirty="0" smtClean="0">
                <a:solidFill>
                  <a:srgbClr val="FF0000"/>
                </a:solidFill>
              </a:rPr>
              <a:t>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98475" y="5517728"/>
            <a:ext cx="7273925" cy="863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/>
              <a:buChar char="à"/>
            </a:pPr>
            <a:r>
              <a:rPr lang="fr-FR" altLang="fr-FR" b="1" dirty="0" smtClean="0"/>
              <a:t>Polygamie</a:t>
            </a:r>
          </a:p>
          <a:p>
            <a:pPr marL="285750" indent="-285750" eaLnBrk="1" hangingPunct="1">
              <a:buFont typeface="Wingdings"/>
              <a:buChar char="à"/>
            </a:pPr>
            <a:r>
              <a:rPr lang="fr-FR" altLang="fr-FR" dirty="0"/>
              <a:t>Le mariage entre des personnes de </a:t>
            </a:r>
            <a:r>
              <a:rPr lang="fr-FR" altLang="fr-FR" b="1" dirty="0"/>
              <a:t>même sexe est </a:t>
            </a:r>
            <a:r>
              <a:rPr lang="fr-FR" altLang="fr-FR" b="1" dirty="0" smtClean="0"/>
              <a:t>interdit</a:t>
            </a:r>
            <a:endParaRPr lang="fr-FR" alt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9CF14-AC1D-4EB5-B4B7-117F3D169253}" type="slidenum">
              <a:rPr lang="fr-FR" altLang="fr-FR" smtClean="0"/>
              <a:pPr>
                <a:defRPr/>
              </a:pPr>
              <a:t>37</a:t>
            </a:fld>
            <a:endParaRPr lang="fr-FR" alt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29051"/>
              </p:ext>
            </p:extLst>
          </p:nvPr>
        </p:nvGraphicFramePr>
        <p:xfrm>
          <a:off x="1091952" y="4149080"/>
          <a:ext cx="1535832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Homme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99425"/>
              </p:ext>
            </p:extLst>
          </p:nvPr>
        </p:nvGraphicFramePr>
        <p:xfrm>
          <a:off x="6636568" y="4149080"/>
          <a:ext cx="1535832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Femme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 flipV="1">
            <a:off x="1907704" y="2789510"/>
            <a:ext cx="2016224" cy="13595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4932040" y="2789510"/>
            <a:ext cx="2556284" cy="13595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12" idx="3"/>
            <a:endCxn id="14" idx="1"/>
          </p:cNvCxnSpPr>
          <p:nvPr/>
        </p:nvCxnSpPr>
        <p:spPr>
          <a:xfrm>
            <a:off x="2627784" y="4689140"/>
            <a:ext cx="4008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635896" y="4248000"/>
            <a:ext cx="1728192" cy="864096"/>
            <a:chOff x="3779912" y="1700808"/>
            <a:chExt cx="2059429" cy="864096"/>
          </a:xfrm>
          <a:solidFill>
            <a:schemeClr val="bg1"/>
          </a:solidFill>
        </p:grpSpPr>
        <p:sp>
          <p:nvSpPr>
            <p:cNvPr id="4" name="Ellipse 3"/>
            <p:cNvSpPr/>
            <p:nvPr/>
          </p:nvSpPr>
          <p:spPr>
            <a:xfrm>
              <a:off x="3779912" y="1700808"/>
              <a:ext cx="2059429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Se_Marrier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4" idx="2"/>
              <a:endCxn id="4" idx="6"/>
            </p:cNvCxnSpPr>
            <p:nvPr/>
          </p:nvCxnSpPr>
          <p:spPr>
            <a:xfrm>
              <a:off x="3779912" y="2132856"/>
              <a:ext cx="205942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0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2657112" y="437227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0,</a:t>
            </a:r>
            <a:r>
              <a:rPr lang="fr-FR" sz="1400" dirty="0" smtClean="0">
                <a:solidFill>
                  <a:srgbClr val="FF0000"/>
                </a:solidFill>
              </a:rPr>
              <a:t>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Un modèle parle …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10072"/>
              </p:ext>
            </p:extLst>
          </p:nvPr>
        </p:nvGraphicFramePr>
        <p:xfrm>
          <a:off x="3612232" y="1395864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Personne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idPers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err="1" smtClean="0"/>
                        <a:t>date_naiss</a:t>
                      </a:r>
                      <a:endParaRPr lang="fr-FR" sz="1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6068713" y="4371284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0,</a:t>
            </a:r>
            <a:r>
              <a:rPr lang="fr-FR" sz="1400" dirty="0" smtClean="0">
                <a:solidFill>
                  <a:srgbClr val="FF0000"/>
                </a:solidFill>
              </a:rPr>
              <a:t>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98475" y="5517728"/>
            <a:ext cx="7273925" cy="863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/>
              <a:buChar char="à"/>
            </a:pPr>
            <a:r>
              <a:rPr lang="fr-FR" altLang="fr-FR" b="1" dirty="0" smtClean="0"/>
              <a:t>Polyandrie</a:t>
            </a:r>
          </a:p>
          <a:p>
            <a:pPr marL="285750" indent="-285750" eaLnBrk="1" hangingPunct="1">
              <a:buFont typeface="Wingdings"/>
              <a:buChar char="à"/>
            </a:pPr>
            <a:r>
              <a:rPr lang="fr-FR" altLang="fr-FR" dirty="0"/>
              <a:t>Le mariage entre des personnes de </a:t>
            </a:r>
            <a:r>
              <a:rPr lang="fr-FR" altLang="fr-FR" b="1" dirty="0"/>
              <a:t>même sexe est </a:t>
            </a:r>
            <a:r>
              <a:rPr lang="fr-FR" altLang="fr-FR" b="1" dirty="0" smtClean="0"/>
              <a:t>interdit</a:t>
            </a:r>
            <a:endParaRPr lang="fr-FR" alt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9CF14-AC1D-4EB5-B4B7-117F3D169253}" type="slidenum">
              <a:rPr lang="fr-FR" altLang="fr-FR" smtClean="0"/>
              <a:pPr>
                <a:defRPr/>
              </a:pPr>
              <a:t>38</a:t>
            </a:fld>
            <a:endParaRPr lang="fr-FR" alt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05172"/>
              </p:ext>
            </p:extLst>
          </p:nvPr>
        </p:nvGraphicFramePr>
        <p:xfrm>
          <a:off x="1091952" y="4149080"/>
          <a:ext cx="1535832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Homme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4792"/>
              </p:ext>
            </p:extLst>
          </p:nvPr>
        </p:nvGraphicFramePr>
        <p:xfrm>
          <a:off x="6636568" y="4149080"/>
          <a:ext cx="1535832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Femme</a:t>
                      </a:r>
                      <a:endParaRPr lang="fr-FR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algn="ctr"/>
                      <a:endParaRPr lang="fr-F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 flipV="1">
            <a:off x="1907704" y="2789510"/>
            <a:ext cx="2016224" cy="13595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 flipV="1">
            <a:off x="4932040" y="2789510"/>
            <a:ext cx="2556284" cy="13595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12" idx="3"/>
            <a:endCxn id="14" idx="1"/>
          </p:cNvCxnSpPr>
          <p:nvPr/>
        </p:nvCxnSpPr>
        <p:spPr>
          <a:xfrm>
            <a:off x="2627784" y="4689140"/>
            <a:ext cx="4008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635896" y="4248000"/>
            <a:ext cx="1728192" cy="864096"/>
            <a:chOff x="3779912" y="1700808"/>
            <a:chExt cx="2059429" cy="864096"/>
          </a:xfrm>
          <a:solidFill>
            <a:schemeClr val="bg1"/>
          </a:solidFill>
        </p:grpSpPr>
        <p:sp>
          <p:nvSpPr>
            <p:cNvPr id="4" name="Ellipse 3"/>
            <p:cNvSpPr/>
            <p:nvPr/>
          </p:nvSpPr>
          <p:spPr>
            <a:xfrm>
              <a:off x="3779912" y="1700808"/>
              <a:ext cx="2059429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Se_Marrier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4" idx="2"/>
              <a:endCxn id="4" idx="6"/>
            </p:cNvCxnSpPr>
            <p:nvPr/>
          </p:nvCxnSpPr>
          <p:spPr>
            <a:xfrm>
              <a:off x="3779912" y="2132856"/>
              <a:ext cx="205942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8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587205"/>
            <a:ext cx="7772400" cy="1362075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modele</a:t>
            </a:r>
            <a:r>
              <a:rPr lang="fr-FR" dirty="0" smtClean="0"/>
              <a:t> relationnel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087018"/>
            <a:ext cx="7772400" cy="1500187"/>
          </a:xfrm>
        </p:spPr>
        <p:txBody>
          <a:bodyPr/>
          <a:lstStyle/>
          <a:p>
            <a:pPr algn="r"/>
            <a:r>
              <a:rPr lang="fr-FR" sz="2400" dirty="0" smtClean="0">
                <a:solidFill>
                  <a:srgbClr val="0070C0"/>
                </a:solidFill>
              </a:rPr>
              <a:t>Organisation logique des données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874D3-77E7-4627-AE9C-054F40229BF3}" type="slidenum">
              <a:rPr lang="fr-FR" altLang="fr-FR" smtClean="0"/>
              <a:pPr>
                <a:defRPr/>
              </a:pPr>
              <a:t>39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294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6E8B5D-2A96-498D-B60E-2AD969F31636}" type="slidenum">
              <a:rPr lang="fr-FR" altLang="fr-FR"/>
              <a:pPr eaLnBrk="1" hangingPunct="1"/>
              <a:t>4</a:t>
            </a:fld>
            <a:endParaRPr lang="fr-FR" altLang="fr-F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Quelques définitions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fr-FR" sz="2400" u="sng" dirty="0" smtClean="0">
                <a:solidFill>
                  <a:srgbClr val="996600"/>
                </a:solidFill>
              </a:rPr>
              <a:t>Définition 1:</a:t>
            </a:r>
            <a:r>
              <a:rPr lang="fr-FR" altLang="fr-FR" sz="2400" dirty="0" smtClean="0"/>
              <a:t> une </a:t>
            </a:r>
            <a:r>
              <a:rPr lang="fr-FR" altLang="fr-FR" sz="2400" dirty="0" smtClean="0">
                <a:solidFill>
                  <a:srgbClr val="0070C0"/>
                </a:solidFill>
              </a:rPr>
              <a:t>données</a:t>
            </a:r>
            <a:r>
              <a:rPr lang="fr-FR" altLang="fr-FR" sz="2400" dirty="0" smtClean="0"/>
              <a:t> est une </a:t>
            </a:r>
            <a:r>
              <a:rPr lang="fr-FR" altLang="fr-FR" sz="2400" dirty="0" smtClean="0">
                <a:solidFill>
                  <a:srgbClr val="FF0000"/>
                </a:solidFill>
              </a:rPr>
              <a:t>information</a:t>
            </a:r>
            <a:r>
              <a:rPr lang="fr-FR" altLang="fr-FR" sz="2400" dirty="0" smtClean="0"/>
              <a:t> quelconque comme, par exemple: </a:t>
            </a:r>
            <a:r>
              <a:rPr lang="fr-FR" altLang="fr-FR" sz="2400" i="1" dirty="0" smtClean="0">
                <a:solidFill>
                  <a:schemeClr val="bg2">
                    <a:lumMod val="75000"/>
                  </a:schemeClr>
                </a:solidFill>
              </a:rPr>
              <a:t>voici une personne, elle s’appelle </a:t>
            </a:r>
            <a:r>
              <a:rPr lang="fr-FR" altLang="fr-FR" sz="2400" i="1" dirty="0" err="1" smtClean="0">
                <a:solidFill>
                  <a:schemeClr val="bg2">
                    <a:lumMod val="75000"/>
                  </a:schemeClr>
                </a:solidFill>
              </a:rPr>
              <a:t>unTel</a:t>
            </a:r>
            <a:r>
              <a:rPr lang="fr-FR" altLang="fr-FR" sz="2400" dirty="0" smtClean="0"/>
              <a:t>. </a:t>
            </a:r>
            <a:endParaRPr lang="fr-FR" altLang="fr-FR" sz="2400" dirty="0"/>
          </a:p>
          <a:p>
            <a:pPr marL="400050" lvl="1" indent="0" eaLnBrk="1" hangingPunct="1">
              <a:buNone/>
            </a:pPr>
            <a:r>
              <a:rPr lang="fr-FR" altLang="fr-FR" sz="2400" dirty="0" smtClean="0"/>
              <a:t>C’est aussi une relation entre des informations : </a:t>
            </a:r>
            <a:r>
              <a:rPr lang="fr-FR" altLang="fr-FR" sz="2400" i="1" dirty="0" err="1" smtClean="0">
                <a:solidFill>
                  <a:schemeClr val="bg2">
                    <a:lumMod val="75000"/>
                  </a:schemeClr>
                </a:solidFill>
              </a:rPr>
              <a:t>unTel</a:t>
            </a:r>
            <a:r>
              <a:rPr lang="fr-FR" altLang="fr-FR" sz="2400" i="1" dirty="0" smtClean="0">
                <a:solidFill>
                  <a:schemeClr val="bg2">
                    <a:lumMod val="75000"/>
                  </a:schemeClr>
                </a:solidFill>
              </a:rPr>
              <a:t> enseigne les bases de données</a:t>
            </a:r>
            <a:r>
              <a:rPr lang="fr-FR" altLang="fr-FR" sz="2400" dirty="0" smtClean="0"/>
              <a:t>. </a:t>
            </a:r>
          </a:p>
          <a:p>
            <a:pPr eaLnBrk="1" hangingPunct="1"/>
            <a:endParaRPr lang="fr-FR" altLang="fr-FR" sz="2400" dirty="0" smtClean="0"/>
          </a:p>
          <a:p>
            <a:pPr eaLnBrk="1" hangingPunct="1">
              <a:buFontTx/>
              <a:buNone/>
            </a:pPr>
            <a:r>
              <a:rPr lang="fr-FR" altLang="fr-FR" sz="2400" dirty="0" smtClean="0"/>
              <a:t>Des relations de ce genre définissent des structures.</a:t>
            </a:r>
          </a:p>
          <a:p>
            <a:pPr eaLnBrk="1" hangingPunct="1">
              <a:buFontTx/>
              <a:buNone/>
            </a:pPr>
            <a:endParaRPr lang="fr-FR" altLang="fr-FR" sz="2400" dirty="0" smtClean="0"/>
          </a:p>
          <a:p>
            <a:pPr eaLnBrk="1" hangingPunct="1"/>
            <a:r>
              <a:rPr lang="fr-FR" altLang="fr-FR" sz="2400" u="sng" dirty="0" smtClean="0">
                <a:solidFill>
                  <a:srgbClr val="996600"/>
                </a:solidFill>
              </a:rPr>
              <a:t>Définition 2.a:</a:t>
            </a:r>
            <a:r>
              <a:rPr lang="fr-FR" altLang="fr-FR" sz="2400" dirty="0" smtClean="0"/>
              <a:t> une </a:t>
            </a:r>
            <a:r>
              <a:rPr lang="fr-FR" altLang="fr-FR" sz="2400" dirty="0" smtClean="0">
                <a:solidFill>
                  <a:srgbClr val="0070C0"/>
                </a:solidFill>
              </a:rPr>
              <a:t>base de données </a:t>
            </a:r>
            <a:r>
              <a:rPr lang="fr-FR" altLang="fr-FR" sz="2400" dirty="0" smtClean="0"/>
              <a:t>est un gros </a:t>
            </a:r>
            <a:r>
              <a:rPr lang="fr-FR" altLang="fr-FR" sz="2400" dirty="0" smtClean="0">
                <a:solidFill>
                  <a:srgbClr val="FF0000"/>
                </a:solidFill>
              </a:rPr>
              <a:t>ensemble d’informations structurées</a:t>
            </a:r>
            <a:r>
              <a:rPr lang="fr-FR" altLang="fr-FR" sz="2400" dirty="0" smtClean="0"/>
              <a:t> mémorisées sur un support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808D44-9BA0-4570-9FC8-31F9FD5E3821}" type="slidenum">
              <a:rPr lang="fr-FR" altLang="fr-FR"/>
              <a:pPr eaLnBrk="1" hangingPunct="1"/>
              <a:t>40</a:t>
            </a:fld>
            <a:endParaRPr lang="fr-FR" altLang="fr-F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2827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 modèle relationnel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400" dirty="0" smtClean="0"/>
              <a:t>Un modèle relationnel définit un mode de représentation de l’information selon trois composantes :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structures de données</a:t>
            </a:r>
            <a:r>
              <a:rPr lang="fr-FR" altLang="fr-FR" sz="2000" dirty="0" smtClean="0"/>
              <a:t>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contraintes</a:t>
            </a:r>
            <a:r>
              <a:rPr lang="fr-FR" altLang="fr-FR" sz="2000" dirty="0" smtClean="0"/>
              <a:t> qui permettent de spécifier les règles que doit respecter une base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opérations</a:t>
            </a:r>
            <a:r>
              <a:rPr lang="fr-FR" altLang="fr-FR" sz="2000" dirty="0" smtClean="0"/>
              <a:t> pour manipuler les données, en interrogation et en mise à jour.</a:t>
            </a:r>
          </a:p>
          <a:p>
            <a:pPr marL="0" indent="0" eaLnBrk="1" hangingPunct="1">
              <a:buNone/>
            </a:pPr>
            <a:endParaRPr lang="fr-FR" altLang="fr-FR" sz="2000" dirty="0" smtClean="0"/>
          </a:p>
          <a:p>
            <a:pPr marL="0" indent="0" eaLnBrk="1" hangingPunct="1">
              <a:buNone/>
            </a:pPr>
            <a:r>
              <a:rPr lang="fr-FR" altLang="fr-FR" sz="2000" dirty="0" smtClean="0"/>
              <a:t>Les deux premières composantes relèvent du </a:t>
            </a:r>
            <a:r>
              <a:rPr lang="fr-FR" altLang="fr-FR" sz="2000" dirty="0" smtClean="0">
                <a:solidFill>
                  <a:srgbClr val="FF0000"/>
                </a:solidFill>
              </a:rPr>
              <a:t>Langage de Définition de Données (DDL)</a:t>
            </a:r>
            <a:r>
              <a:rPr lang="fr-FR" altLang="fr-FR" sz="2000" dirty="0" smtClean="0"/>
              <a:t> dans un SGBD. Le DDL est utilisé pour décrire le schéma d’une base de données. </a:t>
            </a:r>
          </a:p>
          <a:p>
            <a:pPr marL="0" indent="0" eaLnBrk="1" hangingPunct="1">
              <a:buNone/>
            </a:pPr>
            <a:endParaRPr lang="fr-FR" altLang="fr-FR" sz="800" dirty="0"/>
          </a:p>
          <a:p>
            <a:pPr marL="0" indent="0" eaLnBrk="1" hangingPunct="1">
              <a:buNone/>
            </a:pPr>
            <a:r>
              <a:rPr lang="fr-FR" altLang="fr-FR" sz="2000" dirty="0" smtClean="0"/>
              <a:t>La troisième composante (opérations) est la base du</a:t>
            </a:r>
            <a:r>
              <a:rPr lang="fr-FR" altLang="fr-FR" sz="2000" dirty="0" smtClean="0">
                <a:solidFill>
                  <a:srgbClr val="FF0000"/>
                </a:solidFill>
              </a:rPr>
              <a:t> Langage de Manipulation de Données (DML) </a:t>
            </a:r>
            <a:r>
              <a:rPr lang="fr-FR" altLang="fr-FR" sz="2000" dirty="0" smtClean="0"/>
              <a:t>dont le représentant le plus célèbre est SQL.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4355976" y="3212976"/>
            <a:ext cx="4788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représentée sous forme de </a:t>
            </a:r>
            <a:r>
              <a:rPr lang="fr-FR" i="1" dirty="0" smtClean="0">
                <a:solidFill>
                  <a:srgbClr val="0070C0"/>
                </a:solidFill>
              </a:rPr>
              <a:t>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 smtClean="0"/>
              <a:t>a un nom </a:t>
            </a:r>
            <a:r>
              <a:rPr lang="fr-FR" i="1" dirty="0" smtClean="0">
                <a:solidFill>
                  <a:srgbClr val="0070C0"/>
                </a:solidFill>
              </a:rPr>
              <a:t>(Ex.: Voiture)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800" i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compose d’un ensemble de </a:t>
            </a:r>
            <a:r>
              <a:rPr lang="fr-FR" dirty="0" smtClean="0"/>
              <a:t>colonnes désignées par un nom d’attribut </a:t>
            </a:r>
            <a:r>
              <a:rPr lang="fr-FR" dirty="0" smtClean="0">
                <a:solidFill>
                  <a:srgbClr val="0070C0"/>
                </a:solidFill>
              </a:rPr>
              <a:t>(Ex.: </a:t>
            </a:r>
            <a:r>
              <a:rPr lang="fr-FR" dirty="0" err="1" smtClean="0">
                <a:solidFill>
                  <a:srgbClr val="0070C0"/>
                </a:solidFill>
              </a:rPr>
              <a:t>imm</a:t>
            </a:r>
            <a:r>
              <a:rPr lang="fr-FR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chaque </a:t>
            </a:r>
            <a:r>
              <a:rPr lang="fr-FR" dirty="0"/>
              <a:t>colonne </a:t>
            </a:r>
            <a:r>
              <a:rPr lang="fr-FR" dirty="0" smtClean="0"/>
              <a:t>contient des </a:t>
            </a:r>
            <a:r>
              <a:rPr lang="fr-FR" dirty="0"/>
              <a:t>valeurs d’un certain </a:t>
            </a:r>
            <a:r>
              <a:rPr lang="fr-FR" i="1" dirty="0" smtClean="0"/>
              <a:t>domaine </a:t>
            </a:r>
            <a:r>
              <a:rPr lang="fr-FR" i="1" dirty="0" smtClean="0">
                <a:solidFill>
                  <a:srgbClr val="00B050"/>
                </a:solidFill>
              </a:rPr>
              <a:t>(</a:t>
            </a:r>
            <a:r>
              <a:rPr lang="fr-FR" i="1" dirty="0" err="1" smtClean="0">
                <a:solidFill>
                  <a:srgbClr val="00B050"/>
                </a:solidFill>
              </a:rPr>
              <a:t>int</a:t>
            </a:r>
            <a:r>
              <a:rPr lang="fr-FR" i="1" dirty="0" smtClean="0">
                <a:solidFill>
                  <a:srgbClr val="00B050"/>
                </a:solidFill>
              </a:rPr>
              <a:t>, </a:t>
            </a:r>
            <a:r>
              <a:rPr lang="fr-FR" i="1" dirty="0" err="1" smtClean="0">
                <a:solidFill>
                  <a:srgbClr val="00B050"/>
                </a:solidFill>
              </a:rPr>
              <a:t>float</a:t>
            </a:r>
            <a:r>
              <a:rPr lang="fr-FR" i="1" dirty="0" smtClean="0">
                <a:solidFill>
                  <a:srgbClr val="00B050"/>
                </a:solidFill>
              </a:rPr>
              <a:t>, string 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chaque ligne </a:t>
            </a:r>
            <a:r>
              <a:rPr lang="fr-FR" dirty="0"/>
              <a:t>correspond à une entité </a:t>
            </a:r>
            <a:endParaRPr lang="fr-FR" dirty="0" smtClean="0"/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   (ici, </a:t>
            </a:r>
            <a:r>
              <a:rPr lang="fr-FR" dirty="0">
                <a:solidFill>
                  <a:srgbClr val="FF0000"/>
                </a:solidFill>
              </a:rPr>
              <a:t>des </a:t>
            </a:r>
            <a:r>
              <a:rPr lang="fr-FR" dirty="0" smtClean="0">
                <a:solidFill>
                  <a:srgbClr val="FF0000"/>
                </a:solidFill>
              </a:rPr>
              <a:t>voitures).</a:t>
            </a:r>
            <a:endParaRPr lang="fr-FR" i="1" dirty="0" smtClean="0">
              <a:solidFill>
                <a:srgbClr val="FF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2827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 modèle relationnel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12961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400" dirty="0" smtClean="0"/>
              <a:t>Un modèle relationnel définit un mode de représentation de l’information selon trois composantes :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structures de données</a:t>
            </a:r>
            <a:r>
              <a:rPr lang="fr-FR" altLang="fr-FR" sz="2000" dirty="0" smtClean="0"/>
              <a:t>.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7822"/>
              </p:ext>
            </p:extLst>
          </p:nvPr>
        </p:nvGraphicFramePr>
        <p:xfrm>
          <a:off x="611560" y="3491696"/>
          <a:ext cx="309634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988605"/>
                <a:gridCol w="811595"/>
                <a:gridCol w="648072"/>
              </a:tblGrid>
              <a:tr h="28305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Voiture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imm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marque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annee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idAg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Dacia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KIA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2010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Renault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2009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Peugeot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ccolade fermante 3"/>
          <p:cNvSpPr/>
          <p:nvPr/>
        </p:nvSpPr>
        <p:spPr>
          <a:xfrm>
            <a:off x="3851920" y="3501008"/>
            <a:ext cx="504056" cy="2952328"/>
          </a:xfrm>
          <a:prstGeom prst="rightBrace">
            <a:avLst>
              <a:gd name="adj1" fmla="val 8333"/>
              <a:gd name="adj2" fmla="val 38734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0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808D44-9BA0-4570-9FC8-31F9FD5E3821}" type="slidenum">
              <a:rPr lang="fr-FR" altLang="fr-FR"/>
              <a:pPr eaLnBrk="1" hangingPunct="1"/>
              <a:t>42</a:t>
            </a:fld>
            <a:endParaRPr lang="fr-FR" altLang="fr-F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2827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 modèle relationnel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12961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400" dirty="0" smtClean="0"/>
              <a:t>Un modèle relationnel définit un mode de représentation de l’information selon trois composantes :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structures de données</a:t>
            </a:r>
            <a:r>
              <a:rPr lang="fr-FR" altLang="fr-FR" sz="2000" dirty="0" smtClean="0"/>
              <a:t>.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48697"/>
              </p:ext>
            </p:extLst>
          </p:nvPr>
        </p:nvGraphicFramePr>
        <p:xfrm>
          <a:off x="611560" y="3491696"/>
          <a:ext cx="309634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988605"/>
                <a:gridCol w="811595"/>
                <a:gridCol w="648072"/>
              </a:tblGrid>
              <a:tr h="28305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Voiture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imm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marque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annee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idAg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Dacia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KIA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2010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Renault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2009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Peugeot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Accolade fermante 2"/>
          <p:cNvSpPr/>
          <p:nvPr/>
        </p:nvSpPr>
        <p:spPr>
          <a:xfrm>
            <a:off x="3851920" y="3501008"/>
            <a:ext cx="504056" cy="720080"/>
          </a:xfrm>
          <a:prstGeom prst="rightBrac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ccolade fermante 3"/>
          <p:cNvSpPr/>
          <p:nvPr/>
        </p:nvSpPr>
        <p:spPr>
          <a:xfrm>
            <a:off x="3851920" y="4221088"/>
            <a:ext cx="504056" cy="2232248"/>
          </a:xfrm>
          <a:prstGeom prst="rightBrace">
            <a:avLst>
              <a:gd name="adj1" fmla="val 8333"/>
              <a:gd name="adj2" fmla="val 34462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499992" y="3645024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Schéma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Dégré</a:t>
            </a:r>
            <a:r>
              <a:rPr lang="fr-FR" dirty="0" smtClean="0">
                <a:solidFill>
                  <a:srgbClr val="0070C0"/>
                </a:solidFill>
              </a:rPr>
              <a:t> : </a:t>
            </a:r>
            <a:r>
              <a:rPr lang="fr-FR" dirty="0" smtClean="0"/>
              <a:t>nombre d’attributs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499992" y="4797152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Instance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Cardinalité: </a:t>
            </a:r>
            <a:r>
              <a:rPr lang="fr-FR" dirty="0" smtClean="0"/>
              <a:t>nombre de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39552" y="5661248"/>
            <a:ext cx="33123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851920" y="5913276"/>
            <a:ext cx="12961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148064" y="56612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Tuple</a:t>
            </a:r>
            <a:r>
              <a:rPr lang="fr-FR" dirty="0" smtClean="0"/>
              <a:t>, </a:t>
            </a:r>
            <a:r>
              <a:rPr lang="fr-FR" i="1" dirty="0" smtClean="0"/>
              <a:t>n-</a:t>
            </a:r>
            <a:r>
              <a:rPr lang="fr-FR" i="1" dirty="0" err="1" smtClean="0"/>
              <a:t>uple</a:t>
            </a:r>
            <a:r>
              <a:rPr lang="fr-FR" dirty="0" err="1" smtClean="0"/>
              <a:t>t</a:t>
            </a:r>
            <a:r>
              <a:rPr lang="fr-FR" dirty="0" smtClean="0"/>
              <a:t>, enregistrement …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27584" y="2564904"/>
            <a:ext cx="7488832" cy="792088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b="1" dirty="0" smtClean="0">
                <a:solidFill>
                  <a:schemeClr val="tx1"/>
                </a:solidFill>
              </a:rPr>
              <a:t>Voiture</a:t>
            </a:r>
            <a:r>
              <a:rPr lang="fr-FR" sz="2000" dirty="0" smtClean="0">
                <a:solidFill>
                  <a:schemeClr val="tx1"/>
                </a:solidFill>
              </a:rPr>
              <a:t> (</a:t>
            </a:r>
            <a:r>
              <a:rPr lang="fr-FR" sz="2000" u="sng" dirty="0" err="1" smtClean="0">
                <a:solidFill>
                  <a:schemeClr val="tx1"/>
                </a:solidFill>
              </a:rPr>
              <a:t>imm</a:t>
            </a:r>
            <a:r>
              <a:rPr lang="fr-FR" sz="2000" u="sng" dirty="0" err="1" smtClean="0">
                <a:solidFill>
                  <a:srgbClr val="0070C0"/>
                </a:solidFill>
              </a:rPr>
              <a:t>:string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dirty="0" err="1" smtClean="0">
                <a:solidFill>
                  <a:schemeClr val="tx1"/>
                </a:solidFill>
              </a:rPr>
              <a:t>marque</a:t>
            </a:r>
            <a:r>
              <a:rPr lang="fr-FR" sz="2000" dirty="0" err="1" smtClean="0">
                <a:solidFill>
                  <a:srgbClr val="0070C0"/>
                </a:solidFill>
              </a:rPr>
              <a:t>:string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dirty="0" err="1" smtClean="0">
                <a:solidFill>
                  <a:schemeClr val="tx1"/>
                </a:solidFill>
              </a:rPr>
              <a:t>annee</a:t>
            </a:r>
            <a:r>
              <a:rPr lang="fr-FR" sz="2000" dirty="0" err="1" smtClean="0">
                <a:solidFill>
                  <a:srgbClr val="0070C0"/>
                </a:solidFill>
              </a:rPr>
              <a:t>:numbe</a:t>
            </a:r>
            <a:r>
              <a:rPr lang="fr-FR" sz="2000" dirty="0" err="1" smtClean="0">
                <a:solidFill>
                  <a:schemeClr val="tx1"/>
                </a:solidFill>
              </a:rPr>
              <a:t>r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dirty="0" err="1" smtClean="0">
                <a:solidFill>
                  <a:schemeClr val="tx1"/>
                </a:solidFill>
              </a:rPr>
              <a:t>idAg</a:t>
            </a:r>
            <a:r>
              <a:rPr lang="fr-FR" sz="2000" dirty="0" err="1" smtClean="0">
                <a:solidFill>
                  <a:srgbClr val="0070C0"/>
                </a:solidFill>
              </a:rPr>
              <a:t>:numbe</a:t>
            </a:r>
            <a:r>
              <a:rPr lang="fr-FR" sz="2000" dirty="0" err="1" smtClean="0">
                <a:solidFill>
                  <a:schemeClr val="tx1"/>
                </a:solidFill>
              </a:rPr>
              <a:t>r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fr-FR" sz="2000" b="1" dirty="0" smtClean="0">
                <a:solidFill>
                  <a:schemeClr val="bg2">
                    <a:lumMod val="75000"/>
                  </a:schemeClr>
                </a:solidFill>
              </a:rPr>
              <a:t>Voiture</a:t>
            </a: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fr-FR" sz="2000" u="sng" dirty="0" err="1" smtClean="0">
                <a:solidFill>
                  <a:schemeClr val="bg2">
                    <a:lumMod val="75000"/>
                  </a:schemeClr>
                </a:solidFill>
              </a:rPr>
              <a:t>imm</a:t>
            </a: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</a:rPr>
              <a:t>, marque, </a:t>
            </a:r>
            <a:r>
              <a:rPr lang="fr-FR" sz="2000" dirty="0" err="1" smtClean="0">
                <a:solidFill>
                  <a:schemeClr val="bg2">
                    <a:lumMod val="75000"/>
                  </a:schemeClr>
                </a:solidFill>
              </a:rPr>
              <a:t>annee</a:t>
            </a: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sz="2000" dirty="0" err="1" smtClean="0">
                <a:solidFill>
                  <a:schemeClr val="bg2">
                    <a:lumMod val="75000"/>
                  </a:schemeClr>
                </a:solidFill>
              </a:rPr>
              <a:t>idAg</a:t>
            </a:r>
            <a:r>
              <a:rPr lang="fr-FR" sz="2000" dirty="0" smtClean="0">
                <a:solidFill>
                  <a:schemeClr val="bg2">
                    <a:lumMod val="75000"/>
                  </a:schemeClr>
                </a:solidFill>
              </a:rPr>
              <a:t>)     // Format court</a:t>
            </a:r>
          </a:p>
        </p:txBody>
      </p:sp>
    </p:spTree>
    <p:extLst>
      <p:ext uri="{BB962C8B-B14F-4D97-AF65-F5344CB8AC3E}">
        <p14:creationId xmlns:p14="http://schemas.microsoft.com/office/powerpoint/2010/main" val="169524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808D44-9BA0-4570-9FC8-31F9FD5E3821}" type="slidenum">
              <a:rPr lang="fr-FR" altLang="fr-FR"/>
              <a:pPr eaLnBrk="1" hangingPunct="1"/>
              <a:t>43</a:t>
            </a:fld>
            <a:endParaRPr lang="fr-FR" altLang="fr-F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2827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 modèle relationnel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20882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400" dirty="0" smtClean="0"/>
              <a:t>Un modèle relationnel définit un mode de représentation de l’information selon trois composantes :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Des structures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contraintes</a:t>
            </a:r>
            <a:r>
              <a:rPr lang="fr-FR" altLang="fr-FR" sz="2000" dirty="0" smtClean="0"/>
              <a:t> qui permettent de spécifier les règles que doit respecter une base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endParaRPr lang="fr-FR" altLang="fr-FR" sz="2000" dirty="0" smtClean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77369"/>
              </p:ext>
            </p:extLst>
          </p:nvPr>
        </p:nvGraphicFramePr>
        <p:xfrm>
          <a:off x="611560" y="3491696"/>
          <a:ext cx="309634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988605"/>
                <a:gridCol w="811595"/>
                <a:gridCol w="648072"/>
              </a:tblGrid>
              <a:tr h="28305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Voiture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imm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marque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annee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idAg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Dacia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KIA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2010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Renault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2009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Peugeot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995936" y="5149641"/>
            <a:ext cx="51480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CLE PRIMAIRE</a:t>
            </a:r>
          </a:p>
          <a:p>
            <a:r>
              <a:rPr lang="fr-FR" u="sng" dirty="0" smtClean="0"/>
              <a:t>Unicité</a:t>
            </a:r>
            <a:r>
              <a:rPr lang="fr-FR" dirty="0" smtClean="0"/>
              <a:t> et </a:t>
            </a:r>
            <a:r>
              <a:rPr lang="fr-FR" u="sng" dirty="0" smtClean="0"/>
              <a:t>obligation</a:t>
            </a:r>
            <a:r>
              <a:rPr lang="fr-FR" dirty="0" smtClean="0"/>
              <a:t> de valeur dans la(es) colonne(s) constituant la clé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b="1" dirty="0" smtClean="0">
                <a:sym typeface="Wingdings" panose="05000000000000000000" pitchFamily="2" charset="2"/>
              </a:rPr>
              <a:t>contrainte d’identification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611560" y="3861048"/>
            <a:ext cx="648072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259632" y="4070875"/>
            <a:ext cx="2880320" cy="11583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2827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 modèle relationnel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12961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400" dirty="0" smtClean="0"/>
              <a:t>Un modèle de données définit un mode de représentation de l’information selon trois composantes :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Des structures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contraintes</a:t>
            </a:r>
            <a:r>
              <a:rPr lang="fr-FR" altLang="fr-FR" sz="2000" dirty="0" smtClean="0"/>
              <a:t> qui permettent de spécifier les règles que doit respecter une base de données.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30574"/>
              </p:ext>
            </p:extLst>
          </p:nvPr>
        </p:nvGraphicFramePr>
        <p:xfrm>
          <a:off x="5772472" y="3020040"/>
          <a:ext cx="297599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  <a:gridCol w="1440160"/>
                <a:gridCol w="864096"/>
              </a:tblGrid>
              <a:tr h="283056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Agence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idAg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nom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ville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Thiès</a:t>
                      </a:r>
                      <a:r>
                        <a:rPr lang="fr-FR" sz="1400" baseline="0" dirty="0" smtClean="0"/>
                        <a:t> Ouest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Thiès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Yoff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Dakar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Dakar Plateau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Dakar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22146"/>
              </p:ext>
            </p:extLst>
          </p:nvPr>
        </p:nvGraphicFramePr>
        <p:xfrm>
          <a:off x="611560" y="3491696"/>
          <a:ext cx="309634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988605"/>
                <a:gridCol w="811595"/>
                <a:gridCol w="648072"/>
              </a:tblGrid>
              <a:tr h="28305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Voiture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imm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marque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annee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idAg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Dacia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KIA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2010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Renault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2009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Peugeot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Connecteur droit avec flèche 8"/>
          <p:cNvCxnSpPr>
            <a:endCxn id="7" idx="1"/>
          </p:cNvCxnSpPr>
          <p:nvPr/>
        </p:nvCxnSpPr>
        <p:spPr>
          <a:xfrm flipV="1">
            <a:off x="3707904" y="3944600"/>
            <a:ext cx="2064568" cy="426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7" idx="1"/>
          </p:cNvCxnSpPr>
          <p:nvPr/>
        </p:nvCxnSpPr>
        <p:spPr>
          <a:xfrm flipV="1">
            <a:off x="3707904" y="3944600"/>
            <a:ext cx="2064568" cy="8525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1"/>
          </p:cNvCxnSpPr>
          <p:nvPr/>
        </p:nvCxnSpPr>
        <p:spPr>
          <a:xfrm flipV="1">
            <a:off x="3707904" y="3944600"/>
            <a:ext cx="2064568" cy="1203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707904" y="4370876"/>
            <a:ext cx="2064568" cy="1173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707904" y="4370876"/>
            <a:ext cx="2064568" cy="1551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707904" y="4653136"/>
            <a:ext cx="2064568" cy="16468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59832" y="3861048"/>
            <a:ext cx="648072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796136" y="3373200"/>
            <a:ext cx="648072" cy="151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139952" y="5797713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CLE ETRANGERE</a:t>
            </a:r>
          </a:p>
          <a:p>
            <a:r>
              <a:rPr lang="fr-FR" dirty="0" smtClean="0"/>
              <a:t>Obligation de </a:t>
            </a:r>
            <a:r>
              <a:rPr lang="fr-FR" u="sng" dirty="0" smtClean="0"/>
              <a:t>référencer</a:t>
            </a:r>
            <a:r>
              <a:rPr lang="fr-FR" dirty="0" smtClean="0"/>
              <a:t> une valeur existante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b="1" dirty="0" smtClean="0">
                <a:sym typeface="Wingdings" panose="05000000000000000000" pitchFamily="2" charset="2"/>
              </a:rPr>
              <a:t>contrainte référentielle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045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808D44-9BA0-4570-9FC8-31F9FD5E3821}" type="slidenum">
              <a:rPr lang="fr-FR" altLang="fr-FR"/>
              <a:pPr eaLnBrk="1" hangingPunct="1"/>
              <a:t>45</a:t>
            </a:fld>
            <a:endParaRPr lang="fr-FR" altLang="fr-F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2827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 modèle relationnel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20882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400" dirty="0" smtClean="0"/>
              <a:t>Un modèle relationnel définit un mode de représentation de l’information selon trois composantes :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Des structures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contraintes</a:t>
            </a:r>
            <a:r>
              <a:rPr lang="fr-FR" altLang="fr-FR" sz="2000" dirty="0" smtClean="0"/>
              <a:t> qui permettent de spécifier les règles que doit respecter une base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endParaRPr lang="fr-FR" altLang="fr-FR" sz="20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51520" y="364502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ym typeface="Wingdings" panose="05000000000000000000" pitchFamily="2" charset="2"/>
              </a:rPr>
              <a:t>C</a:t>
            </a:r>
            <a:r>
              <a:rPr lang="fr-FR" sz="2400" b="1" dirty="0" smtClean="0">
                <a:sym typeface="Wingdings" panose="05000000000000000000" pitchFamily="2" charset="2"/>
              </a:rPr>
              <a:t>ontrainte d’unicité</a:t>
            </a:r>
            <a:endParaRPr lang="fr-FR" sz="2400" b="1" dirty="0" smtClean="0"/>
          </a:p>
          <a:p>
            <a:r>
              <a:rPr lang="fr-FR" dirty="0" smtClean="0"/>
              <a:t>Unicité de la valeur dans les colonnes spécifiées</a:t>
            </a:r>
          </a:p>
          <a:p>
            <a:endParaRPr lang="fr-FR" dirty="0"/>
          </a:p>
          <a:p>
            <a:r>
              <a:rPr lang="fr-FR" sz="2400" b="1" dirty="0" smtClean="0">
                <a:sym typeface="Wingdings" panose="05000000000000000000" pitchFamily="2" charset="2"/>
              </a:rPr>
              <a:t>Contrainte d’existence</a:t>
            </a:r>
            <a:endParaRPr lang="fr-FR" sz="2400" b="1" dirty="0" smtClean="0"/>
          </a:p>
          <a:p>
            <a:r>
              <a:rPr lang="fr-FR" dirty="0" smtClean="0"/>
              <a:t>Obligation de valeur dans les colonnes spécifiées</a:t>
            </a:r>
          </a:p>
          <a:p>
            <a:endParaRPr lang="fr-FR" dirty="0"/>
          </a:p>
          <a:p>
            <a:r>
              <a:rPr lang="fr-FR" sz="2400" b="1" dirty="0" smtClean="0">
                <a:sym typeface="Wingdings" panose="05000000000000000000" pitchFamily="2" charset="2"/>
              </a:rPr>
              <a:t>Contrainte de domaine</a:t>
            </a:r>
            <a:endParaRPr lang="fr-FR" sz="2400" b="1" dirty="0" smtClean="0"/>
          </a:p>
          <a:p>
            <a:r>
              <a:rPr lang="fr-FR" dirty="0" smtClean="0"/>
              <a:t>La valeur doit être du type spécifié au niveau de l’attribut concerné</a:t>
            </a:r>
          </a:p>
          <a:p>
            <a:endParaRPr lang="fr-FR" dirty="0" smtClean="0"/>
          </a:p>
        </p:txBody>
      </p:sp>
      <p:sp>
        <p:nvSpPr>
          <p:cNvPr id="3" name="Accolade fermante 2"/>
          <p:cNvSpPr/>
          <p:nvPr/>
        </p:nvSpPr>
        <p:spPr>
          <a:xfrm>
            <a:off x="5436096" y="3645024"/>
            <a:ext cx="576064" cy="1656184"/>
          </a:xfrm>
          <a:prstGeom prst="righ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33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9043" y="428380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CLE PRIMAIRE</a:t>
            </a:r>
          </a:p>
        </p:txBody>
      </p:sp>
    </p:spTree>
    <p:extLst>
      <p:ext uri="{BB962C8B-B14F-4D97-AF65-F5344CB8AC3E}">
        <p14:creationId xmlns:p14="http://schemas.microsoft.com/office/powerpoint/2010/main" val="25993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808D44-9BA0-4570-9FC8-31F9FD5E3821}" type="slidenum">
              <a:rPr lang="fr-FR" altLang="fr-FR"/>
              <a:pPr eaLnBrk="1" hangingPunct="1"/>
              <a:t>46</a:t>
            </a:fld>
            <a:endParaRPr lang="fr-FR" altLang="fr-F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282700"/>
          </a:xfrm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Le modèle relationnel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400" dirty="0" smtClean="0"/>
              <a:t>Un modèle relationnel définit un mode de représentation de l’information selon trois composantes :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 structures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 contraintes qui permettent de spécifier les règles que doit respecter une base de données.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000" dirty="0" smtClean="0"/>
              <a:t>Des </a:t>
            </a:r>
            <a:r>
              <a:rPr lang="fr-FR" altLang="fr-FR" sz="2000" dirty="0" smtClean="0">
                <a:solidFill>
                  <a:srgbClr val="0070C0"/>
                </a:solidFill>
              </a:rPr>
              <a:t>opérations</a:t>
            </a:r>
            <a:r>
              <a:rPr lang="fr-FR" altLang="fr-FR" sz="2000" dirty="0" smtClean="0"/>
              <a:t> pour manipuler les données, en interrogation et en mise à jour.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endParaRPr lang="fr-FR" altLang="fr-FR" sz="2000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fr-FR" altLang="fr-FR" dirty="0" smtClean="0"/>
              <a:t>Créer, modifier et supprimer des </a:t>
            </a:r>
            <a:r>
              <a:rPr lang="fr-FR" altLang="fr-FR" dirty="0" smtClean="0">
                <a:solidFill>
                  <a:srgbClr val="FF3300"/>
                </a:solidFill>
              </a:rPr>
              <a:t>relations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fr-FR" altLang="fr-FR" dirty="0" smtClean="0"/>
              <a:t>Ajouter, modifier et supprimer des </a:t>
            </a:r>
            <a:r>
              <a:rPr lang="fr-FR" altLang="fr-FR" dirty="0" smtClean="0">
                <a:solidFill>
                  <a:srgbClr val="FF3300"/>
                </a:solidFill>
              </a:rPr>
              <a:t>enregistrements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fr-FR" altLang="fr-FR" dirty="0" smtClean="0"/>
              <a:t>Rechercher de l’information à travers des </a:t>
            </a:r>
            <a:r>
              <a:rPr lang="fr-FR" altLang="fr-FR" dirty="0" smtClean="0">
                <a:solidFill>
                  <a:srgbClr val="FF3300"/>
                </a:solidFill>
              </a:rPr>
              <a:t>requêtes</a:t>
            </a:r>
            <a:r>
              <a:rPr lang="fr-FR" altLang="fr-FR" dirty="0" smtClean="0"/>
              <a:t> d’interrogation</a:t>
            </a:r>
          </a:p>
        </p:txBody>
      </p:sp>
    </p:spTree>
    <p:extLst>
      <p:ext uri="{BB962C8B-B14F-4D97-AF65-F5344CB8AC3E}">
        <p14:creationId xmlns:p14="http://schemas.microsoft.com/office/powerpoint/2010/main" val="1536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/>
          <a:lstStyle/>
          <a:p>
            <a:r>
              <a:rPr lang="fr-FR" altLang="fr-FR" sz="2800" dirty="0" smtClean="0">
                <a:solidFill>
                  <a:schemeClr val="tx1"/>
                </a:solidFill>
              </a:rPr>
              <a:t>Une instance de </a:t>
            </a:r>
            <a:r>
              <a:rPr lang="fr-FR" altLang="fr-FR" sz="2800" dirty="0">
                <a:solidFill>
                  <a:schemeClr val="tx1"/>
                </a:solidFill>
              </a:rPr>
              <a:t>b</a:t>
            </a:r>
            <a:r>
              <a:rPr lang="fr-FR" altLang="fr-FR" sz="2800" dirty="0" smtClean="0">
                <a:solidFill>
                  <a:schemeClr val="tx1"/>
                </a:solidFill>
              </a:rPr>
              <a:t>ase de données</a:t>
            </a:r>
            <a:endParaRPr lang="fr-FR" altLang="fr-FR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20" y="5315724"/>
            <a:ext cx="8604448" cy="156966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Un schéma relationnel est constitué d’un ensemble de </a:t>
            </a:r>
            <a:r>
              <a:rPr lang="fr-FR" sz="1600" i="1" dirty="0"/>
              <a:t>schémas de relations </a:t>
            </a:r>
            <a:r>
              <a:rPr lang="fr-FR" sz="1600" dirty="0"/>
              <a:t>qui </a:t>
            </a:r>
            <a:r>
              <a:rPr lang="fr-FR" sz="1600" dirty="0" smtClean="0"/>
              <a:t>décrivent le </a:t>
            </a:r>
            <a:r>
              <a:rPr lang="fr-FR" sz="1600" dirty="0"/>
              <a:t>contenu </a:t>
            </a:r>
            <a:r>
              <a:rPr lang="fr-FR" sz="1600" dirty="0" smtClean="0"/>
              <a:t>d’une relation.</a:t>
            </a:r>
          </a:p>
          <a:p>
            <a:pPr lvl="5"/>
            <a:r>
              <a:rPr lang="fr-FR" sz="1600" b="1" dirty="0" smtClean="0"/>
              <a:t>Client </a:t>
            </a:r>
            <a:r>
              <a:rPr lang="fr-FR" sz="1600" dirty="0" smtClean="0"/>
              <a:t>(</a:t>
            </a:r>
            <a:r>
              <a:rPr lang="fr-FR" sz="1600" u="sng" dirty="0" err="1" smtClean="0"/>
              <a:t>idCli</a:t>
            </a:r>
            <a:r>
              <a:rPr lang="fr-FR" sz="1600" dirty="0" smtClean="0"/>
              <a:t>, nom, </a:t>
            </a:r>
            <a:r>
              <a:rPr lang="fr-FR" sz="1600" dirty="0" err="1" smtClean="0"/>
              <a:t>prenom</a:t>
            </a:r>
            <a:r>
              <a:rPr lang="fr-FR" sz="1600" dirty="0" smtClean="0"/>
              <a:t>, sexe, tel, ville)</a:t>
            </a:r>
          </a:p>
          <a:p>
            <a:pPr lvl="5"/>
            <a:r>
              <a:rPr lang="fr-FR" sz="1600" b="1" dirty="0" smtClean="0"/>
              <a:t>Agence</a:t>
            </a:r>
            <a:r>
              <a:rPr lang="fr-FR" sz="1600" dirty="0" smtClean="0"/>
              <a:t> (</a:t>
            </a:r>
            <a:r>
              <a:rPr lang="fr-FR" sz="1600" u="sng" dirty="0" err="1" smtClean="0"/>
              <a:t>idAg</a:t>
            </a:r>
            <a:r>
              <a:rPr lang="fr-FR" sz="1600" dirty="0" smtClean="0"/>
              <a:t>, nom, ville)</a:t>
            </a:r>
          </a:p>
          <a:p>
            <a:pPr lvl="5"/>
            <a:r>
              <a:rPr lang="fr-FR" sz="1600" b="1" dirty="0" smtClean="0"/>
              <a:t>Voiture</a:t>
            </a:r>
            <a:r>
              <a:rPr lang="fr-FR" sz="1600" dirty="0" smtClean="0"/>
              <a:t> (</a:t>
            </a:r>
            <a:r>
              <a:rPr lang="fr-FR" sz="1600" u="sng" dirty="0" err="1" smtClean="0"/>
              <a:t>imm</a:t>
            </a:r>
            <a:r>
              <a:rPr lang="fr-FR" sz="1600" dirty="0" smtClean="0"/>
              <a:t>, marque, </a:t>
            </a:r>
            <a:r>
              <a:rPr lang="fr-FR" sz="1600" dirty="0" err="1" smtClean="0"/>
              <a:t>annee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FF0000"/>
                </a:solidFill>
              </a:rPr>
              <a:t>#</a:t>
            </a:r>
            <a:r>
              <a:rPr lang="fr-FR" sz="1600" dirty="0" err="1" smtClean="0"/>
              <a:t>idAg</a:t>
            </a:r>
            <a:r>
              <a:rPr lang="fr-FR" sz="1600" dirty="0" smtClean="0"/>
              <a:t>)</a:t>
            </a:r>
          </a:p>
          <a:p>
            <a:pPr lvl="5"/>
            <a:r>
              <a:rPr lang="fr-FR" sz="1600" b="1" dirty="0" smtClean="0"/>
              <a:t>Location</a:t>
            </a:r>
            <a:r>
              <a:rPr lang="fr-FR" sz="1600" dirty="0" smtClean="0"/>
              <a:t> (</a:t>
            </a:r>
            <a:r>
              <a:rPr lang="fr-FR" sz="1600" u="sng" dirty="0" err="1" smtClean="0"/>
              <a:t>idLoc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FF0000"/>
                </a:solidFill>
              </a:rPr>
              <a:t>#</a:t>
            </a:r>
            <a:r>
              <a:rPr lang="fr-FR" sz="1600" dirty="0" err="1" smtClean="0"/>
              <a:t>imm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FF0000"/>
                </a:solidFill>
              </a:rPr>
              <a:t>#</a:t>
            </a:r>
            <a:r>
              <a:rPr lang="fr-FR" sz="1600" dirty="0" err="1" smtClean="0"/>
              <a:t>idCli</a:t>
            </a:r>
            <a:r>
              <a:rPr lang="fr-FR" sz="1600" dirty="0" smtClean="0"/>
              <a:t>, </a:t>
            </a:r>
            <a:r>
              <a:rPr lang="fr-FR" sz="1600" dirty="0" err="1" smtClean="0"/>
              <a:t>ddebut</a:t>
            </a:r>
            <a:r>
              <a:rPr lang="fr-FR" sz="1600" dirty="0" smtClean="0"/>
              <a:t>, </a:t>
            </a:r>
            <a:r>
              <a:rPr lang="fr-FR" sz="1600" dirty="0" err="1" smtClean="0"/>
              <a:t>dfin</a:t>
            </a:r>
            <a:r>
              <a:rPr lang="fr-FR" sz="1600" dirty="0" smtClean="0"/>
              <a:t>, montant)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88606"/>
            <a:ext cx="7344816" cy="436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3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Règles de passage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Du modèle Entité/Association au modèle relationnel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0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49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96470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fr-FR" altLang="fr-FR" sz="2400" dirty="0" smtClean="0">
                <a:solidFill>
                  <a:srgbClr val="0070C0"/>
                </a:solidFill>
              </a:rPr>
              <a:t>Toute entité devient une relation. </a:t>
            </a:r>
          </a:p>
          <a:p>
            <a:pPr marL="0" indent="0" eaLnBrk="1" hangingPunct="1">
              <a:buNone/>
            </a:pPr>
            <a:r>
              <a:rPr lang="fr-FR" altLang="fr-FR" sz="2400" dirty="0">
                <a:solidFill>
                  <a:srgbClr val="0070C0"/>
                </a:solidFill>
              </a:rPr>
              <a:t> </a:t>
            </a:r>
            <a:r>
              <a:rPr lang="fr-FR" altLang="fr-FR" sz="2400" dirty="0" smtClean="0"/>
              <a:t>Son identifiant devient sa clé primaire.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95245"/>
              </p:ext>
            </p:extLst>
          </p:nvPr>
        </p:nvGraphicFramePr>
        <p:xfrm>
          <a:off x="3900264" y="2766680"/>
          <a:ext cx="1535832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Client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idCli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sexe</a:t>
                      </a:r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</a:p>
                    <a:p>
                      <a:pPr algn="ctr"/>
                      <a:r>
                        <a:rPr lang="fr-FR" sz="1400" dirty="0" smtClean="0"/>
                        <a:t>ville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83768" y="6021288"/>
            <a:ext cx="4493538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fr-FR" b="1" dirty="0" smtClean="0"/>
              <a:t>Client </a:t>
            </a:r>
            <a:r>
              <a:rPr lang="fr-FR" dirty="0" smtClean="0"/>
              <a:t>(</a:t>
            </a:r>
            <a:r>
              <a:rPr lang="fr-FR" u="sng" dirty="0" err="1" smtClean="0"/>
              <a:t>idCli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sexe, tel, ville)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355976" y="4725144"/>
            <a:ext cx="720080" cy="1152128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5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02FAD8-8D6D-4AA7-B202-D176635086B2}" type="slidenum">
              <a:rPr lang="fr-FR" altLang="fr-FR"/>
              <a:pPr eaLnBrk="1" hangingPunct="1"/>
              <a:t>5</a:t>
            </a:fld>
            <a:endParaRPr lang="fr-FR" altLang="fr-F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  <a:noFill/>
        </p:spPr>
        <p:txBody>
          <a:bodyPr/>
          <a:lstStyle/>
          <a:p>
            <a:pPr eaLnBrk="1" hangingPunct="1"/>
            <a:r>
              <a:rPr lang="fr-FR" altLang="fr-FR" dirty="0" smtClean="0">
                <a:solidFill>
                  <a:srgbClr val="996600"/>
                </a:solidFill>
              </a:rPr>
              <a:t>Quelques définitions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35280" cy="1540768"/>
          </a:xfrm>
        </p:spPr>
        <p:txBody>
          <a:bodyPr/>
          <a:lstStyle/>
          <a:p>
            <a:pPr eaLnBrk="1" hangingPunct="1"/>
            <a:r>
              <a:rPr lang="fr-FR" altLang="fr-FR" sz="2400" u="sng" dirty="0" smtClean="0">
                <a:solidFill>
                  <a:srgbClr val="996600"/>
                </a:solidFill>
              </a:rPr>
              <a:t>Définition 2.b:</a:t>
            </a:r>
            <a:r>
              <a:rPr lang="fr-FR" altLang="fr-FR" sz="2400" dirty="0" smtClean="0"/>
              <a:t> une </a:t>
            </a:r>
            <a:r>
              <a:rPr lang="fr-FR" altLang="fr-FR" sz="2400" dirty="0" smtClean="0">
                <a:solidFill>
                  <a:srgbClr val="0070C0"/>
                </a:solidFill>
              </a:rPr>
              <a:t>base de données </a:t>
            </a:r>
            <a:r>
              <a:rPr lang="fr-FR" altLang="fr-FR" sz="2400" dirty="0" smtClean="0"/>
              <a:t>peut aussi être vue comme une </a:t>
            </a:r>
            <a:r>
              <a:rPr lang="fr-FR" altLang="fr-FR" sz="2400" dirty="0" smtClean="0">
                <a:solidFill>
                  <a:srgbClr val="FF3300"/>
                </a:solidFill>
              </a:rPr>
              <a:t>collection d’informations modélisant une organisation</a:t>
            </a:r>
            <a:r>
              <a:rPr lang="fr-FR" altLang="fr-FR" sz="2400" dirty="0" smtClean="0"/>
              <a:t> (entreprise, société …) du monde réel.</a:t>
            </a:r>
          </a:p>
          <a:p>
            <a:pPr eaLnBrk="1" hangingPunct="1"/>
            <a:endParaRPr lang="fr-FR" altLang="fr-FR" sz="2400" dirty="0" smtClean="0"/>
          </a:p>
          <a:p>
            <a:pPr eaLnBrk="1" hangingPunct="1">
              <a:buFontTx/>
              <a:buNone/>
            </a:pPr>
            <a:endParaRPr lang="fr-FR" altLang="fr-FR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3568" y="3429000"/>
            <a:ext cx="7848872" cy="2232248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buFontTx/>
              <a:buNone/>
            </a:pPr>
            <a:r>
              <a:rPr lang="fr-FR" altLang="fr-FR" sz="2400" b="1" dirty="0" smtClean="0">
                <a:solidFill>
                  <a:schemeClr val="tx1"/>
                </a:solidFill>
              </a:rPr>
              <a:t>Techniquement c’est un ensemble de fichiers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400" dirty="0" smtClean="0">
                <a:solidFill>
                  <a:schemeClr val="tx1"/>
                </a:solidFill>
              </a:rPr>
              <a:t> reliés par des pointeurs multiples, aussi cohérents entre eux que possible</a:t>
            </a:r>
          </a:p>
          <a:p>
            <a:pPr lvl="1" eaLnBrk="1" hangingPunct="1">
              <a:buFont typeface="Arial" panose="020B0604020202020204" pitchFamily="34" charset="0"/>
              <a:buChar char="─"/>
            </a:pPr>
            <a:r>
              <a:rPr lang="fr-FR" altLang="fr-FR" sz="2400" dirty="0" smtClean="0">
                <a:solidFill>
                  <a:schemeClr val="tx1"/>
                </a:solidFill>
              </a:rPr>
              <a:t> organisés de manière à répondre efficacement à une grande variété de questions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50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132474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fr-FR" altLang="fr-FR" sz="2400" dirty="0" smtClean="0">
                <a:solidFill>
                  <a:srgbClr val="0070C0"/>
                </a:solidFill>
              </a:rPr>
              <a:t>Toute association non binaire devient une relation. </a:t>
            </a:r>
          </a:p>
          <a:p>
            <a:pPr marL="0" indent="0" eaLnBrk="1" hangingPunct="1">
              <a:buNone/>
            </a:pPr>
            <a:r>
              <a:rPr lang="fr-FR" altLang="fr-FR" sz="2000" dirty="0"/>
              <a:t>Les clés primaires des entités/relations qu’elle associait migrent dans sa relation comme des clés étrangère</a:t>
            </a:r>
            <a:r>
              <a:rPr lang="fr-FR" altLang="fr-FR" sz="2000" dirty="0" smtClean="0"/>
              <a:t>. Elles sont également sa </a:t>
            </a:r>
            <a:r>
              <a:rPr lang="fr-FR" altLang="fr-FR" sz="2000" dirty="0"/>
              <a:t>clé primaire</a:t>
            </a:r>
            <a:r>
              <a:rPr lang="fr-FR" altLang="fr-FR" sz="20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5445224"/>
            <a:ext cx="586169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Enseignant </a:t>
            </a:r>
            <a:r>
              <a:rPr lang="fr-FR" dirty="0" smtClean="0"/>
              <a:t>(</a:t>
            </a:r>
            <a:r>
              <a:rPr lang="fr-FR" u="sng" dirty="0" smtClean="0"/>
              <a:t>matricule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tel)</a:t>
            </a:r>
          </a:p>
          <a:p>
            <a:r>
              <a:rPr lang="fr-FR" b="1" dirty="0" err="1" smtClean="0"/>
              <a:t>Matiere</a:t>
            </a:r>
            <a:r>
              <a:rPr lang="fr-FR" dirty="0" smtClean="0"/>
              <a:t> (</a:t>
            </a:r>
            <a:r>
              <a:rPr lang="fr-FR" u="sng" dirty="0" err="1" smtClean="0"/>
              <a:t>numMatiere</a:t>
            </a:r>
            <a:r>
              <a:rPr lang="fr-FR" dirty="0" smtClean="0"/>
              <a:t>, libelle)</a:t>
            </a:r>
          </a:p>
          <a:p>
            <a:r>
              <a:rPr lang="fr-FR" b="1" dirty="0" smtClean="0"/>
              <a:t>Livre</a:t>
            </a:r>
            <a:r>
              <a:rPr lang="fr-FR" dirty="0" smtClean="0"/>
              <a:t> (</a:t>
            </a:r>
            <a:r>
              <a:rPr lang="fr-FR" u="sng" dirty="0" err="1" smtClean="0"/>
              <a:t>ninea</a:t>
            </a:r>
            <a:r>
              <a:rPr lang="fr-FR" dirty="0" smtClean="0"/>
              <a:t>, titre, </a:t>
            </a:r>
            <a:r>
              <a:rPr lang="fr-FR" dirty="0" err="1" smtClean="0"/>
              <a:t>annee</a:t>
            </a:r>
            <a:r>
              <a:rPr lang="fr-FR" dirty="0" smtClean="0"/>
              <a:t>, auteur)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067944" y="4212728"/>
            <a:ext cx="720080" cy="108848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49026"/>
              </p:ext>
            </p:extLst>
          </p:nvPr>
        </p:nvGraphicFramePr>
        <p:xfrm>
          <a:off x="467544" y="2924944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Enseignant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smtClean="0"/>
                        <a:t>matricule</a:t>
                      </a:r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0014"/>
              </p:ext>
            </p:extLst>
          </p:nvPr>
        </p:nvGraphicFramePr>
        <p:xfrm>
          <a:off x="6636568" y="2395984"/>
          <a:ext cx="1535832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Matiere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numMatiere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libelle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32009"/>
              </p:ext>
            </p:extLst>
          </p:nvPr>
        </p:nvGraphicFramePr>
        <p:xfrm>
          <a:off x="6660232" y="3789040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Livre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ninea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u="none" dirty="0" smtClean="0"/>
                        <a:t>titre</a:t>
                      </a:r>
                    </a:p>
                    <a:p>
                      <a:pPr algn="ctr"/>
                      <a:r>
                        <a:rPr lang="fr-FR" sz="1400" u="none" dirty="0" err="1" smtClean="0"/>
                        <a:t>annee</a:t>
                      </a:r>
                      <a:endParaRPr lang="fr-FR" sz="1400" u="none" dirty="0" smtClean="0"/>
                    </a:p>
                    <a:p>
                      <a:pPr algn="ctr"/>
                      <a:r>
                        <a:rPr lang="fr-FR" sz="1400" dirty="0" smtClean="0"/>
                        <a:t>auteur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3419872" y="3140968"/>
            <a:ext cx="2016224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2" name="Ellipse 11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R</a:t>
              </a:r>
              <a:r>
                <a:rPr lang="fr-FR" sz="1400" dirty="0" smtClean="0">
                  <a:solidFill>
                    <a:schemeClr val="tx1"/>
                  </a:solidFill>
                </a:rPr>
                <a:t>ecommander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necteur droit 12"/>
            <p:cNvCxnSpPr>
              <a:stCxn id="12" idx="2"/>
              <a:endCxn id="12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cteur droit 5"/>
          <p:cNvCxnSpPr>
            <a:stCxn id="12" idx="2"/>
            <a:endCxn id="8" idx="3"/>
          </p:cNvCxnSpPr>
          <p:nvPr/>
        </p:nvCxnSpPr>
        <p:spPr>
          <a:xfrm flipH="1">
            <a:off x="2003376" y="3573016"/>
            <a:ext cx="1416496" cy="9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2" idx="7"/>
            <a:endCxn id="9" idx="1"/>
          </p:cNvCxnSpPr>
          <p:nvPr/>
        </p:nvCxnSpPr>
        <p:spPr>
          <a:xfrm flipV="1">
            <a:off x="5140827" y="2840484"/>
            <a:ext cx="1495741" cy="427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2" idx="5"/>
            <a:endCxn id="10" idx="1"/>
          </p:cNvCxnSpPr>
          <p:nvPr/>
        </p:nvCxnSpPr>
        <p:spPr>
          <a:xfrm>
            <a:off x="5140827" y="3878520"/>
            <a:ext cx="1519405" cy="56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003376" y="3234462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 rot="1260357">
            <a:off x="6057874" y="4043451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 rot="20780446">
            <a:off x="5994033" y="2571734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15616" y="6309320"/>
            <a:ext cx="586169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Recommander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smtClean="0"/>
              <a:t>matricule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err="1" smtClean="0"/>
              <a:t>numMatiere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err="1" smtClean="0"/>
              <a:t>ninea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51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132474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fr-FR" altLang="fr-FR" sz="2400" dirty="0" smtClean="0">
                <a:solidFill>
                  <a:srgbClr val="0070C0"/>
                </a:solidFill>
              </a:rPr>
              <a:t>Toute association non binaire devient une relation. </a:t>
            </a:r>
          </a:p>
          <a:p>
            <a:pPr marL="0" indent="0" eaLnBrk="1" hangingPunct="1">
              <a:buNone/>
            </a:pPr>
            <a:r>
              <a:rPr lang="fr-FR" altLang="fr-FR" sz="2000" dirty="0"/>
              <a:t>Les clés primaires des entités/relations qu’elle associait migrent dans sa relation comme des clés étrangère</a:t>
            </a:r>
            <a:r>
              <a:rPr lang="fr-FR" altLang="fr-FR" sz="2000" dirty="0" smtClean="0"/>
              <a:t>. Elles sont également sa </a:t>
            </a:r>
            <a:r>
              <a:rPr lang="fr-FR" altLang="fr-FR" sz="2000" dirty="0"/>
              <a:t>clé primaire</a:t>
            </a:r>
            <a:r>
              <a:rPr lang="fr-FR" altLang="fr-FR" sz="20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5445224"/>
            <a:ext cx="6984776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Enseignant </a:t>
            </a:r>
            <a:r>
              <a:rPr lang="fr-FR" dirty="0" smtClean="0"/>
              <a:t>(</a:t>
            </a:r>
            <a:r>
              <a:rPr lang="fr-FR" u="sng" dirty="0" smtClean="0"/>
              <a:t>matricule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tel)</a:t>
            </a:r>
          </a:p>
          <a:p>
            <a:r>
              <a:rPr lang="fr-FR" b="1" dirty="0" err="1" smtClean="0"/>
              <a:t>Matiere</a:t>
            </a:r>
            <a:r>
              <a:rPr lang="fr-FR" dirty="0" smtClean="0"/>
              <a:t> (</a:t>
            </a:r>
            <a:r>
              <a:rPr lang="fr-FR" u="sng" dirty="0" err="1" smtClean="0"/>
              <a:t>numMatiere</a:t>
            </a:r>
            <a:r>
              <a:rPr lang="fr-FR" dirty="0" smtClean="0"/>
              <a:t>, libelle)</a:t>
            </a:r>
          </a:p>
          <a:p>
            <a:r>
              <a:rPr lang="fr-FR" b="1" dirty="0" smtClean="0"/>
              <a:t>Classe </a:t>
            </a:r>
            <a:r>
              <a:rPr lang="fr-FR" dirty="0" smtClean="0"/>
              <a:t>(</a:t>
            </a:r>
            <a:r>
              <a:rPr lang="fr-FR" u="sng" dirty="0" err="1" smtClean="0"/>
              <a:t>numCla</a:t>
            </a:r>
            <a:r>
              <a:rPr lang="fr-FR" dirty="0" smtClean="0"/>
              <a:t>, nom)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067944" y="4212728"/>
            <a:ext cx="720080" cy="108848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97437"/>
              </p:ext>
            </p:extLst>
          </p:nvPr>
        </p:nvGraphicFramePr>
        <p:xfrm>
          <a:off x="467544" y="2924944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Enseignant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smtClean="0"/>
                        <a:t>matricule</a:t>
                      </a:r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71888"/>
              </p:ext>
            </p:extLst>
          </p:nvPr>
        </p:nvGraphicFramePr>
        <p:xfrm>
          <a:off x="6636568" y="2395984"/>
          <a:ext cx="1535832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Matiere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numMatiere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libelle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97332"/>
              </p:ext>
            </p:extLst>
          </p:nvPr>
        </p:nvGraphicFramePr>
        <p:xfrm>
          <a:off x="6660232" y="3789040"/>
          <a:ext cx="1535832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numCla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u="none" dirty="0" smtClean="0"/>
                        <a:t>nom</a:t>
                      </a:r>
                      <a:endParaRPr lang="fr-FR" sz="1400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3419872" y="3140968"/>
            <a:ext cx="2016224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2" name="Ellipse 11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Enseigner</a:t>
              </a:r>
            </a:p>
            <a:p>
              <a:pPr algn="ctr"/>
              <a:endParaRPr lang="fr-FR" sz="12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 err="1">
                  <a:solidFill>
                    <a:srgbClr val="00B050"/>
                  </a:solidFill>
                </a:rPr>
                <a:t>j</a:t>
              </a:r>
              <a:r>
                <a:rPr lang="fr-FR" sz="1400" dirty="0" err="1" smtClean="0">
                  <a:solidFill>
                    <a:srgbClr val="00B050"/>
                  </a:solidFill>
                </a:rPr>
                <a:t>our_semaine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Connecteur droit 12"/>
            <p:cNvCxnSpPr>
              <a:stCxn id="12" idx="2"/>
              <a:endCxn id="12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cteur droit 5"/>
          <p:cNvCxnSpPr>
            <a:stCxn id="12" idx="2"/>
            <a:endCxn id="8" idx="3"/>
          </p:cNvCxnSpPr>
          <p:nvPr/>
        </p:nvCxnSpPr>
        <p:spPr>
          <a:xfrm flipH="1">
            <a:off x="2003376" y="3573016"/>
            <a:ext cx="1416496" cy="9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2" idx="7"/>
            <a:endCxn id="9" idx="1"/>
          </p:cNvCxnSpPr>
          <p:nvPr/>
        </p:nvCxnSpPr>
        <p:spPr>
          <a:xfrm flipV="1">
            <a:off x="5140827" y="2840484"/>
            <a:ext cx="1495741" cy="427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2" idx="5"/>
            <a:endCxn id="10" idx="1"/>
          </p:cNvCxnSpPr>
          <p:nvPr/>
        </p:nvCxnSpPr>
        <p:spPr>
          <a:xfrm>
            <a:off x="5140827" y="3878520"/>
            <a:ext cx="1519405" cy="35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003376" y="3234462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 rot="729454">
            <a:off x="6057874" y="3859823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 rot="20780446">
            <a:off x="5994033" y="2571734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971600" y="6309320"/>
            <a:ext cx="6984776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Enseigner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smtClean="0"/>
              <a:t>matricule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err="1" smtClean="0"/>
              <a:t>numMatiere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err="1" smtClean="0"/>
              <a:t>numCla</a:t>
            </a:r>
            <a:r>
              <a:rPr lang="fr-FR" b="1" dirty="0" smtClean="0"/>
              <a:t>, </a:t>
            </a:r>
            <a:r>
              <a:rPr lang="fr-FR" dirty="0" err="1" smtClean="0">
                <a:solidFill>
                  <a:srgbClr val="00B050"/>
                </a:solidFill>
              </a:rPr>
              <a:t>jour_semaine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3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52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132474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fr-FR" altLang="fr-FR" sz="2400" dirty="0" smtClean="0">
                <a:solidFill>
                  <a:srgbClr val="0070C0"/>
                </a:solidFill>
              </a:rPr>
              <a:t>Association binaire avec des cardinalités </a:t>
            </a:r>
            <a:r>
              <a:rPr lang="fr-FR" altLang="fr-FR" sz="2400" i="1" dirty="0" smtClean="0">
                <a:solidFill>
                  <a:srgbClr val="FF3300"/>
                </a:solidFill>
              </a:rPr>
              <a:t>maximales</a:t>
            </a:r>
            <a:r>
              <a:rPr lang="fr-FR" altLang="fr-FR" sz="2400" dirty="0" smtClean="0">
                <a:solidFill>
                  <a:srgbClr val="FF3300"/>
                </a:solidFill>
              </a:rPr>
              <a:t> </a:t>
            </a:r>
            <a:r>
              <a:rPr lang="fr-FR" altLang="fr-FR" sz="2400" dirty="0" smtClean="0">
                <a:solidFill>
                  <a:srgbClr val="0070C0"/>
                </a:solidFill>
              </a:rPr>
              <a:t>égalent à </a:t>
            </a:r>
            <a:r>
              <a:rPr lang="fr-FR" altLang="fr-FR" sz="2400" i="1" dirty="0" smtClean="0">
                <a:solidFill>
                  <a:srgbClr val="FF0000"/>
                </a:solidFill>
              </a:rPr>
              <a:t>n</a:t>
            </a:r>
            <a:r>
              <a:rPr lang="fr-FR" altLang="fr-FR" sz="2400" dirty="0" smtClean="0">
                <a:solidFill>
                  <a:srgbClr val="0070C0"/>
                </a:solidFill>
              </a:rPr>
              <a:t> de par et d’autre. </a:t>
            </a:r>
          </a:p>
          <a:p>
            <a:pPr marL="0" indent="0" eaLnBrk="1" hangingPunct="1">
              <a:buNone/>
            </a:pPr>
            <a:r>
              <a:rPr lang="fr-FR" altLang="fr-FR" sz="2400" dirty="0" smtClean="0">
                <a:solidFill>
                  <a:srgbClr val="0070C0"/>
                </a:solidFill>
              </a:rPr>
              <a:t> </a:t>
            </a:r>
            <a:r>
              <a:rPr lang="fr-FR" altLang="fr-FR" sz="2400" dirty="0" smtClean="0"/>
              <a:t>Même principe qu’avec les associations non binaires.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5445224"/>
            <a:ext cx="586169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Enseignant </a:t>
            </a:r>
            <a:r>
              <a:rPr lang="fr-FR" dirty="0" smtClean="0"/>
              <a:t>(</a:t>
            </a:r>
            <a:r>
              <a:rPr lang="fr-FR" u="sng" dirty="0" smtClean="0"/>
              <a:t>matricule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tel)</a:t>
            </a:r>
          </a:p>
          <a:p>
            <a:r>
              <a:rPr lang="fr-FR" b="1" dirty="0" err="1" smtClean="0"/>
              <a:t>Matiere</a:t>
            </a:r>
            <a:r>
              <a:rPr lang="fr-FR" dirty="0" smtClean="0"/>
              <a:t> (</a:t>
            </a:r>
            <a:r>
              <a:rPr lang="fr-FR" u="sng" dirty="0" err="1" smtClean="0"/>
              <a:t>numMatiere</a:t>
            </a:r>
            <a:r>
              <a:rPr lang="fr-FR" dirty="0" smtClean="0"/>
              <a:t>, libelle)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067944" y="4293096"/>
            <a:ext cx="720080" cy="93610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80988"/>
              </p:ext>
            </p:extLst>
          </p:nvPr>
        </p:nvGraphicFramePr>
        <p:xfrm>
          <a:off x="467544" y="2924944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Enseignant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smtClean="0"/>
                        <a:t>matricule</a:t>
                      </a:r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08560"/>
              </p:ext>
            </p:extLst>
          </p:nvPr>
        </p:nvGraphicFramePr>
        <p:xfrm>
          <a:off x="6636568" y="3116064"/>
          <a:ext cx="1535832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Matiere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numMatiere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libelle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3419872" y="3140968"/>
            <a:ext cx="2016224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2" name="Ellipse 11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Enseigner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necteur droit 12"/>
            <p:cNvCxnSpPr>
              <a:stCxn id="12" idx="2"/>
              <a:endCxn id="12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cteur droit 5"/>
          <p:cNvCxnSpPr>
            <a:stCxn id="12" idx="2"/>
            <a:endCxn id="8" idx="3"/>
          </p:cNvCxnSpPr>
          <p:nvPr/>
        </p:nvCxnSpPr>
        <p:spPr>
          <a:xfrm flipH="1">
            <a:off x="2003376" y="3573016"/>
            <a:ext cx="1416496" cy="9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2" idx="6"/>
            <a:endCxn id="9" idx="1"/>
          </p:cNvCxnSpPr>
          <p:nvPr/>
        </p:nvCxnSpPr>
        <p:spPr>
          <a:xfrm flipV="1">
            <a:off x="5436096" y="3560564"/>
            <a:ext cx="1200472" cy="12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003376" y="3234462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</a:t>
            </a:r>
            <a:r>
              <a:rPr lang="fr-FR" sz="1600" dirty="0" smtClean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168008" y="3234462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</a:t>
            </a:r>
            <a:r>
              <a:rPr lang="fr-FR" sz="1600" dirty="0" smtClean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15616" y="6093296"/>
            <a:ext cx="586169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Enseigner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smtClean="0"/>
              <a:t>matricule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3300"/>
                </a:solidFill>
              </a:rPr>
              <a:t>#</a:t>
            </a:r>
            <a:r>
              <a:rPr lang="fr-FR" u="sng" dirty="0" err="1" smtClean="0"/>
              <a:t>numMatiere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1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53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280831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fr-FR" altLang="fr-FR" sz="2400" dirty="0" smtClean="0">
                <a:solidFill>
                  <a:srgbClr val="0070C0"/>
                </a:solidFill>
              </a:rPr>
              <a:t>Association binaire avec une cardinalité </a:t>
            </a:r>
            <a:r>
              <a:rPr lang="fr-FR" altLang="fr-FR" sz="2400" i="1" dirty="0" smtClean="0">
                <a:solidFill>
                  <a:srgbClr val="FF3300"/>
                </a:solidFill>
              </a:rPr>
              <a:t>maximale</a:t>
            </a:r>
            <a:r>
              <a:rPr lang="fr-FR" altLang="fr-FR" sz="2400" dirty="0" smtClean="0">
                <a:solidFill>
                  <a:srgbClr val="FF3300"/>
                </a:solidFill>
              </a:rPr>
              <a:t> </a:t>
            </a:r>
            <a:r>
              <a:rPr lang="fr-FR" altLang="fr-FR" sz="2400" dirty="0" smtClean="0">
                <a:solidFill>
                  <a:srgbClr val="0070C0"/>
                </a:solidFill>
              </a:rPr>
              <a:t>égale à </a:t>
            </a:r>
            <a:r>
              <a:rPr lang="fr-FR" altLang="fr-FR" sz="2400" i="1" dirty="0" smtClean="0">
                <a:solidFill>
                  <a:srgbClr val="FF0000"/>
                </a:solidFill>
              </a:rPr>
              <a:t>1</a:t>
            </a:r>
            <a:r>
              <a:rPr lang="fr-FR" altLang="fr-FR" sz="2400" dirty="0" smtClean="0">
                <a:solidFill>
                  <a:srgbClr val="0070C0"/>
                </a:solidFill>
              </a:rPr>
              <a:t>. </a:t>
            </a:r>
          </a:p>
          <a:p>
            <a:pPr marL="0" indent="0" eaLnBrk="1" hangingPunct="1">
              <a:buNone/>
            </a:pPr>
            <a:r>
              <a:rPr lang="fr-FR" altLang="fr-FR" sz="1800" dirty="0" smtClean="0"/>
              <a:t>L’association </a:t>
            </a:r>
            <a:r>
              <a:rPr lang="fr-FR" altLang="fr-FR" sz="1800" dirty="0" smtClean="0">
                <a:solidFill>
                  <a:srgbClr val="FF0000"/>
                </a:solidFill>
              </a:rPr>
              <a:t>ne devient pas </a:t>
            </a:r>
            <a:r>
              <a:rPr lang="fr-FR" altLang="fr-FR" sz="1800" dirty="0" smtClean="0"/>
              <a:t>une relation. Elle disparaît dans le modèle relationnel. Les relations des entités de cardinalité maximale égale à 1 reçoivent l’identifiant de l‘autre entité sous forme de clé étrangère.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0630" y="5734997"/>
            <a:ext cx="586169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Personne </a:t>
            </a:r>
            <a:r>
              <a:rPr lang="fr-FR" dirty="0" smtClean="0"/>
              <a:t>(</a:t>
            </a:r>
            <a:r>
              <a:rPr lang="fr-FR" u="sng" dirty="0" err="1" smtClean="0"/>
              <a:t>idpers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tel)</a:t>
            </a:r>
          </a:p>
          <a:p>
            <a:r>
              <a:rPr lang="fr-FR" b="1" dirty="0" smtClean="0"/>
              <a:t>Voiture </a:t>
            </a:r>
            <a:r>
              <a:rPr lang="fr-FR" dirty="0" smtClean="0"/>
              <a:t>(</a:t>
            </a:r>
            <a:r>
              <a:rPr lang="fr-FR" u="sng" dirty="0" err="1" smtClean="0"/>
              <a:t>imm</a:t>
            </a:r>
            <a:r>
              <a:rPr lang="fr-FR" dirty="0" smtClean="0"/>
              <a:t>, </a:t>
            </a:r>
            <a:r>
              <a:rPr lang="fr-FR" dirty="0" err="1" smtClean="0"/>
              <a:t>modele</a:t>
            </a:r>
            <a:r>
              <a:rPr lang="fr-FR" dirty="0" smtClean="0"/>
              <a:t>, marque, </a:t>
            </a:r>
            <a:r>
              <a:rPr lang="fr-FR" dirty="0" err="1" smtClean="0"/>
              <a:t>annee</a:t>
            </a:r>
            <a:r>
              <a:rPr lang="fr-FR" dirty="0" smtClean="0"/>
              <a:t>,  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dirty="0" err="1" smtClean="0"/>
              <a:t>idpers</a:t>
            </a:r>
            <a:r>
              <a:rPr lang="fr-FR" dirty="0" smtClean="0"/>
              <a:t>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139952" y="4509120"/>
            <a:ext cx="720080" cy="93610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26676"/>
              </p:ext>
            </p:extLst>
          </p:nvPr>
        </p:nvGraphicFramePr>
        <p:xfrm>
          <a:off x="539552" y="3193400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Personne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idpers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82279"/>
              </p:ext>
            </p:extLst>
          </p:nvPr>
        </p:nvGraphicFramePr>
        <p:xfrm>
          <a:off x="6708576" y="3193400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Voiture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imm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err="1" smtClean="0"/>
                        <a:t>modele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marque</a:t>
                      </a:r>
                    </a:p>
                    <a:p>
                      <a:pPr algn="ctr"/>
                      <a:r>
                        <a:rPr lang="fr-FR" sz="1400" dirty="0" err="1" smtClean="0"/>
                        <a:t>annee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3491880" y="3409424"/>
            <a:ext cx="2016224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2" name="Ellipse 11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Posseder</a:t>
              </a:r>
              <a:endParaRPr lang="fr-FR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Connecteur droit 12"/>
            <p:cNvCxnSpPr>
              <a:stCxn id="12" idx="2"/>
              <a:endCxn id="12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cteur droit 5"/>
          <p:cNvCxnSpPr>
            <a:stCxn id="12" idx="2"/>
            <a:endCxn id="8" idx="3"/>
          </p:cNvCxnSpPr>
          <p:nvPr/>
        </p:nvCxnSpPr>
        <p:spPr>
          <a:xfrm flipH="1">
            <a:off x="2075384" y="3841472"/>
            <a:ext cx="1416496" cy="9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2" idx="6"/>
            <a:endCxn id="9" idx="1"/>
          </p:cNvCxnSpPr>
          <p:nvPr/>
        </p:nvCxnSpPr>
        <p:spPr>
          <a:xfrm>
            <a:off x="5508104" y="3841472"/>
            <a:ext cx="1200472" cy="9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075384" y="3502918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156176" y="3502918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658036" y="5949280"/>
            <a:ext cx="10505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54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280831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fr-FR" altLang="fr-FR" sz="2400" dirty="0" smtClean="0">
                <a:solidFill>
                  <a:srgbClr val="0070C0"/>
                </a:solidFill>
              </a:rPr>
              <a:t>Association binaire avec une cardinalité </a:t>
            </a:r>
            <a:r>
              <a:rPr lang="fr-FR" altLang="fr-FR" sz="2400" i="1" dirty="0" smtClean="0">
                <a:solidFill>
                  <a:srgbClr val="FF3300"/>
                </a:solidFill>
              </a:rPr>
              <a:t>maximale</a:t>
            </a:r>
            <a:r>
              <a:rPr lang="fr-FR" altLang="fr-FR" sz="2400" dirty="0" smtClean="0">
                <a:solidFill>
                  <a:srgbClr val="FF3300"/>
                </a:solidFill>
              </a:rPr>
              <a:t> </a:t>
            </a:r>
            <a:r>
              <a:rPr lang="fr-FR" altLang="fr-FR" sz="2400" dirty="0" smtClean="0">
                <a:solidFill>
                  <a:srgbClr val="0070C0"/>
                </a:solidFill>
              </a:rPr>
              <a:t>égale à </a:t>
            </a:r>
            <a:r>
              <a:rPr lang="fr-FR" altLang="fr-FR" sz="2400" i="1" dirty="0" smtClean="0">
                <a:solidFill>
                  <a:srgbClr val="FF0000"/>
                </a:solidFill>
              </a:rPr>
              <a:t>1</a:t>
            </a:r>
            <a:r>
              <a:rPr lang="fr-FR" altLang="fr-FR" sz="2400" dirty="0" smtClean="0">
                <a:solidFill>
                  <a:srgbClr val="0070C0"/>
                </a:solidFill>
              </a:rPr>
              <a:t>. </a:t>
            </a:r>
          </a:p>
          <a:p>
            <a:pPr marL="0" indent="0" eaLnBrk="1" hangingPunct="1">
              <a:buNone/>
            </a:pPr>
            <a:r>
              <a:rPr lang="fr-FR" altLang="fr-FR" sz="1800" dirty="0" smtClean="0"/>
              <a:t>Les éventuels attributs de l’association suivent aussi la migration.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0630" y="5734997"/>
            <a:ext cx="6365746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Personne </a:t>
            </a:r>
            <a:r>
              <a:rPr lang="fr-FR" dirty="0" smtClean="0"/>
              <a:t>(</a:t>
            </a:r>
            <a:r>
              <a:rPr lang="fr-FR" u="sng" dirty="0" err="1" smtClean="0"/>
              <a:t>idpers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tel)</a:t>
            </a:r>
          </a:p>
          <a:p>
            <a:r>
              <a:rPr lang="fr-FR" b="1" dirty="0" smtClean="0"/>
              <a:t>Voiture </a:t>
            </a:r>
            <a:r>
              <a:rPr lang="fr-FR" dirty="0" smtClean="0"/>
              <a:t>(</a:t>
            </a:r>
            <a:r>
              <a:rPr lang="fr-FR" u="sng" dirty="0" err="1" smtClean="0"/>
              <a:t>imm</a:t>
            </a:r>
            <a:r>
              <a:rPr lang="fr-FR" dirty="0" smtClean="0"/>
              <a:t>, </a:t>
            </a:r>
            <a:r>
              <a:rPr lang="fr-FR" dirty="0" err="1" smtClean="0"/>
              <a:t>modele</a:t>
            </a:r>
            <a:r>
              <a:rPr lang="fr-FR" dirty="0" smtClean="0"/>
              <a:t>, marque, </a:t>
            </a:r>
            <a:r>
              <a:rPr lang="fr-FR" dirty="0" err="1" smtClean="0"/>
              <a:t>annee</a:t>
            </a:r>
            <a:r>
              <a:rPr lang="fr-FR" dirty="0" smtClean="0"/>
              <a:t>,  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dirty="0" err="1" smtClean="0"/>
              <a:t>idpers</a:t>
            </a:r>
            <a:r>
              <a:rPr lang="fr-FR" dirty="0" smtClean="0"/>
              <a:t>, </a:t>
            </a:r>
            <a:r>
              <a:rPr lang="fr-FR" dirty="0" err="1">
                <a:solidFill>
                  <a:srgbClr val="00B050"/>
                </a:solidFill>
                <a:latin typeface="+mn-lt"/>
              </a:rPr>
              <a:t>date_achat</a:t>
            </a:r>
            <a:r>
              <a:rPr lang="fr-FR" dirty="0" smtClean="0"/>
              <a:t>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139952" y="4509120"/>
            <a:ext cx="720080" cy="93610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40943"/>
              </p:ext>
            </p:extLst>
          </p:nvPr>
        </p:nvGraphicFramePr>
        <p:xfrm>
          <a:off x="539552" y="3193400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Personne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idpers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009"/>
              </p:ext>
            </p:extLst>
          </p:nvPr>
        </p:nvGraphicFramePr>
        <p:xfrm>
          <a:off x="6708576" y="3193400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Voiture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imm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err="1" smtClean="0"/>
                        <a:t>modele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marque</a:t>
                      </a:r>
                    </a:p>
                    <a:p>
                      <a:pPr algn="ctr"/>
                      <a:r>
                        <a:rPr lang="fr-FR" sz="1400" dirty="0" err="1" smtClean="0"/>
                        <a:t>annee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3491880" y="3419212"/>
            <a:ext cx="2016224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2" name="Ellipse 11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Acheter</a:t>
              </a:r>
            </a:p>
            <a:p>
              <a:pPr algn="ctr"/>
              <a:endParaRPr lang="fr-FR" sz="1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 err="1">
                  <a:solidFill>
                    <a:srgbClr val="00B050"/>
                  </a:solidFill>
                </a:rPr>
                <a:t>date_achat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Connecteur droit 12"/>
            <p:cNvCxnSpPr>
              <a:stCxn id="12" idx="2"/>
              <a:endCxn id="12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necteur droit 5"/>
          <p:cNvCxnSpPr>
            <a:stCxn id="12" idx="2"/>
            <a:endCxn id="8" idx="3"/>
          </p:cNvCxnSpPr>
          <p:nvPr/>
        </p:nvCxnSpPr>
        <p:spPr>
          <a:xfrm flipH="1">
            <a:off x="2075384" y="3851260"/>
            <a:ext cx="1416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2" idx="6"/>
            <a:endCxn id="9" idx="1"/>
          </p:cNvCxnSpPr>
          <p:nvPr/>
        </p:nvCxnSpPr>
        <p:spPr>
          <a:xfrm>
            <a:off x="5508104" y="3851260"/>
            <a:ext cx="1200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075384" y="3502918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156176" y="3502918"/>
            <a:ext cx="70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0,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658036" y="5949280"/>
            <a:ext cx="22983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0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55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280831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fr-FR" altLang="fr-FR" sz="2400" dirty="0" smtClean="0">
                <a:solidFill>
                  <a:srgbClr val="0070C0"/>
                </a:solidFill>
              </a:rPr>
              <a:t>Héritage. </a:t>
            </a:r>
          </a:p>
          <a:p>
            <a:pPr marL="0" indent="0" eaLnBrk="1" hangingPunct="1">
              <a:buNone/>
            </a:pPr>
            <a:r>
              <a:rPr lang="fr-FR" altLang="fr-FR" sz="2400" dirty="0" smtClean="0"/>
              <a:t>Implémentation en vrac.</a:t>
            </a:r>
          </a:p>
          <a:p>
            <a:pPr marL="0" indent="0" eaLnBrk="1" hangingPunct="1">
              <a:buNone/>
            </a:pPr>
            <a:endParaRPr lang="fr-FR" altLang="fr-FR" sz="2400" dirty="0"/>
          </a:p>
          <a:p>
            <a:pPr marL="0" indent="0" eaLnBrk="1" hangingPunct="1">
              <a:buNone/>
            </a:pPr>
            <a:r>
              <a:rPr lang="fr-FR" altLang="fr-FR" sz="1800" dirty="0" smtClean="0"/>
              <a:t>Seule l’entité mère devient </a:t>
            </a:r>
          </a:p>
          <a:p>
            <a:pPr marL="0" indent="0" eaLnBrk="1" hangingPunct="1">
              <a:buNone/>
            </a:pPr>
            <a:r>
              <a:rPr lang="fr-FR" altLang="fr-FR" sz="1800" dirty="0" smtClean="0"/>
              <a:t>une relation avec tous les</a:t>
            </a:r>
          </a:p>
          <a:p>
            <a:pPr marL="0" indent="0" eaLnBrk="1" hangingPunct="1">
              <a:buNone/>
            </a:pPr>
            <a:r>
              <a:rPr lang="fr-FR" altLang="fr-FR" sz="1800" dirty="0" smtClean="0"/>
              <a:t>attributs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795972"/>
            <a:ext cx="91440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err="1" smtClean="0"/>
              <a:t>Employe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altLang="fr-FR" u="sng" dirty="0" smtClean="0"/>
              <a:t>matricule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adresse, </a:t>
            </a:r>
            <a:r>
              <a:rPr lang="fr-FR" dirty="0" err="1" smtClean="0">
                <a:solidFill>
                  <a:srgbClr val="0070C0"/>
                </a:solidFill>
              </a:rPr>
              <a:t>diplome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experience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B050"/>
                </a:solidFill>
              </a:rPr>
              <a:t>specialite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email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tel</a:t>
            </a:r>
            <a:r>
              <a:rPr lang="fr-FR" dirty="0" smtClean="0"/>
              <a:t>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5076056" y="4653136"/>
            <a:ext cx="720080" cy="93610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572149" y="1484734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Employe</a:t>
            </a:r>
            <a:endParaRPr lang="fr-FR" altLang="fr-FR" b="1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149" y="1845096"/>
            <a:ext cx="1368425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u="sng" dirty="0" smtClean="0"/>
              <a:t>matricule</a:t>
            </a:r>
            <a:endParaRPr lang="fr-FR" altLang="fr-FR" u="sng" dirty="0"/>
          </a:p>
          <a:p>
            <a:pPr algn="ctr" eaLnBrk="1" hangingPunct="1"/>
            <a:r>
              <a:rPr lang="fr-FR" altLang="fr-FR" dirty="0" smtClean="0"/>
              <a:t>nom</a:t>
            </a:r>
            <a:endParaRPr lang="fr-FR" altLang="fr-FR" dirty="0"/>
          </a:p>
          <a:p>
            <a:pPr algn="ctr" eaLnBrk="1" hangingPunct="1"/>
            <a:r>
              <a:rPr lang="fr-FR" altLang="fr-FR" dirty="0" err="1"/>
              <a:t>p</a:t>
            </a:r>
            <a:r>
              <a:rPr lang="fr-FR" altLang="fr-FR" dirty="0" err="1" smtClean="0"/>
              <a:t>renom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adresse</a:t>
            </a:r>
            <a:endParaRPr lang="fr-FR" altLang="fr-FR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132286" y="3932659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Electricien</a:t>
            </a:r>
            <a:endParaRPr lang="fr-FR" altLang="fr-FR" b="1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132286" y="4293021"/>
            <a:ext cx="13684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dirty="0" err="1"/>
              <a:t>d</a:t>
            </a:r>
            <a:r>
              <a:rPr lang="fr-FR" altLang="fr-FR" dirty="0" err="1" smtClean="0"/>
              <a:t>iplome</a:t>
            </a:r>
            <a:endParaRPr lang="fr-FR" altLang="fr-FR" dirty="0"/>
          </a:p>
          <a:p>
            <a:pPr algn="ctr" eaLnBrk="1" hangingPunct="1"/>
            <a:r>
              <a:rPr lang="fr-FR" altLang="fr-FR" dirty="0" err="1"/>
              <a:t>e</a:t>
            </a:r>
            <a:r>
              <a:rPr lang="fr-FR" altLang="fr-FR" dirty="0" err="1" smtClean="0"/>
              <a:t>xperience</a:t>
            </a:r>
            <a:endParaRPr lang="fr-FR" altLang="fr-FR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6227911" y="3789784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Mecanicien</a:t>
            </a:r>
            <a:endParaRPr lang="fr-FR" altLang="fr-FR" b="1" dirty="0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227911" y="4150146"/>
            <a:ext cx="13684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dirty="0" err="1"/>
              <a:t>s</a:t>
            </a:r>
            <a:r>
              <a:rPr lang="fr-FR" altLang="fr-FR" dirty="0" err="1" smtClean="0"/>
              <a:t>pecialite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email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tel</a:t>
            </a:r>
            <a:endParaRPr lang="fr-FR" altLang="fr-FR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3779986" y="3069059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 flipV="1">
            <a:off x="5580211" y="3069059"/>
            <a:ext cx="12954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56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280831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fr-FR" altLang="fr-FR" sz="2400" dirty="0" smtClean="0">
                <a:solidFill>
                  <a:srgbClr val="0070C0"/>
                </a:solidFill>
              </a:rPr>
              <a:t>Héritage. </a:t>
            </a:r>
          </a:p>
          <a:p>
            <a:pPr marL="0" indent="0" eaLnBrk="1" hangingPunct="1">
              <a:buNone/>
            </a:pPr>
            <a:r>
              <a:rPr lang="fr-FR" altLang="fr-FR" sz="2400" dirty="0" smtClean="0"/>
              <a:t>Implémentation avec </a:t>
            </a:r>
          </a:p>
          <a:p>
            <a:pPr marL="0" indent="0" eaLnBrk="1" hangingPunct="1">
              <a:buNone/>
            </a:pPr>
            <a:r>
              <a:rPr lang="fr-FR" altLang="fr-FR" sz="2400" dirty="0" smtClean="0"/>
              <a:t>Répartition horizontale</a:t>
            </a:r>
          </a:p>
          <a:p>
            <a:pPr marL="0" indent="0" eaLnBrk="1" hangingPunct="1">
              <a:buNone/>
            </a:pPr>
            <a:endParaRPr lang="fr-FR" altLang="fr-FR" sz="2400" dirty="0"/>
          </a:p>
          <a:p>
            <a:pPr marL="0" lvl="0" indent="0" eaLnBrk="1" hangingPunct="1">
              <a:buNone/>
            </a:pPr>
            <a:r>
              <a:rPr lang="fr-FR" altLang="fr-FR" sz="1800" dirty="0" smtClean="0">
                <a:solidFill>
                  <a:srgbClr val="000000"/>
                </a:solidFill>
              </a:rPr>
              <a:t>Seules les entités filles deviennent</a:t>
            </a:r>
            <a:endParaRPr lang="fr-FR" altLang="fr-FR" sz="18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fr-FR" altLang="fr-FR" sz="1800" dirty="0">
                <a:solidFill>
                  <a:srgbClr val="000000"/>
                </a:solidFill>
              </a:rPr>
              <a:t>d</a:t>
            </a:r>
            <a:r>
              <a:rPr lang="fr-FR" altLang="fr-FR" sz="1800" dirty="0" smtClean="0">
                <a:solidFill>
                  <a:srgbClr val="000000"/>
                </a:solidFill>
              </a:rPr>
              <a:t>es relations en héritant les</a:t>
            </a:r>
            <a:endParaRPr lang="fr-FR" altLang="fr-FR" sz="1800" dirty="0">
              <a:solidFill>
                <a:srgbClr val="000000"/>
              </a:solidFill>
            </a:endParaRPr>
          </a:p>
          <a:p>
            <a:pPr marL="0" lvl="0" indent="0" eaLnBrk="1" hangingPunct="1">
              <a:buNone/>
            </a:pPr>
            <a:r>
              <a:rPr lang="fr-FR" altLang="fr-FR" sz="1800" dirty="0" smtClean="0">
                <a:solidFill>
                  <a:srgbClr val="000000"/>
                </a:solidFill>
              </a:rPr>
              <a:t>Attributs de l’entité mère</a:t>
            </a:r>
            <a:endParaRPr lang="fr-FR" altLang="fr-FR" sz="1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fr-FR" altLang="fr-FR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3608" y="5795972"/>
            <a:ext cx="7128792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smtClean="0"/>
              <a:t>Electricien </a:t>
            </a:r>
            <a:r>
              <a:rPr lang="fr-FR" dirty="0" smtClean="0"/>
              <a:t>(</a:t>
            </a:r>
            <a:r>
              <a:rPr lang="fr-FR" altLang="fr-FR" u="sng" dirty="0" smtClean="0"/>
              <a:t>matricule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adresse, </a:t>
            </a:r>
            <a:r>
              <a:rPr lang="fr-FR" dirty="0" err="1" smtClean="0">
                <a:solidFill>
                  <a:srgbClr val="0070C0"/>
                </a:solidFill>
              </a:rPr>
              <a:t>diplome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experience</a:t>
            </a:r>
            <a:r>
              <a:rPr lang="fr-FR" dirty="0" smtClean="0"/>
              <a:t>)</a:t>
            </a:r>
          </a:p>
          <a:p>
            <a:r>
              <a:rPr lang="fr-FR" b="1" dirty="0" err="1" smtClean="0"/>
              <a:t>Mecanicien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altLang="fr-FR" u="sng" dirty="0" smtClean="0"/>
              <a:t>matricule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adresse, </a:t>
            </a:r>
            <a:r>
              <a:rPr lang="fr-FR" dirty="0" err="1" smtClean="0">
                <a:solidFill>
                  <a:srgbClr val="00B050"/>
                </a:solidFill>
              </a:rPr>
              <a:t>specialite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email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tel</a:t>
            </a:r>
            <a:r>
              <a:rPr lang="fr-FR" dirty="0" smtClean="0"/>
              <a:t>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5004048" y="4653136"/>
            <a:ext cx="720080" cy="93610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572149" y="1484734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Employe</a:t>
            </a:r>
            <a:endParaRPr lang="fr-FR" altLang="fr-FR" b="1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149" y="1845096"/>
            <a:ext cx="1368425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u="sng" dirty="0" smtClean="0"/>
              <a:t>matricule</a:t>
            </a:r>
            <a:endParaRPr lang="fr-FR" altLang="fr-FR" u="sng" dirty="0"/>
          </a:p>
          <a:p>
            <a:pPr algn="ctr" eaLnBrk="1" hangingPunct="1"/>
            <a:r>
              <a:rPr lang="fr-FR" altLang="fr-FR" dirty="0" smtClean="0"/>
              <a:t>nom</a:t>
            </a:r>
            <a:endParaRPr lang="fr-FR" altLang="fr-FR" dirty="0"/>
          </a:p>
          <a:p>
            <a:pPr algn="ctr" eaLnBrk="1" hangingPunct="1"/>
            <a:r>
              <a:rPr lang="fr-FR" altLang="fr-FR" dirty="0" err="1"/>
              <a:t>p</a:t>
            </a:r>
            <a:r>
              <a:rPr lang="fr-FR" altLang="fr-FR" dirty="0" err="1" smtClean="0"/>
              <a:t>renom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adresse</a:t>
            </a:r>
            <a:endParaRPr lang="fr-FR" altLang="fr-FR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132286" y="3932659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Electricien</a:t>
            </a:r>
            <a:endParaRPr lang="fr-FR" altLang="fr-FR" b="1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132286" y="4293021"/>
            <a:ext cx="13684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dirty="0" err="1"/>
              <a:t>d</a:t>
            </a:r>
            <a:r>
              <a:rPr lang="fr-FR" altLang="fr-FR" dirty="0" err="1" smtClean="0"/>
              <a:t>iplome</a:t>
            </a:r>
            <a:endParaRPr lang="fr-FR" altLang="fr-FR" dirty="0"/>
          </a:p>
          <a:p>
            <a:pPr algn="ctr" eaLnBrk="1" hangingPunct="1"/>
            <a:r>
              <a:rPr lang="fr-FR" altLang="fr-FR" dirty="0" err="1"/>
              <a:t>e</a:t>
            </a:r>
            <a:r>
              <a:rPr lang="fr-FR" altLang="fr-FR" dirty="0" err="1" smtClean="0"/>
              <a:t>xperience</a:t>
            </a:r>
            <a:endParaRPr lang="fr-FR" altLang="fr-FR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6227911" y="3789784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Mecanicien</a:t>
            </a:r>
            <a:endParaRPr lang="fr-FR" altLang="fr-FR" b="1" dirty="0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227911" y="4150146"/>
            <a:ext cx="13684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dirty="0" err="1"/>
              <a:t>s</a:t>
            </a:r>
            <a:r>
              <a:rPr lang="fr-FR" altLang="fr-FR" dirty="0" err="1" smtClean="0"/>
              <a:t>pecialite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email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tel</a:t>
            </a:r>
            <a:endParaRPr lang="fr-FR" altLang="fr-FR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3779986" y="3069059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 flipV="1">
            <a:off x="5580211" y="3069059"/>
            <a:ext cx="12954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57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280831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fr-FR" altLang="fr-FR" sz="2400" dirty="0" smtClean="0">
                <a:solidFill>
                  <a:srgbClr val="0070C0"/>
                </a:solidFill>
              </a:rPr>
              <a:t>Héritage. </a:t>
            </a:r>
          </a:p>
          <a:p>
            <a:pPr marL="0" indent="0" eaLnBrk="1" hangingPunct="1">
              <a:buNone/>
            </a:pPr>
            <a:r>
              <a:rPr lang="fr-FR" altLang="fr-FR" sz="2400" dirty="0" smtClean="0"/>
              <a:t>Implémentation avec </a:t>
            </a:r>
          </a:p>
          <a:p>
            <a:pPr marL="0" indent="0" eaLnBrk="1" hangingPunct="1">
              <a:buNone/>
            </a:pPr>
            <a:r>
              <a:rPr lang="fr-FR" altLang="fr-FR" sz="2400" dirty="0" smtClean="0"/>
              <a:t>Répartition verticale</a:t>
            </a:r>
          </a:p>
          <a:p>
            <a:pPr marL="0" indent="0" eaLnBrk="1" hangingPunct="1">
              <a:buNone/>
            </a:pPr>
            <a:endParaRPr lang="fr-FR" altLang="fr-FR" sz="2400" dirty="0"/>
          </a:p>
          <a:p>
            <a:pPr marL="0" lvl="0" indent="0" eaLnBrk="1" hangingPunct="1">
              <a:buNone/>
            </a:pPr>
            <a:r>
              <a:rPr lang="fr-FR" altLang="fr-FR" sz="1800" dirty="0" smtClean="0">
                <a:solidFill>
                  <a:srgbClr val="000000"/>
                </a:solidFill>
              </a:rPr>
              <a:t>Toutes les entités deviennent des</a:t>
            </a:r>
          </a:p>
          <a:p>
            <a:pPr marL="0" lvl="0" indent="0" eaLnBrk="1" hangingPunct="1">
              <a:buNone/>
            </a:pPr>
            <a:r>
              <a:rPr lang="fr-FR" altLang="fr-FR" sz="1800" dirty="0" smtClean="0">
                <a:solidFill>
                  <a:srgbClr val="000000"/>
                </a:solidFill>
              </a:rPr>
              <a:t>Relation. Des clés étrangères les</a:t>
            </a:r>
          </a:p>
          <a:p>
            <a:pPr marL="0" lvl="0" indent="0" eaLnBrk="1" hangingPunct="1">
              <a:buNone/>
            </a:pPr>
            <a:r>
              <a:rPr lang="fr-FR" altLang="fr-FR" sz="1800" dirty="0" smtClean="0">
                <a:solidFill>
                  <a:srgbClr val="000000"/>
                </a:solidFill>
              </a:rPr>
              <a:t>associent</a:t>
            </a:r>
            <a:endParaRPr lang="fr-FR" altLang="fr-FR" sz="1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fr-FR" altLang="fr-FR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771800" y="5795972"/>
            <a:ext cx="4896544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err="1" smtClean="0"/>
              <a:t>Employe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altLang="fr-FR" u="sng" dirty="0" smtClean="0"/>
              <a:t>matricule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adresse )</a:t>
            </a:r>
          </a:p>
          <a:p>
            <a:r>
              <a:rPr lang="fr-FR" b="1" dirty="0" smtClean="0"/>
              <a:t>Electricien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altLang="fr-FR" u="sng" dirty="0" smtClean="0"/>
              <a:t>matricule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diplome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70C0"/>
                </a:solidFill>
              </a:rPr>
              <a:t>experience</a:t>
            </a:r>
            <a:r>
              <a:rPr lang="fr-FR" dirty="0" smtClean="0"/>
              <a:t>)</a:t>
            </a:r>
          </a:p>
          <a:p>
            <a:r>
              <a:rPr lang="fr-FR" b="1" dirty="0" err="1" smtClean="0"/>
              <a:t>Mecanicien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altLang="fr-FR" u="sng" dirty="0" smtClean="0"/>
              <a:t>matricule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B050"/>
                </a:solidFill>
              </a:rPr>
              <a:t>specialite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email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tel</a:t>
            </a:r>
            <a:r>
              <a:rPr lang="fr-FR" dirty="0" smtClean="0"/>
              <a:t>)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5004048" y="4653136"/>
            <a:ext cx="720080" cy="93610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572149" y="1484734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Employe</a:t>
            </a:r>
            <a:endParaRPr lang="fr-FR" altLang="fr-FR" b="1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149" y="1845096"/>
            <a:ext cx="1368425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u="sng" dirty="0" smtClean="0"/>
              <a:t>matricule</a:t>
            </a:r>
            <a:endParaRPr lang="fr-FR" altLang="fr-FR" u="sng" dirty="0"/>
          </a:p>
          <a:p>
            <a:pPr algn="ctr" eaLnBrk="1" hangingPunct="1"/>
            <a:r>
              <a:rPr lang="fr-FR" altLang="fr-FR" dirty="0" smtClean="0"/>
              <a:t>nom</a:t>
            </a:r>
            <a:endParaRPr lang="fr-FR" altLang="fr-FR" dirty="0"/>
          </a:p>
          <a:p>
            <a:pPr algn="ctr" eaLnBrk="1" hangingPunct="1"/>
            <a:r>
              <a:rPr lang="fr-FR" altLang="fr-FR" dirty="0" err="1"/>
              <a:t>p</a:t>
            </a:r>
            <a:r>
              <a:rPr lang="fr-FR" altLang="fr-FR" dirty="0" err="1" smtClean="0"/>
              <a:t>renom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adresse</a:t>
            </a:r>
            <a:endParaRPr lang="fr-FR" altLang="fr-FR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132286" y="3932659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smtClean="0"/>
              <a:t>Electricien</a:t>
            </a:r>
            <a:endParaRPr lang="fr-FR" altLang="fr-FR" b="1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132286" y="4293021"/>
            <a:ext cx="13684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dirty="0" err="1"/>
              <a:t>d</a:t>
            </a:r>
            <a:r>
              <a:rPr lang="fr-FR" altLang="fr-FR" dirty="0" err="1" smtClean="0"/>
              <a:t>iplome</a:t>
            </a:r>
            <a:endParaRPr lang="fr-FR" altLang="fr-FR" dirty="0"/>
          </a:p>
          <a:p>
            <a:pPr algn="ctr" eaLnBrk="1" hangingPunct="1"/>
            <a:r>
              <a:rPr lang="fr-FR" altLang="fr-FR" dirty="0" err="1"/>
              <a:t>e</a:t>
            </a:r>
            <a:r>
              <a:rPr lang="fr-FR" altLang="fr-FR" dirty="0" err="1" smtClean="0"/>
              <a:t>xperience</a:t>
            </a:r>
            <a:endParaRPr lang="fr-FR" altLang="fr-FR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6227911" y="3789784"/>
            <a:ext cx="13684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 dirty="0" err="1" smtClean="0"/>
              <a:t>Mecanicien</a:t>
            </a:r>
            <a:endParaRPr lang="fr-FR" altLang="fr-FR" b="1" dirty="0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227911" y="4150146"/>
            <a:ext cx="1368425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dirty="0" err="1"/>
              <a:t>s</a:t>
            </a:r>
            <a:r>
              <a:rPr lang="fr-FR" altLang="fr-FR" dirty="0" err="1" smtClean="0"/>
              <a:t>pecialite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email</a:t>
            </a:r>
            <a:endParaRPr lang="fr-FR" altLang="fr-FR" dirty="0"/>
          </a:p>
          <a:p>
            <a:pPr algn="ctr" eaLnBrk="1" hangingPunct="1"/>
            <a:r>
              <a:rPr lang="fr-FR" altLang="fr-FR" dirty="0" smtClean="0"/>
              <a:t>tel</a:t>
            </a:r>
            <a:endParaRPr lang="fr-FR" altLang="fr-FR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3779986" y="3069059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 flipV="1">
            <a:off x="5580211" y="3069059"/>
            <a:ext cx="12954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E95FCF-05A3-49E2-8F93-56071879BAA1}" type="slidenum">
              <a:rPr lang="fr-FR" altLang="fr-FR"/>
              <a:pPr eaLnBrk="1" hangingPunct="1"/>
              <a:t>58</a:t>
            </a:fld>
            <a:endParaRPr lang="fr-FR" altLang="fr-F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994122"/>
          </a:xfrm>
        </p:spPr>
        <p:txBody>
          <a:bodyPr/>
          <a:lstStyle/>
          <a:p>
            <a:pPr eaLnBrk="1" hangingPunct="1"/>
            <a:r>
              <a:rPr lang="fr-FR" altLang="fr-FR" sz="3200" dirty="0" smtClean="0">
                <a:solidFill>
                  <a:srgbClr val="996600"/>
                </a:solidFill>
              </a:rPr>
              <a:t>Passage du modèle E/A au modèle relationnel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12968" cy="280831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fr-FR" altLang="fr-FR" sz="2400" dirty="0" smtClean="0">
                <a:solidFill>
                  <a:srgbClr val="0070C0"/>
                </a:solidFill>
              </a:rPr>
              <a:t>Association </a:t>
            </a:r>
            <a:r>
              <a:rPr lang="fr-FR" altLang="fr-FR" sz="2400" dirty="0" smtClean="0">
                <a:solidFill>
                  <a:srgbClr val="0070C0"/>
                </a:solidFill>
              </a:rPr>
              <a:t>entre une entité forte et une faible</a:t>
            </a:r>
            <a:r>
              <a:rPr lang="fr-FR" altLang="fr-FR" sz="2400" dirty="0" smtClean="0">
                <a:solidFill>
                  <a:srgbClr val="0070C0"/>
                </a:solidFill>
              </a:rPr>
              <a:t>. </a:t>
            </a:r>
            <a:endParaRPr lang="fr-FR" altLang="fr-FR" sz="2400" dirty="0" smtClean="0">
              <a:solidFill>
                <a:srgbClr val="0070C0"/>
              </a:solidFill>
            </a:endParaRPr>
          </a:p>
          <a:p>
            <a:pPr marL="0" indent="0" eaLnBrk="1" hangingPunct="1">
              <a:buNone/>
            </a:pPr>
            <a:r>
              <a:rPr lang="fr-FR" altLang="fr-FR" sz="1800" dirty="0" smtClean="0"/>
              <a:t>L’association </a:t>
            </a:r>
            <a:r>
              <a:rPr lang="fr-FR" altLang="fr-FR" sz="1800" dirty="0" smtClean="0">
                <a:solidFill>
                  <a:srgbClr val="FF0000"/>
                </a:solidFill>
              </a:rPr>
              <a:t>ne devient pas </a:t>
            </a:r>
            <a:r>
              <a:rPr lang="fr-FR" altLang="fr-FR" sz="1800" dirty="0" smtClean="0"/>
              <a:t>une relation. Elle disparaît dans le modèle relationnel. </a:t>
            </a:r>
            <a:r>
              <a:rPr lang="fr-FR" altLang="fr-FR" sz="1800" dirty="0" smtClean="0"/>
              <a:t>La relation de l’entité faible reçoit </a:t>
            </a:r>
            <a:r>
              <a:rPr lang="fr-FR" altLang="fr-FR" sz="1800" dirty="0" smtClean="0"/>
              <a:t>l’identifiant de l‘autre entité sous forme de clé étrangère</a:t>
            </a:r>
            <a:r>
              <a:rPr lang="fr-FR" altLang="fr-FR" sz="1800" dirty="0" smtClean="0"/>
              <a:t>. </a:t>
            </a:r>
            <a:r>
              <a:rPr lang="fr-FR" altLang="fr-FR" sz="1800" b="1" dirty="0" smtClean="0"/>
              <a:t>Cette clé étrangère fait aussi partie de la clé primaire.</a:t>
            </a:r>
            <a:endParaRPr lang="fr-FR" altLang="fr-FR" sz="18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90630" y="5734997"/>
            <a:ext cx="586169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b="1" dirty="0" err="1" smtClean="0"/>
              <a:t>Batiment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u="sng" dirty="0" smtClean="0"/>
              <a:t>Nom</a:t>
            </a:r>
            <a:r>
              <a:rPr lang="fr-FR" dirty="0" smtClean="0"/>
              <a:t>, </a:t>
            </a:r>
            <a:r>
              <a:rPr lang="fr-FR" dirty="0" err="1" smtClean="0"/>
              <a:t>Nb_etages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b="1" dirty="0" smtClean="0"/>
              <a:t>Salle</a:t>
            </a:r>
            <a:r>
              <a:rPr lang="fr-FR" dirty="0" smtClean="0"/>
              <a:t>(</a:t>
            </a:r>
            <a:r>
              <a:rPr lang="fr-FR" u="sng" dirty="0" err="1" smtClean="0"/>
              <a:t>Num_salle</a:t>
            </a:r>
            <a:r>
              <a:rPr lang="fr-FR" dirty="0" smtClean="0"/>
              <a:t>, </a:t>
            </a:r>
            <a:r>
              <a:rPr lang="fr-FR" dirty="0" err="1" smtClean="0"/>
              <a:t>Nb_places</a:t>
            </a:r>
            <a:r>
              <a:rPr lang="fr-FR" dirty="0" smtClean="0"/>
              <a:t>,  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u="sng" dirty="0" smtClean="0"/>
              <a:t>nom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3" name="Flèche vers le bas 2"/>
          <p:cNvSpPr/>
          <p:nvPr/>
        </p:nvSpPr>
        <p:spPr>
          <a:xfrm>
            <a:off x="4139952" y="4509120"/>
            <a:ext cx="720080" cy="93610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716016" y="5949280"/>
            <a:ext cx="86409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188169" y="3068960"/>
            <a:ext cx="1368425" cy="1079500"/>
            <a:chOff x="703" y="2296"/>
            <a:chExt cx="862" cy="680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70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Salle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703" y="2523"/>
              <a:ext cx="862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/>
                <a:t>Num_salle</a:t>
              </a:r>
            </a:p>
            <a:p>
              <a:pPr eaLnBrk="1" hangingPunct="1"/>
              <a:r>
                <a:rPr lang="fr-FR" altLang="fr-FR"/>
                <a:t>Nb_places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6299919" y="3068960"/>
            <a:ext cx="1368425" cy="1081088"/>
            <a:chOff x="3923" y="2296"/>
            <a:chExt cx="862" cy="907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3923" y="2296"/>
              <a:ext cx="86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fr-FR" altLang="fr-FR" b="1"/>
                <a:t>Batiment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3923" y="2523"/>
              <a:ext cx="862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fr-FR" altLang="fr-FR" u="sng"/>
                <a:t>Nom</a:t>
              </a:r>
            </a:p>
            <a:p>
              <a:pPr eaLnBrk="1" hangingPunct="1"/>
              <a:r>
                <a:rPr lang="fr-FR" altLang="fr-FR"/>
                <a:t>Nb_etages</a:t>
              </a:r>
            </a:p>
          </p:txBody>
        </p:sp>
      </p:grp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707531" y="3213423"/>
            <a:ext cx="1657350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altLang="fr-FR" b="1"/>
              <a:t>Est_dans</a:t>
            </a: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556594" y="3716660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796681" y="335629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1,n</a:t>
            </a: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3636094" y="3141985"/>
            <a:ext cx="1800225" cy="1079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2556594" y="364522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2556594" y="3789685"/>
            <a:ext cx="1096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0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856984" cy="1008112"/>
          </a:xfrm>
        </p:spPr>
        <p:txBody>
          <a:bodyPr/>
          <a:lstStyle/>
          <a:p>
            <a:r>
              <a:rPr lang="fr-FR" altLang="fr-FR" sz="2800" dirty="0" smtClean="0">
                <a:solidFill>
                  <a:schemeClr val="tx1"/>
                </a:solidFill>
              </a:rPr>
              <a:t>Le modèle relationnel d’une société multi-agences </a:t>
            </a:r>
            <a:br>
              <a:rPr lang="fr-FR" altLang="fr-FR" sz="2800" dirty="0" smtClean="0">
                <a:solidFill>
                  <a:schemeClr val="tx1"/>
                </a:solidFill>
              </a:rPr>
            </a:br>
            <a:r>
              <a:rPr lang="fr-FR" altLang="fr-FR" sz="2800" dirty="0" smtClean="0">
                <a:solidFill>
                  <a:schemeClr val="tx1"/>
                </a:solidFill>
              </a:rPr>
              <a:t>de location de voiture</a:t>
            </a:r>
            <a:endParaRPr lang="fr-FR" altLang="fr-FR" sz="280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63688" y="5301208"/>
            <a:ext cx="5760640" cy="1200329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Client </a:t>
            </a:r>
            <a:r>
              <a:rPr lang="fr-FR" dirty="0" smtClean="0"/>
              <a:t>(</a:t>
            </a:r>
            <a:r>
              <a:rPr lang="fr-FR" u="sng" dirty="0" err="1" smtClean="0"/>
              <a:t>idCli</a:t>
            </a:r>
            <a:r>
              <a:rPr lang="fr-FR" dirty="0" smtClean="0"/>
              <a:t>, nom, </a:t>
            </a:r>
            <a:r>
              <a:rPr lang="fr-FR" dirty="0" err="1" smtClean="0"/>
              <a:t>prenom</a:t>
            </a:r>
            <a:r>
              <a:rPr lang="fr-FR" dirty="0" smtClean="0"/>
              <a:t>, sexe, tel, ville)</a:t>
            </a:r>
          </a:p>
          <a:p>
            <a:r>
              <a:rPr lang="fr-FR" b="1" dirty="0" smtClean="0"/>
              <a:t>Agence</a:t>
            </a:r>
            <a:r>
              <a:rPr lang="fr-FR" dirty="0" smtClean="0"/>
              <a:t> (</a:t>
            </a:r>
            <a:r>
              <a:rPr lang="fr-FR" u="sng" dirty="0" err="1" smtClean="0"/>
              <a:t>idAg</a:t>
            </a:r>
            <a:r>
              <a:rPr lang="fr-FR" dirty="0" smtClean="0"/>
              <a:t>, nom, ville)</a:t>
            </a:r>
          </a:p>
          <a:p>
            <a:r>
              <a:rPr lang="fr-FR" b="1" dirty="0" smtClean="0"/>
              <a:t>Voiture</a:t>
            </a:r>
            <a:r>
              <a:rPr lang="fr-FR" dirty="0" smtClean="0"/>
              <a:t> (</a:t>
            </a:r>
            <a:r>
              <a:rPr lang="fr-FR" u="sng" dirty="0" err="1" smtClean="0"/>
              <a:t>imm</a:t>
            </a:r>
            <a:r>
              <a:rPr lang="fr-FR" dirty="0" smtClean="0"/>
              <a:t>, marque, </a:t>
            </a:r>
            <a:r>
              <a:rPr lang="fr-FR" dirty="0" err="1" smtClean="0"/>
              <a:t>annee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dirty="0" err="1" smtClean="0"/>
              <a:t>idAg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Location</a:t>
            </a:r>
            <a:r>
              <a:rPr lang="fr-FR" dirty="0" smtClean="0"/>
              <a:t> (</a:t>
            </a:r>
            <a:r>
              <a:rPr lang="fr-FR" u="sng" dirty="0" err="1" smtClean="0"/>
              <a:t>idLoc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dirty="0" err="1" smtClean="0"/>
              <a:t>imm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dirty="0" err="1" smtClean="0"/>
              <a:t>idCli</a:t>
            </a:r>
            <a:r>
              <a:rPr lang="fr-FR" dirty="0" smtClean="0"/>
              <a:t>, </a:t>
            </a:r>
            <a:r>
              <a:rPr lang="fr-FR" dirty="0" err="1" smtClean="0"/>
              <a:t>ddebut</a:t>
            </a:r>
            <a:r>
              <a:rPr lang="fr-FR" dirty="0" smtClean="0"/>
              <a:t>, </a:t>
            </a:r>
            <a:r>
              <a:rPr lang="fr-FR" dirty="0" err="1" smtClean="0"/>
              <a:t>dfin</a:t>
            </a:r>
            <a:r>
              <a:rPr lang="fr-FR" dirty="0" smtClean="0"/>
              <a:t>, montant)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0194"/>
              </p:ext>
            </p:extLst>
          </p:nvPr>
        </p:nvGraphicFramePr>
        <p:xfrm>
          <a:off x="875928" y="1182504"/>
          <a:ext cx="1535832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Client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idCli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err="1" smtClean="0"/>
                        <a:t>prenom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sexe</a:t>
                      </a:r>
                    </a:p>
                    <a:p>
                      <a:pPr algn="ctr"/>
                      <a:r>
                        <a:rPr lang="fr-FR" sz="1400" dirty="0" smtClean="0"/>
                        <a:t>tel</a:t>
                      </a:r>
                    </a:p>
                    <a:p>
                      <a:pPr algn="ctr"/>
                      <a:r>
                        <a:rPr lang="fr-FR" sz="1400" dirty="0" smtClean="0"/>
                        <a:t>ville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49075"/>
              </p:ext>
            </p:extLst>
          </p:nvPr>
        </p:nvGraphicFramePr>
        <p:xfrm>
          <a:off x="4548336" y="3694792"/>
          <a:ext cx="1535832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Voiture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imm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Marque</a:t>
                      </a:r>
                    </a:p>
                    <a:p>
                      <a:pPr algn="ctr"/>
                      <a:r>
                        <a:rPr lang="fr-FR" sz="1400" dirty="0" err="1" smtClean="0"/>
                        <a:t>annee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96384"/>
              </p:ext>
            </p:extLst>
          </p:nvPr>
        </p:nvGraphicFramePr>
        <p:xfrm>
          <a:off x="6924600" y="1393200"/>
          <a:ext cx="1535832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Location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idLoc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err="1" smtClean="0"/>
                        <a:t>ddebut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err="1" smtClean="0"/>
                        <a:t>dfin</a:t>
                      </a:r>
                      <a:endParaRPr lang="fr-FR" sz="1400" dirty="0" smtClean="0"/>
                    </a:p>
                    <a:p>
                      <a:pPr algn="ctr"/>
                      <a:r>
                        <a:rPr lang="fr-FR" sz="1400" dirty="0" smtClean="0"/>
                        <a:t>montant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6858"/>
              </p:ext>
            </p:extLst>
          </p:nvPr>
        </p:nvGraphicFramePr>
        <p:xfrm>
          <a:off x="107504" y="3694792"/>
          <a:ext cx="1535832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Agence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u="sng" dirty="0" err="1" smtClean="0"/>
                        <a:t>idAg</a:t>
                      </a:r>
                      <a:endParaRPr lang="fr-FR" sz="1400" u="sng" dirty="0" smtClean="0"/>
                    </a:p>
                    <a:p>
                      <a:pPr algn="ctr"/>
                      <a:r>
                        <a:rPr lang="fr-FR" sz="1400" dirty="0" smtClean="0"/>
                        <a:t>nom</a:t>
                      </a:r>
                    </a:p>
                    <a:p>
                      <a:pPr algn="ctr"/>
                      <a:r>
                        <a:rPr lang="fr-FR" sz="1400" dirty="0" smtClean="0"/>
                        <a:t>ville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e 11"/>
          <p:cNvGrpSpPr/>
          <p:nvPr/>
        </p:nvGrpSpPr>
        <p:grpSpPr>
          <a:xfrm>
            <a:off x="6948264" y="3789040"/>
            <a:ext cx="1512168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3" name="Ellipse 12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concerner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cteur droit 13"/>
            <p:cNvCxnSpPr>
              <a:stCxn id="13" idx="2"/>
              <a:endCxn id="13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2483768" y="3789040"/>
            <a:ext cx="1080120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16" name="Ellipse 15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avoir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>
              <a:stCxn id="16" idx="2"/>
              <a:endCxn id="16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/>
          <p:cNvCxnSpPr>
            <a:stCxn id="3" idx="3"/>
            <a:endCxn id="6" idx="1"/>
          </p:cNvCxnSpPr>
          <p:nvPr/>
        </p:nvCxnSpPr>
        <p:spPr>
          <a:xfrm flipV="1">
            <a:off x="2411760" y="2051060"/>
            <a:ext cx="4512840" cy="2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923928" y="1628800"/>
            <a:ext cx="1440160" cy="864096"/>
            <a:chOff x="3779912" y="1628800"/>
            <a:chExt cx="1872208" cy="864096"/>
          </a:xfrm>
          <a:solidFill>
            <a:schemeClr val="bg1"/>
          </a:solidFill>
        </p:grpSpPr>
        <p:sp>
          <p:nvSpPr>
            <p:cNvPr id="4" name="Ellipse 3"/>
            <p:cNvSpPr/>
            <p:nvPr/>
          </p:nvSpPr>
          <p:spPr>
            <a:xfrm>
              <a:off x="3779912" y="1628800"/>
              <a:ext cx="1872208" cy="864096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effectuer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4" idx="2"/>
              <a:endCxn id="4" idx="6"/>
            </p:cNvCxnSpPr>
            <p:nvPr/>
          </p:nvCxnSpPr>
          <p:spPr>
            <a:xfrm>
              <a:off x="3779912" y="2060848"/>
              <a:ext cx="187220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eur droit 19"/>
          <p:cNvCxnSpPr>
            <a:endCxn id="6" idx="2"/>
          </p:cNvCxnSpPr>
          <p:nvPr/>
        </p:nvCxnSpPr>
        <p:spPr>
          <a:xfrm flipH="1" flipV="1">
            <a:off x="7692516" y="2708920"/>
            <a:ext cx="11832" cy="1149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</p:cNvCxnSpPr>
          <p:nvPr/>
        </p:nvCxnSpPr>
        <p:spPr>
          <a:xfrm flipH="1">
            <a:off x="6084168" y="4221088"/>
            <a:ext cx="8640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643336" y="4221088"/>
            <a:ext cx="2905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411760" y="175307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1,n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72200" y="177281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1,1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084168" y="391331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1,n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655676" y="391331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1,n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995936" y="393305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1,1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164288" y="2852936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1,1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122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788B3-0A25-4A55-AC08-CF347B801FE4}" type="slidenum">
              <a:rPr lang="fr-FR" altLang="fr-FR"/>
              <a:pPr eaLnBrk="1" hangingPunct="1"/>
              <a:t>6</a:t>
            </a:fld>
            <a:endParaRPr lang="fr-FR" altLang="fr-F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z="4000" dirty="0" smtClean="0">
                <a:solidFill>
                  <a:srgbClr val="996600"/>
                </a:solidFill>
              </a:rPr>
              <a:t>Quelques exemples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92696"/>
          </a:xfrm>
        </p:spPr>
        <p:txBody>
          <a:bodyPr/>
          <a:lstStyle/>
          <a:p>
            <a:pPr eaLnBrk="1" hangingPunct="1"/>
            <a:r>
              <a:rPr lang="fr-FR" altLang="fr-FR" sz="2000" u="sng" dirty="0" smtClean="0"/>
              <a:t>Exemple (1) de base de données :</a:t>
            </a:r>
            <a:r>
              <a:rPr lang="fr-FR" altLang="fr-FR" sz="2000" dirty="0" smtClean="0"/>
              <a:t> les clients d’une banque et leurs comptes.</a:t>
            </a:r>
          </a:p>
          <a:p>
            <a:pPr eaLnBrk="1" hangingPunct="1">
              <a:buFontTx/>
              <a:buNone/>
            </a:pPr>
            <a:endParaRPr lang="fr-FR" altLang="fr-FR" sz="2000" dirty="0" smtClean="0"/>
          </a:p>
        </p:txBody>
      </p:sp>
      <p:graphicFrame>
        <p:nvGraphicFramePr>
          <p:cNvPr id="8292" name="Group 10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93710105"/>
              </p:ext>
            </p:extLst>
          </p:nvPr>
        </p:nvGraphicFramePr>
        <p:xfrm>
          <a:off x="323528" y="2852936"/>
          <a:ext cx="8568950" cy="2619372"/>
        </p:xfrm>
        <a:graphic>
          <a:graphicData uri="http://schemas.openxmlformats.org/drawingml/2006/table">
            <a:tbl>
              <a:tblPr/>
              <a:tblGrid>
                <a:gridCol w="1296143"/>
                <a:gridCol w="1872208"/>
                <a:gridCol w="2592288"/>
                <a:gridCol w="1337521"/>
                <a:gridCol w="1470790"/>
              </a:tblGrid>
              <a:tr h="43338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Num_cli</a:t>
                      </a: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Num_Cte</a:t>
                      </a: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Moussa 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00221 77 485 13 29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1.800.650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Moussa 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00221 77 485 13 29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7.561.000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Jean DIATTA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00221 33 820 18 30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21.450.000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Astou GUEYE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+221 76 545 88 75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12.945.500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/>
          <a:lstStyle/>
          <a:p>
            <a:r>
              <a:rPr lang="fr-FR" altLang="fr-FR" sz="2800" dirty="0" smtClean="0">
                <a:solidFill>
                  <a:schemeClr val="tx1"/>
                </a:solidFill>
              </a:rPr>
              <a:t>Une instance de la base de données de cette société</a:t>
            </a:r>
            <a:endParaRPr lang="fr-FR" altLang="fr-FR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25966"/>
              </p:ext>
            </p:extLst>
          </p:nvPr>
        </p:nvGraphicFramePr>
        <p:xfrm>
          <a:off x="5988496" y="1363856"/>
          <a:ext cx="297599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  <a:gridCol w="1440160"/>
                <a:gridCol w="864096"/>
              </a:tblGrid>
              <a:tr h="283056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Agence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idAg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nom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ville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Thiès</a:t>
                      </a:r>
                      <a:r>
                        <a:rPr lang="fr-FR" sz="1400" baseline="0" dirty="0" smtClean="0"/>
                        <a:t> Ouest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Thiès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Yoff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Dakar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Dakar Plateau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Dakar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6657"/>
              </p:ext>
            </p:extLst>
          </p:nvPr>
        </p:nvGraphicFramePr>
        <p:xfrm>
          <a:off x="827584" y="980728"/>
          <a:ext cx="3096344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988605"/>
                <a:gridCol w="811595"/>
                <a:gridCol w="648072"/>
              </a:tblGrid>
              <a:tr h="283056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Voiture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imm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marque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annee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idAg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Dacia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Toyota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KIA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2010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Renault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2009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Peugeot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2015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3" name="Connecteur droit avec flèche 32"/>
          <p:cNvCxnSpPr>
            <a:endCxn id="8" idx="1"/>
          </p:cNvCxnSpPr>
          <p:nvPr/>
        </p:nvCxnSpPr>
        <p:spPr>
          <a:xfrm>
            <a:off x="3707904" y="1844824"/>
            <a:ext cx="2280592" cy="443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8" idx="1"/>
          </p:cNvCxnSpPr>
          <p:nvPr/>
        </p:nvCxnSpPr>
        <p:spPr>
          <a:xfrm>
            <a:off x="3707904" y="2288416"/>
            <a:ext cx="22805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8" idx="1"/>
          </p:cNvCxnSpPr>
          <p:nvPr/>
        </p:nvCxnSpPr>
        <p:spPr>
          <a:xfrm flipV="1">
            <a:off x="3707904" y="2288416"/>
            <a:ext cx="2280592" cy="348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707904" y="2636912"/>
            <a:ext cx="228059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3707904" y="2636912"/>
            <a:ext cx="2280592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3707904" y="3032956"/>
            <a:ext cx="2280592" cy="7560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24086"/>
              </p:ext>
            </p:extLst>
          </p:nvPr>
        </p:nvGraphicFramePr>
        <p:xfrm>
          <a:off x="683568" y="4388192"/>
          <a:ext cx="528024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  <a:gridCol w="710515"/>
                <a:gridCol w="729645"/>
                <a:gridCol w="1080120"/>
                <a:gridCol w="1080120"/>
                <a:gridCol w="1008112"/>
              </a:tblGrid>
              <a:tr h="283056"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Location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idLoc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imm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idCli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ddebut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dfin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montant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22/11/2014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21/01/2015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1.500.000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02/01/2015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17/01/2015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876.000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12/01/2015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18/02/2015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514.500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Parenthèse ouvrante 54"/>
          <p:cNvSpPr/>
          <p:nvPr/>
        </p:nvSpPr>
        <p:spPr>
          <a:xfrm>
            <a:off x="539552" y="1916832"/>
            <a:ext cx="288032" cy="3384376"/>
          </a:xfrm>
          <a:prstGeom prst="leftBracket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Parenthèse ouvrante 56"/>
          <p:cNvSpPr/>
          <p:nvPr/>
        </p:nvSpPr>
        <p:spPr>
          <a:xfrm>
            <a:off x="395536" y="2636912"/>
            <a:ext cx="432048" cy="3024336"/>
          </a:xfrm>
          <a:prstGeom prst="leftBracket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enthèse ouvrante 57"/>
          <p:cNvSpPr/>
          <p:nvPr/>
        </p:nvSpPr>
        <p:spPr>
          <a:xfrm>
            <a:off x="251520" y="3725416"/>
            <a:ext cx="576064" cy="2295872"/>
          </a:xfrm>
          <a:prstGeom prst="leftBracket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71457"/>
              </p:ext>
            </p:extLst>
          </p:nvPr>
        </p:nvGraphicFramePr>
        <p:xfrm>
          <a:off x="6852592" y="4388192"/>
          <a:ext cx="232792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971"/>
                <a:gridCol w="1282825"/>
                <a:gridCol w="267124"/>
              </a:tblGrid>
              <a:tr h="283056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                   Client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idCli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nom</a:t>
                      </a:r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Gueye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Dia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Sagna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2" name="Connecteur droit avec flèche 61"/>
          <p:cNvCxnSpPr/>
          <p:nvPr/>
        </p:nvCxnSpPr>
        <p:spPr>
          <a:xfrm>
            <a:off x="5988496" y="5661248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0" name="Connecteur droit avec flèche 25599"/>
          <p:cNvCxnSpPr/>
          <p:nvPr/>
        </p:nvCxnSpPr>
        <p:spPr>
          <a:xfrm>
            <a:off x="5988496" y="6021288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3" name="Connecteur droit avec flèche 25602"/>
          <p:cNvCxnSpPr>
            <a:endCxn id="59" idx="1"/>
          </p:cNvCxnSpPr>
          <p:nvPr/>
        </p:nvCxnSpPr>
        <p:spPr>
          <a:xfrm>
            <a:off x="5988496" y="5301208"/>
            <a:ext cx="864096" cy="115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587205"/>
            <a:ext cx="8424936" cy="1362075"/>
          </a:xfrm>
        </p:spPr>
        <p:txBody>
          <a:bodyPr/>
          <a:lstStyle/>
          <a:p>
            <a:r>
              <a:rPr lang="fr-FR" dirty="0" err="1" smtClean="0"/>
              <a:t>Sql</a:t>
            </a:r>
            <a:r>
              <a:rPr lang="fr-FR" dirty="0" smtClean="0"/>
              <a:t>: </a:t>
            </a:r>
            <a:r>
              <a:rPr lang="fr-FR" sz="3200" dirty="0" err="1" smtClean="0"/>
              <a:t>structured</a:t>
            </a:r>
            <a:r>
              <a:rPr lang="fr-FR" sz="3200" dirty="0" smtClean="0"/>
              <a:t> </a:t>
            </a:r>
            <a:r>
              <a:rPr lang="fr-FR" sz="3200" dirty="0" err="1" smtClean="0"/>
              <a:t>query</a:t>
            </a:r>
            <a:r>
              <a:rPr lang="fr-FR" sz="3200" dirty="0" smtClean="0"/>
              <a:t> </a:t>
            </a:r>
            <a:r>
              <a:rPr lang="fr-FR" sz="3200" dirty="0" err="1" smtClean="0"/>
              <a:t>language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087018"/>
            <a:ext cx="7772400" cy="1500187"/>
          </a:xfrm>
        </p:spPr>
        <p:txBody>
          <a:bodyPr/>
          <a:lstStyle/>
          <a:p>
            <a:pPr algn="r"/>
            <a:r>
              <a:rPr lang="fr-FR" sz="2400" dirty="0" smtClean="0">
                <a:solidFill>
                  <a:srgbClr val="0070C0"/>
                </a:solidFill>
              </a:rPr>
              <a:t>Manipulation des données de la base de données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874D3-77E7-4627-AE9C-054F40229BF3}" type="slidenum">
              <a:rPr lang="fr-FR" altLang="fr-FR" smtClean="0"/>
              <a:pPr>
                <a:defRPr/>
              </a:pPr>
              <a:t>61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75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788B3-0A25-4A55-AC08-CF347B801FE4}" type="slidenum">
              <a:rPr lang="fr-FR" altLang="fr-FR"/>
              <a:pPr eaLnBrk="1" hangingPunct="1"/>
              <a:t>7</a:t>
            </a:fld>
            <a:endParaRPr lang="fr-FR" altLang="fr-F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z="4000" dirty="0" smtClean="0">
                <a:solidFill>
                  <a:srgbClr val="996600"/>
                </a:solidFill>
              </a:rPr>
              <a:t>Quelques exemples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92696"/>
          </a:xfrm>
        </p:spPr>
        <p:txBody>
          <a:bodyPr/>
          <a:lstStyle/>
          <a:p>
            <a:pPr eaLnBrk="1" hangingPunct="1"/>
            <a:r>
              <a:rPr lang="fr-FR" altLang="fr-FR" sz="2000" u="sng" dirty="0" smtClean="0"/>
              <a:t>Exemple (1) de base de données :</a:t>
            </a:r>
            <a:r>
              <a:rPr lang="fr-FR" altLang="fr-FR" sz="2000" dirty="0" smtClean="0"/>
              <a:t> les clients d’une banque et leurs comptes.</a:t>
            </a:r>
          </a:p>
          <a:p>
            <a:pPr eaLnBrk="1" hangingPunct="1">
              <a:buFontTx/>
              <a:buNone/>
            </a:pPr>
            <a:endParaRPr lang="fr-FR" altLang="fr-FR" sz="2000" dirty="0" smtClean="0"/>
          </a:p>
        </p:txBody>
      </p:sp>
      <p:graphicFrame>
        <p:nvGraphicFramePr>
          <p:cNvPr id="8292" name="Group 10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21909388"/>
              </p:ext>
            </p:extLst>
          </p:nvPr>
        </p:nvGraphicFramePr>
        <p:xfrm>
          <a:off x="323528" y="2852936"/>
          <a:ext cx="8568950" cy="2619372"/>
        </p:xfrm>
        <a:graphic>
          <a:graphicData uri="http://schemas.openxmlformats.org/drawingml/2006/table">
            <a:tbl>
              <a:tblPr/>
              <a:tblGrid>
                <a:gridCol w="1296143"/>
                <a:gridCol w="1872208"/>
                <a:gridCol w="2592288"/>
                <a:gridCol w="1337521"/>
                <a:gridCol w="1470790"/>
              </a:tblGrid>
              <a:tr h="43338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Num_cli</a:t>
                      </a: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Num_Cte</a:t>
                      </a: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MF001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Moussa 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00221 77 485 13 29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1.800.650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MF001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Moussa 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00221 77 485 13 29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7.561.000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Jean DIATTA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00221 33 820 18 30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21.450.000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Astou GUEYE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+221 76 545 88 75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12.945.500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788B3-0A25-4A55-AC08-CF347B801FE4}" type="slidenum">
              <a:rPr lang="fr-FR" altLang="fr-FR"/>
              <a:pPr eaLnBrk="1" hangingPunct="1"/>
              <a:t>8</a:t>
            </a:fld>
            <a:endParaRPr lang="fr-FR" altLang="fr-F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z="4000" dirty="0" smtClean="0">
                <a:solidFill>
                  <a:srgbClr val="996600"/>
                </a:solidFill>
              </a:rPr>
              <a:t>Quelques exemples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776"/>
            <a:ext cx="8075613" cy="748680"/>
          </a:xfrm>
        </p:spPr>
        <p:txBody>
          <a:bodyPr/>
          <a:lstStyle/>
          <a:p>
            <a:pPr eaLnBrk="1" hangingPunct="1"/>
            <a:r>
              <a:rPr lang="fr-FR" altLang="fr-FR" sz="2000" u="sng" dirty="0" smtClean="0"/>
              <a:t>Exemple (2) de base de données :</a:t>
            </a:r>
            <a:r>
              <a:rPr lang="fr-FR" altLang="fr-FR" sz="2000" dirty="0" smtClean="0"/>
              <a:t> les clients d’une banque et leurs comptes.</a:t>
            </a:r>
          </a:p>
          <a:p>
            <a:pPr eaLnBrk="1" hangingPunct="1">
              <a:buFontTx/>
              <a:buNone/>
            </a:pPr>
            <a:endParaRPr lang="fr-FR" altLang="fr-FR" sz="2000" dirty="0" smtClean="0"/>
          </a:p>
        </p:txBody>
      </p:sp>
      <p:graphicFrame>
        <p:nvGraphicFramePr>
          <p:cNvPr id="8292" name="Group 10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14837055"/>
              </p:ext>
            </p:extLst>
          </p:nvPr>
        </p:nvGraphicFramePr>
        <p:xfrm>
          <a:off x="539552" y="2276872"/>
          <a:ext cx="7992889" cy="2185985"/>
        </p:xfrm>
        <a:graphic>
          <a:graphicData uri="http://schemas.openxmlformats.org/drawingml/2006/table">
            <a:tbl>
              <a:tblPr/>
              <a:tblGrid>
                <a:gridCol w="1800200"/>
                <a:gridCol w="1972410"/>
                <a:gridCol w="2564094"/>
                <a:gridCol w="1656185"/>
              </a:tblGrid>
              <a:tr h="43338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Num_cli</a:t>
                      </a: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MF001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Moussa 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00221 77 485 13 29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Jean DIATTA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00221 33 820 18 30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Astou GUEYE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+221 76 545 88 75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93" name="Group 10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04342329"/>
              </p:ext>
            </p:extLst>
          </p:nvPr>
        </p:nvGraphicFramePr>
        <p:xfrm>
          <a:off x="2698750" y="4581128"/>
          <a:ext cx="3313113" cy="2187576"/>
        </p:xfrm>
        <a:graphic>
          <a:graphicData uri="http://schemas.openxmlformats.org/drawingml/2006/table">
            <a:tbl>
              <a:tblPr/>
              <a:tblGrid>
                <a:gridCol w="1714500"/>
                <a:gridCol w="1598613"/>
              </a:tblGrid>
              <a:tr h="4333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21.450.000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1.800.650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12.945.500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4" name="Line 102"/>
          <p:cNvSpPr>
            <a:spLocks noChangeShapeType="1"/>
          </p:cNvSpPr>
          <p:nvPr/>
        </p:nvSpPr>
        <p:spPr bwMode="auto">
          <a:xfrm flipH="1">
            <a:off x="3419473" y="3500438"/>
            <a:ext cx="3528789" cy="259285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7B41C6-4931-468D-87F2-2BC702919528}" type="slidenum">
              <a:rPr lang="fr-FR" altLang="fr-FR"/>
              <a:pPr eaLnBrk="1" hangingPunct="1"/>
              <a:t>9</a:t>
            </a:fld>
            <a:endParaRPr lang="fr-FR" altLang="fr-F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4000" dirty="0" smtClean="0">
                <a:solidFill>
                  <a:srgbClr val="996600"/>
                </a:solidFill>
              </a:rPr>
              <a:t>Quelques exemples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84176"/>
            <a:ext cx="8075613" cy="604664"/>
          </a:xfrm>
        </p:spPr>
        <p:txBody>
          <a:bodyPr/>
          <a:lstStyle/>
          <a:p>
            <a:pPr eaLnBrk="1" hangingPunct="1"/>
            <a:r>
              <a:rPr lang="fr-FR" altLang="fr-FR" sz="2000" u="sng" dirty="0" smtClean="0"/>
              <a:t>Exemple (3) de base de données :</a:t>
            </a:r>
            <a:r>
              <a:rPr lang="fr-FR" altLang="fr-FR" sz="2000" dirty="0" smtClean="0"/>
              <a:t> les clients d’une banque et leurs comptes.</a:t>
            </a:r>
          </a:p>
          <a:p>
            <a:pPr eaLnBrk="1" hangingPunct="1">
              <a:buFontTx/>
              <a:buNone/>
            </a:pPr>
            <a:endParaRPr lang="fr-FR" altLang="fr-FR" sz="2000" dirty="0" smtClean="0"/>
          </a:p>
        </p:txBody>
      </p:sp>
      <p:graphicFrame>
        <p:nvGraphicFramePr>
          <p:cNvPr id="11350" name="Group 8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08146957"/>
              </p:ext>
            </p:extLst>
          </p:nvPr>
        </p:nvGraphicFramePr>
        <p:xfrm>
          <a:off x="3131840" y="1916832"/>
          <a:ext cx="5832649" cy="2185985"/>
        </p:xfrm>
        <a:graphic>
          <a:graphicData uri="http://schemas.openxmlformats.org/drawingml/2006/table">
            <a:tbl>
              <a:tblPr/>
              <a:tblGrid>
                <a:gridCol w="1584176"/>
                <a:gridCol w="1800200"/>
                <a:gridCol w="2448273"/>
              </a:tblGrid>
              <a:tr h="43338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Num_cli</a:t>
                      </a: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MF001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Moussa 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00221 77 485 13 29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Jean DIATTA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00221 33 820 18 30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Astou</a:t>
                      </a: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GUEYE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+221 76 545 88 75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67" name="Group 10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66875643"/>
              </p:ext>
            </p:extLst>
          </p:nvPr>
        </p:nvGraphicFramePr>
        <p:xfrm>
          <a:off x="395288" y="4182886"/>
          <a:ext cx="6994525" cy="2630490"/>
        </p:xfrm>
        <a:graphic>
          <a:graphicData uri="http://schemas.openxmlformats.org/drawingml/2006/table">
            <a:tbl>
              <a:tblPr/>
              <a:tblGrid>
                <a:gridCol w="2160587"/>
                <a:gridCol w="2501900"/>
                <a:gridCol w="2332038"/>
              </a:tblGrid>
              <a:tr h="4333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Num_cli</a:t>
                      </a:r>
                      <a:endParaRPr kumimoji="0" lang="fr-FR" alt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1.800.650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MF001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21.450.000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12.945.500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7.561.000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MF001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68" name="Line 104"/>
          <p:cNvSpPr>
            <a:spLocks noChangeShapeType="1"/>
          </p:cNvSpPr>
          <p:nvPr/>
        </p:nvSpPr>
        <p:spPr bwMode="auto">
          <a:xfrm flipH="1" flipV="1">
            <a:off x="4139952" y="3141663"/>
            <a:ext cx="936104" cy="20875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369" name="Line 105"/>
          <p:cNvSpPr>
            <a:spLocks noChangeShapeType="1"/>
          </p:cNvSpPr>
          <p:nvPr/>
        </p:nvSpPr>
        <p:spPr bwMode="auto">
          <a:xfrm flipH="1" flipV="1">
            <a:off x="3923928" y="3151184"/>
            <a:ext cx="1152128" cy="330215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" grpId="0" animBg="1"/>
      <p:bldP spid="11369" grpId="0" animBg="1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11736</TotalTime>
  <Words>3439</Words>
  <Application>Microsoft Office PowerPoint</Application>
  <PresentationFormat>Affichage à l'écran (4:3)</PresentationFormat>
  <Paragraphs>1089</Paragraphs>
  <Slides>61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Modèle par défaut</vt:lpstr>
      <vt:lpstr>Les Bases de données relationnelles</vt:lpstr>
      <vt:lpstr>De quoi va-t-on parlé ?</vt:lpstr>
      <vt:lpstr>Les Bases de données</vt:lpstr>
      <vt:lpstr>Quelques définitions</vt:lpstr>
      <vt:lpstr>Quelques définitions</vt:lpstr>
      <vt:lpstr>Quelques exemples</vt:lpstr>
      <vt:lpstr>Quelques exemples</vt:lpstr>
      <vt:lpstr>Quelques exemples</vt:lpstr>
      <vt:lpstr>Quelques exemples</vt:lpstr>
      <vt:lpstr>Quelques exemples</vt:lpstr>
      <vt:lpstr>Quelques exemples</vt:lpstr>
      <vt:lpstr>Le SGBD</vt:lpstr>
      <vt:lpstr>Le SGBD</vt:lpstr>
      <vt:lpstr>Le SGBD</vt:lpstr>
      <vt:lpstr>Petit historique des BD</vt:lpstr>
      <vt:lpstr>Petit historique des BD</vt:lpstr>
      <vt:lpstr>Petit historique des BD</vt:lpstr>
      <vt:lpstr>Conception d’une base de données</vt:lpstr>
      <vt:lpstr>La modélisation</vt:lpstr>
      <vt:lpstr>Le modele entite association</vt:lpstr>
      <vt:lpstr>Le modèle entité-association (E/A)</vt:lpstr>
      <vt:lpstr>Les concepts</vt:lpstr>
      <vt:lpstr>Classe d'entités et d'associations</vt:lpstr>
      <vt:lpstr>Classe d'entités et d'associations</vt:lpstr>
      <vt:lpstr>Identificateur</vt:lpstr>
      <vt:lpstr>Cardinalités d'une classe d'associations</vt:lpstr>
      <vt:lpstr>Cardinalités d'une classe d'associations</vt:lpstr>
      <vt:lpstr>Diagramme entité-association</vt:lpstr>
      <vt:lpstr>Association réflexive</vt:lpstr>
      <vt:lpstr>Association ternaire</vt:lpstr>
      <vt:lpstr>Entités fortes et faibles</vt:lpstr>
      <vt:lpstr>Héritage</vt:lpstr>
      <vt:lpstr>Le modèle relationnel d’une société multi-agences  de location de voiture</vt:lpstr>
      <vt:lpstr>Un modèle parle …</vt:lpstr>
      <vt:lpstr>Un modèle parle …</vt:lpstr>
      <vt:lpstr>Un modèle parle …</vt:lpstr>
      <vt:lpstr>Un modèle parle …</vt:lpstr>
      <vt:lpstr>Un modèle parle …</vt:lpstr>
      <vt:lpstr>Le modele relationnel</vt:lpstr>
      <vt:lpstr>Le modèle relationnel</vt:lpstr>
      <vt:lpstr>Le modèle relationnel</vt:lpstr>
      <vt:lpstr>Le modèle relationnel</vt:lpstr>
      <vt:lpstr>Le modèle relationnel</vt:lpstr>
      <vt:lpstr>Le modèle relationnel</vt:lpstr>
      <vt:lpstr>Le modèle relationnel</vt:lpstr>
      <vt:lpstr>Le modèle relationnel</vt:lpstr>
      <vt:lpstr>Une instance de base de données</vt:lpstr>
      <vt:lpstr>Règles de passage</vt:lpstr>
      <vt:lpstr>Passage du modèle E/A au modèle relationnel</vt:lpstr>
      <vt:lpstr>Passage du modèle E/A au modèle relationnel</vt:lpstr>
      <vt:lpstr>Passage du modèle E/A au modèle relationnel</vt:lpstr>
      <vt:lpstr>Passage du modèle E/A au modèle relationnel</vt:lpstr>
      <vt:lpstr>Passage du modèle E/A au modèle relationnel</vt:lpstr>
      <vt:lpstr>Passage du modèle E/A au modèle relationnel</vt:lpstr>
      <vt:lpstr>Passage du modèle E/A au modèle relationnel</vt:lpstr>
      <vt:lpstr>Passage du modèle E/A au modèle relationnel</vt:lpstr>
      <vt:lpstr>Passage du modèle E/A au modèle relationnel</vt:lpstr>
      <vt:lpstr>Passage du modèle E/A au modèle relationnel</vt:lpstr>
      <vt:lpstr>Le modèle relationnel d’une société multi-agences  de location de voiture</vt:lpstr>
      <vt:lpstr>Une instance de la base de données de cette société</vt:lpstr>
      <vt:lpstr>Sql: structured query language</vt:lpstr>
    </vt:vector>
  </TitlesOfParts>
  <Company>Mobile DEV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données</dc:title>
  <dc:creator>Mysterious</dc:creator>
  <cp:lastModifiedBy>Modou</cp:lastModifiedBy>
  <cp:revision>287</cp:revision>
  <dcterms:created xsi:type="dcterms:W3CDTF">2009-12-06T10:14:51Z</dcterms:created>
  <dcterms:modified xsi:type="dcterms:W3CDTF">2017-03-20T16:46:44Z</dcterms:modified>
</cp:coreProperties>
</file>