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mi\Desktop\Cours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Xiaomi\Desktop\Cour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1 ракета</c:v>
                </c:pt>
              </c:strCache>
            </c:strRef>
          </c:tx>
          <c:marker>
            <c:symbol val="none"/>
          </c:marker>
          <c:cat>
            <c:strRef>
              <c:f>Лист1!$B$2:$G$2</c:f>
              <c:strCache>
                <c:ptCount val="6"/>
                <c:pt idx="0">
                  <c:v>4x4</c:v>
                </c:pt>
                <c:pt idx="1">
                  <c:v>10x10</c:v>
                </c:pt>
                <c:pt idx="2">
                  <c:v>20x20</c:v>
                </c:pt>
                <c:pt idx="3">
                  <c:v>30x30</c:v>
                </c:pt>
                <c:pt idx="4">
                  <c:v>40x40</c:v>
                </c:pt>
                <c:pt idx="5">
                  <c:v>50x50</c:v>
                </c:pt>
              </c:strCache>
            </c:strRef>
          </c:cat>
          <c:val>
            <c:numRef>
              <c:f>Лист1!$B$3:$G$3</c:f>
              <c:numCache>
                <c:formatCode>General</c:formatCode>
                <c:ptCount val="6"/>
                <c:pt idx="0">
                  <c:v>8.1731200000000004E-2</c:v>
                </c:pt>
                <c:pt idx="1">
                  <c:v>0.112261</c:v>
                </c:pt>
                <c:pt idx="2">
                  <c:v>0.131471</c:v>
                </c:pt>
                <c:pt idx="3">
                  <c:v>0.152585</c:v>
                </c:pt>
                <c:pt idx="4">
                  <c:v>0.180511</c:v>
                </c:pt>
                <c:pt idx="5">
                  <c:v>0.20739299999999999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10 ракет</c:v>
                </c:pt>
              </c:strCache>
            </c:strRef>
          </c:tx>
          <c:marker>
            <c:symbol val="none"/>
          </c:marker>
          <c:cat>
            <c:strRef>
              <c:f>Лист1!$B$2:$G$2</c:f>
              <c:strCache>
                <c:ptCount val="6"/>
                <c:pt idx="0">
                  <c:v>4x4</c:v>
                </c:pt>
                <c:pt idx="1">
                  <c:v>10x10</c:v>
                </c:pt>
                <c:pt idx="2">
                  <c:v>20x20</c:v>
                </c:pt>
                <c:pt idx="3">
                  <c:v>30x30</c:v>
                </c:pt>
                <c:pt idx="4">
                  <c:v>40x40</c:v>
                </c:pt>
                <c:pt idx="5">
                  <c:v>50x50</c:v>
                </c:pt>
              </c:strCache>
            </c:strRef>
          </c:cat>
          <c:val>
            <c:numRef>
              <c:f>Лист1!$B$4:$G$4</c:f>
              <c:numCache>
                <c:formatCode>General</c:formatCode>
                <c:ptCount val="6"/>
                <c:pt idx="0">
                  <c:v>0.137623</c:v>
                </c:pt>
                <c:pt idx="1">
                  <c:v>0.167545</c:v>
                </c:pt>
                <c:pt idx="2">
                  <c:v>0.20344200000000001</c:v>
                </c:pt>
                <c:pt idx="3">
                  <c:v>0.24030099999999999</c:v>
                </c:pt>
                <c:pt idx="4">
                  <c:v>0.28622399999999998</c:v>
                </c:pt>
                <c:pt idx="5">
                  <c:v>0.35305300000000001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20 ракет</c:v>
                </c:pt>
              </c:strCache>
            </c:strRef>
          </c:tx>
          <c:marker>
            <c:symbol val="none"/>
          </c:marker>
          <c:cat>
            <c:strRef>
              <c:f>Лист1!$B$2:$G$2</c:f>
              <c:strCache>
                <c:ptCount val="6"/>
                <c:pt idx="0">
                  <c:v>4x4</c:v>
                </c:pt>
                <c:pt idx="1">
                  <c:v>10x10</c:v>
                </c:pt>
                <c:pt idx="2">
                  <c:v>20x20</c:v>
                </c:pt>
                <c:pt idx="3">
                  <c:v>30x30</c:v>
                </c:pt>
                <c:pt idx="4">
                  <c:v>40x40</c:v>
                </c:pt>
                <c:pt idx="5">
                  <c:v>50x50</c:v>
                </c:pt>
              </c:strCache>
            </c:strRef>
          </c:cat>
          <c:val>
            <c:numRef>
              <c:f>Лист1!$B$5:$G$5</c:f>
              <c:numCache>
                <c:formatCode>General</c:formatCode>
                <c:ptCount val="6"/>
                <c:pt idx="0">
                  <c:v>0.15084</c:v>
                </c:pt>
                <c:pt idx="1">
                  <c:v>0.21369299999999999</c:v>
                </c:pt>
                <c:pt idx="2">
                  <c:v>0.288267</c:v>
                </c:pt>
                <c:pt idx="3">
                  <c:v>0.38303399999999999</c:v>
                </c:pt>
                <c:pt idx="4">
                  <c:v>0.48878899999999997</c:v>
                </c:pt>
                <c:pt idx="5">
                  <c:v>0.611985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33728"/>
        <c:axId val="37120832"/>
      </c:lineChart>
      <c:catAx>
        <c:axId val="36233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200" b="1" dirty="0">
                    <a:effectLst/>
                  </a:rPr>
                  <a:t>Количество граней ракеты </a:t>
                </a:r>
                <a:r>
                  <a:rPr lang="en-US" sz="1200" b="1" dirty="0">
                    <a:effectLst/>
                  </a:rPr>
                  <a:t>x </a:t>
                </a:r>
                <a:r>
                  <a:rPr lang="ru-RU" sz="1200" b="1" dirty="0">
                    <a:effectLst/>
                  </a:rPr>
                  <a:t>количество граней </a:t>
                </a:r>
                <a:r>
                  <a:rPr lang="ru-RU" sz="1200" b="1" dirty="0" smtClean="0">
                    <a:effectLst/>
                  </a:rPr>
                  <a:t/>
                </a:r>
                <a:br>
                  <a:rPr lang="ru-RU" sz="1200" b="1" dirty="0" smtClean="0">
                    <a:effectLst/>
                  </a:rPr>
                </a:br>
                <a:r>
                  <a:rPr lang="ru-RU" sz="1200" b="1" dirty="0" smtClean="0">
                    <a:effectLst/>
                  </a:rPr>
                  <a:t>стартового </a:t>
                </a:r>
                <a:r>
                  <a:rPr lang="ru-RU" sz="1200" b="1" dirty="0">
                    <a:effectLst/>
                  </a:rPr>
                  <a:t>стола</a:t>
                </a:r>
                <a:endParaRPr lang="ru-RU" sz="12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27784502216447116"/>
              <c:y val="0.85890555298957161"/>
            </c:manualLayout>
          </c:layout>
          <c:overlay val="0"/>
        </c:title>
        <c:majorTickMark val="out"/>
        <c:minorTickMark val="none"/>
        <c:tickLblPos val="nextTo"/>
        <c:crossAx val="37120832"/>
        <c:crosses val="autoZero"/>
        <c:auto val="1"/>
        <c:lblAlgn val="ctr"/>
        <c:lblOffset val="100"/>
        <c:noMultiLvlLbl val="0"/>
      </c:catAx>
      <c:valAx>
        <c:axId val="371208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 sz="1000" b="1" i="0" u="none" strike="noStrike" baseline="0">
                    <a:effectLst/>
                  </a:rPr>
                  <a:t>Время рендеринга в секундах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6233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Лист1!$A$9</c:f>
              <c:strCache>
                <c:ptCount val="1"/>
                <c:pt idx="0">
                  <c:v>с тенями </c:v>
                </c:pt>
              </c:strCache>
            </c:strRef>
          </c:tx>
          <c:marker>
            <c:symbol val="none"/>
          </c:marker>
          <c:cat>
            <c:numRef>
              <c:f>Лист1!$B$8:$F$8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Лист1!$B$9:$F$9</c:f>
              <c:numCache>
                <c:formatCode>General</c:formatCode>
                <c:ptCount val="5"/>
                <c:pt idx="0">
                  <c:v>73.157799999999995</c:v>
                </c:pt>
                <c:pt idx="1">
                  <c:v>94.678299999999993</c:v>
                </c:pt>
                <c:pt idx="2">
                  <c:v>125.2</c:v>
                </c:pt>
                <c:pt idx="3">
                  <c:v>141.19999999999999</c:v>
                </c:pt>
                <c:pt idx="4">
                  <c:v>167.1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Лист1!$A$10</c:f>
              <c:strCache>
                <c:ptCount val="1"/>
                <c:pt idx="0">
                  <c:v>без теней</c:v>
                </c:pt>
              </c:strCache>
            </c:strRef>
          </c:tx>
          <c:marker>
            <c:symbol val="none"/>
          </c:marker>
          <c:cat>
            <c:numRef>
              <c:f>Лист1!$B$8:$F$8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Лист1!$B$10:$F$10</c:f>
              <c:numCache>
                <c:formatCode>General</c:formatCode>
                <c:ptCount val="5"/>
                <c:pt idx="0">
                  <c:v>10.8614</c:v>
                </c:pt>
                <c:pt idx="1">
                  <c:v>11.2735</c:v>
                </c:pt>
                <c:pt idx="2">
                  <c:v>11.7</c:v>
                </c:pt>
                <c:pt idx="3">
                  <c:v>12.1</c:v>
                </c:pt>
                <c:pt idx="4">
                  <c:v>12.7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175104"/>
        <c:axId val="37123136"/>
      </c:lineChart>
      <c:catAx>
        <c:axId val="152175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Количество</a:t>
                </a:r>
                <a:r>
                  <a:rPr lang="ru-RU" baseline="0"/>
                  <a:t> объектов на сцене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123136"/>
        <c:crosses val="autoZero"/>
        <c:auto val="1"/>
        <c:lblAlgn val="ctr"/>
        <c:lblOffset val="100"/>
        <c:noMultiLvlLbl val="0"/>
      </c:catAx>
      <c:valAx>
        <c:axId val="37123136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 рендеринга в секундах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2175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3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40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9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9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19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2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2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4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3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7803-DEC7-4699-AD2A-E2E1FE287CC0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87299-42E7-44F4-9D29-8B20FCFC8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E3FF1C-0573-49EB-91EB-23A590ECE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2174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Разработка программы моделирования взлета космической ракеты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F1F2AC0-DBCC-4CC5-B62C-936077B8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774"/>
            <a:ext cx="9144000" cy="1655762"/>
          </a:xfrm>
        </p:spPr>
        <p:txBody>
          <a:bodyPr>
            <a:normAutofit/>
          </a:bodyPr>
          <a:lstStyle/>
          <a:p>
            <a:r>
              <a:rPr lang="ru-RU" sz="1400" dirty="0"/>
              <a:t>Презентация к курсовому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912F38D-B2DF-495F-8839-51AF044DD950}"/>
              </a:ext>
            </a:extLst>
          </p:cNvPr>
          <p:cNvSpPr txBox="1"/>
          <p:nvPr/>
        </p:nvSpPr>
        <p:spPr>
          <a:xfrm>
            <a:off x="6830008" y="5555538"/>
            <a:ext cx="475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 err="1" smtClean="0"/>
              <a:t>Зейналов</a:t>
            </a:r>
            <a:r>
              <a:rPr lang="ru-RU" dirty="0" smtClean="0"/>
              <a:t> </a:t>
            </a:r>
            <a:r>
              <a:rPr lang="ru-RU" dirty="0" err="1" smtClean="0"/>
              <a:t>Зейнал</a:t>
            </a:r>
            <a:r>
              <a:rPr lang="ru-RU" dirty="0" smtClean="0"/>
              <a:t> </a:t>
            </a:r>
            <a:r>
              <a:rPr lang="ru-RU" dirty="0" err="1" smtClean="0"/>
              <a:t>Габибович</a:t>
            </a:r>
            <a:r>
              <a:rPr lang="ru-RU" dirty="0" smtClean="0"/>
              <a:t>, </a:t>
            </a:r>
            <a:r>
              <a:rPr lang="ru-RU" dirty="0"/>
              <a:t>ИУ7-51Б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 smtClean="0"/>
              <a:t>Куров Андрей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1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492295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EF5E31-3608-4D63-B7CE-0F45515B4C08}"/>
              </a:ext>
            </a:extLst>
          </p:cNvPr>
          <p:cNvSpPr txBox="1"/>
          <p:nvPr/>
        </p:nvSpPr>
        <p:spPr>
          <a:xfrm>
            <a:off x="1205128" y="1701221"/>
            <a:ext cx="9781745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	Цель</a:t>
            </a:r>
            <a:r>
              <a:rPr lang="ru-RU" sz="2400" dirty="0"/>
              <a:t> - </a:t>
            </a:r>
            <a:r>
              <a:rPr lang="ru-RU" sz="2400" dirty="0"/>
              <a:t>разработка программы, моделирующей в реальном времени взлет космической ракеты с </a:t>
            </a:r>
            <a:r>
              <a:rPr lang="ru-RU" sz="2400" dirty="0" smtClean="0"/>
              <a:t>земли.</a:t>
            </a:r>
          </a:p>
          <a:p>
            <a:r>
              <a:rPr lang="ru-RU" sz="2400" b="1" dirty="0"/>
              <a:t>	Задачи</a:t>
            </a:r>
            <a:r>
              <a:rPr lang="en-US" sz="2400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Изучение и анализ алгоритмов компьютерной графики, использующихся для создания реалистичной модели взаимно перекрывающихся объектов, и выбор наиболее подходящего для решения поставленной задачи</a:t>
            </a:r>
            <a:r>
              <a:rPr lang="ru-RU" sz="24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ru-RU" sz="2400" dirty="0" smtClean="0"/>
              <a:t>Проектирование </a:t>
            </a:r>
            <a:r>
              <a:rPr lang="ru-RU" sz="2400" dirty="0"/>
              <a:t>архитектуры программы и ее интерфейса.</a:t>
            </a:r>
            <a:endParaRPr lang="en-US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Реализация выбранных алгоритмов и структур данных</a:t>
            </a:r>
            <a:r>
              <a:rPr lang="ru-RU" sz="2400" dirty="0" smtClean="0"/>
              <a:t>.</a:t>
            </a:r>
            <a:endParaRPr lang="ru-RU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Проведение исследования на основе разработанной программы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3146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383" y="435319"/>
            <a:ext cx="9671228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Сравнительный анализ алгоритмов удаления невидимых граней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43905"/>
              </p:ext>
            </p:extLst>
          </p:nvPr>
        </p:nvGraphicFramePr>
        <p:xfrm>
          <a:off x="2269673" y="2204360"/>
          <a:ext cx="8066316" cy="32983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20124"/>
                <a:gridCol w="1388344"/>
                <a:gridCol w="1161459"/>
                <a:gridCol w="1596389"/>
              </a:tblGrid>
              <a:tr h="1142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Простота реализации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 работы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Возможность оптимизаций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Робертса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☑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трассировки лучей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 </a:t>
                      </a:r>
                      <a:r>
                        <a:rPr lang="ru-RU" sz="1800" dirty="0" err="1">
                          <a:effectLst/>
                        </a:rPr>
                        <a:t>Варнока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☒</a:t>
                      </a:r>
                      <a:endParaRPr lang="ru-RU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☒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Алгоритм, использующий </a:t>
                      </a:r>
                      <a:r>
                        <a:rPr lang="en-US" sz="1800" dirty="0">
                          <a:effectLst/>
                        </a:rPr>
                        <a:t>z-</a:t>
                      </a:r>
                      <a:r>
                        <a:rPr lang="ru-RU" sz="1800" dirty="0">
                          <a:effectLst/>
                        </a:rPr>
                        <a:t>буфер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☑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63792D3-68B6-48C6-82A7-8A31ADBB02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13997" y="98077"/>
            <a:ext cx="9518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C1E3D370-3FDA-4418-B225-08A7D077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086" y="439699"/>
            <a:ext cx="8741829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Детализация </a:t>
            </a:r>
            <a:r>
              <a:rPr lang="ru-RU" sz="4800" dirty="0"/>
              <a:t>работы программы</a:t>
            </a:r>
          </a:p>
        </p:txBody>
      </p:sp>
      <p:pic>
        <p:nvPicPr>
          <p:cNvPr id="2050" name="Picture 2" descr="C:\Users\зейнал\Desktop\Ramus files\02_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717" y="1460801"/>
            <a:ext cx="7422923" cy="492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6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21E874C4-4F9D-45C1-8AAE-267067C7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50" y="358799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Структура классов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1306276"/>
            <a:ext cx="8847117" cy="526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50" y="358799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Примеры работы</a:t>
            </a:r>
          </a:p>
        </p:txBody>
      </p:sp>
      <p:pic>
        <p:nvPicPr>
          <p:cNvPr id="5123" name="Picture 3" descr="C:\Users\зейнал\Desktop\Курсач\Снимок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9" y="1457706"/>
            <a:ext cx="6103916" cy="37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зейнал\Desktop\Курсач\иниерфейс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2" y="2345090"/>
            <a:ext cx="6363380" cy="39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3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C8CDD5F7-3258-4E14-BC67-93FF5AC7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279" y="358799"/>
            <a:ext cx="8107445" cy="1144893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Результаты экспериментальных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dirty="0"/>
              <a:t>исследований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B52817-8B83-4E5F-B328-15D52A11C0DE}"/>
              </a:ext>
            </a:extLst>
          </p:cNvPr>
          <p:cNvSpPr txBox="1"/>
          <p:nvPr/>
        </p:nvSpPr>
        <p:spPr>
          <a:xfrm>
            <a:off x="4090451" y="1637423"/>
            <a:ext cx="4011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Зависимость времени рендеринга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FB5C04-DCFA-4FEA-9466-4F0D86C18488}"/>
              </a:ext>
            </a:extLst>
          </p:cNvPr>
          <p:cNvSpPr txBox="1"/>
          <p:nvPr/>
        </p:nvSpPr>
        <p:spPr>
          <a:xfrm>
            <a:off x="1119609" y="2032106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 количества объектов на сцене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CC675E-D567-4292-8D5E-44EA54018EAA}"/>
              </a:ext>
            </a:extLst>
          </p:cNvPr>
          <p:cNvSpPr txBox="1"/>
          <p:nvPr/>
        </p:nvSpPr>
        <p:spPr>
          <a:xfrm>
            <a:off x="6790588" y="2032106"/>
            <a:ext cx="230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 взлете ракеты</a:t>
            </a:r>
            <a:endParaRPr lang="ru-RU" dirty="0"/>
          </a:p>
        </p:txBody>
      </p:sp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4164115679"/>
              </p:ext>
            </p:extLst>
          </p:nvPr>
        </p:nvGraphicFramePr>
        <p:xfrm>
          <a:off x="195445" y="2564607"/>
          <a:ext cx="5730342" cy="3717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12819421"/>
              </p:ext>
            </p:extLst>
          </p:nvPr>
        </p:nvGraphicFramePr>
        <p:xfrm>
          <a:off x="6096000" y="2549752"/>
          <a:ext cx="5529943" cy="3672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586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B9BD7-1FDD-4E86-AFB9-4B5CED8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49" y="492295"/>
            <a:ext cx="5689503" cy="1144893"/>
          </a:xfrm>
        </p:spPr>
        <p:txBody>
          <a:bodyPr>
            <a:noAutofit/>
          </a:bodyPr>
          <a:lstStyle/>
          <a:p>
            <a:pPr algn="ctr"/>
            <a:r>
              <a:rPr lang="ru-RU" sz="4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EF5E31-3608-4D63-B7CE-0F45515B4C08}"/>
              </a:ext>
            </a:extLst>
          </p:cNvPr>
          <p:cNvSpPr txBox="1"/>
          <p:nvPr/>
        </p:nvSpPr>
        <p:spPr>
          <a:xfrm>
            <a:off x="1663769" y="1693170"/>
            <a:ext cx="8864459" cy="46782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Был разработан программный продукт, позволяющий </a:t>
            </a:r>
            <a:r>
              <a:rPr lang="ru-RU" sz="2000" dirty="0" smtClean="0"/>
              <a:t>моделировать взлет космической ракеты.</a:t>
            </a:r>
            <a:endParaRPr lang="ru-RU" sz="2000" dirty="0"/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Рассмотрены, проанализированы и реализованы основные алгоритмы построения реалистичного трехмерного изображения.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Спроектирован пользовательский интерфейс, </a:t>
            </a:r>
            <a:r>
              <a:rPr lang="ru-RU" sz="2000" dirty="0" smtClean="0"/>
              <a:t>предоставляющий возможность менять положение ракеты в пространстве и вращать ее, менять положение источника освещения и его цвет, использовать тени, вращать сцену.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Проведены и проанализированы экспериментальные исследования временных характеристик разработанного программного продукта.</a:t>
            </a:r>
          </a:p>
          <a:p>
            <a:pPr algn="just"/>
            <a:r>
              <a:rPr lang="ru-RU" sz="2000" dirty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65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164</Words>
  <Application>Microsoft Office PowerPoint</Application>
  <PresentationFormat>Произвольный</PresentationFormat>
  <Paragraphs>52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Разработка программы моделирования взлета космической ракеты</vt:lpstr>
      <vt:lpstr>Постановка задачи</vt:lpstr>
      <vt:lpstr>Сравнительный анализ алгоритмов удаления невидимых граней</vt:lpstr>
      <vt:lpstr>Детализация работы программы</vt:lpstr>
      <vt:lpstr>Структура классов</vt:lpstr>
      <vt:lpstr>Примеры работы</vt:lpstr>
      <vt:lpstr>Результаты экспериментальных исследований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редактора композиций трехмерных графических примитивов</dc:title>
  <dc:creator>Dmitriy Lugovoy</dc:creator>
  <cp:lastModifiedBy>RePack by Diakov</cp:lastModifiedBy>
  <cp:revision>18</cp:revision>
  <dcterms:created xsi:type="dcterms:W3CDTF">2019-12-08T18:52:44Z</dcterms:created>
  <dcterms:modified xsi:type="dcterms:W3CDTF">2019-12-14T13:09:00Z</dcterms:modified>
</cp:coreProperties>
</file>