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2" r:id="rId10"/>
    <p:sldId id="261" r:id="rId11"/>
    <p:sldId id="263" r:id="rId12"/>
  </p:sldIdLst>
  <p:sldSz cx="12192000" cy="6858000"/>
  <p:notesSz cx="6889750" cy="100218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2" autoAdjust="0"/>
    <p:restoredTop sz="94660"/>
  </p:normalViewPr>
  <p:slideViewPr>
    <p:cSldViewPr snapToGrid="0">
      <p:cViewPr>
        <p:scale>
          <a:sx n="75" d="100"/>
          <a:sy n="75" d="100"/>
        </p:scale>
        <p:origin x="-26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mi\Desktop\Cour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mi\Desktop\Cour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1 ракета</c:v>
                </c:pt>
              </c:strCache>
            </c:strRef>
          </c:tx>
          <c:marker>
            <c:symbol val="none"/>
          </c:marker>
          <c:cat>
            <c:numRef>
              <c:f>Лист1!$B$2:$G$2</c:f>
              <c:numCache>
                <c:formatCode>General</c:formatCode>
                <c:ptCount val="6"/>
                <c:pt idx="0">
                  <c:v>4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cat>
          <c:val>
            <c:numRef>
              <c:f>Лист1!$B$3:$G$3</c:f>
              <c:numCache>
                <c:formatCode>General</c:formatCode>
                <c:ptCount val="6"/>
                <c:pt idx="0">
                  <c:v>8.1731200000000004E-2</c:v>
                </c:pt>
                <c:pt idx="1">
                  <c:v>0.112261</c:v>
                </c:pt>
                <c:pt idx="2">
                  <c:v>0.131471</c:v>
                </c:pt>
                <c:pt idx="3">
                  <c:v>0.152585</c:v>
                </c:pt>
                <c:pt idx="4">
                  <c:v>0.180511</c:v>
                </c:pt>
                <c:pt idx="5">
                  <c:v>0.20739299999999999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10 ракет</c:v>
                </c:pt>
              </c:strCache>
            </c:strRef>
          </c:tx>
          <c:marker>
            <c:symbol val="none"/>
          </c:marker>
          <c:cat>
            <c:numRef>
              <c:f>Лист1!$B$2:$G$2</c:f>
              <c:numCache>
                <c:formatCode>General</c:formatCode>
                <c:ptCount val="6"/>
                <c:pt idx="0">
                  <c:v>4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cat>
          <c:val>
            <c:numRef>
              <c:f>Лист1!$B$4:$G$4</c:f>
              <c:numCache>
                <c:formatCode>General</c:formatCode>
                <c:ptCount val="6"/>
                <c:pt idx="0">
                  <c:v>0.137623</c:v>
                </c:pt>
                <c:pt idx="1">
                  <c:v>0.167545</c:v>
                </c:pt>
                <c:pt idx="2">
                  <c:v>0.20344200000000001</c:v>
                </c:pt>
                <c:pt idx="3">
                  <c:v>0.24030099999999999</c:v>
                </c:pt>
                <c:pt idx="4">
                  <c:v>0.28622399999999998</c:v>
                </c:pt>
                <c:pt idx="5">
                  <c:v>0.35305300000000001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20 ракет</c:v>
                </c:pt>
              </c:strCache>
            </c:strRef>
          </c:tx>
          <c:marker>
            <c:symbol val="none"/>
          </c:marker>
          <c:cat>
            <c:numRef>
              <c:f>Лист1!$B$2:$G$2</c:f>
              <c:numCache>
                <c:formatCode>General</c:formatCode>
                <c:ptCount val="6"/>
                <c:pt idx="0">
                  <c:v>4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cat>
          <c:val>
            <c:numRef>
              <c:f>Лист1!$B$5:$G$5</c:f>
              <c:numCache>
                <c:formatCode>General</c:formatCode>
                <c:ptCount val="6"/>
                <c:pt idx="0">
                  <c:v>0.15084</c:v>
                </c:pt>
                <c:pt idx="1">
                  <c:v>0.21369299999999999</c:v>
                </c:pt>
                <c:pt idx="2">
                  <c:v>0.288267</c:v>
                </c:pt>
                <c:pt idx="3">
                  <c:v>0.38303399999999999</c:v>
                </c:pt>
                <c:pt idx="4">
                  <c:v>0.48878899999999997</c:v>
                </c:pt>
                <c:pt idx="5">
                  <c:v>0.611985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900224"/>
        <c:axId val="140829824"/>
      </c:lineChart>
      <c:catAx>
        <c:axId val="12690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200" b="1" dirty="0">
                    <a:effectLst/>
                  </a:rPr>
                  <a:t>Количество граней ракеты </a:t>
                </a:r>
                <a:r>
                  <a:rPr lang="en-US" sz="1200" b="1" dirty="0">
                    <a:effectLst/>
                  </a:rPr>
                  <a:t>x </a:t>
                </a:r>
                <a:r>
                  <a:rPr lang="ru-RU" sz="1200" b="1" dirty="0">
                    <a:effectLst/>
                  </a:rPr>
                  <a:t>количество граней </a:t>
                </a:r>
                <a:r>
                  <a:rPr lang="ru-RU" sz="1200" b="1" dirty="0" smtClean="0">
                    <a:effectLst/>
                  </a:rPr>
                  <a:t/>
                </a:r>
                <a:br>
                  <a:rPr lang="ru-RU" sz="1200" b="1" dirty="0" smtClean="0">
                    <a:effectLst/>
                  </a:rPr>
                </a:br>
                <a:r>
                  <a:rPr lang="ru-RU" sz="1200" b="1" dirty="0" smtClean="0">
                    <a:effectLst/>
                  </a:rPr>
                  <a:t>стартового </a:t>
                </a:r>
                <a:r>
                  <a:rPr lang="ru-RU" sz="1200" b="1" dirty="0">
                    <a:effectLst/>
                  </a:rPr>
                  <a:t>стола</a:t>
                </a:r>
                <a:endParaRPr lang="ru-RU" sz="1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7784502216447116"/>
              <c:y val="0.8589055529895716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0829824"/>
        <c:crosses val="autoZero"/>
        <c:auto val="1"/>
        <c:lblAlgn val="ctr"/>
        <c:lblOffset val="100"/>
        <c:noMultiLvlLbl val="0"/>
      </c:catAx>
      <c:valAx>
        <c:axId val="14082982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sz="1000" b="1" i="0" u="none" strike="noStrike" baseline="0">
                    <a:effectLst/>
                  </a:rPr>
                  <a:t>Время рендеринга в секундах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90022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Лист1!$A$9</c:f>
              <c:strCache>
                <c:ptCount val="1"/>
                <c:pt idx="0">
                  <c:v>с тенями </c:v>
                </c:pt>
              </c:strCache>
            </c:strRef>
          </c:tx>
          <c:marker>
            <c:symbol val="none"/>
          </c:marker>
          <c:cat>
            <c:numRef>
              <c:f>Лист1!$B$8:$F$8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Лист1!$B$9:$F$9</c:f>
              <c:numCache>
                <c:formatCode>General</c:formatCode>
                <c:ptCount val="5"/>
                <c:pt idx="0">
                  <c:v>7.3157800000000002</c:v>
                </c:pt>
                <c:pt idx="1">
                  <c:v>9.4678299999999993</c:v>
                </c:pt>
                <c:pt idx="2">
                  <c:v>12.52</c:v>
                </c:pt>
                <c:pt idx="3">
                  <c:v>14.12</c:v>
                </c:pt>
                <c:pt idx="4">
                  <c:v>16.71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Лист1!$A$10</c:f>
              <c:strCache>
                <c:ptCount val="1"/>
                <c:pt idx="0">
                  <c:v>без теней</c:v>
                </c:pt>
              </c:strCache>
            </c:strRef>
          </c:tx>
          <c:marker>
            <c:symbol val="none"/>
          </c:marker>
          <c:cat>
            <c:numRef>
              <c:f>Лист1!$B$8:$F$8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Лист1!$B$10:$F$10</c:f>
              <c:numCache>
                <c:formatCode>General</c:formatCode>
                <c:ptCount val="5"/>
                <c:pt idx="0">
                  <c:v>1.0861400000000001</c:v>
                </c:pt>
                <c:pt idx="1">
                  <c:v>1.1273500000000001</c:v>
                </c:pt>
                <c:pt idx="2">
                  <c:v>1.17</c:v>
                </c:pt>
                <c:pt idx="3">
                  <c:v>1.21</c:v>
                </c:pt>
                <c:pt idx="4">
                  <c:v>1.27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84128"/>
        <c:axId val="134598592"/>
      </c:lineChart>
      <c:catAx>
        <c:axId val="46384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50" dirty="0"/>
                  <a:t>Количество</a:t>
                </a:r>
                <a:r>
                  <a:rPr lang="ru-RU" sz="1050" baseline="0" dirty="0"/>
                  <a:t> объектов на сцене</a:t>
                </a:r>
                <a:endParaRPr lang="ru-RU" sz="105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4598592"/>
        <c:crosses val="autoZero"/>
        <c:auto val="1"/>
        <c:lblAlgn val="ctr"/>
        <c:lblOffset val="100"/>
        <c:noMultiLvlLbl val="0"/>
      </c:catAx>
      <c:valAx>
        <c:axId val="13459859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Время взлета</a:t>
                </a:r>
                <a:r>
                  <a:rPr lang="ru-RU" baseline="0"/>
                  <a:t> ракеты в</a:t>
                </a:r>
                <a:r>
                  <a:rPr lang="ru-RU"/>
                  <a:t> секундах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384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5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0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9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2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2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4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7803-DEC7-4699-AD2A-E2E1FE287CC0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E3FF1C-0573-49EB-91EB-23A590EC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174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программы моделирования взлета космической ракеты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F1F2AC0-DBCC-4CC5-B62C-936077B8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774"/>
            <a:ext cx="9144000" cy="1655762"/>
          </a:xfrm>
        </p:spPr>
        <p:txBody>
          <a:bodyPr>
            <a:normAutofit/>
          </a:bodyPr>
          <a:lstStyle/>
          <a:p>
            <a:r>
              <a:rPr lang="ru-RU" sz="1400" dirty="0"/>
              <a:t>Презентация к курсовому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12F38D-B2DF-495F-8839-51AF044DD950}"/>
              </a:ext>
            </a:extLst>
          </p:cNvPr>
          <p:cNvSpPr txBox="1"/>
          <p:nvPr/>
        </p:nvSpPr>
        <p:spPr>
          <a:xfrm>
            <a:off x="6830008" y="5555538"/>
            <a:ext cx="475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 smtClean="0"/>
              <a:t>Зейналов</a:t>
            </a:r>
            <a:r>
              <a:rPr lang="ru-RU" dirty="0" smtClean="0"/>
              <a:t> </a:t>
            </a:r>
            <a:r>
              <a:rPr lang="ru-RU" dirty="0" err="1" smtClean="0"/>
              <a:t>Зейнал</a:t>
            </a:r>
            <a:r>
              <a:rPr lang="ru-RU" dirty="0" smtClean="0"/>
              <a:t> </a:t>
            </a:r>
            <a:r>
              <a:rPr lang="ru-RU" dirty="0" err="1" smtClean="0"/>
              <a:t>Габибович</a:t>
            </a:r>
            <a:r>
              <a:rPr lang="ru-RU" dirty="0" smtClean="0"/>
              <a:t>, </a:t>
            </a:r>
            <a:r>
              <a:rPr lang="ru-RU" dirty="0"/>
              <a:t>ИУ7-51Б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smtClean="0"/>
              <a:t>Куров Андрей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50" y="358799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Примеры работы</a:t>
            </a:r>
          </a:p>
        </p:txBody>
      </p:sp>
      <p:pic>
        <p:nvPicPr>
          <p:cNvPr id="5123" name="Picture 3" descr="C:\Users\зейнал\Desktop\Курсач\Снимок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9" y="1457706"/>
            <a:ext cx="6103916" cy="37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зейнал\Desktop\Курсач\иниерфейс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2" y="2345090"/>
            <a:ext cx="6363380" cy="39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492295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EF5E31-3608-4D63-B7CE-0F45515B4C08}"/>
              </a:ext>
            </a:extLst>
          </p:cNvPr>
          <p:cNvSpPr txBox="1"/>
          <p:nvPr/>
        </p:nvSpPr>
        <p:spPr>
          <a:xfrm>
            <a:off x="1663769" y="1693170"/>
            <a:ext cx="8864459" cy="4678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Был разработан программный продукт, позволяющий </a:t>
            </a:r>
            <a:r>
              <a:rPr lang="ru-RU" sz="2000" dirty="0" smtClean="0"/>
              <a:t>моделировать взлет космической ракеты.</a:t>
            </a:r>
            <a:endParaRPr lang="ru-RU" sz="2000" dirty="0"/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Рассмотрены, проанализированы и реализованы основные алгоритмы построения реалистичного трехмерного изображения.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Спроектирован пользовательский интерфейс, </a:t>
            </a:r>
            <a:r>
              <a:rPr lang="ru-RU" sz="2000" dirty="0" smtClean="0"/>
              <a:t>предоставляющий возможность менять положение ракеты в пространстве и вращать ее, менять положение источника освещения и его цвет, использовать тени, вращать сцену.</a:t>
            </a:r>
            <a:endParaRPr lang="ru-RU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Проведены и проанализированы экспериментальные исследования временных характеристик разработанного программного продукта.</a:t>
            </a:r>
          </a:p>
          <a:p>
            <a:pPr algn="just"/>
            <a:r>
              <a:rPr lang="ru-RU" sz="20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6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492295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EF5E31-3608-4D63-B7CE-0F45515B4C08}"/>
              </a:ext>
            </a:extLst>
          </p:cNvPr>
          <p:cNvSpPr txBox="1"/>
          <p:nvPr/>
        </p:nvSpPr>
        <p:spPr>
          <a:xfrm>
            <a:off x="1205128" y="1701221"/>
            <a:ext cx="9781745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b="1" dirty="0"/>
              <a:t>	Цель</a:t>
            </a:r>
            <a:r>
              <a:rPr lang="ru-RU" sz="2400" dirty="0"/>
              <a:t> - разработка программы, моделирующей в реальном времени взлет космической ракеты с </a:t>
            </a:r>
            <a:r>
              <a:rPr lang="ru-RU" sz="2400" dirty="0" smtClean="0"/>
              <a:t>земли.</a:t>
            </a:r>
          </a:p>
          <a:p>
            <a:r>
              <a:rPr lang="ru-RU" sz="2400" b="1" dirty="0"/>
              <a:t>	Задачи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Изучение и анализ алгоритмов компьютерной графики, использующихся для создания реалистичной модели взаимно перекрывающихся </a:t>
            </a:r>
            <a:r>
              <a:rPr lang="ru-RU" sz="2400" dirty="0" smtClean="0"/>
              <a:t>объектов </a:t>
            </a:r>
            <a:r>
              <a:rPr lang="ru-RU" sz="2400" dirty="0"/>
              <a:t>и выбор наиболее подходящего для решения поставленной задачи</a:t>
            </a:r>
            <a:r>
              <a:rPr lang="ru-RU" sz="2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Проектирование </a:t>
            </a:r>
            <a:r>
              <a:rPr lang="ru-RU" sz="2400" dirty="0"/>
              <a:t>архитектуры программы и ее интерфейса.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выбранных алгоритмов и структур данных</a:t>
            </a:r>
            <a:r>
              <a:rPr lang="ru-RU" sz="2400" dirty="0" smtClean="0"/>
              <a:t>.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Проведение </a:t>
            </a:r>
            <a:r>
              <a:rPr lang="ru-RU" sz="2400" dirty="0" smtClean="0"/>
              <a:t>исследования</a:t>
            </a:r>
            <a:r>
              <a:rPr lang="en-US" sz="2400" dirty="0" smtClean="0"/>
              <a:t> </a:t>
            </a:r>
            <a:r>
              <a:rPr lang="ru-RU" sz="2400" dirty="0" smtClean="0"/>
              <a:t>временных характеристик </a:t>
            </a:r>
            <a:r>
              <a:rPr lang="ru-RU" sz="2400" dirty="0"/>
              <a:t>на основе разработанной программы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14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Формализация объектов сцены</a:t>
            </a:r>
            <a:endParaRPr lang="ru-RU" dirty="0"/>
          </a:p>
        </p:txBody>
      </p:sp>
      <p:pic>
        <p:nvPicPr>
          <p:cNvPr id="3" name="Рисунок 2" descr="https://sun9-38.userapi.com/c204820/v204820452/d974/7br5QJsVph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00" y="3792933"/>
            <a:ext cx="6120130" cy="26612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31097" y="1979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1454" y="1434517"/>
            <a:ext cx="108050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Сцена состоит из ракеты и стартового стола, </a:t>
            </a:r>
            <a:r>
              <a:rPr lang="ru-RU" sz="2000" dirty="0"/>
              <a:t>а они представляются из конусов, цилиндров и усеченных </a:t>
            </a:r>
            <a:r>
              <a:rPr lang="ru-RU" sz="2000" dirty="0" smtClean="0"/>
              <a:t>конусов.</a:t>
            </a:r>
            <a:endParaRPr lang="ru-RU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Конусы, цилиндры, усеченные конусы – полигональные объекты, в основе которых лежат правильные многоугольники, составленные из </a:t>
            </a:r>
            <a:r>
              <a:rPr lang="ru-RU" sz="2000" dirty="0" smtClean="0"/>
              <a:t>треугольников.</a:t>
            </a:r>
            <a:endParaRPr lang="ru-RU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Космическая ракета, составленная из конусов, цилиндров и усеченных конусов.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Стартовая площадка, составленная из цилиндра.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Источник света - представляет собой материальную точку, из которой исходят лучи света во все стороны.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78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огня</a:t>
            </a:r>
            <a:endParaRPr lang="ru-RU" dirty="0"/>
          </a:p>
        </p:txBody>
      </p:sp>
      <p:pic>
        <p:nvPicPr>
          <p:cNvPr id="3" name="Рисунок 2" descr="https://habrastorage.org/webt/zb/-j/42/zb-j42e-s0dm4uo-yhwazmuzbc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63" y="1833458"/>
            <a:ext cx="6120130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95" y="3971218"/>
            <a:ext cx="6099810" cy="8597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12800" y="1221557"/>
            <a:ext cx="798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основе </a:t>
            </a:r>
            <a:r>
              <a:rPr lang="ru-RU" dirty="0" smtClean="0"/>
              <a:t>алгоритма </a:t>
            </a:r>
            <a:r>
              <a:rPr lang="ru-RU" dirty="0"/>
              <a:t>используется карта цветовых </a:t>
            </a:r>
            <a:r>
              <a:rPr lang="ru-RU" dirty="0" smtClean="0"/>
              <a:t>высот</a:t>
            </a:r>
            <a:r>
              <a:rPr lang="en-US" dirty="0" smtClean="0"/>
              <a:t>, </a:t>
            </a:r>
            <a:r>
              <a:rPr lang="ru-RU" dirty="0" smtClean="0"/>
              <a:t>представленная ниже.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2800" y="2123071"/>
            <a:ext cx="110143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/>
              <a:t>Заполнение дополнительного буфера осуществляется следующим образом: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/>
              <a:t>Заполнить буфер черным цветом.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/>
              <a:t>Заполнить инициализирующую строку белым цветом (самый горячий участок огня).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/>
              <a:t>На каждом обновлении окна вычислить новое значение, результат которого зависит от пикселя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расположенного над ним.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0566" y="5506534"/>
            <a:ext cx="93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нового значения происходит с помощью выбора случайных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174691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теней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1400" y="1346200"/>
            <a:ext cx="98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построения теней используется дополнительный буфер глубин, заполненный в пространстве</a:t>
            </a:r>
            <a:br>
              <a:rPr lang="ru-RU" dirty="0" smtClean="0"/>
            </a:br>
            <a:r>
              <a:rPr lang="ru-RU" dirty="0" smtClean="0"/>
              <a:t>источника света: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9" y="1715533"/>
            <a:ext cx="3184159" cy="266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2034" y="4562924"/>
                <a:ext cx="6256264" cy="210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Вычисление глубины происходит следующим образом.</a:t>
                </a:r>
                <a:br>
                  <a:rPr lang="ru-RU" dirty="0" smtClean="0"/>
                </a:br>
                <a:r>
                  <a:rPr lang="ru-RU" dirty="0" smtClean="0"/>
                  <a:t>Уравнение плоскости имеет вид: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𝑐𝑧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0  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Для сканирующей строки глубина при </a:t>
                </a:r>
                <a:r>
                  <a:rPr lang="en-US" dirty="0" smtClean="0"/>
                  <a:t>y = </a:t>
                </a:r>
                <a:r>
                  <a:rPr lang="en-US" dirty="0" err="1" smtClean="0"/>
                  <a:t>const</a:t>
                </a:r>
                <a:r>
                  <a:rPr lang="en-US" dirty="0" smtClean="0"/>
                  <a:t>,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l-GR"/>
                      <m:t>Δ</m:t>
                    </m:r>
                    <m:r>
                      <m:rPr>
                        <m:nor/>
                      </m:rPr>
                      <a:rPr lang="en-US" b="0" i="0" smtClean="0"/>
                      <m:t>x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m:rPr>
                        <m:nor/>
                      </m:rPr>
                      <a:rPr lang="el-GR"/>
                      <m:t>Δ</m:t>
                    </m:r>
                    <m:r>
                      <m:rPr>
                        <m:nor/>
                      </m:rPr>
                      <a:rPr lang="en-US" b="0" i="0" smtClean="0"/>
                      <m:t>x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4" y="4562924"/>
                <a:ext cx="6256264" cy="2108526"/>
              </a:xfrm>
              <a:prstGeom prst="rect">
                <a:avLst/>
              </a:prstGeom>
              <a:blipFill rotWithShape="1">
                <a:blip r:embed="rId3"/>
                <a:stretch>
                  <a:fillRect l="-877" t="-1449" b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171267" y="2343835"/>
            <a:ext cx="4994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Глубина(С) – глубина в пространстве источника</a:t>
            </a:r>
            <a:br>
              <a:rPr lang="ru-RU" dirty="0" smtClean="0"/>
            </a:br>
            <a:r>
              <a:rPr lang="ru-RU" dirty="0" smtClean="0"/>
              <a:t>света.</a:t>
            </a:r>
            <a:br>
              <a:rPr lang="ru-RU" dirty="0" smtClean="0"/>
            </a:br>
            <a:r>
              <a:rPr lang="ru-RU" dirty="0" smtClean="0"/>
              <a:t>Глубина(Г) – глубина пикселя, преобразованного</a:t>
            </a:r>
            <a:br>
              <a:rPr lang="ru-RU" dirty="0" smtClean="0"/>
            </a:br>
            <a:r>
              <a:rPr lang="ru-RU" dirty="0" smtClean="0"/>
              <a:t>в пространство источника света.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44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3" y="435319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Сравнительный анализ алгоритмов удаления невидимых граней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3905"/>
              </p:ext>
            </p:extLst>
          </p:nvPr>
        </p:nvGraphicFramePr>
        <p:xfrm>
          <a:off x="2269673" y="2204360"/>
          <a:ext cx="8066316" cy="32983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20124"/>
                <a:gridCol w="1388344"/>
                <a:gridCol w="1161459"/>
                <a:gridCol w="1596389"/>
              </a:tblGrid>
              <a:tr h="114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Простота реализации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Скорость работы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Возможность оптимизаций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Робертса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☑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трассировки лучей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</a:t>
                      </a:r>
                      <a:r>
                        <a:rPr lang="ru-RU" sz="1800" dirty="0" err="1">
                          <a:effectLst/>
                        </a:rPr>
                        <a:t>Варнока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☒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Алгоритм, использующий </a:t>
                      </a:r>
                      <a:r>
                        <a:rPr lang="en-US" sz="1800" dirty="0">
                          <a:effectLst/>
                        </a:rPr>
                        <a:t>z-</a:t>
                      </a:r>
                      <a:r>
                        <a:rPr lang="ru-RU" sz="1800" dirty="0">
                          <a:effectLst/>
                        </a:rPr>
                        <a:t>буфер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63792D3-68B6-48C6-82A7-8A31ADBB02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13997" y="98077"/>
            <a:ext cx="9518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C1E3D370-3FDA-4418-B225-08A7D077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086" y="439699"/>
            <a:ext cx="8741829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Детализация </a:t>
            </a:r>
            <a:r>
              <a:rPr lang="ru-RU" sz="4800" dirty="0"/>
              <a:t>работы программы</a:t>
            </a:r>
          </a:p>
        </p:txBody>
      </p:sp>
      <p:pic>
        <p:nvPicPr>
          <p:cNvPr id="2050" name="Picture 2" descr="C:\Users\зейнал\Desktop\Ramus files\02_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17" y="1460801"/>
            <a:ext cx="7422923" cy="492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21E874C4-4F9D-45C1-8AAE-267067C7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50" y="358799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Структура классов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1306276"/>
            <a:ext cx="8847117" cy="526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C8CDD5F7-3258-4E14-BC67-93FF5AC7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279" y="358799"/>
            <a:ext cx="8107445" cy="1144893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Результаты экспериментальных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dirty="0"/>
              <a:t>исследований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B52817-8B83-4E5F-B328-15D52A11C0DE}"/>
              </a:ext>
            </a:extLst>
          </p:cNvPr>
          <p:cNvSpPr txBox="1"/>
          <p:nvPr/>
        </p:nvSpPr>
        <p:spPr>
          <a:xfrm>
            <a:off x="4090451" y="1637423"/>
            <a:ext cx="4011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Зависимость времени рендеринга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FB5C04-DCFA-4FEA-9466-4F0D86C18488}"/>
              </a:ext>
            </a:extLst>
          </p:cNvPr>
          <p:cNvSpPr txBox="1"/>
          <p:nvPr/>
        </p:nvSpPr>
        <p:spPr>
          <a:xfrm>
            <a:off x="1119609" y="2032106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объектов на сцене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CC675E-D567-4292-8D5E-44EA54018EAA}"/>
              </a:ext>
            </a:extLst>
          </p:cNvPr>
          <p:cNvSpPr txBox="1"/>
          <p:nvPr/>
        </p:nvSpPr>
        <p:spPr>
          <a:xfrm>
            <a:off x="6790588" y="2032106"/>
            <a:ext cx="23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взлете ракеты</a:t>
            </a:r>
            <a:endParaRPr lang="ru-RU" dirty="0"/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960842851"/>
              </p:ext>
            </p:extLst>
          </p:nvPr>
        </p:nvGraphicFramePr>
        <p:xfrm>
          <a:off x="195445" y="2564607"/>
          <a:ext cx="5730342" cy="371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248860"/>
              </p:ext>
            </p:extLst>
          </p:nvPr>
        </p:nvGraphicFramePr>
        <p:xfrm>
          <a:off x="5727169" y="2460705"/>
          <a:ext cx="5474231" cy="376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58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328</Words>
  <Application>Microsoft Office PowerPoint</Application>
  <PresentationFormat>Произвольный</PresentationFormat>
  <Paragraphs>71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программы моделирования взлета космической ракеты</vt:lpstr>
      <vt:lpstr>Постановка задачи</vt:lpstr>
      <vt:lpstr>Формализация объектов сцены</vt:lpstr>
      <vt:lpstr>Реализация огня</vt:lpstr>
      <vt:lpstr>Построение теней</vt:lpstr>
      <vt:lpstr>Сравнительный анализ алгоритмов удаления невидимых граней</vt:lpstr>
      <vt:lpstr>Детализация работы программы</vt:lpstr>
      <vt:lpstr>Структура классов</vt:lpstr>
      <vt:lpstr>Результаты экспериментальных исследований</vt:lpstr>
      <vt:lpstr>Примеры работы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редактора композиций трехмерных графических примитивов</dc:title>
  <dc:creator>Dmitriy Lugovoy</dc:creator>
  <cp:lastModifiedBy>RePack by Diakov</cp:lastModifiedBy>
  <cp:revision>32</cp:revision>
  <cp:lastPrinted>2019-12-16T20:13:12Z</cp:lastPrinted>
  <dcterms:created xsi:type="dcterms:W3CDTF">2019-12-08T18:52:44Z</dcterms:created>
  <dcterms:modified xsi:type="dcterms:W3CDTF">2019-12-16T21:15:00Z</dcterms:modified>
</cp:coreProperties>
</file>