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36004500" cy="21602700"/>
  <p:notesSz cx="6858000" cy="9144000"/>
  <p:defaultTextStyle>
    <a:defPPr>
      <a:defRPr lang="ru-RU"/>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1" d="100"/>
          <a:sy n="21" d="100"/>
        </p:scale>
        <p:origin x="-1032" y="-156"/>
      </p:cViewPr>
      <p:guideLst>
        <p:guide orient="horz" pos="6804"/>
        <p:guide pos="11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700339" y="6710841"/>
            <a:ext cx="30603825" cy="463057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5400675" y="12241531"/>
            <a:ext cx="25203150" cy="5520690"/>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58F9883-591F-46A4-8A62-6F2CBE3917A5}" type="datetimeFigureOut">
              <a:rPr lang="ru-RU" smtClean="0"/>
              <a:t>07.12.2023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175562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58F9883-591F-46A4-8A62-6F2CBE3917A5}" type="datetimeFigureOut">
              <a:rPr lang="ru-RU" smtClean="0"/>
              <a:t>07.12.2023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193824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26103263" y="865112"/>
            <a:ext cx="8101013" cy="18432304"/>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800226" y="865112"/>
            <a:ext cx="23702963" cy="1843230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58F9883-591F-46A4-8A62-6F2CBE3917A5}" type="datetimeFigureOut">
              <a:rPr lang="ru-RU" smtClean="0"/>
              <a:t>07.12.2023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321579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58F9883-591F-46A4-8A62-6F2CBE3917A5}" type="datetimeFigureOut">
              <a:rPr lang="ru-RU" smtClean="0"/>
              <a:t>07.12.2023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75519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44108" y="13881738"/>
            <a:ext cx="30603825" cy="4290536"/>
          </a:xfrm>
        </p:spPr>
        <p:txBody>
          <a:bodyPr anchor="t"/>
          <a:lstStyle>
            <a:lvl1pPr algn="l">
              <a:defRPr sz="13500" b="1" cap="all"/>
            </a:lvl1pPr>
          </a:lstStyle>
          <a:p>
            <a:r>
              <a:rPr lang="ru-RU" smtClean="0"/>
              <a:t>Образец заголовка</a:t>
            </a:r>
            <a:endParaRPr lang="ru-RU"/>
          </a:p>
        </p:txBody>
      </p:sp>
      <p:sp>
        <p:nvSpPr>
          <p:cNvPr id="3" name="Текст 2"/>
          <p:cNvSpPr>
            <a:spLocks noGrp="1"/>
          </p:cNvSpPr>
          <p:nvPr>
            <p:ph type="body" idx="1"/>
          </p:nvPr>
        </p:nvSpPr>
        <p:spPr>
          <a:xfrm>
            <a:off x="2844108" y="9156148"/>
            <a:ext cx="30603825" cy="4725589"/>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58F9883-591F-46A4-8A62-6F2CBE3917A5}" type="datetimeFigureOut">
              <a:rPr lang="ru-RU" smtClean="0"/>
              <a:t>07.12.2023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262581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800225" y="5040632"/>
            <a:ext cx="15901988" cy="14256784"/>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18302287" y="5040632"/>
            <a:ext cx="15901988" cy="14256784"/>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58F9883-591F-46A4-8A62-6F2CBE3917A5}" type="datetimeFigureOut">
              <a:rPr lang="ru-RU" smtClean="0"/>
              <a:t>07.12.2023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273949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1800225" y="4835607"/>
            <a:ext cx="15908240" cy="2015250"/>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ru-RU" smtClean="0"/>
              <a:t>Образец текста</a:t>
            </a:r>
          </a:p>
        </p:txBody>
      </p:sp>
      <p:sp>
        <p:nvSpPr>
          <p:cNvPr id="4" name="Объект 3"/>
          <p:cNvSpPr>
            <a:spLocks noGrp="1"/>
          </p:cNvSpPr>
          <p:nvPr>
            <p:ph sz="half" idx="2"/>
          </p:nvPr>
        </p:nvSpPr>
        <p:spPr>
          <a:xfrm>
            <a:off x="1800225" y="6850857"/>
            <a:ext cx="15908240" cy="12446557"/>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18289789" y="4835607"/>
            <a:ext cx="15914489" cy="2015250"/>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ru-RU" smtClean="0"/>
              <a:t>Образец текста</a:t>
            </a:r>
          </a:p>
        </p:txBody>
      </p:sp>
      <p:sp>
        <p:nvSpPr>
          <p:cNvPr id="6" name="Объект 5"/>
          <p:cNvSpPr>
            <a:spLocks noGrp="1"/>
          </p:cNvSpPr>
          <p:nvPr>
            <p:ph sz="quarter" idx="4"/>
          </p:nvPr>
        </p:nvSpPr>
        <p:spPr>
          <a:xfrm>
            <a:off x="18289789" y="6850857"/>
            <a:ext cx="15914489" cy="12446557"/>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58F9883-591F-46A4-8A62-6F2CBE3917A5}" type="datetimeFigureOut">
              <a:rPr lang="ru-RU" smtClean="0"/>
              <a:t>07.12.2023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57757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58F9883-591F-46A4-8A62-6F2CBE3917A5}" type="datetimeFigureOut">
              <a:rPr lang="ru-RU" smtClean="0"/>
              <a:t>07.12.2023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2012861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58F9883-591F-46A4-8A62-6F2CBE3917A5}" type="datetimeFigureOut">
              <a:rPr lang="ru-RU" smtClean="0"/>
              <a:t>07.12.2023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28988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0227" y="860108"/>
            <a:ext cx="11845232" cy="3660457"/>
          </a:xfrm>
        </p:spPr>
        <p:txBody>
          <a:bodyPr anchor="b"/>
          <a:lstStyle>
            <a:lvl1pPr algn="l">
              <a:defRPr sz="6800" b="1"/>
            </a:lvl1pPr>
          </a:lstStyle>
          <a:p>
            <a:r>
              <a:rPr lang="ru-RU" smtClean="0"/>
              <a:t>Образец заголовка</a:t>
            </a:r>
            <a:endParaRPr lang="ru-RU"/>
          </a:p>
        </p:txBody>
      </p:sp>
      <p:sp>
        <p:nvSpPr>
          <p:cNvPr id="3" name="Объект 2"/>
          <p:cNvSpPr>
            <a:spLocks noGrp="1"/>
          </p:cNvSpPr>
          <p:nvPr>
            <p:ph idx="1"/>
          </p:nvPr>
        </p:nvSpPr>
        <p:spPr>
          <a:xfrm>
            <a:off x="14076759" y="860109"/>
            <a:ext cx="20127516" cy="18437306"/>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1800227" y="4520567"/>
            <a:ext cx="11845232" cy="14776848"/>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ru-RU" smtClean="0"/>
              <a:t>Образец текста</a:t>
            </a:r>
          </a:p>
        </p:txBody>
      </p:sp>
      <p:sp>
        <p:nvSpPr>
          <p:cNvPr id="5" name="Дата 4"/>
          <p:cNvSpPr>
            <a:spLocks noGrp="1"/>
          </p:cNvSpPr>
          <p:nvPr>
            <p:ph type="dt" sz="half" idx="10"/>
          </p:nvPr>
        </p:nvSpPr>
        <p:spPr/>
        <p:txBody>
          <a:bodyPr/>
          <a:lstStyle/>
          <a:p>
            <a:fld id="{C58F9883-591F-46A4-8A62-6F2CBE3917A5}" type="datetimeFigureOut">
              <a:rPr lang="ru-RU" smtClean="0"/>
              <a:t>07.12.2023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184476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57134" y="15121891"/>
            <a:ext cx="21602700" cy="1785224"/>
          </a:xfrm>
        </p:spPr>
        <p:txBody>
          <a:bodyPr anchor="b"/>
          <a:lstStyle>
            <a:lvl1pPr algn="l">
              <a:defRPr sz="6800" b="1"/>
            </a:lvl1pPr>
          </a:lstStyle>
          <a:p>
            <a:r>
              <a:rPr lang="ru-RU" smtClean="0"/>
              <a:t>Образец заголовка</a:t>
            </a:r>
            <a:endParaRPr lang="ru-RU"/>
          </a:p>
        </p:txBody>
      </p:sp>
      <p:sp>
        <p:nvSpPr>
          <p:cNvPr id="3" name="Рисунок 2"/>
          <p:cNvSpPr>
            <a:spLocks noGrp="1"/>
          </p:cNvSpPr>
          <p:nvPr>
            <p:ph type="pic" idx="1"/>
          </p:nvPr>
        </p:nvSpPr>
        <p:spPr>
          <a:xfrm>
            <a:off x="7057134" y="1930241"/>
            <a:ext cx="21602700" cy="1296162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ru-RU"/>
          </a:p>
        </p:txBody>
      </p:sp>
      <p:sp>
        <p:nvSpPr>
          <p:cNvPr id="4" name="Текст 3"/>
          <p:cNvSpPr>
            <a:spLocks noGrp="1"/>
          </p:cNvSpPr>
          <p:nvPr>
            <p:ph type="body" sz="half" idx="2"/>
          </p:nvPr>
        </p:nvSpPr>
        <p:spPr>
          <a:xfrm>
            <a:off x="7057134" y="16907115"/>
            <a:ext cx="21602700" cy="2535316"/>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ru-RU" smtClean="0"/>
              <a:t>Образец текста</a:t>
            </a:r>
          </a:p>
        </p:txBody>
      </p:sp>
      <p:sp>
        <p:nvSpPr>
          <p:cNvPr id="5" name="Дата 4"/>
          <p:cNvSpPr>
            <a:spLocks noGrp="1"/>
          </p:cNvSpPr>
          <p:nvPr>
            <p:ph type="dt" sz="half" idx="10"/>
          </p:nvPr>
        </p:nvSpPr>
        <p:spPr/>
        <p:txBody>
          <a:bodyPr/>
          <a:lstStyle/>
          <a:p>
            <a:fld id="{C58F9883-591F-46A4-8A62-6F2CBE3917A5}" type="datetimeFigureOut">
              <a:rPr lang="ru-RU" smtClean="0"/>
              <a:t>07.12.2023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A238764-D66D-4510-AAFE-254829A6C8AA}" type="slidenum">
              <a:rPr lang="ru-RU" smtClean="0"/>
              <a:t>‹#›</a:t>
            </a:fld>
            <a:endParaRPr lang="ru-RU"/>
          </a:p>
        </p:txBody>
      </p:sp>
    </p:spTree>
    <p:extLst>
      <p:ext uri="{BB962C8B-B14F-4D97-AF65-F5344CB8AC3E}">
        <p14:creationId xmlns:p14="http://schemas.microsoft.com/office/powerpoint/2010/main" val="279505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0225" y="865111"/>
            <a:ext cx="32404050" cy="3600450"/>
          </a:xfrm>
          <a:prstGeom prst="rect">
            <a:avLst/>
          </a:prstGeom>
        </p:spPr>
        <p:txBody>
          <a:bodyPr vert="horz" lIns="308610" tIns="154305" rIns="308610" bIns="154305"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1800225" y="5040632"/>
            <a:ext cx="32404050" cy="14256784"/>
          </a:xfrm>
          <a:prstGeom prst="rect">
            <a:avLst/>
          </a:prstGeom>
        </p:spPr>
        <p:txBody>
          <a:bodyPr vert="horz" lIns="308610" tIns="154305" rIns="308610" bIns="154305"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1800225" y="20022504"/>
            <a:ext cx="8401050" cy="1150144"/>
          </a:xfrm>
          <a:prstGeom prst="rect">
            <a:avLst/>
          </a:prstGeom>
        </p:spPr>
        <p:txBody>
          <a:bodyPr vert="horz" lIns="308610" tIns="154305" rIns="308610" bIns="154305" rtlCol="0" anchor="ctr"/>
          <a:lstStyle>
            <a:lvl1pPr algn="l">
              <a:defRPr sz="4100">
                <a:solidFill>
                  <a:schemeClr val="tx1">
                    <a:tint val="75000"/>
                  </a:schemeClr>
                </a:solidFill>
              </a:defRPr>
            </a:lvl1pPr>
          </a:lstStyle>
          <a:p>
            <a:fld id="{C58F9883-591F-46A4-8A62-6F2CBE3917A5}" type="datetimeFigureOut">
              <a:rPr lang="ru-RU" smtClean="0"/>
              <a:t>07.12.2023</a:t>
            </a:fld>
            <a:endParaRPr lang="ru-RU"/>
          </a:p>
        </p:txBody>
      </p:sp>
      <p:sp>
        <p:nvSpPr>
          <p:cNvPr id="5" name="Нижний колонтитул 4"/>
          <p:cNvSpPr>
            <a:spLocks noGrp="1"/>
          </p:cNvSpPr>
          <p:nvPr>
            <p:ph type="ftr" sz="quarter" idx="3"/>
          </p:nvPr>
        </p:nvSpPr>
        <p:spPr>
          <a:xfrm>
            <a:off x="12301539" y="20022504"/>
            <a:ext cx="11401425" cy="1150144"/>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25803225" y="20022504"/>
            <a:ext cx="8401050" cy="1150144"/>
          </a:xfrm>
          <a:prstGeom prst="rect">
            <a:avLst/>
          </a:prstGeom>
        </p:spPr>
        <p:txBody>
          <a:bodyPr vert="horz" lIns="308610" tIns="154305" rIns="308610" bIns="154305" rtlCol="0" anchor="ctr"/>
          <a:lstStyle>
            <a:lvl1pPr algn="r">
              <a:defRPr sz="4100">
                <a:solidFill>
                  <a:schemeClr val="tx1">
                    <a:tint val="75000"/>
                  </a:schemeClr>
                </a:solidFill>
              </a:defRPr>
            </a:lvl1pPr>
          </a:lstStyle>
          <a:p>
            <a:fld id="{0A238764-D66D-4510-AAFE-254829A6C8AA}" type="slidenum">
              <a:rPr lang="ru-RU" smtClean="0"/>
              <a:t>‹#›</a:t>
            </a:fld>
            <a:endParaRPr lang="ru-RU"/>
          </a:p>
        </p:txBody>
      </p:sp>
    </p:spTree>
    <p:extLst>
      <p:ext uri="{BB962C8B-B14F-4D97-AF65-F5344CB8AC3E}">
        <p14:creationId xmlns:p14="http://schemas.microsoft.com/office/powerpoint/2010/main" val="1446191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ru-RU"/>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01" y="-337140"/>
            <a:ext cx="36364291" cy="2196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8602" y="2325018"/>
            <a:ext cx="8416627" cy="83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385626" y="6484586"/>
            <a:ext cx="14329592" cy="1446550"/>
          </a:xfrm>
          <a:prstGeom prst="rect">
            <a:avLst/>
          </a:prstGeom>
          <a:noFill/>
        </p:spPr>
        <p:txBody>
          <a:bodyPr wrap="square" rtlCol="0">
            <a:spAutoFit/>
          </a:bodyPr>
          <a:lstStyle/>
          <a:p>
            <a:r>
              <a:rPr lang="az-Latn-AZ" sz="8800" b="1" smtClean="0">
                <a:solidFill>
                  <a:schemeClr val="accent5"/>
                </a:solidFill>
              </a:rPr>
              <a:t>Fənn: Komputer şəbəkələri</a:t>
            </a:r>
            <a:endParaRPr lang="ru-RU" sz="8800" b="1">
              <a:solidFill>
                <a:schemeClr val="accent5"/>
              </a:solidFill>
            </a:endParaRPr>
          </a:p>
        </p:txBody>
      </p:sp>
      <p:sp>
        <p:nvSpPr>
          <p:cNvPr id="5" name="TextBox 4"/>
          <p:cNvSpPr txBox="1"/>
          <p:nvPr/>
        </p:nvSpPr>
        <p:spPr>
          <a:xfrm>
            <a:off x="13837744" y="3664170"/>
            <a:ext cx="17137904" cy="1446550"/>
          </a:xfrm>
          <a:prstGeom prst="rect">
            <a:avLst/>
          </a:prstGeom>
          <a:noFill/>
        </p:spPr>
        <p:txBody>
          <a:bodyPr wrap="square" rtlCol="0">
            <a:spAutoFit/>
          </a:bodyPr>
          <a:lstStyle/>
          <a:p>
            <a:r>
              <a:rPr lang="az-Latn-AZ" sz="8800" b="1" smtClean="0">
                <a:solidFill>
                  <a:schemeClr val="accent5"/>
                </a:solidFill>
              </a:rPr>
              <a:t>İxtisas: İnformasiya texnologiyaları</a:t>
            </a:r>
            <a:endParaRPr lang="ru-RU" sz="8800" b="1">
              <a:solidFill>
                <a:schemeClr val="accent5"/>
              </a:solidFill>
            </a:endParaRPr>
          </a:p>
        </p:txBody>
      </p:sp>
      <p:sp>
        <p:nvSpPr>
          <p:cNvPr id="6" name="TextBox 5"/>
          <p:cNvSpPr txBox="1"/>
          <p:nvPr/>
        </p:nvSpPr>
        <p:spPr>
          <a:xfrm>
            <a:off x="11053478" y="9197605"/>
            <a:ext cx="15265696" cy="1446550"/>
          </a:xfrm>
          <a:prstGeom prst="rect">
            <a:avLst/>
          </a:prstGeom>
          <a:noFill/>
        </p:spPr>
        <p:txBody>
          <a:bodyPr wrap="square" rtlCol="0">
            <a:spAutoFit/>
          </a:bodyPr>
          <a:lstStyle/>
          <a:p>
            <a:r>
              <a:rPr lang="az-Latn-AZ" sz="8800" b="1" smtClean="0">
                <a:solidFill>
                  <a:schemeClr val="accent5"/>
                </a:solidFill>
              </a:rPr>
              <a:t>Mövzu: VLAN</a:t>
            </a:r>
            <a:endParaRPr lang="ru-RU" sz="8800" b="1">
              <a:solidFill>
                <a:schemeClr val="accent5"/>
              </a:solidFill>
            </a:endParaRPr>
          </a:p>
        </p:txBody>
      </p:sp>
      <p:sp>
        <p:nvSpPr>
          <p:cNvPr id="7" name="TextBox 6"/>
          <p:cNvSpPr txBox="1"/>
          <p:nvPr/>
        </p:nvSpPr>
        <p:spPr>
          <a:xfrm>
            <a:off x="8965246" y="11809462"/>
            <a:ext cx="17353928" cy="1446550"/>
          </a:xfrm>
          <a:prstGeom prst="rect">
            <a:avLst/>
          </a:prstGeom>
          <a:noFill/>
        </p:spPr>
        <p:txBody>
          <a:bodyPr wrap="square" rtlCol="0">
            <a:spAutoFit/>
          </a:bodyPr>
          <a:lstStyle/>
          <a:p>
            <a:r>
              <a:rPr lang="az-Latn-AZ" sz="8800" b="1" smtClean="0">
                <a:solidFill>
                  <a:schemeClr val="accent5"/>
                </a:solidFill>
              </a:rPr>
              <a:t>Tələbə: Qasımlı Zeynəb</a:t>
            </a:r>
            <a:endParaRPr lang="ru-RU" sz="8800" b="1">
              <a:solidFill>
                <a:schemeClr val="accent5"/>
              </a:solidFill>
            </a:endParaRPr>
          </a:p>
        </p:txBody>
      </p:sp>
    </p:spTree>
    <p:extLst>
      <p:ext uri="{BB962C8B-B14F-4D97-AF65-F5344CB8AC3E}">
        <p14:creationId xmlns:p14="http://schemas.microsoft.com/office/powerpoint/2010/main" val="37553374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op 69+ imagen professional powerpoint background hd -  Thpthoanghoatham.edu.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6" y="0"/>
            <a:ext cx="36014594" cy="216185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336954" y="6480870"/>
            <a:ext cx="25562840" cy="7448193"/>
          </a:xfrm>
          <a:prstGeom prst="rect">
            <a:avLst/>
          </a:prstGeom>
          <a:noFill/>
        </p:spPr>
        <p:txBody>
          <a:bodyPr wrap="square" rtlCol="0">
            <a:spAutoFit/>
          </a:bodyPr>
          <a:lstStyle/>
          <a:p>
            <a:r>
              <a:rPr lang="az-Latn-AZ" sz="23900" smtClean="0">
                <a:latin typeface="Times New Roman" pitchFamily="18" charset="0"/>
                <a:cs typeface="Times New Roman" pitchFamily="18" charset="0"/>
              </a:rPr>
              <a:t>Diqqətinizə görə təşəkkürlər!!!</a:t>
            </a:r>
            <a:endParaRPr lang="ru-RU" sz="23900">
              <a:latin typeface="Times New Roman" pitchFamily="18" charset="0"/>
              <a:cs typeface="Times New Roman" pitchFamily="18" charset="0"/>
            </a:endParaRPr>
          </a:p>
        </p:txBody>
      </p:sp>
    </p:spTree>
    <p:extLst>
      <p:ext uri="{BB962C8B-B14F-4D97-AF65-F5344CB8AC3E}">
        <p14:creationId xmlns:p14="http://schemas.microsoft.com/office/powerpoint/2010/main" val="16694648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Top 69+ imagen professional powerpoint background hd -  Thpthoanghoatham.edu.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6014594" cy="216185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667611" y="3096494"/>
            <a:ext cx="28659184" cy="2308324"/>
          </a:xfrm>
          <a:prstGeom prst="rect">
            <a:avLst/>
          </a:prstGeom>
          <a:noFill/>
        </p:spPr>
        <p:txBody>
          <a:bodyPr wrap="square" rtlCol="0">
            <a:spAutoFit/>
          </a:bodyPr>
          <a:lstStyle/>
          <a:p>
            <a:r>
              <a:rPr lang="az-Latn-AZ" sz="7200" b="1"/>
              <a:t>Virtual LAN (VLAN)</a:t>
            </a:r>
            <a:r>
              <a:rPr lang="az-Latn-AZ" sz="7200"/>
              <a:t>, məlumat bağlantısı qatında (OSI qat 2) bir kompüter şəbəkəsində bölünmüş və təcrid olunmuş hər hansı bir yayım domenidir. </a:t>
            </a:r>
            <a:endParaRPr lang="ru-RU" sz="720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209" t="11527" r="6564" b="6769"/>
          <a:stretch/>
        </p:blipFill>
        <p:spPr bwMode="auto">
          <a:xfrm rot="16200000">
            <a:off x="483945" y="8067640"/>
            <a:ext cx="13699288" cy="832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961690" y="6646480"/>
            <a:ext cx="17857984" cy="11172289"/>
          </a:xfrm>
          <a:prstGeom prst="rect">
            <a:avLst/>
          </a:prstGeom>
          <a:noFill/>
        </p:spPr>
        <p:txBody>
          <a:bodyPr wrap="square" rtlCol="0">
            <a:spAutoFit/>
          </a:bodyPr>
          <a:lstStyle/>
          <a:p>
            <a:r>
              <a:rPr lang="az-Latn-AZ" sz="7200"/>
              <a:t>VLAN-lar şəbəkə çərçivələrinə etiketlər tətbiq etməklə və şəbəkə sistemlərində bu etiketlər ilə işləyərək fiziki olaraq tək bir şəbəkədə olan, lakin ayrı şəbəkələr arasında bölünmüş kimi fəaliyyət göstərən şəbəkə trafiki görünüşü və funksionallığı yaradır. Bu şəkildə, VLAN-lar eyni fiziki şəbəkəyə qoşulmasına baxmayaraq və bir çox kabel və şəbəkə cihazının yerləşdirilməsinə ehtiyac olmadan şəbəkə tətbiqlərini ayrı saxlaya </a:t>
            </a:r>
            <a:r>
              <a:rPr lang="az-Latn-AZ" sz="7200"/>
              <a:t>bilər</a:t>
            </a:r>
            <a:r>
              <a:rPr lang="az-Latn-AZ" sz="7200" smtClean="0"/>
              <a:t>.</a:t>
            </a:r>
            <a:endParaRPr lang="ru-RU" sz="7200"/>
          </a:p>
        </p:txBody>
      </p:sp>
    </p:spTree>
    <p:extLst>
      <p:ext uri="{BB962C8B-B14F-4D97-AF65-F5344CB8AC3E}">
        <p14:creationId xmlns:p14="http://schemas.microsoft.com/office/powerpoint/2010/main" val="339699289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op 69+ imagen professional powerpoint background hd -  Thpthoanghoatham.edu.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 y="-15874"/>
            <a:ext cx="36014594" cy="216185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76714" y="3024486"/>
            <a:ext cx="25994888" cy="2308324"/>
          </a:xfrm>
          <a:prstGeom prst="rect">
            <a:avLst/>
          </a:prstGeom>
          <a:noFill/>
        </p:spPr>
        <p:txBody>
          <a:bodyPr wrap="square" rtlCol="0">
            <a:spAutoFit/>
          </a:bodyPr>
          <a:lstStyle/>
          <a:p>
            <a:r>
              <a:rPr lang="az-Latn-AZ" sz="7200"/>
              <a:t>VLAN-lar, şəbəkə administratorlarına, hostlar eyni şəbəkə keçidinə birbaşa bağlı olmasa da, hostları bir yerə toplamağa imkan verir. </a:t>
            </a:r>
            <a:endParaRPr lang="ru-RU" sz="7200"/>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678" t="6753" r="2241" b="10001"/>
          <a:stretch/>
        </p:blipFill>
        <p:spPr bwMode="auto">
          <a:xfrm>
            <a:off x="14617874" y="5833646"/>
            <a:ext cx="16985000" cy="10008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193924" y="5967329"/>
            <a:ext cx="10423950" cy="12280285"/>
          </a:xfrm>
          <a:prstGeom prst="rect">
            <a:avLst/>
          </a:prstGeom>
          <a:noFill/>
        </p:spPr>
        <p:txBody>
          <a:bodyPr wrap="square" rtlCol="0">
            <a:spAutoFit/>
          </a:bodyPr>
          <a:lstStyle/>
          <a:p>
            <a:r>
              <a:rPr lang="az-Latn-AZ" sz="7200"/>
              <a:t>VLAN-lar fiziki bir şəbəkənin kabel şəbəkəsini bölüşdürmək üçün ayrı tutulmalı olan cihazların bir-biri ilə birbaşa qarşılıqlı əlaqəsinin qarşısını alır. Bu idarə olunan paylaşım sadəlik, təhlükəsizlik, trafik idarəetməsi və iqtisadiyyatda qazanc əldə edir.</a:t>
            </a:r>
            <a:endParaRPr lang="ru-RU" sz="7200"/>
          </a:p>
        </p:txBody>
      </p:sp>
    </p:spTree>
    <p:extLst>
      <p:ext uri="{BB962C8B-B14F-4D97-AF65-F5344CB8AC3E}">
        <p14:creationId xmlns:p14="http://schemas.microsoft.com/office/powerpoint/2010/main" val="38919017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op 69+ imagen professional powerpoint background hd -  Thpthoanghoatham.edu.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 y="-15874"/>
            <a:ext cx="36014594" cy="216185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6674" y="4680670"/>
            <a:ext cx="27435048" cy="3139321"/>
          </a:xfrm>
          <a:prstGeom prst="rect">
            <a:avLst/>
          </a:prstGeom>
          <a:noFill/>
        </p:spPr>
        <p:txBody>
          <a:bodyPr wrap="square" rtlCol="0">
            <a:spAutoFit/>
          </a:bodyPr>
          <a:lstStyle/>
          <a:p>
            <a:r>
              <a:rPr lang="az-Latn-AZ" sz="6600"/>
              <a:t>Bir şəbəkəni VLAN-lara bölmək üçün şəbəkə avadanlığı konfiqurasiya edilir. Daha sadə avadanlıq yalnız hər bir fiziki portu bölə bilər (belə olsa), bu vəziyyətdə hər bir VLAN xüsusi bir şəbəkə kabelindən keçir. </a:t>
            </a:r>
            <a:endParaRPr lang="ru-RU" sz="6600"/>
          </a:p>
        </p:txBody>
      </p:sp>
      <p:sp>
        <p:nvSpPr>
          <p:cNvPr id="4" name="TextBox 3"/>
          <p:cNvSpPr txBox="1"/>
          <p:nvPr/>
        </p:nvSpPr>
        <p:spPr>
          <a:xfrm>
            <a:off x="3836156" y="8030811"/>
            <a:ext cx="12437902" cy="3139321"/>
          </a:xfrm>
          <a:prstGeom prst="rect">
            <a:avLst/>
          </a:prstGeom>
          <a:noFill/>
        </p:spPr>
        <p:txBody>
          <a:bodyPr wrap="square" rtlCol="0">
            <a:spAutoFit/>
          </a:bodyPr>
          <a:lstStyle/>
          <a:p>
            <a:r>
              <a:rPr lang="az-Latn-AZ" sz="6600"/>
              <a:t>VLAN-lar miqyaslandırma, təhlükəsizlik və şəbəkə idarəetməsi kimi məsələləri həll edir. </a:t>
            </a:r>
            <a:endParaRPr lang="ru-RU" sz="6600"/>
          </a:p>
        </p:txBody>
      </p:sp>
      <p:sp>
        <p:nvSpPr>
          <p:cNvPr id="5" name="TextBox 4"/>
          <p:cNvSpPr txBox="1"/>
          <p:nvPr/>
        </p:nvSpPr>
        <p:spPr>
          <a:xfrm>
            <a:off x="3836156" y="12018204"/>
            <a:ext cx="13698042" cy="5170646"/>
          </a:xfrm>
          <a:prstGeom prst="rect">
            <a:avLst/>
          </a:prstGeom>
          <a:noFill/>
        </p:spPr>
        <p:txBody>
          <a:bodyPr wrap="square" rtlCol="0">
            <a:spAutoFit/>
          </a:bodyPr>
          <a:lstStyle/>
          <a:p>
            <a:r>
              <a:rPr lang="az-Latn-AZ" sz="6600"/>
              <a:t>VLAN-lar arasındakı marşrutlaşdırıcılar yayım trafikini filtrləyir, şəbəkə təhlükəsizliyini artırır, ünvan ümumiləşdirməsini həyata keçirir və şəbəkə sıxlığını </a:t>
            </a:r>
            <a:r>
              <a:rPr lang="az-Latn-AZ" sz="6600"/>
              <a:t>azaldır</a:t>
            </a:r>
            <a:r>
              <a:rPr lang="az-Latn-AZ" sz="6600" smtClean="0"/>
              <a:t>.</a:t>
            </a:r>
            <a:endParaRPr lang="ru-RU" sz="6600"/>
          </a:p>
        </p:txBody>
      </p:sp>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0586"/>
          <a:stretch/>
        </p:blipFill>
        <p:spPr bwMode="auto">
          <a:xfrm>
            <a:off x="17997203" y="7624605"/>
            <a:ext cx="12911286" cy="894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0512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op 69+ imagen professional powerpoint background hd -  Thpthoanghoatham.edu.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 y="-15874"/>
            <a:ext cx="36014594" cy="21618574"/>
          </a:xfrm>
          <a:prstGeom prst="rect">
            <a:avLst/>
          </a:prstGeom>
          <a:noFill/>
          <a:extLst>
            <a:ext uri="{909E8E84-426E-40DD-AFC4-6F175D3DCCD1}">
              <a14:hiddenFill xmlns:a14="http://schemas.microsoft.com/office/drawing/2010/main">
                <a:solidFill>
                  <a:srgbClr val="FFFFFF"/>
                </a:solidFill>
              </a14:hiddenFill>
            </a:ext>
          </a:extLst>
        </p:spPr>
      </p:pic>
      <p:sp>
        <p:nvSpPr>
          <p:cNvPr id="4" name="Скругленный прямоугольник 3"/>
          <p:cNvSpPr/>
          <p:nvPr/>
        </p:nvSpPr>
        <p:spPr>
          <a:xfrm>
            <a:off x="3888682" y="4956796"/>
            <a:ext cx="27064577" cy="11673233"/>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7200" smtClean="0">
                <a:solidFill>
                  <a:schemeClr val="tx1"/>
                </a:solidFill>
              </a:rPr>
              <a:t>VLAN-lar eyni zamanda fiziki bir infrastrukturda birdən çox Layer-3 şəbəkə yaratmağa kömək edə bilər. </a:t>
            </a:r>
            <a:r>
              <a:rPr lang="az-Latn-AZ" sz="7200">
                <a:solidFill>
                  <a:schemeClr val="tx1"/>
                </a:solidFill>
              </a:rPr>
              <a:t> </a:t>
            </a:r>
            <a:r>
              <a:rPr lang="az-Latn-AZ" sz="7200" smtClean="0">
                <a:solidFill>
                  <a:schemeClr val="tx1"/>
                </a:solidFill>
              </a:rPr>
              <a:t>VLAN-lar </a:t>
            </a:r>
            <a:r>
              <a:rPr lang="az-Latn-AZ" sz="7200">
                <a:solidFill>
                  <a:schemeClr val="tx1"/>
                </a:solidFill>
              </a:rPr>
              <a:t>məntiqi olaraq istifadəçilərin şəbəkə yerini fiziki yerlərindən ayırmaq üçün şəbəkələri qruplaşdıra bilər. VLAN-lardan istifadə etməklə nəqliyyat qaydalarına nəzarət etmək və işçilərin və ya avadanlıqların köçürülməsinə tez reaksiya vermək olar. VLAN şəbəkə tələblərindəki dəyişikliklərə uyğunlaşma rahatlığını təmin edir və sadələşdirilmiş idarəetməyə imkan </a:t>
            </a:r>
            <a:r>
              <a:rPr lang="az-Latn-AZ" sz="7200">
                <a:solidFill>
                  <a:schemeClr val="tx1"/>
                </a:solidFill>
              </a:rPr>
              <a:t>verir</a:t>
            </a:r>
            <a:r>
              <a:rPr lang="az-Latn-AZ" sz="7200" smtClean="0">
                <a:solidFill>
                  <a:schemeClr val="tx1"/>
                </a:solidFill>
              </a:rPr>
              <a:t>.</a:t>
            </a:r>
            <a:endParaRPr lang="ru-RU" sz="7200">
              <a:solidFill>
                <a:schemeClr val="tx1"/>
              </a:solidFill>
            </a:endParaRPr>
          </a:p>
        </p:txBody>
      </p:sp>
    </p:spTree>
    <p:extLst>
      <p:ext uri="{BB962C8B-B14F-4D97-AF65-F5344CB8AC3E}">
        <p14:creationId xmlns:p14="http://schemas.microsoft.com/office/powerpoint/2010/main" val="37227110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op 69+ imagen professional powerpoint background hd -  Thpthoanghoatham.edu.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 y="-15874"/>
            <a:ext cx="36014594" cy="21618574"/>
          </a:xfrm>
          <a:prstGeom prst="rect">
            <a:avLst/>
          </a:prstGeom>
          <a:noFill/>
          <a:extLst>
            <a:ext uri="{909E8E84-426E-40DD-AFC4-6F175D3DCCD1}">
              <a14:hiddenFill xmlns:a14="http://schemas.microsoft.com/office/drawing/2010/main">
                <a:solidFill>
                  <a:srgbClr val="FFFFFF"/>
                </a:solidFill>
              </a14:hiddenFill>
            </a:ext>
          </a:extLst>
        </p:spPr>
      </p:pic>
      <p:sp>
        <p:nvSpPr>
          <p:cNvPr id="4" name="Волна 3"/>
          <p:cNvSpPr/>
          <p:nvPr/>
        </p:nvSpPr>
        <p:spPr>
          <a:xfrm>
            <a:off x="4061228" y="2528334"/>
            <a:ext cx="23086038" cy="4573126"/>
          </a:xfrm>
          <a:prstGeom prst="wav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7200">
                <a:solidFill>
                  <a:schemeClr val="tx1"/>
                </a:solidFill>
              </a:rPr>
              <a:t>VLAN'lar yerli şəbəkəni bir neçə fərqli seqmentdə bölmək üçün istifadə edilə bilər, </a:t>
            </a:r>
            <a:r>
              <a:rPr lang="az-Latn-AZ" sz="7200">
                <a:solidFill>
                  <a:schemeClr val="tx1"/>
                </a:solidFill>
              </a:rPr>
              <a:t>məsələn</a:t>
            </a:r>
            <a:r>
              <a:rPr lang="az-Latn-AZ" sz="7200" smtClean="0">
                <a:solidFill>
                  <a:schemeClr val="tx1"/>
                </a:solidFill>
              </a:rPr>
              <a:t>:</a:t>
            </a:r>
            <a:endParaRPr lang="ru-RU" sz="7200">
              <a:solidFill>
                <a:schemeClr val="tx1"/>
              </a:solidFill>
            </a:endParaRPr>
          </a:p>
        </p:txBody>
      </p:sp>
      <p:sp>
        <p:nvSpPr>
          <p:cNvPr id="9" name="Блок-схема: альтернативный процесс 8"/>
          <p:cNvSpPr/>
          <p:nvPr/>
        </p:nvSpPr>
        <p:spPr>
          <a:xfrm>
            <a:off x="4608762" y="7101460"/>
            <a:ext cx="15481720" cy="1584000"/>
          </a:xfrm>
          <a:prstGeom prst="flowChartAlternateProcess">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0" lvl="0" indent="-1143000">
              <a:buFont typeface="Arial" pitchFamily="34" charset="0"/>
              <a:buChar char="•"/>
            </a:pPr>
            <a:r>
              <a:rPr lang="az-Latn-AZ" sz="8000" smtClean="0">
                <a:solidFill>
                  <a:schemeClr val="tx1"/>
                </a:solidFill>
              </a:rPr>
              <a:t>Production</a:t>
            </a:r>
            <a:endParaRPr lang="ru-RU" sz="8000">
              <a:solidFill>
                <a:schemeClr val="tx1"/>
              </a:solidFill>
            </a:endParaRPr>
          </a:p>
        </p:txBody>
      </p:sp>
      <p:sp>
        <p:nvSpPr>
          <p:cNvPr id="10" name="Блок-схема: альтернативный процесс 9"/>
          <p:cNvSpPr/>
          <p:nvPr/>
        </p:nvSpPr>
        <p:spPr>
          <a:xfrm>
            <a:off x="4608762" y="8979747"/>
            <a:ext cx="15481720" cy="1584000"/>
          </a:xfrm>
          <a:prstGeom prst="flowChartAlternateProcess">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0" lvl="0" indent="-1143000">
              <a:buFont typeface="Arial" pitchFamily="34" charset="0"/>
              <a:buChar char="•"/>
            </a:pPr>
            <a:r>
              <a:rPr lang="az-Latn-AZ" sz="8000">
                <a:solidFill>
                  <a:schemeClr val="tx1"/>
                </a:solidFill>
              </a:rPr>
              <a:t>Voice over IP</a:t>
            </a:r>
            <a:endParaRPr lang="ru-RU" sz="8000">
              <a:solidFill>
                <a:schemeClr val="tx1"/>
              </a:solidFill>
            </a:endParaRPr>
          </a:p>
        </p:txBody>
      </p:sp>
      <p:sp>
        <p:nvSpPr>
          <p:cNvPr id="11" name="Блок-схема: альтернативный процесс 10"/>
          <p:cNvSpPr/>
          <p:nvPr/>
        </p:nvSpPr>
        <p:spPr>
          <a:xfrm>
            <a:off x="4625972" y="11093426"/>
            <a:ext cx="15481720" cy="1584000"/>
          </a:xfrm>
          <a:prstGeom prst="flowChartAlternate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0" indent="-1143000">
              <a:buFont typeface="Arial" pitchFamily="34" charset="0"/>
              <a:buChar char="•"/>
            </a:pPr>
            <a:r>
              <a:rPr lang="az-Latn-AZ" sz="8000">
                <a:solidFill>
                  <a:schemeClr val="tx1"/>
                </a:solidFill>
              </a:rPr>
              <a:t>Network </a:t>
            </a:r>
            <a:r>
              <a:rPr lang="az-Latn-AZ" sz="8000" smtClean="0">
                <a:solidFill>
                  <a:schemeClr val="tx1"/>
                </a:solidFill>
              </a:rPr>
              <a:t>management</a:t>
            </a:r>
            <a:endParaRPr lang="ru-RU" sz="8000">
              <a:solidFill>
                <a:schemeClr val="tx1"/>
              </a:solidFill>
            </a:endParaRPr>
          </a:p>
        </p:txBody>
      </p:sp>
      <p:sp>
        <p:nvSpPr>
          <p:cNvPr id="12" name="Блок-схема: альтернативный процесс 11"/>
          <p:cNvSpPr/>
          <p:nvPr/>
        </p:nvSpPr>
        <p:spPr>
          <a:xfrm>
            <a:off x="4625972" y="13393638"/>
            <a:ext cx="15481720" cy="1584000"/>
          </a:xfrm>
          <a:prstGeom prst="flowChartAlternate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0" indent="-1143000">
              <a:buFont typeface="Arial" pitchFamily="34" charset="0"/>
              <a:buChar char="•"/>
            </a:pPr>
            <a:r>
              <a:rPr lang="az-Latn-AZ" sz="8000">
                <a:solidFill>
                  <a:schemeClr val="tx1"/>
                </a:solidFill>
              </a:rPr>
              <a:t>Storage area network (</a:t>
            </a:r>
            <a:r>
              <a:rPr lang="az-Latn-AZ" sz="8000">
                <a:solidFill>
                  <a:schemeClr val="tx1"/>
                </a:solidFill>
              </a:rPr>
              <a:t>SAN</a:t>
            </a:r>
            <a:r>
              <a:rPr lang="az-Latn-AZ" sz="8000" smtClean="0">
                <a:solidFill>
                  <a:schemeClr val="tx1"/>
                </a:solidFill>
              </a:rPr>
              <a:t>)</a:t>
            </a:r>
            <a:endParaRPr lang="ru-RU" sz="8000">
              <a:solidFill>
                <a:schemeClr val="tx1"/>
              </a:solidFill>
            </a:endParaRPr>
          </a:p>
        </p:txBody>
      </p:sp>
      <p:sp>
        <p:nvSpPr>
          <p:cNvPr id="13" name="Блок-схема: альтернативный процесс 12"/>
          <p:cNvSpPr/>
          <p:nvPr/>
        </p:nvSpPr>
        <p:spPr>
          <a:xfrm>
            <a:off x="4625972" y="15447412"/>
            <a:ext cx="15481720" cy="1584000"/>
          </a:xfrm>
          <a:prstGeom prst="flowChartAlternateProcess">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0" indent="-1143000">
              <a:buFont typeface="Arial" pitchFamily="34" charset="0"/>
              <a:buChar char="•"/>
            </a:pPr>
            <a:r>
              <a:rPr lang="az-Latn-AZ" sz="8000">
                <a:solidFill>
                  <a:schemeClr val="tx1"/>
                </a:solidFill>
              </a:rPr>
              <a:t>Guest </a:t>
            </a:r>
            <a:r>
              <a:rPr lang="az-Latn-AZ" sz="8000">
                <a:solidFill>
                  <a:schemeClr val="tx1"/>
                </a:solidFill>
              </a:rPr>
              <a:t>Internet </a:t>
            </a:r>
            <a:r>
              <a:rPr lang="az-Latn-AZ" sz="8000" smtClean="0">
                <a:solidFill>
                  <a:schemeClr val="tx1"/>
                </a:solidFill>
              </a:rPr>
              <a:t>access</a:t>
            </a:r>
            <a:endParaRPr lang="ru-RU" sz="8000">
              <a:solidFill>
                <a:schemeClr val="tx1"/>
              </a:solidFill>
            </a:endParaRPr>
          </a:p>
        </p:txBody>
      </p:sp>
      <p:sp>
        <p:nvSpPr>
          <p:cNvPr id="14" name="Блок-схема: альтернативный процесс 13"/>
          <p:cNvSpPr/>
          <p:nvPr/>
        </p:nvSpPr>
        <p:spPr>
          <a:xfrm>
            <a:off x="4585972" y="17642110"/>
            <a:ext cx="15481720" cy="1584000"/>
          </a:xfrm>
          <a:prstGeom prst="flowChartAlternate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0" indent="-1143000">
              <a:buFont typeface="Arial" pitchFamily="34" charset="0"/>
              <a:buChar char="•"/>
            </a:pPr>
            <a:r>
              <a:rPr lang="az-Latn-AZ" sz="8000">
                <a:solidFill>
                  <a:schemeClr val="tx1"/>
                </a:solidFill>
              </a:rPr>
              <a:t>Demilitarized zone (</a:t>
            </a:r>
            <a:r>
              <a:rPr lang="az-Latn-AZ" sz="8000">
                <a:solidFill>
                  <a:schemeClr val="tx1"/>
                </a:solidFill>
              </a:rPr>
              <a:t>DMZ</a:t>
            </a:r>
            <a:r>
              <a:rPr lang="az-Latn-AZ" sz="8000" smtClean="0">
                <a:solidFill>
                  <a:schemeClr val="tx1"/>
                </a:solidFill>
              </a:rPr>
              <a:t>)</a:t>
            </a:r>
            <a:endParaRPr lang="ru-RU" sz="8000">
              <a:solidFill>
                <a:schemeClr val="tx1"/>
              </a:solidFill>
            </a:endParaRPr>
          </a:p>
        </p:txBody>
      </p:sp>
    </p:spTree>
    <p:extLst>
      <p:ext uri="{BB962C8B-B14F-4D97-AF65-F5344CB8AC3E}">
        <p14:creationId xmlns:p14="http://schemas.microsoft.com/office/powerpoint/2010/main" val="215031497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3" y="0"/>
            <a:ext cx="36436313" cy="2196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40410" y="2448422"/>
            <a:ext cx="16015213" cy="16096714"/>
          </a:xfrm>
          <a:prstGeom prst="rect">
            <a:avLst/>
          </a:prstGeom>
          <a:noFill/>
        </p:spPr>
        <p:txBody>
          <a:bodyPr wrap="square" rtlCol="0">
            <a:spAutoFit/>
          </a:bodyPr>
          <a:lstStyle/>
          <a:p>
            <a:r>
              <a:rPr lang="az-Latn-AZ" sz="8000" b="1">
                <a:solidFill>
                  <a:schemeClr val="bg1"/>
                </a:solidFill>
              </a:rPr>
              <a:t>VLAN gövdələrində paylaşılan ümumi bir infrastruktur, nisbətən aşağı qiymətə böyük bir rahatlıqla təhlükəsizlik ölçüsü təmin edə bilər</a:t>
            </a:r>
            <a:r>
              <a:rPr lang="az-Latn-AZ" sz="8000" b="1">
                <a:solidFill>
                  <a:schemeClr val="bg1"/>
                </a:solidFill>
              </a:rPr>
              <a:t>. </a:t>
            </a:r>
            <a:endParaRPr lang="az-Latn-AZ" sz="8000" b="1" smtClean="0">
              <a:solidFill>
                <a:schemeClr val="bg1"/>
              </a:solidFill>
            </a:endParaRPr>
          </a:p>
          <a:p>
            <a:r>
              <a:rPr lang="az-Latn-AZ" sz="8000" b="1">
                <a:solidFill>
                  <a:schemeClr val="bg1"/>
                </a:solidFill>
              </a:rPr>
              <a:t>Bulud hesablama VLAN-ları, IP adresləri və buluddakı MAC ünvanları son istifadəçilərin idarə edə biləcəyi mənbələrdir. Təhlükəsizlik problemlərini azaltmağa kömək etmək üçün bulud əsaslı virtual maşınları VLAN-lara yerləşdirmək, onları birbaşa İnternetə yerləşdirməkdən üstün ola </a:t>
            </a:r>
            <a:r>
              <a:rPr lang="az-Latn-AZ" sz="8000" b="1">
                <a:solidFill>
                  <a:schemeClr val="bg1"/>
                </a:solidFill>
              </a:rPr>
              <a:t>bilər</a:t>
            </a:r>
            <a:r>
              <a:rPr lang="az-Latn-AZ" sz="8000" b="1" smtClean="0">
                <a:solidFill>
                  <a:schemeClr val="bg1"/>
                </a:solidFill>
              </a:rPr>
              <a:t>.</a:t>
            </a:r>
            <a:endParaRPr lang="ru-RU" sz="8000" b="1">
              <a:solidFill>
                <a:schemeClr val="bg1"/>
              </a:solidFill>
            </a:endParaRPr>
          </a:p>
        </p:txBody>
      </p:sp>
    </p:spTree>
    <p:extLst>
      <p:ext uri="{BB962C8B-B14F-4D97-AF65-F5344CB8AC3E}">
        <p14:creationId xmlns:p14="http://schemas.microsoft.com/office/powerpoint/2010/main" val="22682581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op 69+ imagen professional powerpoint background hd -  Thpthoanghoatham.edu.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 y="-15874"/>
            <a:ext cx="36014594" cy="21618574"/>
          </a:xfrm>
          <a:prstGeom prst="rect">
            <a:avLst/>
          </a:prstGeom>
          <a:noFill/>
          <a:extLst>
            <a:ext uri="{909E8E84-426E-40DD-AFC4-6F175D3DCCD1}">
              <a14:hiddenFill xmlns:a14="http://schemas.microsoft.com/office/drawing/2010/main">
                <a:solidFill>
                  <a:srgbClr val="FFFFFF"/>
                </a:solidFill>
              </a14:hiddenFill>
            </a:ext>
          </a:extLst>
        </p:spPr>
      </p:pic>
      <p:sp>
        <p:nvSpPr>
          <p:cNvPr id="3" name="Овал 2"/>
          <p:cNvSpPr/>
          <p:nvPr/>
        </p:nvSpPr>
        <p:spPr>
          <a:xfrm>
            <a:off x="4648852" y="2808462"/>
            <a:ext cx="12921350" cy="3888432"/>
          </a:xfrm>
          <a:prstGeom prst="ellipse">
            <a:avLst/>
          </a:prstGeom>
          <a:noFill/>
          <a:ln>
            <a:solidFill>
              <a:schemeClr val="accent1"/>
            </a:solidFill>
          </a:ln>
          <a:effectLst>
            <a:glow rad="2286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rtlCol="0" anchor="ctr"/>
          <a:lstStyle/>
          <a:p>
            <a:pPr algn="ctr"/>
            <a:r>
              <a:rPr lang="az-Latn-AZ" b="1">
                <a:solidFill>
                  <a:schemeClr val="tx1"/>
                </a:solidFill>
              </a:rPr>
              <a:t>ACCESS </a:t>
            </a:r>
            <a:r>
              <a:rPr lang="az-Latn-AZ" b="1">
                <a:solidFill>
                  <a:schemeClr val="tx1"/>
                </a:solidFill>
              </a:rPr>
              <a:t>və </a:t>
            </a:r>
            <a:r>
              <a:rPr lang="az-Latn-AZ" b="1" smtClean="0">
                <a:solidFill>
                  <a:schemeClr val="tx1"/>
                </a:solidFill>
              </a:rPr>
              <a:t>TRUNK</a:t>
            </a:r>
            <a:endParaRPr lang="ru-RU">
              <a:solidFill>
                <a:schemeClr val="tx1"/>
              </a:solidFill>
            </a:endParaRPr>
          </a:p>
        </p:txBody>
      </p:sp>
      <p:sp>
        <p:nvSpPr>
          <p:cNvPr id="4" name="TextBox 3"/>
          <p:cNvSpPr txBox="1"/>
          <p:nvPr/>
        </p:nvSpPr>
        <p:spPr>
          <a:xfrm>
            <a:off x="3960690" y="7056934"/>
            <a:ext cx="27219024" cy="2123658"/>
          </a:xfrm>
          <a:prstGeom prst="rect">
            <a:avLst/>
          </a:prstGeom>
          <a:noFill/>
        </p:spPr>
        <p:txBody>
          <a:bodyPr wrap="square" rtlCol="0">
            <a:spAutoFit/>
          </a:bodyPr>
          <a:lstStyle/>
          <a:p>
            <a:r>
              <a:rPr lang="az-Latn-AZ" sz="6600"/>
              <a:t>Cihazlar arası linklər access və trunk olmaqla iki qrupa bölünür.Bu tip qruplaşdırma istifadə yerinə görə dəyişir.</a:t>
            </a:r>
            <a:endParaRPr lang="ru-RU" sz="660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965"/>
          <a:stretch/>
        </p:blipFill>
        <p:spPr bwMode="auto">
          <a:xfrm>
            <a:off x="20090482" y="10009262"/>
            <a:ext cx="11089232" cy="6153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60690" y="9426924"/>
            <a:ext cx="15337704" cy="3139321"/>
          </a:xfrm>
          <a:prstGeom prst="rect">
            <a:avLst/>
          </a:prstGeom>
          <a:noFill/>
        </p:spPr>
        <p:txBody>
          <a:bodyPr wrap="square" rtlCol="0">
            <a:spAutoFit/>
          </a:bodyPr>
          <a:lstStyle/>
          <a:p>
            <a:r>
              <a:rPr lang="az-Latn-AZ" sz="6600"/>
              <a:t>Access linklər “end devices”-lar </a:t>
            </a:r>
            <a:r>
              <a:rPr lang="az-Latn-AZ" sz="6600"/>
              <a:t>üçündür</a:t>
            </a:r>
            <a:r>
              <a:rPr lang="az-Latn-AZ" sz="6600" smtClean="0"/>
              <a:t>. Yəni </a:t>
            </a:r>
            <a:r>
              <a:rPr lang="az-Latn-AZ" sz="6600"/>
              <a:t>bir host sviç və ya routerə qoşulduqda onlar arası xətt access adlanır.</a:t>
            </a:r>
            <a:endParaRPr lang="ru-RU" sz="6600"/>
          </a:p>
        </p:txBody>
      </p:sp>
      <p:sp>
        <p:nvSpPr>
          <p:cNvPr id="6" name="TextBox 5"/>
          <p:cNvSpPr txBox="1"/>
          <p:nvPr/>
        </p:nvSpPr>
        <p:spPr>
          <a:xfrm>
            <a:off x="4091270" y="13066254"/>
            <a:ext cx="14036513" cy="5170646"/>
          </a:xfrm>
          <a:prstGeom prst="rect">
            <a:avLst/>
          </a:prstGeom>
          <a:noFill/>
        </p:spPr>
        <p:txBody>
          <a:bodyPr wrap="square" rtlCol="0">
            <a:spAutoFit/>
          </a:bodyPr>
          <a:lstStyle/>
          <a:p>
            <a:r>
              <a:rPr lang="az-Latn-AZ" sz="6600"/>
              <a:t>Trunk linklər isə “tağ” olunmuş və ya işarələnmiş paketlərin cihazlar arası əlaqəsini təmin edir.Bu cür paketlər müxtəlif vlan-lara aid paketlərin daşınması zamanı formalaşır.</a:t>
            </a:r>
            <a:endParaRPr lang="ru-RU" sz="6600"/>
          </a:p>
        </p:txBody>
      </p:sp>
    </p:spTree>
    <p:extLst>
      <p:ext uri="{BB962C8B-B14F-4D97-AF65-F5344CB8AC3E}">
        <p14:creationId xmlns:p14="http://schemas.microsoft.com/office/powerpoint/2010/main" val="206395913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op 69+ imagen professional powerpoint background hd -  Thpthoanghoatham.edu.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 y="29646"/>
            <a:ext cx="36014594" cy="2161857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722" y="3259399"/>
            <a:ext cx="25922880" cy="15049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98630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451</Words>
  <Application>Microsoft Office PowerPoint</Application>
  <PresentationFormat>Произвольный</PresentationFormat>
  <Paragraphs>26</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hp</dc:creator>
  <cp:lastModifiedBy>hp</cp:lastModifiedBy>
  <cp:revision>10</cp:revision>
  <dcterms:created xsi:type="dcterms:W3CDTF">2023-12-07T17:45:22Z</dcterms:created>
  <dcterms:modified xsi:type="dcterms:W3CDTF">2023-12-07T19:51:24Z</dcterms:modified>
</cp:coreProperties>
</file>