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36004500" cy="21602700"/>
  <p:notesSz cx="6858000" cy="9144000"/>
  <p:defaultTextStyle>
    <a:defPPr>
      <a:defRPr lang="ru-RU"/>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1" d="100"/>
          <a:sy n="21" d="100"/>
        </p:scale>
        <p:origin x="-1032" y="-156"/>
      </p:cViewPr>
      <p:guideLst>
        <p:guide orient="horz" pos="6804"/>
        <p:guide pos="11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700339" y="6710841"/>
            <a:ext cx="30603826" cy="463057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5400677" y="12241531"/>
            <a:ext cx="25203150" cy="5520690"/>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FC971FD-3020-44E6-8E8F-1169AA4964FC}" type="datetimeFigureOut">
              <a:rPr lang="ru-RU" smtClean="0"/>
              <a:t>23.11.2023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326F01C-4D80-4E6B-95EE-63A96926BBBD}" type="slidenum">
              <a:rPr lang="ru-RU" smtClean="0"/>
              <a:t>‹#›</a:t>
            </a:fld>
            <a:endParaRPr lang="ru-RU"/>
          </a:p>
        </p:txBody>
      </p:sp>
    </p:spTree>
    <p:extLst>
      <p:ext uri="{BB962C8B-B14F-4D97-AF65-F5344CB8AC3E}">
        <p14:creationId xmlns:p14="http://schemas.microsoft.com/office/powerpoint/2010/main" val="247136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FC971FD-3020-44E6-8E8F-1169AA4964FC}" type="datetimeFigureOut">
              <a:rPr lang="ru-RU" smtClean="0"/>
              <a:t>23.11.2023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326F01C-4D80-4E6B-95EE-63A96926BBBD}" type="slidenum">
              <a:rPr lang="ru-RU" smtClean="0"/>
              <a:t>‹#›</a:t>
            </a:fld>
            <a:endParaRPr lang="ru-RU"/>
          </a:p>
        </p:txBody>
      </p:sp>
    </p:spTree>
    <p:extLst>
      <p:ext uri="{BB962C8B-B14F-4D97-AF65-F5344CB8AC3E}">
        <p14:creationId xmlns:p14="http://schemas.microsoft.com/office/powerpoint/2010/main" val="12820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1393926" y="4540570"/>
            <a:ext cx="15945744" cy="9677209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3544195" y="4540570"/>
            <a:ext cx="47249654" cy="9677209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FC971FD-3020-44E6-8E8F-1169AA4964FC}" type="datetimeFigureOut">
              <a:rPr lang="ru-RU" smtClean="0"/>
              <a:t>23.11.2023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326F01C-4D80-4E6B-95EE-63A96926BBBD}" type="slidenum">
              <a:rPr lang="ru-RU" smtClean="0"/>
              <a:t>‹#›</a:t>
            </a:fld>
            <a:endParaRPr lang="ru-RU"/>
          </a:p>
        </p:txBody>
      </p:sp>
    </p:spTree>
    <p:extLst>
      <p:ext uri="{BB962C8B-B14F-4D97-AF65-F5344CB8AC3E}">
        <p14:creationId xmlns:p14="http://schemas.microsoft.com/office/powerpoint/2010/main" val="3694335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FC971FD-3020-44E6-8E8F-1169AA4964FC}" type="datetimeFigureOut">
              <a:rPr lang="ru-RU" smtClean="0"/>
              <a:t>23.11.2023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326F01C-4D80-4E6B-95EE-63A96926BBBD}" type="slidenum">
              <a:rPr lang="ru-RU" smtClean="0"/>
              <a:t>‹#›</a:t>
            </a:fld>
            <a:endParaRPr lang="ru-RU"/>
          </a:p>
        </p:txBody>
      </p:sp>
    </p:spTree>
    <p:extLst>
      <p:ext uri="{BB962C8B-B14F-4D97-AF65-F5344CB8AC3E}">
        <p14:creationId xmlns:p14="http://schemas.microsoft.com/office/powerpoint/2010/main" val="4792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44107" y="13881737"/>
            <a:ext cx="30603826" cy="4290537"/>
          </a:xfrm>
        </p:spPr>
        <p:txBody>
          <a:bodyPr anchor="t"/>
          <a:lstStyle>
            <a:lvl1pPr algn="l">
              <a:defRPr sz="13500" b="1" cap="all"/>
            </a:lvl1pPr>
          </a:lstStyle>
          <a:p>
            <a:r>
              <a:rPr lang="ru-RU" smtClean="0"/>
              <a:t>Образец заголовка</a:t>
            </a:r>
            <a:endParaRPr lang="ru-RU"/>
          </a:p>
        </p:txBody>
      </p:sp>
      <p:sp>
        <p:nvSpPr>
          <p:cNvPr id="3" name="Текст 2"/>
          <p:cNvSpPr>
            <a:spLocks noGrp="1"/>
          </p:cNvSpPr>
          <p:nvPr>
            <p:ph type="body" idx="1"/>
          </p:nvPr>
        </p:nvSpPr>
        <p:spPr>
          <a:xfrm>
            <a:off x="2844107" y="9156149"/>
            <a:ext cx="30603826" cy="4725589"/>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FC971FD-3020-44E6-8E8F-1169AA4964FC}" type="datetimeFigureOut">
              <a:rPr lang="ru-RU" smtClean="0"/>
              <a:t>23.11.2023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326F01C-4D80-4E6B-95EE-63A96926BBBD}" type="slidenum">
              <a:rPr lang="ru-RU" smtClean="0"/>
              <a:t>‹#›</a:t>
            </a:fld>
            <a:endParaRPr lang="ru-RU"/>
          </a:p>
        </p:txBody>
      </p:sp>
    </p:spTree>
    <p:extLst>
      <p:ext uri="{BB962C8B-B14F-4D97-AF65-F5344CB8AC3E}">
        <p14:creationId xmlns:p14="http://schemas.microsoft.com/office/powerpoint/2010/main" val="172971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3544195" y="26463310"/>
            <a:ext cx="31597698" cy="74849355"/>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35741969" y="26463310"/>
            <a:ext cx="31597702" cy="74849355"/>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FC971FD-3020-44E6-8E8F-1169AA4964FC}" type="datetimeFigureOut">
              <a:rPr lang="ru-RU" smtClean="0"/>
              <a:t>23.11.2023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326F01C-4D80-4E6B-95EE-63A96926BBBD}" type="slidenum">
              <a:rPr lang="ru-RU" smtClean="0"/>
              <a:t>‹#›</a:t>
            </a:fld>
            <a:endParaRPr lang="ru-RU"/>
          </a:p>
        </p:txBody>
      </p:sp>
    </p:spTree>
    <p:extLst>
      <p:ext uri="{BB962C8B-B14F-4D97-AF65-F5344CB8AC3E}">
        <p14:creationId xmlns:p14="http://schemas.microsoft.com/office/powerpoint/2010/main" val="3563648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0227" y="865111"/>
            <a:ext cx="32404050" cy="360045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1800226" y="4835607"/>
            <a:ext cx="15908240" cy="2015251"/>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ru-RU" smtClean="0"/>
              <a:t>Образец текста</a:t>
            </a:r>
          </a:p>
        </p:txBody>
      </p:sp>
      <p:sp>
        <p:nvSpPr>
          <p:cNvPr id="4" name="Объект 3"/>
          <p:cNvSpPr>
            <a:spLocks noGrp="1"/>
          </p:cNvSpPr>
          <p:nvPr>
            <p:ph sz="half" idx="2"/>
          </p:nvPr>
        </p:nvSpPr>
        <p:spPr>
          <a:xfrm>
            <a:off x="1800226" y="6850858"/>
            <a:ext cx="15908240" cy="12446557"/>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18289789" y="4835607"/>
            <a:ext cx="15914490" cy="2015251"/>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ru-RU" smtClean="0"/>
              <a:t>Образец текста</a:t>
            </a:r>
          </a:p>
        </p:txBody>
      </p:sp>
      <p:sp>
        <p:nvSpPr>
          <p:cNvPr id="6" name="Объект 5"/>
          <p:cNvSpPr>
            <a:spLocks noGrp="1"/>
          </p:cNvSpPr>
          <p:nvPr>
            <p:ph sz="quarter" idx="4"/>
          </p:nvPr>
        </p:nvSpPr>
        <p:spPr>
          <a:xfrm>
            <a:off x="18289789" y="6850858"/>
            <a:ext cx="15914490" cy="12446557"/>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FC971FD-3020-44E6-8E8F-1169AA4964FC}" type="datetimeFigureOut">
              <a:rPr lang="ru-RU" smtClean="0"/>
              <a:t>23.11.2023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326F01C-4D80-4E6B-95EE-63A96926BBBD}" type="slidenum">
              <a:rPr lang="ru-RU" smtClean="0"/>
              <a:t>‹#›</a:t>
            </a:fld>
            <a:endParaRPr lang="ru-RU"/>
          </a:p>
        </p:txBody>
      </p:sp>
    </p:spTree>
    <p:extLst>
      <p:ext uri="{BB962C8B-B14F-4D97-AF65-F5344CB8AC3E}">
        <p14:creationId xmlns:p14="http://schemas.microsoft.com/office/powerpoint/2010/main" val="896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FC971FD-3020-44E6-8E8F-1169AA4964FC}" type="datetimeFigureOut">
              <a:rPr lang="ru-RU" smtClean="0"/>
              <a:t>23.11.2023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326F01C-4D80-4E6B-95EE-63A96926BBBD}" type="slidenum">
              <a:rPr lang="ru-RU" smtClean="0"/>
              <a:t>‹#›</a:t>
            </a:fld>
            <a:endParaRPr lang="ru-RU"/>
          </a:p>
        </p:txBody>
      </p:sp>
    </p:spTree>
    <p:extLst>
      <p:ext uri="{BB962C8B-B14F-4D97-AF65-F5344CB8AC3E}">
        <p14:creationId xmlns:p14="http://schemas.microsoft.com/office/powerpoint/2010/main" val="327381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FC971FD-3020-44E6-8E8F-1169AA4964FC}" type="datetimeFigureOut">
              <a:rPr lang="ru-RU" smtClean="0"/>
              <a:t>23.11.2023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326F01C-4D80-4E6B-95EE-63A96926BBBD}" type="slidenum">
              <a:rPr lang="ru-RU" smtClean="0"/>
              <a:t>‹#›</a:t>
            </a:fld>
            <a:endParaRPr lang="ru-RU"/>
          </a:p>
        </p:txBody>
      </p:sp>
    </p:spTree>
    <p:extLst>
      <p:ext uri="{BB962C8B-B14F-4D97-AF65-F5344CB8AC3E}">
        <p14:creationId xmlns:p14="http://schemas.microsoft.com/office/powerpoint/2010/main" val="276740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0228" y="860107"/>
            <a:ext cx="11845232" cy="3660459"/>
          </a:xfrm>
        </p:spPr>
        <p:txBody>
          <a:bodyPr anchor="b"/>
          <a:lstStyle>
            <a:lvl1pPr algn="l">
              <a:defRPr sz="6800" b="1"/>
            </a:lvl1pPr>
          </a:lstStyle>
          <a:p>
            <a:r>
              <a:rPr lang="ru-RU" smtClean="0"/>
              <a:t>Образец заголовка</a:t>
            </a:r>
            <a:endParaRPr lang="ru-RU"/>
          </a:p>
        </p:txBody>
      </p:sp>
      <p:sp>
        <p:nvSpPr>
          <p:cNvPr id="3" name="Объект 2"/>
          <p:cNvSpPr>
            <a:spLocks noGrp="1"/>
          </p:cNvSpPr>
          <p:nvPr>
            <p:ph idx="1"/>
          </p:nvPr>
        </p:nvSpPr>
        <p:spPr>
          <a:xfrm>
            <a:off x="14076760" y="860110"/>
            <a:ext cx="20127516" cy="18437307"/>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1800228" y="4520567"/>
            <a:ext cx="11845232" cy="14776849"/>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ru-RU" smtClean="0"/>
              <a:t>Образец текста</a:t>
            </a:r>
          </a:p>
        </p:txBody>
      </p:sp>
      <p:sp>
        <p:nvSpPr>
          <p:cNvPr id="5" name="Дата 4"/>
          <p:cNvSpPr>
            <a:spLocks noGrp="1"/>
          </p:cNvSpPr>
          <p:nvPr>
            <p:ph type="dt" sz="half" idx="10"/>
          </p:nvPr>
        </p:nvSpPr>
        <p:spPr/>
        <p:txBody>
          <a:bodyPr/>
          <a:lstStyle/>
          <a:p>
            <a:fld id="{9FC971FD-3020-44E6-8E8F-1169AA4964FC}" type="datetimeFigureOut">
              <a:rPr lang="ru-RU" smtClean="0"/>
              <a:t>23.11.2023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326F01C-4D80-4E6B-95EE-63A96926BBBD}" type="slidenum">
              <a:rPr lang="ru-RU" smtClean="0"/>
              <a:t>‹#›</a:t>
            </a:fld>
            <a:endParaRPr lang="ru-RU"/>
          </a:p>
        </p:txBody>
      </p:sp>
    </p:spTree>
    <p:extLst>
      <p:ext uri="{BB962C8B-B14F-4D97-AF65-F5344CB8AC3E}">
        <p14:creationId xmlns:p14="http://schemas.microsoft.com/office/powerpoint/2010/main" val="153513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57134" y="15121891"/>
            <a:ext cx="21602700" cy="1785225"/>
          </a:xfrm>
        </p:spPr>
        <p:txBody>
          <a:bodyPr anchor="b"/>
          <a:lstStyle>
            <a:lvl1pPr algn="l">
              <a:defRPr sz="6800" b="1"/>
            </a:lvl1pPr>
          </a:lstStyle>
          <a:p>
            <a:r>
              <a:rPr lang="ru-RU" smtClean="0"/>
              <a:t>Образец заголовка</a:t>
            </a:r>
            <a:endParaRPr lang="ru-RU"/>
          </a:p>
        </p:txBody>
      </p:sp>
      <p:sp>
        <p:nvSpPr>
          <p:cNvPr id="3" name="Рисунок 2"/>
          <p:cNvSpPr>
            <a:spLocks noGrp="1"/>
          </p:cNvSpPr>
          <p:nvPr>
            <p:ph type="pic" idx="1"/>
          </p:nvPr>
        </p:nvSpPr>
        <p:spPr>
          <a:xfrm>
            <a:off x="7057134" y="1930242"/>
            <a:ext cx="21602700" cy="1296162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ru-RU"/>
          </a:p>
        </p:txBody>
      </p:sp>
      <p:sp>
        <p:nvSpPr>
          <p:cNvPr id="4" name="Текст 3"/>
          <p:cNvSpPr>
            <a:spLocks noGrp="1"/>
          </p:cNvSpPr>
          <p:nvPr>
            <p:ph type="body" sz="half" idx="2"/>
          </p:nvPr>
        </p:nvSpPr>
        <p:spPr>
          <a:xfrm>
            <a:off x="7057134" y="16907116"/>
            <a:ext cx="21602700" cy="2535315"/>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ru-RU" smtClean="0"/>
              <a:t>Образец текста</a:t>
            </a:r>
          </a:p>
        </p:txBody>
      </p:sp>
      <p:sp>
        <p:nvSpPr>
          <p:cNvPr id="5" name="Дата 4"/>
          <p:cNvSpPr>
            <a:spLocks noGrp="1"/>
          </p:cNvSpPr>
          <p:nvPr>
            <p:ph type="dt" sz="half" idx="10"/>
          </p:nvPr>
        </p:nvSpPr>
        <p:spPr/>
        <p:txBody>
          <a:bodyPr/>
          <a:lstStyle/>
          <a:p>
            <a:fld id="{9FC971FD-3020-44E6-8E8F-1169AA4964FC}" type="datetimeFigureOut">
              <a:rPr lang="ru-RU" smtClean="0"/>
              <a:t>23.11.2023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326F01C-4D80-4E6B-95EE-63A96926BBBD}" type="slidenum">
              <a:rPr lang="ru-RU" smtClean="0"/>
              <a:t>‹#›</a:t>
            </a:fld>
            <a:endParaRPr lang="ru-RU"/>
          </a:p>
        </p:txBody>
      </p:sp>
    </p:spTree>
    <p:extLst>
      <p:ext uri="{BB962C8B-B14F-4D97-AF65-F5344CB8AC3E}">
        <p14:creationId xmlns:p14="http://schemas.microsoft.com/office/powerpoint/2010/main" val="74482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0227" y="865111"/>
            <a:ext cx="32404050" cy="3600450"/>
          </a:xfrm>
          <a:prstGeom prst="rect">
            <a:avLst/>
          </a:prstGeom>
        </p:spPr>
        <p:txBody>
          <a:bodyPr vert="horz" lIns="308610" tIns="154305" rIns="308610" bIns="154305"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1800227" y="5040634"/>
            <a:ext cx="32404050" cy="14256783"/>
          </a:xfrm>
          <a:prstGeom prst="rect">
            <a:avLst/>
          </a:prstGeom>
        </p:spPr>
        <p:txBody>
          <a:bodyPr vert="horz" lIns="308610" tIns="154305" rIns="308610" bIns="154305"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1800227" y="20022505"/>
            <a:ext cx="8401050" cy="1150143"/>
          </a:xfrm>
          <a:prstGeom prst="rect">
            <a:avLst/>
          </a:prstGeom>
        </p:spPr>
        <p:txBody>
          <a:bodyPr vert="horz" lIns="308610" tIns="154305" rIns="308610" bIns="154305" rtlCol="0" anchor="ctr"/>
          <a:lstStyle>
            <a:lvl1pPr algn="l">
              <a:defRPr sz="4100">
                <a:solidFill>
                  <a:schemeClr val="tx1">
                    <a:tint val="75000"/>
                  </a:schemeClr>
                </a:solidFill>
              </a:defRPr>
            </a:lvl1pPr>
          </a:lstStyle>
          <a:p>
            <a:fld id="{9FC971FD-3020-44E6-8E8F-1169AA4964FC}" type="datetimeFigureOut">
              <a:rPr lang="ru-RU" smtClean="0"/>
              <a:t>23.11.2023</a:t>
            </a:fld>
            <a:endParaRPr lang="ru-RU"/>
          </a:p>
        </p:txBody>
      </p:sp>
      <p:sp>
        <p:nvSpPr>
          <p:cNvPr id="5" name="Нижний колонтитул 4"/>
          <p:cNvSpPr>
            <a:spLocks noGrp="1"/>
          </p:cNvSpPr>
          <p:nvPr>
            <p:ph type="ftr" sz="quarter" idx="3"/>
          </p:nvPr>
        </p:nvSpPr>
        <p:spPr>
          <a:xfrm>
            <a:off x="12301539" y="20022505"/>
            <a:ext cx="11401426" cy="1150143"/>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25803227" y="20022505"/>
            <a:ext cx="8401050" cy="1150143"/>
          </a:xfrm>
          <a:prstGeom prst="rect">
            <a:avLst/>
          </a:prstGeom>
        </p:spPr>
        <p:txBody>
          <a:bodyPr vert="horz" lIns="308610" tIns="154305" rIns="308610" bIns="154305" rtlCol="0" anchor="ctr"/>
          <a:lstStyle>
            <a:lvl1pPr algn="r">
              <a:defRPr sz="4100">
                <a:solidFill>
                  <a:schemeClr val="tx1">
                    <a:tint val="75000"/>
                  </a:schemeClr>
                </a:solidFill>
              </a:defRPr>
            </a:lvl1pPr>
          </a:lstStyle>
          <a:p>
            <a:fld id="{E326F01C-4D80-4E6B-95EE-63A96926BBBD}" type="slidenum">
              <a:rPr lang="ru-RU" smtClean="0"/>
              <a:t>‹#›</a:t>
            </a:fld>
            <a:endParaRPr lang="ru-RU"/>
          </a:p>
        </p:txBody>
      </p:sp>
    </p:spTree>
    <p:extLst>
      <p:ext uri="{BB962C8B-B14F-4D97-AF65-F5344CB8AC3E}">
        <p14:creationId xmlns:p14="http://schemas.microsoft.com/office/powerpoint/2010/main" val="403093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ru-RU"/>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82" y="-13603"/>
            <a:ext cx="36292282" cy="21647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981595" y="7373968"/>
            <a:ext cx="13753528" cy="1569660"/>
          </a:xfrm>
          <a:prstGeom prst="rect">
            <a:avLst/>
          </a:prstGeom>
          <a:noFill/>
        </p:spPr>
        <p:txBody>
          <a:bodyPr wrap="square" rtlCol="0">
            <a:spAutoFit/>
          </a:bodyPr>
          <a:lstStyle/>
          <a:p>
            <a:r>
              <a:rPr lang="az-Latn-AZ" sz="9600" smtClean="0"/>
              <a:t>Fənn: Əməliyyat sistemləri</a:t>
            </a:r>
            <a:endParaRPr lang="ru-RU" sz="9600"/>
          </a:p>
        </p:txBody>
      </p:sp>
      <p:sp>
        <p:nvSpPr>
          <p:cNvPr id="5" name="TextBox 4"/>
          <p:cNvSpPr txBox="1"/>
          <p:nvPr/>
        </p:nvSpPr>
        <p:spPr>
          <a:xfrm>
            <a:off x="9433298" y="9466923"/>
            <a:ext cx="15913768" cy="1446550"/>
          </a:xfrm>
          <a:prstGeom prst="rect">
            <a:avLst/>
          </a:prstGeom>
          <a:noFill/>
        </p:spPr>
        <p:txBody>
          <a:bodyPr wrap="square" rtlCol="0">
            <a:spAutoFit/>
          </a:bodyPr>
          <a:lstStyle/>
          <a:p>
            <a:r>
              <a:rPr lang="az-Latn-AZ" sz="8800" smtClean="0"/>
              <a:t>Mövzu 10: </a:t>
            </a:r>
            <a:r>
              <a:rPr lang="az-Latn-AZ" sz="8800"/>
              <a:t>İnternet Protocol</a:t>
            </a:r>
            <a:endParaRPr lang="ru-RU" sz="8800"/>
          </a:p>
        </p:txBody>
      </p:sp>
      <p:sp>
        <p:nvSpPr>
          <p:cNvPr id="6" name="TextBox 5"/>
          <p:cNvSpPr txBox="1"/>
          <p:nvPr/>
        </p:nvSpPr>
        <p:spPr>
          <a:xfrm>
            <a:off x="12601650" y="5255668"/>
            <a:ext cx="15769752" cy="1446550"/>
          </a:xfrm>
          <a:prstGeom prst="rect">
            <a:avLst/>
          </a:prstGeom>
          <a:noFill/>
        </p:spPr>
        <p:txBody>
          <a:bodyPr wrap="square" rtlCol="0">
            <a:spAutoFit/>
          </a:bodyPr>
          <a:lstStyle/>
          <a:p>
            <a:r>
              <a:rPr lang="az-Latn-AZ" sz="8800" smtClean="0"/>
              <a:t>İxtisas: İnformasiya texnologiyaları</a:t>
            </a:r>
            <a:endParaRPr lang="ru-RU" sz="8800"/>
          </a:p>
        </p:txBody>
      </p:sp>
      <p:sp>
        <p:nvSpPr>
          <p:cNvPr id="7" name="TextBox 6"/>
          <p:cNvSpPr txBox="1"/>
          <p:nvPr/>
        </p:nvSpPr>
        <p:spPr>
          <a:xfrm>
            <a:off x="7849122" y="11620033"/>
            <a:ext cx="11773308" cy="1446550"/>
          </a:xfrm>
          <a:prstGeom prst="rect">
            <a:avLst/>
          </a:prstGeom>
          <a:noFill/>
        </p:spPr>
        <p:txBody>
          <a:bodyPr wrap="square" rtlCol="0">
            <a:spAutoFit/>
          </a:bodyPr>
          <a:lstStyle/>
          <a:p>
            <a:r>
              <a:rPr lang="az-Latn-AZ" sz="8800" smtClean="0"/>
              <a:t>Tələbə: Qasımlı Zeynəb</a:t>
            </a:r>
            <a:endParaRPr lang="ru-RU" sz="8800"/>
          </a:p>
        </p:txBody>
      </p:sp>
    </p:spTree>
    <p:extLst>
      <p:ext uri="{BB962C8B-B14F-4D97-AF65-F5344CB8AC3E}">
        <p14:creationId xmlns:p14="http://schemas.microsoft.com/office/powerpoint/2010/main" val="41956242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6436299" cy="2160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32498" y="1080270"/>
            <a:ext cx="30027336" cy="3416320"/>
          </a:xfrm>
          <a:prstGeom prst="rect">
            <a:avLst/>
          </a:prstGeom>
          <a:noFill/>
        </p:spPr>
        <p:txBody>
          <a:bodyPr wrap="square" rtlCol="0">
            <a:spAutoFit/>
          </a:bodyPr>
          <a:lstStyle/>
          <a:p>
            <a:r>
              <a:rPr lang="az-Latn-AZ" sz="7200" b="1"/>
              <a:t>Şəxsi və İctimai </a:t>
            </a:r>
            <a:r>
              <a:rPr lang="az-Latn-AZ" sz="7200" b="1"/>
              <a:t>İP </a:t>
            </a:r>
            <a:r>
              <a:rPr lang="az-Latn-AZ" sz="7200" b="1" smtClean="0"/>
              <a:t>ünvanlar</a:t>
            </a:r>
            <a:endParaRPr lang="az-Latn-AZ" sz="7200" smtClean="0"/>
          </a:p>
          <a:p>
            <a:r>
              <a:rPr lang="az-Latn-AZ" sz="7200" smtClean="0"/>
              <a:t>Lokal </a:t>
            </a:r>
            <a:r>
              <a:rPr lang="az-Latn-AZ" sz="7200"/>
              <a:t>şəbəkədə </a:t>
            </a:r>
            <a:r>
              <a:rPr lang="az-Latn-AZ" sz="7200" b="1"/>
              <a:t>şəxsi </a:t>
            </a:r>
            <a:r>
              <a:rPr lang="az-Latn-AZ" sz="7200"/>
              <a:t>(private) ünvanlardan istifadə olunur. Bu ünvanlar A, B və C sinifinə məxsus ola </a:t>
            </a:r>
            <a:r>
              <a:rPr lang="az-Latn-AZ" sz="7200"/>
              <a:t>bilərlər</a:t>
            </a:r>
            <a:r>
              <a:rPr lang="az-Latn-AZ" sz="7200" smtClean="0"/>
              <a:t>.</a:t>
            </a:r>
            <a:endParaRPr lang="ru-RU" sz="7200"/>
          </a:p>
        </p:txBody>
      </p:sp>
      <p:graphicFrame>
        <p:nvGraphicFramePr>
          <p:cNvPr id="3" name="Таблица 2"/>
          <p:cNvGraphicFramePr>
            <a:graphicFrameLocks noGrp="1"/>
          </p:cNvGraphicFramePr>
          <p:nvPr>
            <p:extLst>
              <p:ext uri="{D42A27DB-BD31-4B8C-83A1-F6EECF244321}">
                <p14:modId xmlns:p14="http://schemas.microsoft.com/office/powerpoint/2010/main" val="1199456014"/>
              </p:ext>
            </p:extLst>
          </p:nvPr>
        </p:nvGraphicFramePr>
        <p:xfrm>
          <a:off x="1575812" y="4968702"/>
          <a:ext cx="33284672" cy="9637666"/>
        </p:xfrm>
        <a:graphic>
          <a:graphicData uri="http://schemas.openxmlformats.org/drawingml/2006/table">
            <a:tbl>
              <a:tblPr firstRow="1" firstCol="1" bandRow="1">
                <a:tableStyleId>{5C22544A-7EE6-4342-B048-85BDC9FD1C3A}</a:tableStyleId>
              </a:tblPr>
              <a:tblGrid>
                <a:gridCol w="3335896"/>
                <a:gridCol w="8613227"/>
                <a:gridCol w="6222727"/>
                <a:gridCol w="15112822"/>
              </a:tblGrid>
              <a:tr h="2885784">
                <a:tc>
                  <a:txBody>
                    <a:bodyPr/>
                    <a:lstStyle/>
                    <a:p>
                      <a:pPr algn="just">
                        <a:lnSpc>
                          <a:spcPct val="120000"/>
                        </a:lnSpc>
                        <a:spcAft>
                          <a:spcPts val="0"/>
                        </a:spcAft>
                      </a:pPr>
                      <a:r>
                        <a:rPr lang="az-Latn-AZ" sz="7100" smtClean="0">
                          <a:solidFill>
                            <a:schemeClr val="tx1"/>
                          </a:solidFill>
                          <a:effectLst/>
                        </a:rPr>
                        <a:t>  Sinif</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Şəbəkə</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Subnet </a:t>
                      </a:r>
                      <a:r>
                        <a:rPr lang="az-Latn-AZ" sz="7100">
                          <a:solidFill>
                            <a:schemeClr val="tx1"/>
                          </a:solidFill>
                          <a:effectLst/>
                        </a:rPr>
                        <a:t>mask</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Ünvan </a:t>
                      </a:r>
                      <a:r>
                        <a:rPr lang="az-Latn-AZ" sz="7100">
                          <a:solidFill>
                            <a:schemeClr val="tx1"/>
                          </a:solidFill>
                          <a:effectLst/>
                        </a:rPr>
                        <a:t>aralığı</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2472998">
                <a:tc>
                  <a:txBody>
                    <a:bodyPr/>
                    <a:lstStyle/>
                    <a:p>
                      <a:pPr algn="just">
                        <a:lnSpc>
                          <a:spcPct val="120000"/>
                        </a:lnSpc>
                        <a:spcAft>
                          <a:spcPts val="0"/>
                        </a:spcAft>
                      </a:pPr>
                      <a:r>
                        <a:rPr lang="az-Latn-AZ" sz="7100" smtClean="0">
                          <a:solidFill>
                            <a:schemeClr val="tx1"/>
                          </a:solidFill>
                          <a:effectLst/>
                        </a:rPr>
                        <a:t>  A</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10.0.0.0</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255.0.0.0</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10.0.0.0 </a:t>
                      </a:r>
                      <a:r>
                        <a:rPr lang="az-Latn-AZ" sz="7100">
                          <a:solidFill>
                            <a:schemeClr val="tx1"/>
                          </a:solidFill>
                          <a:effectLst/>
                        </a:rPr>
                        <a:t>– 10.255.255.255</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2885784">
                <a:tc>
                  <a:txBody>
                    <a:bodyPr/>
                    <a:lstStyle/>
                    <a:p>
                      <a:pPr algn="just">
                        <a:lnSpc>
                          <a:spcPct val="120000"/>
                        </a:lnSpc>
                        <a:spcAft>
                          <a:spcPts val="0"/>
                        </a:spcAft>
                      </a:pPr>
                      <a:r>
                        <a:rPr lang="az-Latn-AZ" sz="7100" smtClean="0">
                          <a:solidFill>
                            <a:schemeClr val="tx1"/>
                          </a:solidFill>
                          <a:effectLst/>
                        </a:rPr>
                        <a:t>  B</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172.16.0.0-172.31.0.0</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255.240.0.0</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172.16.0.0 </a:t>
                      </a:r>
                      <a:r>
                        <a:rPr lang="az-Latn-AZ" sz="7100">
                          <a:solidFill>
                            <a:schemeClr val="tx1"/>
                          </a:solidFill>
                          <a:effectLst/>
                        </a:rPr>
                        <a:t>– 172.31.255.255</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393100">
                <a:tc>
                  <a:txBody>
                    <a:bodyPr/>
                    <a:lstStyle/>
                    <a:p>
                      <a:pPr algn="just">
                        <a:lnSpc>
                          <a:spcPct val="120000"/>
                        </a:lnSpc>
                        <a:spcAft>
                          <a:spcPts val="0"/>
                        </a:spcAft>
                      </a:pPr>
                      <a:r>
                        <a:rPr lang="az-Latn-AZ" sz="7100" smtClean="0">
                          <a:solidFill>
                            <a:schemeClr val="tx1"/>
                          </a:solidFill>
                          <a:effectLst/>
                        </a:rPr>
                        <a:t>  C</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192.168.0.0</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255.255.0.0</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just">
                        <a:lnSpc>
                          <a:spcPct val="120000"/>
                        </a:lnSpc>
                        <a:spcAft>
                          <a:spcPts val="0"/>
                        </a:spcAft>
                      </a:pPr>
                      <a:r>
                        <a:rPr lang="az-Latn-AZ" sz="7100" smtClean="0">
                          <a:solidFill>
                            <a:schemeClr val="tx1"/>
                          </a:solidFill>
                          <a:effectLst/>
                        </a:rPr>
                        <a:t> 192.168.0.0 </a:t>
                      </a:r>
                      <a:r>
                        <a:rPr lang="az-Latn-AZ" sz="7100">
                          <a:solidFill>
                            <a:schemeClr val="tx1"/>
                          </a:solidFill>
                          <a:effectLst/>
                        </a:rPr>
                        <a:t>– 192.168.255.255</a:t>
                      </a:r>
                      <a:endParaRPr lang="ru-RU" sz="7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4" name="TextBox 3"/>
          <p:cNvSpPr txBox="1"/>
          <p:nvPr/>
        </p:nvSpPr>
        <p:spPr>
          <a:xfrm>
            <a:off x="2232498" y="16129942"/>
            <a:ext cx="30819424" cy="2308324"/>
          </a:xfrm>
          <a:prstGeom prst="rect">
            <a:avLst/>
          </a:prstGeom>
          <a:noFill/>
        </p:spPr>
        <p:txBody>
          <a:bodyPr wrap="square" rtlCol="0">
            <a:spAutoFit/>
          </a:bodyPr>
          <a:lstStyle/>
          <a:p>
            <a:r>
              <a:rPr lang="az-Latn-AZ" sz="7200" b="1"/>
              <a:t>İctimai</a:t>
            </a:r>
            <a:r>
              <a:rPr lang="az-Latn-AZ" sz="7200"/>
              <a:t> (public) ünvan bizə internetə çıxmaq üçün lazımdır. Bizim ictimai ünvanımız provayder tərəfindən verilmiş bir ünvandır.</a:t>
            </a:r>
            <a:endParaRPr lang="ru-RU" sz="7200"/>
          </a:p>
        </p:txBody>
      </p:sp>
    </p:spTree>
    <p:extLst>
      <p:ext uri="{BB962C8B-B14F-4D97-AF65-F5344CB8AC3E}">
        <p14:creationId xmlns:p14="http://schemas.microsoft.com/office/powerpoint/2010/main" val="2545043078"/>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4" y="0"/>
            <a:ext cx="36026234" cy="2160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929242" y="6912918"/>
            <a:ext cx="19730192" cy="6217087"/>
          </a:xfrm>
          <a:prstGeom prst="rect">
            <a:avLst/>
          </a:prstGeom>
          <a:noFill/>
        </p:spPr>
        <p:txBody>
          <a:bodyPr wrap="square" rtlCol="0">
            <a:spAutoFit/>
          </a:bodyPr>
          <a:lstStyle/>
          <a:p>
            <a:r>
              <a:rPr lang="az-Latn-AZ" sz="19900" i="1" smtClean="0">
                <a:latin typeface="+mj-lt"/>
                <a:cs typeface="Lucida Sans Unicode" pitchFamily="34" charset="0"/>
              </a:rPr>
              <a:t>Diqqətinizə görə təşəkkürlər</a:t>
            </a:r>
            <a:endParaRPr lang="ru-RU" sz="19900" i="1">
              <a:latin typeface="+mj-lt"/>
              <a:cs typeface="Lucida Sans Unicode" pitchFamily="34" charset="0"/>
            </a:endParaRPr>
          </a:p>
        </p:txBody>
      </p:sp>
    </p:spTree>
    <p:extLst>
      <p:ext uri="{BB962C8B-B14F-4D97-AF65-F5344CB8AC3E}">
        <p14:creationId xmlns:p14="http://schemas.microsoft.com/office/powerpoint/2010/main" val="483914227"/>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9036"/>
          <a:stretch/>
        </p:blipFill>
        <p:spPr bwMode="auto">
          <a:xfrm>
            <a:off x="0" y="1"/>
            <a:ext cx="36004500" cy="2178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168602" y="3456534"/>
            <a:ext cx="25634848" cy="13388280"/>
          </a:xfrm>
          <a:prstGeom prst="rect">
            <a:avLst/>
          </a:prstGeom>
          <a:noFill/>
        </p:spPr>
        <p:txBody>
          <a:bodyPr wrap="square" rtlCol="0">
            <a:spAutoFit/>
          </a:bodyPr>
          <a:lstStyle/>
          <a:p>
            <a:r>
              <a:rPr lang="az-Latn-AZ" sz="9600" b="1"/>
              <a:t>İP ünvan</a:t>
            </a:r>
            <a:r>
              <a:rPr lang="az-Latn-AZ" sz="9600"/>
              <a:t> – kompüter şəbəkəsində hər hansı bir şəbəkə qovşağına məxsus olan unikal bir ünvandır. Bu termini daha yaxşı başa düşmək üçün onu MAC ünvan ilə müqayisə edək. Həm telefonun, həm kompüterin və ya digər şəbəkəyə çıxışı olan qurğunun MAC adresi dəyişməz olaraq qalır. Real həyatdan götürsək , MAC ünvan bizim barmaq izlərimizdir , İP ünvanımız isə bizim hal hazırda olduğumuz </a:t>
            </a:r>
            <a:r>
              <a:rPr lang="az-Latn-AZ" sz="9600"/>
              <a:t>yerdir</a:t>
            </a:r>
            <a:r>
              <a:rPr lang="az-Latn-AZ" sz="9600" smtClean="0"/>
              <a:t>.</a:t>
            </a:r>
          </a:p>
        </p:txBody>
      </p:sp>
    </p:spTree>
    <p:extLst>
      <p:ext uri="{BB962C8B-B14F-4D97-AF65-F5344CB8AC3E}">
        <p14:creationId xmlns:p14="http://schemas.microsoft.com/office/powerpoint/2010/main" val="243172261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90" y="2261"/>
            <a:ext cx="36132790" cy="2162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80570" y="4157742"/>
            <a:ext cx="28803200" cy="2554545"/>
          </a:xfrm>
          <a:prstGeom prst="rect">
            <a:avLst/>
          </a:prstGeom>
          <a:noFill/>
        </p:spPr>
        <p:txBody>
          <a:bodyPr wrap="square" rtlCol="0">
            <a:spAutoFit/>
          </a:bodyPr>
          <a:lstStyle/>
          <a:p>
            <a:r>
              <a:rPr lang="az-Latn-AZ" sz="8000"/>
              <a:t>İP ünvan 4 oktetdən ibarətdir. Oktet dedikdə bir bayt nəzərdə tutulur (8 bit), və beləliklə İP ünvanının tutumu 4 bayt (32 bit) </a:t>
            </a:r>
            <a:r>
              <a:rPr lang="az-Latn-AZ" sz="8000"/>
              <a:t>olur</a:t>
            </a:r>
            <a:r>
              <a:rPr lang="az-Latn-AZ" sz="8000" smtClean="0"/>
              <a:t>.</a:t>
            </a:r>
            <a:endParaRPr lang="ru-RU" sz="8000"/>
          </a:p>
        </p:txBody>
      </p:sp>
      <p:sp>
        <p:nvSpPr>
          <p:cNvPr id="3" name="TextBox 2"/>
          <p:cNvSpPr txBox="1"/>
          <p:nvPr/>
        </p:nvSpPr>
        <p:spPr>
          <a:xfrm>
            <a:off x="2880570" y="8178890"/>
            <a:ext cx="16777864" cy="1446550"/>
          </a:xfrm>
          <a:prstGeom prst="rect">
            <a:avLst/>
          </a:prstGeom>
          <a:noFill/>
        </p:spPr>
        <p:txBody>
          <a:bodyPr wrap="square" rtlCol="0">
            <a:spAutoFit/>
          </a:bodyPr>
          <a:lstStyle/>
          <a:p>
            <a:r>
              <a:rPr lang="az-Latn-AZ" sz="8800"/>
              <a:t>İP ünvanlar iki versiyaya </a:t>
            </a:r>
            <a:r>
              <a:rPr lang="az-Latn-AZ" sz="8800"/>
              <a:t>bölünür</a:t>
            </a:r>
            <a:r>
              <a:rPr lang="az-Latn-AZ" sz="8800" smtClean="0"/>
              <a:t>.</a:t>
            </a:r>
            <a:endParaRPr lang="ru-RU" sz="8800"/>
          </a:p>
        </p:txBody>
      </p:sp>
      <p:sp>
        <p:nvSpPr>
          <p:cNvPr id="4" name="Блок-схема: альтернативный процесс 3"/>
          <p:cNvSpPr/>
          <p:nvPr/>
        </p:nvSpPr>
        <p:spPr>
          <a:xfrm>
            <a:off x="4176714" y="10813662"/>
            <a:ext cx="19586176" cy="2291944"/>
          </a:xfrm>
          <a:prstGeom prst="flowChartAlternate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sz="9600"/>
              <a:t>1.     </a:t>
            </a:r>
            <a:r>
              <a:rPr lang="az-Latn-AZ" sz="9600"/>
              <a:t> </a:t>
            </a:r>
            <a:r>
              <a:rPr lang="az-Latn-AZ" sz="9600" smtClean="0"/>
              <a:t>İPv4</a:t>
            </a:r>
            <a:endParaRPr lang="ru-RU" sz="9600"/>
          </a:p>
        </p:txBody>
      </p:sp>
      <p:sp>
        <p:nvSpPr>
          <p:cNvPr id="6" name="Блок-схема: альтернативный процесс 5"/>
          <p:cNvSpPr/>
          <p:nvPr/>
        </p:nvSpPr>
        <p:spPr>
          <a:xfrm>
            <a:off x="4176714" y="14401750"/>
            <a:ext cx="19586176" cy="2291944"/>
          </a:xfrm>
          <a:prstGeom prst="flowChartAlternate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sz="9600" smtClean="0"/>
              <a:t>2</a:t>
            </a:r>
            <a:r>
              <a:rPr lang="az-Latn-AZ" sz="9600"/>
              <a:t>.     </a:t>
            </a:r>
            <a:r>
              <a:rPr lang="az-Latn-AZ" sz="9600"/>
              <a:t> </a:t>
            </a:r>
            <a:r>
              <a:rPr lang="az-Latn-AZ" sz="9600" smtClean="0"/>
              <a:t>İPv6</a:t>
            </a:r>
            <a:endParaRPr lang="ru-RU" sz="9600"/>
          </a:p>
        </p:txBody>
      </p:sp>
    </p:spTree>
    <p:extLst>
      <p:ext uri="{BB962C8B-B14F-4D97-AF65-F5344CB8AC3E}">
        <p14:creationId xmlns:p14="http://schemas.microsoft.com/office/powerpoint/2010/main" val="428560172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36004500" cy="2183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Горизонтальный свиток 1"/>
          <p:cNvSpPr/>
          <p:nvPr/>
        </p:nvSpPr>
        <p:spPr>
          <a:xfrm>
            <a:off x="1872458" y="1440310"/>
            <a:ext cx="10513168" cy="3528392"/>
          </a:xfrm>
          <a:prstGeom prst="horizontalScroll">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9600" b="1" smtClean="0">
                <a:solidFill>
                  <a:schemeClr val="tx1"/>
                </a:solidFill>
              </a:rPr>
              <a:t>IPv4</a:t>
            </a:r>
            <a:endParaRPr lang="ru-RU" sz="9600" b="1">
              <a:solidFill>
                <a:schemeClr val="tx1"/>
              </a:solidFill>
            </a:endParaRPr>
          </a:p>
        </p:txBody>
      </p:sp>
      <p:sp>
        <p:nvSpPr>
          <p:cNvPr id="4" name="TextBox 3"/>
          <p:cNvSpPr txBox="1"/>
          <p:nvPr/>
        </p:nvSpPr>
        <p:spPr>
          <a:xfrm>
            <a:off x="1872458" y="6086500"/>
            <a:ext cx="24914768" cy="10981468"/>
          </a:xfrm>
          <a:prstGeom prst="rect">
            <a:avLst/>
          </a:prstGeom>
          <a:noFill/>
        </p:spPr>
        <p:txBody>
          <a:bodyPr wrap="square" rtlCol="0">
            <a:spAutoFit/>
          </a:bodyPr>
          <a:lstStyle/>
          <a:p>
            <a:pPr>
              <a:lnSpc>
                <a:spcPct val="150000"/>
              </a:lnSpc>
            </a:pPr>
            <a:r>
              <a:rPr lang="az-Latn-AZ" sz="8000"/>
              <a:t>Bu, hələ də istifadə edilməkdə olan standart İnternet Protokoludur və 32 bitdən, başqa bir ifadəylə səkkiz bitlik 4 rəqəmdən ibarətdir. Bu rəqəmlər, 0 ilə 255 arasında dəyişir. IPv4 protokolunda bir ünvan 1.0.0.0 ilə 255.255.255.255 arasında hər hansı bir nömrə ola bilər. Bu protokoldan istifadə edən 4 milyarddan çox ünvan ola </a:t>
            </a:r>
            <a:r>
              <a:rPr lang="az-Latn-AZ" sz="8000"/>
              <a:t>bilər</a:t>
            </a:r>
            <a:r>
              <a:rPr lang="az-Latn-AZ" sz="8000" smtClean="0"/>
              <a:t>.</a:t>
            </a:r>
            <a:endParaRPr lang="ru-RU" sz="8000"/>
          </a:p>
        </p:txBody>
      </p:sp>
    </p:spTree>
    <p:extLst>
      <p:ext uri="{BB962C8B-B14F-4D97-AF65-F5344CB8AC3E}">
        <p14:creationId xmlns:p14="http://schemas.microsoft.com/office/powerpoint/2010/main" val="316179022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2" y="-5810"/>
            <a:ext cx="36014342" cy="2201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Скругленный прямоугольник 1"/>
          <p:cNvSpPr/>
          <p:nvPr/>
        </p:nvSpPr>
        <p:spPr>
          <a:xfrm>
            <a:off x="3096594" y="2952478"/>
            <a:ext cx="11017224" cy="201622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8800" b="1" smtClean="0">
                <a:solidFill>
                  <a:schemeClr val="tx1"/>
                </a:solidFill>
              </a:rPr>
              <a:t>IPv6</a:t>
            </a:r>
            <a:endParaRPr lang="ru-RU" sz="8000" b="1">
              <a:solidFill>
                <a:schemeClr val="tx1"/>
              </a:solidFill>
            </a:endParaRPr>
          </a:p>
        </p:txBody>
      </p:sp>
      <p:sp>
        <p:nvSpPr>
          <p:cNvPr id="3" name="TextBox 2"/>
          <p:cNvSpPr txBox="1"/>
          <p:nvPr/>
        </p:nvSpPr>
        <p:spPr>
          <a:xfrm>
            <a:off x="3096594" y="6636743"/>
            <a:ext cx="28155128" cy="9571851"/>
          </a:xfrm>
          <a:prstGeom prst="rect">
            <a:avLst/>
          </a:prstGeom>
          <a:noFill/>
        </p:spPr>
        <p:txBody>
          <a:bodyPr wrap="square" rtlCol="0">
            <a:spAutoFit/>
          </a:bodyPr>
          <a:lstStyle/>
          <a:p>
            <a:r>
              <a:rPr lang="az-Latn-AZ" sz="8800"/>
              <a:t>Ancaq, IP ünvanlarının bloklar halında təsis edilməsi səbəbiylə, bir çox IP ünvan aralığı işlədilməkdədir, bu səbəblə artan şəbəkə istifadəçisi sayına bağlı olaraq, daha böyük bir IP ünvanına ehtiyac var. IPv6 bu ehtiyacdan yaranmışdır. IPv4-dən fərqli olaraq IPv6, 128 bit genişliyindədir, bu da 2128 ədəd, başqa bir ifadəylə 3 x 1038 ədəd bənzərsiz ünvan </a:t>
            </a:r>
            <a:r>
              <a:rPr lang="az-Latn-AZ" sz="8800"/>
              <a:t>deməkdir</a:t>
            </a:r>
            <a:r>
              <a:rPr lang="az-Latn-AZ" sz="8800" smtClean="0"/>
              <a:t>.</a:t>
            </a:r>
            <a:endParaRPr lang="ru-RU" sz="8800"/>
          </a:p>
        </p:txBody>
      </p:sp>
    </p:spTree>
    <p:extLst>
      <p:ext uri="{BB962C8B-B14F-4D97-AF65-F5344CB8AC3E}">
        <p14:creationId xmlns:p14="http://schemas.microsoft.com/office/powerpoint/2010/main" val="49518679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4" y="0"/>
            <a:ext cx="35988506" cy="2160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32926" y="2074061"/>
            <a:ext cx="18434048" cy="1446550"/>
          </a:xfrm>
          <a:prstGeom prst="rect">
            <a:avLst/>
          </a:prstGeom>
          <a:noFill/>
        </p:spPr>
        <p:txBody>
          <a:bodyPr wrap="square" rtlCol="0">
            <a:spAutoFit/>
          </a:bodyPr>
          <a:lstStyle/>
          <a:p>
            <a:r>
              <a:rPr lang="az-Latn-AZ" sz="8800" b="1"/>
              <a:t>İP ünvanın </a:t>
            </a:r>
            <a:r>
              <a:rPr lang="az-Latn-AZ" sz="8800" b="1"/>
              <a:t>sinifləri </a:t>
            </a:r>
            <a:r>
              <a:rPr lang="az-Latn-AZ" sz="8800" b="1" smtClean="0"/>
              <a:t>:</a:t>
            </a:r>
            <a:endParaRPr lang="ru-RU" sz="8800" b="1"/>
          </a:p>
        </p:txBody>
      </p:sp>
      <p:sp>
        <p:nvSpPr>
          <p:cNvPr id="5" name="Rectangle 3"/>
          <p:cNvSpPr>
            <a:spLocks noChangeArrowheads="1"/>
          </p:cNvSpPr>
          <p:nvPr/>
        </p:nvSpPr>
        <p:spPr bwMode="auto">
          <a:xfrm>
            <a:off x="14976475" y="11366500"/>
            <a:ext cx="3600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az-Latn-AZ" sz="14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az-Latn-AZ"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1161615490"/>
              </p:ext>
            </p:extLst>
          </p:nvPr>
        </p:nvGraphicFramePr>
        <p:xfrm>
          <a:off x="2204491" y="5048614"/>
          <a:ext cx="31611512" cy="12635772"/>
        </p:xfrm>
        <a:graphic>
          <a:graphicData uri="http://schemas.openxmlformats.org/drawingml/2006/table">
            <a:tbl>
              <a:tblPr firstRow="1" bandRow="1">
                <a:tableStyleId>{5C22544A-7EE6-4342-B048-85BDC9FD1C3A}</a:tableStyleId>
              </a:tblPr>
              <a:tblGrid>
                <a:gridCol w="7902878"/>
                <a:gridCol w="7902878"/>
                <a:gridCol w="7902878"/>
                <a:gridCol w="7902878"/>
              </a:tblGrid>
              <a:tr h="2105962">
                <a:tc>
                  <a:txBody>
                    <a:bodyPr/>
                    <a:lstStyle/>
                    <a:p>
                      <a:pPr algn="ctr"/>
                      <a:r>
                        <a:rPr lang="az-Latn-AZ" sz="7200" smtClean="0">
                          <a:solidFill>
                            <a:schemeClr val="tx1"/>
                          </a:solidFill>
                        </a:rPr>
                        <a:t>Sinif</a:t>
                      </a:r>
                      <a:endParaRPr lang="ru-RU" sz="7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lnSpc>
                          <a:spcPct val="120000"/>
                        </a:lnSpc>
                        <a:spcAft>
                          <a:spcPts val="0"/>
                        </a:spcAft>
                      </a:pPr>
                      <a:r>
                        <a:rPr lang="az-Latn-AZ" sz="7200" smtClean="0">
                          <a:solidFill>
                            <a:schemeClr val="tx1"/>
                          </a:solidFill>
                          <a:effectLst/>
                          <a:latin typeface="+mj-lt"/>
                          <a:ea typeface="Times New Roman"/>
                          <a:cs typeface="Times New Roman"/>
                        </a:rPr>
                        <a:t> İP </a:t>
                      </a:r>
                      <a:r>
                        <a:rPr lang="az-Latn-AZ" sz="7200">
                          <a:solidFill>
                            <a:schemeClr val="tx1"/>
                          </a:solidFill>
                          <a:effectLst/>
                          <a:latin typeface="+mj-lt"/>
                          <a:ea typeface="Times New Roman"/>
                          <a:cs typeface="Times New Roman"/>
                        </a:rPr>
                        <a:t>aralığı</a:t>
                      </a:r>
                      <a:endParaRPr lang="ru-RU" sz="7200">
                        <a:solidFill>
                          <a:schemeClr val="tx1"/>
                        </a:solidFill>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lnSpc>
                          <a:spcPct val="120000"/>
                        </a:lnSpc>
                        <a:spcAft>
                          <a:spcPts val="0"/>
                        </a:spcAft>
                      </a:pPr>
                      <a:r>
                        <a:rPr lang="az-Latn-AZ" sz="7200" smtClean="0">
                          <a:solidFill>
                            <a:schemeClr val="tx1"/>
                          </a:solidFill>
                          <a:effectLst/>
                          <a:latin typeface="+mj-lt"/>
                          <a:ea typeface="Times New Roman"/>
                          <a:cs typeface="Times New Roman"/>
                        </a:rPr>
                        <a:t> İlk </a:t>
                      </a:r>
                      <a:r>
                        <a:rPr lang="az-Latn-AZ" sz="7200">
                          <a:solidFill>
                            <a:schemeClr val="tx1"/>
                          </a:solidFill>
                          <a:effectLst/>
                          <a:latin typeface="+mj-lt"/>
                          <a:ea typeface="Times New Roman"/>
                          <a:cs typeface="Times New Roman"/>
                        </a:rPr>
                        <a:t>İP ünvan</a:t>
                      </a:r>
                      <a:endParaRPr lang="ru-RU" sz="7200">
                        <a:solidFill>
                          <a:schemeClr val="tx1"/>
                        </a:solidFill>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lnSpc>
                          <a:spcPct val="120000"/>
                        </a:lnSpc>
                        <a:spcAft>
                          <a:spcPts val="0"/>
                        </a:spcAft>
                      </a:pPr>
                      <a:r>
                        <a:rPr lang="az-Latn-AZ" sz="7200" smtClean="0">
                          <a:solidFill>
                            <a:schemeClr val="tx1"/>
                          </a:solidFill>
                          <a:effectLst/>
                          <a:latin typeface="+mj-lt"/>
                          <a:ea typeface="Times New Roman"/>
                          <a:cs typeface="Times New Roman"/>
                        </a:rPr>
                        <a:t> Sonuncu </a:t>
                      </a:r>
                      <a:r>
                        <a:rPr lang="az-Latn-AZ" sz="7200">
                          <a:solidFill>
                            <a:schemeClr val="tx1"/>
                          </a:solidFill>
                          <a:effectLst/>
                          <a:latin typeface="+mj-lt"/>
                          <a:ea typeface="Times New Roman"/>
                          <a:cs typeface="Times New Roman"/>
                        </a:rPr>
                        <a:t>İP ünvan</a:t>
                      </a:r>
                      <a:endParaRPr lang="ru-RU" sz="7200">
                        <a:solidFill>
                          <a:schemeClr val="tx1"/>
                        </a:solidFill>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105962">
                <a:tc>
                  <a:txBody>
                    <a:bodyPr/>
                    <a:lstStyle/>
                    <a:p>
                      <a:pPr algn="ctr"/>
                      <a:r>
                        <a:rPr lang="az-Latn-AZ" sz="7200" smtClean="0"/>
                        <a:t>A</a:t>
                      </a:r>
                      <a:endParaRPr lang="ru-RU" sz="7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0-127</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0.0.0.0</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127.255.255.255</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05962">
                <a:tc>
                  <a:txBody>
                    <a:bodyPr/>
                    <a:lstStyle/>
                    <a:p>
                      <a:pPr algn="ctr"/>
                      <a:r>
                        <a:rPr lang="az-Latn-AZ" sz="7200" smtClean="0"/>
                        <a:t>B</a:t>
                      </a:r>
                      <a:endParaRPr lang="ru-RU" sz="7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128-191</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128.0.0.0</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191.255.255.255</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05962">
                <a:tc>
                  <a:txBody>
                    <a:bodyPr/>
                    <a:lstStyle/>
                    <a:p>
                      <a:pPr algn="ctr"/>
                      <a:r>
                        <a:rPr lang="az-Latn-AZ" sz="7200" smtClean="0"/>
                        <a:t>C</a:t>
                      </a:r>
                      <a:endParaRPr lang="ru-RU" sz="7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192-223</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192.0.0.0</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223.255.255.255</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05962">
                <a:tc>
                  <a:txBody>
                    <a:bodyPr/>
                    <a:lstStyle/>
                    <a:p>
                      <a:pPr algn="ctr"/>
                      <a:r>
                        <a:rPr lang="az-Latn-AZ" sz="7200" smtClean="0"/>
                        <a:t>D</a:t>
                      </a:r>
                      <a:endParaRPr lang="ru-RU" sz="7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224-239</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224.0.0.0</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239.255.255.255</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05962">
                <a:tc>
                  <a:txBody>
                    <a:bodyPr/>
                    <a:lstStyle/>
                    <a:p>
                      <a:pPr algn="ctr"/>
                      <a:r>
                        <a:rPr lang="az-Latn-AZ" sz="7200" smtClean="0"/>
                        <a:t>E</a:t>
                      </a:r>
                      <a:endParaRPr lang="ru-RU" sz="7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240-255</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240.0.0.0</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lnSpc>
                          <a:spcPct val="120000"/>
                        </a:lnSpc>
                        <a:spcAft>
                          <a:spcPts val="0"/>
                        </a:spcAft>
                      </a:pPr>
                      <a:r>
                        <a:rPr lang="az-Latn-AZ" sz="7200" smtClean="0">
                          <a:effectLst/>
                          <a:latin typeface="+mj-lt"/>
                          <a:ea typeface="Times New Roman"/>
                          <a:cs typeface="Times New Roman"/>
                        </a:rPr>
                        <a:t> 255.255.255.255</a:t>
                      </a:r>
                      <a:endParaRPr lang="ru-RU" sz="72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1322066956"/>
      </p:ext>
    </p:extLst>
  </p:cSld>
  <p:clrMapOvr>
    <a:masterClrMapping/>
  </p:clrMapOvr>
  <p:transition spd="slow">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6364290" cy="21759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840420" y="3672558"/>
            <a:ext cx="30819424" cy="14988719"/>
          </a:xfrm>
          <a:prstGeom prst="rect">
            <a:avLst/>
          </a:prstGeom>
          <a:noFill/>
        </p:spPr>
        <p:txBody>
          <a:bodyPr wrap="square" rtlCol="0">
            <a:spAutoFit/>
          </a:bodyPr>
          <a:lstStyle/>
          <a:p>
            <a:r>
              <a:rPr lang="az-Latn-AZ" sz="8800"/>
              <a:t>Əsasən biz A , B və C siniflərdən olan ünvanları qurğulara veririk. Əgər bizim şəbəkəmiz çox genişdirsə, o şəbəkəni </a:t>
            </a:r>
            <a:r>
              <a:rPr lang="az-Latn-AZ" sz="8800"/>
              <a:t>A </a:t>
            </a:r>
            <a:r>
              <a:rPr lang="az-Latn-AZ" sz="8800" smtClean="0"/>
              <a:t>sinfinin </a:t>
            </a:r>
            <a:r>
              <a:rPr lang="az-Latn-AZ" sz="8800"/>
              <a:t>ünvanlarından istifadə etməklə qurmaq düzgün olar. Bu sinif bizə 126 fərqli şəbəkə və 16,777,214 kompüterə İP verməyi imkanını verir (host </a:t>
            </a:r>
            <a:r>
              <a:rPr lang="az-Latn-AZ" sz="8800"/>
              <a:t>sayı</a:t>
            </a:r>
            <a:r>
              <a:rPr lang="az-Latn-AZ" sz="8800" smtClean="0"/>
              <a:t>).</a:t>
            </a:r>
          </a:p>
          <a:p>
            <a:r>
              <a:rPr lang="az-Latn-AZ" sz="8800" smtClean="0"/>
              <a:t>Əgər </a:t>
            </a:r>
            <a:r>
              <a:rPr lang="az-Latn-AZ" sz="8800"/>
              <a:t>bizim şəbəkəmiz ortadırsa , B sinifdən istifadə etmək məqsədə uyğun olar. A sinifindən fərqli olaraq, burada biz 16,384 fərqli şəbəkə və 65,534 host sayı(hər şəbəkədə) </a:t>
            </a:r>
            <a:r>
              <a:rPr lang="az-Latn-AZ" sz="8800"/>
              <a:t>yarada </a:t>
            </a:r>
            <a:r>
              <a:rPr lang="az-Latn-AZ" sz="8800" smtClean="0"/>
              <a:t>bilərik.</a:t>
            </a:r>
          </a:p>
          <a:p>
            <a:r>
              <a:rPr lang="az-Latn-AZ" sz="8800" smtClean="0"/>
              <a:t>Ən </a:t>
            </a:r>
            <a:r>
              <a:rPr lang="az-Latn-AZ" sz="8800"/>
              <a:t>kiçik sinif isə C sinifidir. Əgər cmd-yə daxil olub “ipconfig” (Linux üçün “ifconfig”) komandasını icra etsək, öz ip ünvanımızı öyrənmiş olarıq.</a:t>
            </a:r>
            <a:endParaRPr lang="ru-RU" sz="8800"/>
          </a:p>
        </p:txBody>
      </p:sp>
    </p:spTree>
    <p:extLst>
      <p:ext uri="{BB962C8B-B14F-4D97-AF65-F5344CB8AC3E}">
        <p14:creationId xmlns:p14="http://schemas.microsoft.com/office/powerpoint/2010/main" val="398323195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6004500" cy="22000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20530" y="2951889"/>
            <a:ext cx="30963440" cy="16096714"/>
          </a:xfrm>
          <a:prstGeom prst="rect">
            <a:avLst/>
          </a:prstGeom>
          <a:noFill/>
        </p:spPr>
        <p:txBody>
          <a:bodyPr wrap="square" rtlCol="0">
            <a:spAutoFit/>
          </a:bodyPr>
          <a:lstStyle/>
          <a:p>
            <a:r>
              <a:rPr lang="az-Latn-AZ" sz="8000" b="1"/>
              <a:t>İP </a:t>
            </a:r>
            <a:r>
              <a:rPr lang="az-Latn-AZ" sz="8000" b="1"/>
              <a:t>ünvan </a:t>
            </a:r>
            <a:r>
              <a:rPr lang="az-Latn-AZ" sz="8000" b="1" smtClean="0"/>
              <a:t>strukturu</a:t>
            </a:r>
            <a:endParaRPr lang="az-Latn-AZ" sz="8000" smtClean="0"/>
          </a:p>
          <a:p>
            <a:r>
              <a:rPr lang="az-Latn-AZ" sz="8000" smtClean="0"/>
              <a:t>İP </a:t>
            </a:r>
            <a:r>
              <a:rPr lang="az-Latn-AZ" sz="8000"/>
              <a:t>ünvan iki hissədən ibarət olur</a:t>
            </a:r>
            <a:endParaRPr lang="ru-RU" sz="8000"/>
          </a:p>
          <a:p>
            <a:pPr lvl="0"/>
            <a:r>
              <a:rPr lang="az-Latn-AZ" sz="8000"/>
              <a:t>1.      Şəbəkə nömrəsi ( Network ID)</a:t>
            </a:r>
            <a:endParaRPr lang="ru-RU" sz="8000"/>
          </a:p>
          <a:p>
            <a:pPr lvl="0"/>
            <a:r>
              <a:rPr lang="az-Latn-AZ" sz="8000"/>
              <a:t>2.      Qovşaq nömrəsi (Host ID)</a:t>
            </a:r>
            <a:endParaRPr lang="ru-RU" sz="8000"/>
          </a:p>
          <a:p>
            <a:r>
              <a:rPr lang="az-Latn-AZ" sz="8000"/>
              <a:t>Misal üçün 192.168.1.102 ünvanın götürək. Burada bizim şəbəkə nömrəmiz 192.168.1 , qovşaq nömrəmiz isə .102 dir. Lakin , sual yarana bilər </a:t>
            </a:r>
            <a:r>
              <a:rPr lang="az-Latn-AZ" sz="8000"/>
              <a:t>ki </a:t>
            </a:r>
            <a:r>
              <a:rPr lang="az-Latn-AZ" sz="8000" smtClean="0"/>
              <a:t>necə? </a:t>
            </a:r>
            <a:r>
              <a:rPr lang="az-Latn-AZ" sz="8000"/>
              <a:t>Şəbəkə və ya qovşaq nömrəmizi bilmək üçün subnet maskdan istifadə olunur. Deməli subnet mask bizə hansı şəbəkədə olduğumuzu göstərir. Bizim misalda subnet mask 255.255.255.0 – a bərabərdir.</a:t>
            </a:r>
            <a:endParaRPr lang="ru-RU" sz="8000"/>
          </a:p>
          <a:p>
            <a:r>
              <a:rPr lang="az-Latn-AZ" sz="8000"/>
              <a:t>Daha dərin bilmək üçün 192.168.1.102 ünvanını ikilik say sitemində yazaq.</a:t>
            </a:r>
            <a:endParaRPr lang="ru-RU" sz="8000"/>
          </a:p>
          <a:p>
            <a:r>
              <a:rPr lang="az-Latn-AZ" sz="8000"/>
              <a:t>İP ünvan                                11000000. 10101000. 00000001. 01100110</a:t>
            </a:r>
            <a:endParaRPr lang="ru-RU" sz="8000"/>
          </a:p>
          <a:p>
            <a:r>
              <a:rPr lang="az-Latn-AZ" sz="8000"/>
              <a:t>Subnet mask                          11111111. 11111111. 11111111. 00000000</a:t>
            </a:r>
            <a:endParaRPr lang="ru-RU" sz="8000"/>
          </a:p>
        </p:txBody>
      </p:sp>
    </p:spTree>
    <p:extLst>
      <p:ext uri="{BB962C8B-B14F-4D97-AF65-F5344CB8AC3E}">
        <p14:creationId xmlns:p14="http://schemas.microsoft.com/office/powerpoint/2010/main" val="24712151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442"/>
            <a:ext cx="36004500" cy="2162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700550" y="1335933"/>
            <a:ext cx="30603400" cy="3139321"/>
          </a:xfrm>
          <a:prstGeom prst="rect">
            <a:avLst/>
          </a:prstGeom>
          <a:noFill/>
        </p:spPr>
        <p:txBody>
          <a:bodyPr wrap="square" rtlCol="0">
            <a:spAutoFit/>
          </a:bodyPr>
          <a:lstStyle/>
          <a:p>
            <a:r>
              <a:rPr lang="az-Latn-AZ" sz="6600" smtClean="0"/>
              <a:t>Hansı </a:t>
            </a:r>
            <a:r>
              <a:rPr lang="az-Latn-AZ" sz="6600"/>
              <a:t>şəbəkədə olduğumuzu bilmək üçün məntiqi operatordan &amp;-dən istifadə etməliyik. &amp; operator “VƏ” əməliyyatını bitlər üzərində aparır. “VƏ” operatorunun aşağıda misalları </a:t>
            </a:r>
            <a:r>
              <a:rPr lang="az-Latn-AZ" sz="6600"/>
              <a:t>göstərilib</a:t>
            </a:r>
            <a:r>
              <a:rPr lang="az-Latn-AZ" sz="6600" smtClean="0"/>
              <a:t>.</a:t>
            </a:r>
            <a:endParaRPr lang="ru-RU" sz="6600"/>
          </a:p>
        </p:txBody>
      </p:sp>
      <p:graphicFrame>
        <p:nvGraphicFramePr>
          <p:cNvPr id="8" name="Таблица 7"/>
          <p:cNvGraphicFramePr>
            <a:graphicFrameLocks noGrp="1"/>
          </p:cNvGraphicFramePr>
          <p:nvPr>
            <p:extLst>
              <p:ext uri="{D42A27DB-BD31-4B8C-83A1-F6EECF244321}">
                <p14:modId xmlns:p14="http://schemas.microsoft.com/office/powerpoint/2010/main" val="304890121"/>
              </p:ext>
            </p:extLst>
          </p:nvPr>
        </p:nvGraphicFramePr>
        <p:xfrm>
          <a:off x="3762279" y="4896694"/>
          <a:ext cx="27939882" cy="6768750"/>
        </p:xfrm>
        <a:graphic>
          <a:graphicData uri="http://schemas.openxmlformats.org/drawingml/2006/table">
            <a:tbl>
              <a:tblPr firstRow="1" firstCol="1" bandRow="1">
                <a:tableStyleId>{5C22544A-7EE6-4342-B048-85BDC9FD1C3A}</a:tableStyleId>
              </a:tblPr>
              <a:tblGrid>
                <a:gridCol w="13968446"/>
                <a:gridCol w="13971436"/>
              </a:tblGrid>
              <a:tr h="1353750">
                <a:tc>
                  <a:txBody>
                    <a:bodyPr/>
                    <a:lstStyle/>
                    <a:p>
                      <a:pPr algn="just">
                        <a:lnSpc>
                          <a:spcPct val="120000"/>
                        </a:lnSpc>
                        <a:spcAft>
                          <a:spcPts val="0"/>
                        </a:spcAft>
                      </a:pPr>
                      <a:r>
                        <a:rPr lang="az-Latn-AZ" sz="7200" smtClean="0">
                          <a:solidFill>
                            <a:schemeClr val="tx1"/>
                          </a:solidFill>
                          <a:effectLst/>
                        </a:rPr>
                        <a:t> İcra </a:t>
                      </a:r>
                      <a:r>
                        <a:rPr lang="az-Latn-AZ" sz="7200">
                          <a:solidFill>
                            <a:schemeClr val="tx1"/>
                          </a:solidFill>
                          <a:effectLst/>
                        </a:rPr>
                        <a:t>olunan əməliyyat</a:t>
                      </a:r>
                      <a:endParaRPr lang="ru-RU" sz="72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20000"/>
                        </a:lnSpc>
                        <a:spcAft>
                          <a:spcPts val="0"/>
                        </a:spcAft>
                      </a:pPr>
                      <a:r>
                        <a:rPr lang="az-Latn-AZ" sz="7200" smtClean="0">
                          <a:solidFill>
                            <a:schemeClr val="tx1"/>
                          </a:solidFill>
                          <a:effectLst/>
                        </a:rPr>
                        <a:t> Nəticə</a:t>
                      </a:r>
                      <a:endParaRPr lang="ru-RU" sz="72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53750">
                <a:tc>
                  <a:txBody>
                    <a:bodyPr/>
                    <a:lstStyle/>
                    <a:p>
                      <a:pPr algn="just">
                        <a:lnSpc>
                          <a:spcPct val="120000"/>
                        </a:lnSpc>
                        <a:spcAft>
                          <a:spcPts val="0"/>
                        </a:spcAft>
                      </a:pPr>
                      <a:r>
                        <a:rPr lang="az-Latn-AZ" sz="7200" smtClean="0">
                          <a:solidFill>
                            <a:schemeClr val="tx1"/>
                          </a:solidFill>
                          <a:effectLst/>
                        </a:rPr>
                        <a:t> 1</a:t>
                      </a:r>
                      <a:r>
                        <a:rPr lang="az-Latn-AZ" sz="7200">
                          <a:solidFill>
                            <a:schemeClr val="tx1"/>
                          </a:solidFill>
                          <a:effectLst/>
                        </a:rPr>
                        <a:t> &amp; 1</a:t>
                      </a:r>
                      <a:endParaRPr lang="ru-RU" sz="72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20000"/>
                        </a:lnSpc>
                        <a:spcAft>
                          <a:spcPts val="0"/>
                        </a:spcAft>
                      </a:pPr>
                      <a:r>
                        <a:rPr lang="az-Latn-AZ" sz="7200" smtClean="0">
                          <a:solidFill>
                            <a:schemeClr val="tx1"/>
                          </a:solidFill>
                          <a:effectLst/>
                        </a:rPr>
                        <a:t> 1</a:t>
                      </a:r>
                      <a:endParaRPr lang="ru-RU" sz="72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53750">
                <a:tc>
                  <a:txBody>
                    <a:bodyPr/>
                    <a:lstStyle/>
                    <a:p>
                      <a:pPr algn="just">
                        <a:lnSpc>
                          <a:spcPct val="120000"/>
                        </a:lnSpc>
                        <a:spcAft>
                          <a:spcPts val="0"/>
                        </a:spcAft>
                      </a:pPr>
                      <a:r>
                        <a:rPr lang="az-Latn-AZ" sz="7200" smtClean="0">
                          <a:solidFill>
                            <a:schemeClr val="tx1"/>
                          </a:solidFill>
                          <a:effectLst/>
                        </a:rPr>
                        <a:t> 1 </a:t>
                      </a:r>
                      <a:r>
                        <a:rPr lang="az-Latn-AZ" sz="7200">
                          <a:solidFill>
                            <a:schemeClr val="tx1"/>
                          </a:solidFill>
                          <a:effectLst/>
                        </a:rPr>
                        <a:t>&amp; 0</a:t>
                      </a:r>
                      <a:endParaRPr lang="ru-RU" sz="72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20000"/>
                        </a:lnSpc>
                        <a:spcAft>
                          <a:spcPts val="0"/>
                        </a:spcAft>
                      </a:pPr>
                      <a:r>
                        <a:rPr lang="az-Latn-AZ" sz="7200" smtClean="0">
                          <a:solidFill>
                            <a:schemeClr val="tx1"/>
                          </a:solidFill>
                          <a:effectLst/>
                        </a:rPr>
                        <a:t> 0</a:t>
                      </a:r>
                      <a:endParaRPr lang="ru-RU" sz="72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53750">
                <a:tc>
                  <a:txBody>
                    <a:bodyPr/>
                    <a:lstStyle/>
                    <a:p>
                      <a:pPr algn="just">
                        <a:lnSpc>
                          <a:spcPct val="120000"/>
                        </a:lnSpc>
                        <a:spcAft>
                          <a:spcPts val="0"/>
                        </a:spcAft>
                      </a:pPr>
                      <a:r>
                        <a:rPr lang="az-Latn-AZ" sz="7200" smtClean="0">
                          <a:solidFill>
                            <a:schemeClr val="tx1"/>
                          </a:solidFill>
                          <a:effectLst/>
                        </a:rPr>
                        <a:t> 0 </a:t>
                      </a:r>
                      <a:r>
                        <a:rPr lang="az-Latn-AZ" sz="7200">
                          <a:solidFill>
                            <a:schemeClr val="tx1"/>
                          </a:solidFill>
                          <a:effectLst/>
                        </a:rPr>
                        <a:t>&amp; 1</a:t>
                      </a:r>
                      <a:endParaRPr lang="ru-RU" sz="72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20000"/>
                        </a:lnSpc>
                        <a:spcAft>
                          <a:spcPts val="0"/>
                        </a:spcAft>
                      </a:pPr>
                      <a:r>
                        <a:rPr lang="az-Latn-AZ" sz="7200" smtClean="0">
                          <a:solidFill>
                            <a:schemeClr val="tx1"/>
                          </a:solidFill>
                          <a:effectLst/>
                        </a:rPr>
                        <a:t> 0</a:t>
                      </a:r>
                      <a:endParaRPr lang="ru-RU" sz="72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53750">
                <a:tc>
                  <a:txBody>
                    <a:bodyPr/>
                    <a:lstStyle/>
                    <a:p>
                      <a:pPr algn="just">
                        <a:lnSpc>
                          <a:spcPct val="120000"/>
                        </a:lnSpc>
                        <a:spcAft>
                          <a:spcPts val="0"/>
                        </a:spcAft>
                      </a:pPr>
                      <a:r>
                        <a:rPr lang="az-Latn-AZ" sz="7200" smtClean="0">
                          <a:solidFill>
                            <a:schemeClr val="tx1"/>
                          </a:solidFill>
                          <a:effectLst/>
                        </a:rPr>
                        <a:t> 0 </a:t>
                      </a:r>
                      <a:r>
                        <a:rPr lang="az-Latn-AZ" sz="7200">
                          <a:solidFill>
                            <a:schemeClr val="tx1"/>
                          </a:solidFill>
                          <a:effectLst/>
                        </a:rPr>
                        <a:t>&amp; 0</a:t>
                      </a:r>
                      <a:endParaRPr lang="ru-RU" sz="72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20000"/>
                        </a:lnSpc>
                        <a:spcAft>
                          <a:spcPts val="0"/>
                        </a:spcAft>
                      </a:pPr>
                      <a:r>
                        <a:rPr lang="az-Latn-AZ" sz="7200" smtClean="0">
                          <a:solidFill>
                            <a:schemeClr val="tx1"/>
                          </a:solidFill>
                          <a:effectLst/>
                        </a:rPr>
                        <a:t> 0</a:t>
                      </a:r>
                      <a:endParaRPr lang="ru-RU" sz="72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2700550" y="12745566"/>
            <a:ext cx="31359484" cy="7201972"/>
          </a:xfrm>
          <a:prstGeom prst="rect">
            <a:avLst/>
          </a:prstGeom>
          <a:noFill/>
        </p:spPr>
        <p:txBody>
          <a:bodyPr wrap="square" rtlCol="0">
            <a:spAutoFit/>
          </a:bodyPr>
          <a:lstStyle/>
          <a:p>
            <a:r>
              <a:rPr lang="az-Latn-AZ" sz="6600" smtClean="0"/>
              <a:t>Bu </a:t>
            </a:r>
            <a:r>
              <a:rPr lang="az-Latn-AZ" sz="6600"/>
              <a:t>opertoru misalımıza tətbiq edək. İP ünvan və subnet mask üzərində “VƏ” əməliyyatını icra edək.</a:t>
            </a:r>
            <a:endParaRPr lang="ru-RU" sz="6600"/>
          </a:p>
          <a:p>
            <a:r>
              <a:rPr lang="az-Latn-AZ" sz="6600"/>
              <a:t>İP ünvan                                11000000. 10101000. 00000001. 01100110</a:t>
            </a:r>
            <a:endParaRPr lang="ru-RU" sz="6600"/>
          </a:p>
          <a:p>
            <a:r>
              <a:rPr lang="az-Latn-AZ" sz="6600"/>
              <a:t>Subnet mask                          11111111. 11111111. 11111111. 00000000</a:t>
            </a:r>
            <a:endParaRPr lang="ru-RU" sz="6600"/>
          </a:p>
          <a:p>
            <a:r>
              <a:rPr lang="az-Latn-AZ" sz="6600"/>
              <a:t>Şəbəkəmiz                             11000000. 10101000. 00000001. 00000000</a:t>
            </a:r>
            <a:endParaRPr lang="ru-RU" sz="6600"/>
          </a:p>
          <a:p>
            <a:r>
              <a:rPr lang="az-Latn-AZ" sz="6600"/>
              <a:t>Beləliklə bizim şəbəkəmiz 192.168.1 olur. Bələ məsələrdə ikilik say sisteminə və əksinə,onluq say sisteminə çevirməyi bacarmaq </a:t>
            </a:r>
            <a:r>
              <a:rPr lang="az-Latn-AZ" sz="6600"/>
              <a:t>lazımdır</a:t>
            </a:r>
            <a:r>
              <a:rPr lang="az-Latn-AZ" sz="6600" smtClean="0"/>
              <a:t>.</a:t>
            </a:r>
            <a:endParaRPr lang="ru-RU" sz="6600"/>
          </a:p>
        </p:txBody>
      </p:sp>
    </p:spTree>
    <p:extLst>
      <p:ext uri="{BB962C8B-B14F-4D97-AF65-F5344CB8AC3E}">
        <p14:creationId xmlns:p14="http://schemas.microsoft.com/office/powerpoint/2010/main" val="35691690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483</Words>
  <Application>Microsoft Office PowerPoint</Application>
  <PresentationFormat>Произвольный</PresentationFormat>
  <Paragraphs>86</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hp</dc:creator>
  <cp:lastModifiedBy>hp</cp:lastModifiedBy>
  <cp:revision>8</cp:revision>
  <dcterms:created xsi:type="dcterms:W3CDTF">2023-11-23T17:28:33Z</dcterms:created>
  <dcterms:modified xsi:type="dcterms:W3CDTF">2023-11-23T20:17:09Z</dcterms:modified>
</cp:coreProperties>
</file>