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306" r:id="rId3"/>
    <p:sldId id="260" r:id="rId4"/>
    <p:sldId id="305" r:id="rId5"/>
    <p:sldId id="270" r:id="rId6"/>
    <p:sldId id="261" r:id="rId7"/>
    <p:sldId id="273" r:id="rId8"/>
    <p:sldId id="272" r:id="rId9"/>
    <p:sldId id="277" r:id="rId10"/>
    <p:sldId id="276" r:id="rId11"/>
    <p:sldId id="275" r:id="rId12"/>
    <p:sldId id="264" r:id="rId13"/>
    <p:sldId id="274" r:id="rId14"/>
    <p:sldId id="281" r:id="rId15"/>
    <p:sldId id="287" r:id="rId16"/>
    <p:sldId id="286" r:id="rId17"/>
    <p:sldId id="285" r:id="rId18"/>
    <p:sldId id="266" r:id="rId19"/>
    <p:sldId id="284" r:id="rId20"/>
    <p:sldId id="282" r:id="rId21"/>
    <p:sldId id="283" r:id="rId22"/>
    <p:sldId id="294" r:id="rId23"/>
    <p:sldId id="293" r:id="rId24"/>
    <p:sldId id="292" r:id="rId25"/>
    <p:sldId id="295" r:id="rId26"/>
    <p:sldId id="291" r:id="rId27"/>
    <p:sldId id="290" r:id="rId28"/>
    <p:sldId id="299" r:id="rId29"/>
    <p:sldId id="298" r:id="rId30"/>
    <p:sldId id="297" r:id="rId31"/>
    <p:sldId id="296" r:id="rId32"/>
    <p:sldId id="303" r:id="rId33"/>
    <p:sldId id="302" r:id="rId34"/>
    <p:sldId id="301" r:id="rId35"/>
    <p:sldId id="304"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145F07-0692-AAC1-D276-C0ADFE76282A}" name="Ayşegül DENİZ" initials="AD" userId="950fd7a9f4b39fc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3FD66-0177-4307-A3EC-D6E1650BAF77}" type="datetimeFigureOut">
              <a:rPr lang="tr-TR" smtClean="0"/>
              <a:t>9.04.2022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38B05-7916-47C6-8F81-649D0D498865}" type="slidenum">
              <a:rPr lang="tr-TR" smtClean="0"/>
              <a:t>‹#›</a:t>
            </a:fld>
            <a:endParaRPr lang="tr-TR"/>
          </a:p>
        </p:txBody>
      </p:sp>
    </p:spTree>
    <p:extLst>
      <p:ext uri="{BB962C8B-B14F-4D97-AF65-F5344CB8AC3E}">
        <p14:creationId xmlns:p14="http://schemas.microsoft.com/office/powerpoint/2010/main" val="408278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5</a:t>
            </a:fld>
            <a:endParaRPr lang="tr-TR"/>
          </a:p>
        </p:txBody>
      </p:sp>
    </p:spTree>
    <p:extLst>
      <p:ext uri="{BB962C8B-B14F-4D97-AF65-F5344CB8AC3E}">
        <p14:creationId xmlns:p14="http://schemas.microsoft.com/office/powerpoint/2010/main" val="510751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15</a:t>
            </a:fld>
            <a:endParaRPr lang="tr-TR"/>
          </a:p>
        </p:txBody>
      </p:sp>
    </p:spTree>
    <p:extLst>
      <p:ext uri="{BB962C8B-B14F-4D97-AF65-F5344CB8AC3E}">
        <p14:creationId xmlns:p14="http://schemas.microsoft.com/office/powerpoint/2010/main" val="2365643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16</a:t>
            </a:fld>
            <a:endParaRPr lang="tr-TR"/>
          </a:p>
        </p:txBody>
      </p:sp>
    </p:spTree>
    <p:extLst>
      <p:ext uri="{BB962C8B-B14F-4D97-AF65-F5344CB8AC3E}">
        <p14:creationId xmlns:p14="http://schemas.microsoft.com/office/powerpoint/2010/main" val="171494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17</a:t>
            </a:fld>
            <a:endParaRPr lang="tr-TR"/>
          </a:p>
        </p:txBody>
      </p:sp>
    </p:spTree>
    <p:extLst>
      <p:ext uri="{BB962C8B-B14F-4D97-AF65-F5344CB8AC3E}">
        <p14:creationId xmlns:p14="http://schemas.microsoft.com/office/powerpoint/2010/main" val="4128991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19</a:t>
            </a:fld>
            <a:endParaRPr lang="tr-TR"/>
          </a:p>
        </p:txBody>
      </p:sp>
    </p:spTree>
    <p:extLst>
      <p:ext uri="{BB962C8B-B14F-4D97-AF65-F5344CB8AC3E}">
        <p14:creationId xmlns:p14="http://schemas.microsoft.com/office/powerpoint/2010/main" val="39760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20</a:t>
            </a:fld>
            <a:endParaRPr lang="tr-TR"/>
          </a:p>
        </p:txBody>
      </p:sp>
    </p:spTree>
    <p:extLst>
      <p:ext uri="{BB962C8B-B14F-4D97-AF65-F5344CB8AC3E}">
        <p14:creationId xmlns:p14="http://schemas.microsoft.com/office/powerpoint/2010/main" val="390984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21</a:t>
            </a:fld>
            <a:endParaRPr lang="tr-TR"/>
          </a:p>
        </p:txBody>
      </p:sp>
    </p:spTree>
    <p:extLst>
      <p:ext uri="{BB962C8B-B14F-4D97-AF65-F5344CB8AC3E}">
        <p14:creationId xmlns:p14="http://schemas.microsoft.com/office/powerpoint/2010/main" val="1000512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22</a:t>
            </a:fld>
            <a:endParaRPr lang="tr-TR"/>
          </a:p>
        </p:txBody>
      </p:sp>
    </p:spTree>
    <p:extLst>
      <p:ext uri="{BB962C8B-B14F-4D97-AF65-F5344CB8AC3E}">
        <p14:creationId xmlns:p14="http://schemas.microsoft.com/office/powerpoint/2010/main" val="239734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23</a:t>
            </a:fld>
            <a:endParaRPr lang="tr-TR"/>
          </a:p>
        </p:txBody>
      </p:sp>
    </p:spTree>
    <p:extLst>
      <p:ext uri="{BB962C8B-B14F-4D97-AF65-F5344CB8AC3E}">
        <p14:creationId xmlns:p14="http://schemas.microsoft.com/office/powerpoint/2010/main" val="81650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24</a:t>
            </a:fld>
            <a:endParaRPr lang="tr-TR"/>
          </a:p>
        </p:txBody>
      </p:sp>
    </p:spTree>
    <p:extLst>
      <p:ext uri="{BB962C8B-B14F-4D97-AF65-F5344CB8AC3E}">
        <p14:creationId xmlns:p14="http://schemas.microsoft.com/office/powerpoint/2010/main" val="426374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26</a:t>
            </a:fld>
            <a:endParaRPr lang="tr-TR"/>
          </a:p>
        </p:txBody>
      </p:sp>
    </p:spTree>
    <p:extLst>
      <p:ext uri="{BB962C8B-B14F-4D97-AF65-F5344CB8AC3E}">
        <p14:creationId xmlns:p14="http://schemas.microsoft.com/office/powerpoint/2010/main" val="67343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6</a:t>
            </a:fld>
            <a:endParaRPr lang="tr-TR"/>
          </a:p>
        </p:txBody>
      </p:sp>
    </p:spTree>
    <p:extLst>
      <p:ext uri="{BB962C8B-B14F-4D97-AF65-F5344CB8AC3E}">
        <p14:creationId xmlns:p14="http://schemas.microsoft.com/office/powerpoint/2010/main" val="3110921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27</a:t>
            </a:fld>
            <a:endParaRPr lang="tr-TR"/>
          </a:p>
        </p:txBody>
      </p:sp>
    </p:spTree>
    <p:extLst>
      <p:ext uri="{BB962C8B-B14F-4D97-AF65-F5344CB8AC3E}">
        <p14:creationId xmlns:p14="http://schemas.microsoft.com/office/powerpoint/2010/main" val="2662702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28</a:t>
            </a:fld>
            <a:endParaRPr lang="tr-TR"/>
          </a:p>
        </p:txBody>
      </p:sp>
    </p:spTree>
    <p:extLst>
      <p:ext uri="{BB962C8B-B14F-4D97-AF65-F5344CB8AC3E}">
        <p14:creationId xmlns:p14="http://schemas.microsoft.com/office/powerpoint/2010/main" val="2826691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29</a:t>
            </a:fld>
            <a:endParaRPr lang="tr-TR"/>
          </a:p>
        </p:txBody>
      </p:sp>
    </p:spTree>
    <p:extLst>
      <p:ext uri="{BB962C8B-B14F-4D97-AF65-F5344CB8AC3E}">
        <p14:creationId xmlns:p14="http://schemas.microsoft.com/office/powerpoint/2010/main" val="1859045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30</a:t>
            </a:fld>
            <a:endParaRPr lang="tr-TR"/>
          </a:p>
        </p:txBody>
      </p:sp>
    </p:spTree>
    <p:extLst>
      <p:ext uri="{BB962C8B-B14F-4D97-AF65-F5344CB8AC3E}">
        <p14:creationId xmlns:p14="http://schemas.microsoft.com/office/powerpoint/2010/main" val="4002680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31</a:t>
            </a:fld>
            <a:endParaRPr lang="tr-TR"/>
          </a:p>
        </p:txBody>
      </p:sp>
    </p:spTree>
    <p:extLst>
      <p:ext uri="{BB962C8B-B14F-4D97-AF65-F5344CB8AC3E}">
        <p14:creationId xmlns:p14="http://schemas.microsoft.com/office/powerpoint/2010/main" val="2500697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32</a:t>
            </a:fld>
            <a:endParaRPr lang="tr-TR"/>
          </a:p>
        </p:txBody>
      </p:sp>
    </p:spTree>
    <p:extLst>
      <p:ext uri="{BB962C8B-B14F-4D97-AF65-F5344CB8AC3E}">
        <p14:creationId xmlns:p14="http://schemas.microsoft.com/office/powerpoint/2010/main" val="229150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33</a:t>
            </a:fld>
            <a:endParaRPr lang="tr-TR"/>
          </a:p>
        </p:txBody>
      </p:sp>
    </p:spTree>
    <p:extLst>
      <p:ext uri="{BB962C8B-B14F-4D97-AF65-F5344CB8AC3E}">
        <p14:creationId xmlns:p14="http://schemas.microsoft.com/office/powerpoint/2010/main" val="1212288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34</a:t>
            </a:fld>
            <a:endParaRPr lang="tr-TR"/>
          </a:p>
        </p:txBody>
      </p:sp>
    </p:spTree>
    <p:extLst>
      <p:ext uri="{BB962C8B-B14F-4D97-AF65-F5344CB8AC3E}">
        <p14:creationId xmlns:p14="http://schemas.microsoft.com/office/powerpoint/2010/main" val="320153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7</a:t>
            </a:fld>
            <a:endParaRPr lang="tr-TR"/>
          </a:p>
        </p:txBody>
      </p:sp>
    </p:spTree>
    <p:extLst>
      <p:ext uri="{BB962C8B-B14F-4D97-AF65-F5344CB8AC3E}">
        <p14:creationId xmlns:p14="http://schemas.microsoft.com/office/powerpoint/2010/main" val="49647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8</a:t>
            </a:fld>
            <a:endParaRPr lang="tr-TR"/>
          </a:p>
        </p:txBody>
      </p:sp>
    </p:spTree>
    <p:extLst>
      <p:ext uri="{BB962C8B-B14F-4D97-AF65-F5344CB8AC3E}">
        <p14:creationId xmlns:p14="http://schemas.microsoft.com/office/powerpoint/2010/main" val="258786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9</a:t>
            </a:fld>
            <a:endParaRPr lang="tr-TR"/>
          </a:p>
        </p:txBody>
      </p:sp>
    </p:spTree>
    <p:extLst>
      <p:ext uri="{BB962C8B-B14F-4D97-AF65-F5344CB8AC3E}">
        <p14:creationId xmlns:p14="http://schemas.microsoft.com/office/powerpoint/2010/main" val="243229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10</a:t>
            </a:fld>
            <a:endParaRPr lang="tr-TR"/>
          </a:p>
        </p:txBody>
      </p:sp>
    </p:spTree>
    <p:extLst>
      <p:ext uri="{BB962C8B-B14F-4D97-AF65-F5344CB8AC3E}">
        <p14:creationId xmlns:p14="http://schemas.microsoft.com/office/powerpoint/2010/main" val="210130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11</a:t>
            </a:fld>
            <a:endParaRPr lang="tr-TR"/>
          </a:p>
        </p:txBody>
      </p:sp>
    </p:spTree>
    <p:extLst>
      <p:ext uri="{BB962C8B-B14F-4D97-AF65-F5344CB8AC3E}">
        <p14:creationId xmlns:p14="http://schemas.microsoft.com/office/powerpoint/2010/main" val="162854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13</a:t>
            </a:fld>
            <a:endParaRPr lang="tr-TR"/>
          </a:p>
        </p:txBody>
      </p:sp>
    </p:spTree>
    <p:extLst>
      <p:ext uri="{BB962C8B-B14F-4D97-AF65-F5344CB8AC3E}">
        <p14:creationId xmlns:p14="http://schemas.microsoft.com/office/powerpoint/2010/main" val="400669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EB38B05-7916-47C6-8F81-649D0D498865}" type="slidenum">
              <a:rPr lang="tr-TR" smtClean="0"/>
              <a:t>14</a:t>
            </a:fld>
            <a:endParaRPr lang="tr-TR"/>
          </a:p>
        </p:txBody>
      </p:sp>
    </p:spTree>
    <p:extLst>
      <p:ext uri="{BB962C8B-B14F-4D97-AF65-F5344CB8AC3E}">
        <p14:creationId xmlns:p14="http://schemas.microsoft.com/office/powerpoint/2010/main" val="702456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E9A9D6-FBF6-44EC-B031-31FDA6B0698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4A838E0-C215-48EF-ACFF-0517DB30FE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C726DBA-8CB3-4FBF-BC5B-79001A3B1AD1}"/>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5" name="Alt Bilgi Yer Tutucusu 4">
            <a:extLst>
              <a:ext uri="{FF2B5EF4-FFF2-40B4-BE49-F238E27FC236}">
                <a16:creationId xmlns:a16="http://schemas.microsoft.com/office/drawing/2014/main" id="{1E6CE900-4331-4CF1-B401-D8271FB16C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4E79B7D-2F5D-41E5-A129-E2060A4B6013}"/>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18769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3D266-6692-4C24-A038-82A4EBCF88A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2FCF1A4-AFC7-4018-A07B-9E22595B930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BE5E316-1AA6-48B1-954D-68EC596E2A8B}"/>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5" name="Alt Bilgi Yer Tutucusu 4">
            <a:extLst>
              <a:ext uri="{FF2B5EF4-FFF2-40B4-BE49-F238E27FC236}">
                <a16:creationId xmlns:a16="http://schemas.microsoft.com/office/drawing/2014/main" id="{174DF3D6-4460-433B-A68D-1ECAAFE3DB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21D528-3B3D-4179-BCEF-63484F6701E1}"/>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308083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8EED63D-0456-47F3-B1D9-D86B2C3026F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0CA35677-DE44-49C8-B3B8-011A094C66D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9E46F3-42BF-442F-8AC6-25B4319A7085}"/>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5" name="Alt Bilgi Yer Tutucusu 4">
            <a:extLst>
              <a:ext uri="{FF2B5EF4-FFF2-40B4-BE49-F238E27FC236}">
                <a16:creationId xmlns:a16="http://schemas.microsoft.com/office/drawing/2014/main" id="{32BF3AFA-D98B-4AAE-B56B-6A2C70F0D9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1CFD042-1377-410A-A7C4-5B889719167A}"/>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223791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7BBE4-9027-4B6F-B8D0-CE25AE8A51F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73287B6-E212-4D4E-B9CF-4F54E878970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9E3803B-F0F1-45AB-9ED0-05FCF31FED3E}"/>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5" name="Alt Bilgi Yer Tutucusu 4">
            <a:extLst>
              <a:ext uri="{FF2B5EF4-FFF2-40B4-BE49-F238E27FC236}">
                <a16:creationId xmlns:a16="http://schemas.microsoft.com/office/drawing/2014/main" id="{ED4BFFD2-C423-4A18-8D82-B489A9BA1B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42C51AA-5998-4714-8197-37D53686A57E}"/>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2477410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797DA3-79FE-4740-8A1E-93C1DF1B582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F01D79B-C893-4C07-AA0C-153ED4C54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980B94F-F0AC-4D58-827A-487DF480992E}"/>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5" name="Alt Bilgi Yer Tutucusu 4">
            <a:extLst>
              <a:ext uri="{FF2B5EF4-FFF2-40B4-BE49-F238E27FC236}">
                <a16:creationId xmlns:a16="http://schemas.microsoft.com/office/drawing/2014/main" id="{02677C5C-3717-4C5D-A4C0-D29AB54E2D7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FDC620-75A1-4DAB-A23F-4557F5DDB3E1}"/>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1456179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F3747C-FB27-4C07-AA07-F02B9E9EA83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C86CD56-5023-4537-A1C9-30B6F0D0994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2EA56C2-1848-48D0-A1A4-488C11B19FB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76AA43AC-BE48-4598-8601-F44A3FA4960E}"/>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6" name="Alt Bilgi Yer Tutucusu 5">
            <a:extLst>
              <a:ext uri="{FF2B5EF4-FFF2-40B4-BE49-F238E27FC236}">
                <a16:creationId xmlns:a16="http://schemas.microsoft.com/office/drawing/2014/main" id="{54073C4A-976C-45F5-B0D5-56D16297EF0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8D2D4DC-D0CF-488C-9FA0-DCD8DA0AA1FA}"/>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38332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D12EBC-C477-4EF0-B398-A834B15BDBD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5AC608F-56A2-49C0-ABDD-FFECBFB1D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BD0960D-93C5-439E-9AE5-4B1C0C82B86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438F7AA-8D02-4E36-98E8-0A4B08186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189BDF2-B69B-4AA6-91A1-C05FD735BD2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88216E1-D2AC-4499-9CE5-7D3868D5B38F}"/>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8" name="Alt Bilgi Yer Tutucusu 7">
            <a:extLst>
              <a:ext uri="{FF2B5EF4-FFF2-40B4-BE49-F238E27FC236}">
                <a16:creationId xmlns:a16="http://schemas.microsoft.com/office/drawing/2014/main" id="{BD5C2754-29D7-4552-BDD9-8184A3BEC36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0FEED16-0868-44F7-B382-0F987A72484B}"/>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102266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3C7285-A6B0-4694-80B2-F439A5C1DD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315B079-4291-4764-8FE8-55486BB25C62}"/>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4" name="Alt Bilgi Yer Tutucusu 3">
            <a:extLst>
              <a:ext uri="{FF2B5EF4-FFF2-40B4-BE49-F238E27FC236}">
                <a16:creationId xmlns:a16="http://schemas.microsoft.com/office/drawing/2014/main" id="{8165CC9F-9304-4D7E-BD41-2C554DA2D30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CA74B03-B915-4599-9F79-1B8F7753735F}"/>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168060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B673841-FB89-444B-9FE9-B441AC2B4FF8}"/>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3" name="Alt Bilgi Yer Tutucusu 2">
            <a:extLst>
              <a:ext uri="{FF2B5EF4-FFF2-40B4-BE49-F238E27FC236}">
                <a16:creationId xmlns:a16="http://schemas.microsoft.com/office/drawing/2014/main" id="{A2445624-ED27-4DA3-9883-4B0A35E272EF}"/>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46D6A9D-2A59-4540-B131-69A927E9CAC5}"/>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79905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30AA6F-7D83-47EA-9444-8FAF9B2FA19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E504235-C133-4305-AD42-0E1837E3E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12A1B9E-47AD-4E35-997E-A82F11A14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E316C4-9B4D-4CC3-82CC-330AF863DB1F}"/>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6" name="Alt Bilgi Yer Tutucusu 5">
            <a:extLst>
              <a:ext uri="{FF2B5EF4-FFF2-40B4-BE49-F238E27FC236}">
                <a16:creationId xmlns:a16="http://schemas.microsoft.com/office/drawing/2014/main" id="{6F0C83C2-29C0-4377-A1DA-B0ABD8B1D80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59C635C-8FF5-48A3-833C-E22E17FFAE8C}"/>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343259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445E1-0003-4B8B-B2A7-BF2640B301E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4826227-D77D-4BB5-8D48-DCBBF1C8A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993A264-BD4D-4EC6-AD09-B3156A935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BCC9766-55DB-4C18-A10C-8BF90EA6D54C}"/>
              </a:ext>
            </a:extLst>
          </p:cNvPr>
          <p:cNvSpPr>
            <a:spLocks noGrp="1"/>
          </p:cNvSpPr>
          <p:nvPr>
            <p:ph type="dt" sz="half" idx="10"/>
          </p:nvPr>
        </p:nvSpPr>
        <p:spPr/>
        <p:txBody>
          <a:bodyPr/>
          <a:lstStyle/>
          <a:p>
            <a:fld id="{2CE43AAF-FB40-4FB4-B459-63586D55E3F7}" type="datetimeFigureOut">
              <a:rPr lang="tr-TR" smtClean="0"/>
              <a:t>9.04.2022</a:t>
            </a:fld>
            <a:endParaRPr lang="tr-TR"/>
          </a:p>
        </p:txBody>
      </p:sp>
      <p:sp>
        <p:nvSpPr>
          <p:cNvPr id="6" name="Alt Bilgi Yer Tutucusu 5">
            <a:extLst>
              <a:ext uri="{FF2B5EF4-FFF2-40B4-BE49-F238E27FC236}">
                <a16:creationId xmlns:a16="http://schemas.microsoft.com/office/drawing/2014/main" id="{089D8632-1E60-4A31-9898-5BED97E3E26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123C967-6572-4A4B-A136-3A88F072CC99}"/>
              </a:ext>
            </a:extLst>
          </p:cNvPr>
          <p:cNvSpPr>
            <a:spLocks noGrp="1"/>
          </p:cNvSpPr>
          <p:nvPr>
            <p:ph type="sldNum" sz="quarter" idx="12"/>
          </p:nvPr>
        </p:nvSpPr>
        <p:spPr/>
        <p:txBody>
          <a:bodyPr/>
          <a:lstStyle/>
          <a:p>
            <a:fld id="{A88D7DCF-C994-403D-AC5D-03441351C816}" type="slidenum">
              <a:rPr lang="tr-TR" smtClean="0"/>
              <a:t>‹#›</a:t>
            </a:fld>
            <a:endParaRPr lang="tr-TR"/>
          </a:p>
        </p:txBody>
      </p:sp>
    </p:spTree>
    <p:extLst>
      <p:ext uri="{BB962C8B-B14F-4D97-AF65-F5344CB8AC3E}">
        <p14:creationId xmlns:p14="http://schemas.microsoft.com/office/powerpoint/2010/main" val="37504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67011A9-CE99-4868-98B4-092F7E5E01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7D2CB7C-7A89-4A2E-9E3A-ED4F772B8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3848E5-4598-4882-B8B8-C4FDD61B8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43AAF-FB40-4FB4-B459-63586D55E3F7}" type="datetimeFigureOut">
              <a:rPr lang="tr-TR" smtClean="0"/>
              <a:t>9.04.2022</a:t>
            </a:fld>
            <a:endParaRPr lang="tr-TR"/>
          </a:p>
        </p:txBody>
      </p:sp>
      <p:sp>
        <p:nvSpPr>
          <p:cNvPr id="5" name="Alt Bilgi Yer Tutucusu 4">
            <a:extLst>
              <a:ext uri="{FF2B5EF4-FFF2-40B4-BE49-F238E27FC236}">
                <a16:creationId xmlns:a16="http://schemas.microsoft.com/office/drawing/2014/main" id="{296EF9EB-6373-4009-958C-B27728405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63207F4-C0D5-4E91-AB57-79ED490BC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D7DCF-C994-403D-AC5D-03441351C816}" type="slidenum">
              <a:rPr lang="tr-TR" smtClean="0"/>
              <a:t>‹#›</a:t>
            </a:fld>
            <a:endParaRPr lang="tr-TR"/>
          </a:p>
        </p:txBody>
      </p:sp>
    </p:spTree>
    <p:extLst>
      <p:ext uri="{BB962C8B-B14F-4D97-AF65-F5344CB8AC3E}">
        <p14:creationId xmlns:p14="http://schemas.microsoft.com/office/powerpoint/2010/main" val="399565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putler.com/rfm-analysi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çerik Yer Tutucusu 3">
            <a:extLst>
              <a:ext uri="{FF2B5EF4-FFF2-40B4-BE49-F238E27FC236}">
                <a16:creationId xmlns:a16="http://schemas.microsoft.com/office/drawing/2014/main" id="{199AB607-28B8-45DB-9227-C287886ABE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25" b="-1"/>
          <a:stretch/>
        </p:blipFill>
        <p:spPr>
          <a:xfrm>
            <a:off x="20" y="1282"/>
            <a:ext cx="12191980" cy="6856718"/>
          </a:xfrm>
          <a:prstGeom prst="rect">
            <a:avLst/>
          </a:prstGeom>
        </p:spPr>
      </p:pic>
    </p:spTree>
    <p:extLst>
      <p:ext uri="{BB962C8B-B14F-4D97-AF65-F5344CB8AC3E}">
        <p14:creationId xmlns:p14="http://schemas.microsoft.com/office/powerpoint/2010/main" val="378315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020824"/>
            <a:ext cx="3201366" cy="1583511"/>
          </a:xfrm>
        </p:spPr>
        <p:txBody>
          <a:bodyPr anchor="b">
            <a:noAutofit/>
          </a:bodyPr>
          <a:lstStyle/>
          <a:p>
            <a:r>
              <a:rPr lang="en" sz="2400" b="1" dirty="0">
                <a:solidFill>
                  <a:schemeClr val="bg1"/>
                </a:solidFill>
                <a:latin typeface="Times New Roman" panose="02020603050405020304" pitchFamily="18" charset="0"/>
                <a:cs typeface="Times New Roman" panose="02020603050405020304" pitchFamily="18" charset="0"/>
              </a:rPr>
              <a:t>F</a:t>
            </a:r>
            <a:r>
              <a:rPr lang="tr-TR" sz="2400" b="1" dirty="0">
                <a:solidFill>
                  <a:schemeClr val="bg1"/>
                </a:solidFill>
                <a:latin typeface="Times New Roman" panose="02020603050405020304" pitchFamily="18" charset="0"/>
                <a:cs typeface="Times New Roman" panose="02020603050405020304" pitchFamily="18" charset="0"/>
              </a:rPr>
              <a:t>REQUENCY</a:t>
            </a:r>
            <a:r>
              <a:rPr lang="en" sz="2400" b="1" dirty="0">
                <a:solidFill>
                  <a:schemeClr val="bg1"/>
                </a:solidFill>
                <a:latin typeface="Times New Roman" panose="02020603050405020304" pitchFamily="18" charset="0"/>
                <a:cs typeface="Times New Roman" panose="02020603050405020304" pitchFamily="18" charset="0"/>
              </a:rPr>
              <a:t> (F): Number of purchases</a:t>
            </a:r>
            <a:endParaRPr lang="tr-TR" sz="2400" b="1" dirty="0">
              <a:solidFill>
                <a:schemeClr val="bg1"/>
              </a:solidFill>
              <a:latin typeface="Times New Roman" panose="02020603050405020304" pitchFamily="18" charset="0"/>
              <a:cs typeface="Times New Roman" panose="02020603050405020304" pitchFamily="18" charset="0"/>
            </a:endParaRPr>
          </a:p>
        </p:txBody>
      </p:sp>
      <p:pic>
        <p:nvPicPr>
          <p:cNvPr id="11" name="Google Shape;84;p17">
            <a:extLst>
              <a:ext uri="{FF2B5EF4-FFF2-40B4-BE49-F238E27FC236}">
                <a16:creationId xmlns:a16="http://schemas.microsoft.com/office/drawing/2014/main" id="{CDDE4795-FC63-4973-9062-F61CB924FFF8}"/>
              </a:ext>
            </a:extLst>
          </p:cNvPr>
          <p:cNvPicPr preferRelativeResize="0"/>
          <p:nvPr/>
        </p:nvPicPr>
        <p:blipFill>
          <a:blip r:embed="rId3">
            <a:alphaModFix/>
          </a:blip>
          <a:stretch>
            <a:fillRect/>
          </a:stretch>
        </p:blipFill>
        <p:spPr>
          <a:xfrm>
            <a:off x="4254497" y="511388"/>
            <a:ext cx="7717775" cy="385050"/>
          </a:xfrm>
          <a:prstGeom prst="rect">
            <a:avLst/>
          </a:prstGeom>
          <a:noFill/>
          <a:ln>
            <a:noFill/>
          </a:ln>
        </p:spPr>
      </p:pic>
      <p:pic>
        <p:nvPicPr>
          <p:cNvPr id="13" name="Google Shape;85;p17">
            <a:extLst>
              <a:ext uri="{FF2B5EF4-FFF2-40B4-BE49-F238E27FC236}">
                <a16:creationId xmlns:a16="http://schemas.microsoft.com/office/drawing/2014/main" id="{8393CD10-B651-4CCE-83AA-DB724DB903DF}"/>
              </a:ext>
            </a:extLst>
          </p:cNvPr>
          <p:cNvPicPr preferRelativeResize="0"/>
          <p:nvPr/>
        </p:nvPicPr>
        <p:blipFill>
          <a:blip r:embed="rId4">
            <a:alphaModFix/>
          </a:blip>
          <a:stretch>
            <a:fillRect/>
          </a:stretch>
        </p:blipFill>
        <p:spPr>
          <a:xfrm>
            <a:off x="4244729" y="1743075"/>
            <a:ext cx="7727543" cy="3863930"/>
          </a:xfrm>
          <a:prstGeom prst="rect">
            <a:avLst/>
          </a:prstGeom>
          <a:noFill/>
          <a:ln>
            <a:noFill/>
          </a:ln>
        </p:spPr>
      </p:pic>
    </p:spTree>
    <p:extLst>
      <p:ext uri="{BB962C8B-B14F-4D97-AF65-F5344CB8AC3E}">
        <p14:creationId xmlns:p14="http://schemas.microsoft.com/office/powerpoint/2010/main" val="22797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r>
              <a:rPr lang="en" sz="2400" b="1" dirty="0">
                <a:solidFill>
                  <a:schemeClr val="bg1"/>
                </a:solidFill>
                <a:latin typeface="Times New Roman" panose="02020603050405020304" pitchFamily="18" charset="0"/>
                <a:cs typeface="Times New Roman" panose="02020603050405020304" pitchFamily="18" charset="0"/>
              </a:rPr>
              <a:t>Monetary ( M ): Total amount of money spent</a:t>
            </a:r>
            <a:endParaRPr lang="tr-TR" sz="2400" b="1" dirty="0">
              <a:solidFill>
                <a:schemeClr val="bg1"/>
              </a:solidFill>
              <a:latin typeface="Times New Roman" panose="02020603050405020304" pitchFamily="18" charset="0"/>
              <a:cs typeface="Times New Roman" panose="02020603050405020304" pitchFamily="18" charset="0"/>
            </a:endParaRPr>
          </a:p>
        </p:txBody>
      </p:sp>
      <p:pic>
        <p:nvPicPr>
          <p:cNvPr id="11" name="Google Shape;92;p18">
            <a:extLst>
              <a:ext uri="{FF2B5EF4-FFF2-40B4-BE49-F238E27FC236}">
                <a16:creationId xmlns:a16="http://schemas.microsoft.com/office/drawing/2014/main" id="{CAA6ED43-C695-431F-8428-5C5CECDD9549}"/>
              </a:ext>
            </a:extLst>
          </p:cNvPr>
          <p:cNvPicPr preferRelativeResize="0"/>
          <p:nvPr/>
        </p:nvPicPr>
        <p:blipFill>
          <a:blip r:embed="rId3">
            <a:alphaModFix/>
          </a:blip>
          <a:stretch>
            <a:fillRect/>
          </a:stretch>
        </p:blipFill>
        <p:spPr>
          <a:xfrm>
            <a:off x="4390320" y="707015"/>
            <a:ext cx="7323144" cy="377400"/>
          </a:xfrm>
          <a:prstGeom prst="rect">
            <a:avLst/>
          </a:prstGeom>
          <a:noFill/>
          <a:ln>
            <a:noFill/>
          </a:ln>
        </p:spPr>
      </p:pic>
      <p:pic>
        <p:nvPicPr>
          <p:cNvPr id="13" name="Google Shape;93;p18">
            <a:extLst>
              <a:ext uri="{FF2B5EF4-FFF2-40B4-BE49-F238E27FC236}">
                <a16:creationId xmlns:a16="http://schemas.microsoft.com/office/drawing/2014/main" id="{EF751322-698B-4CEE-AE7D-66DC847BC30C}"/>
              </a:ext>
            </a:extLst>
          </p:cNvPr>
          <p:cNvPicPr preferRelativeResize="0"/>
          <p:nvPr/>
        </p:nvPicPr>
        <p:blipFill>
          <a:blip r:embed="rId4">
            <a:alphaModFix/>
          </a:blip>
          <a:stretch>
            <a:fillRect/>
          </a:stretch>
        </p:blipFill>
        <p:spPr>
          <a:xfrm>
            <a:off x="4401576" y="2094534"/>
            <a:ext cx="7423617" cy="3334715"/>
          </a:xfrm>
          <a:prstGeom prst="rect">
            <a:avLst/>
          </a:prstGeom>
          <a:noFill/>
          <a:ln>
            <a:noFill/>
          </a:ln>
        </p:spPr>
      </p:pic>
    </p:spTree>
    <p:extLst>
      <p:ext uri="{BB962C8B-B14F-4D97-AF65-F5344CB8AC3E}">
        <p14:creationId xmlns:p14="http://schemas.microsoft.com/office/powerpoint/2010/main" val="102186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Başlık 6">
            <a:extLst>
              <a:ext uri="{FF2B5EF4-FFF2-40B4-BE49-F238E27FC236}">
                <a16:creationId xmlns:a16="http://schemas.microsoft.com/office/drawing/2014/main" id="{289D9584-8C76-4459-9313-2A9C3A6EDA3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000" b="1" i="0" dirty="0">
                <a:solidFill>
                  <a:schemeClr val="bg1"/>
                </a:solidFill>
                <a:effectLst/>
                <a:latin typeface="Times New Roman" panose="02020603050405020304" pitchFamily="18" charset="0"/>
                <a:cs typeface="Times New Roman" panose="02020603050405020304" pitchFamily="18" charset="0"/>
              </a:rPr>
              <a:t>Customer</a:t>
            </a:r>
            <a:r>
              <a:rPr lang="en-US" b="1" i="0" dirty="0">
                <a:solidFill>
                  <a:schemeClr val="bg1"/>
                </a:solidFill>
                <a:effectLst/>
                <a:latin typeface="Times New Roman" panose="02020603050405020304" pitchFamily="18" charset="0"/>
                <a:cs typeface="Times New Roman" panose="02020603050405020304" pitchFamily="18" charset="0"/>
              </a:rPr>
              <a:t> Segmentation with RFM Scores</a:t>
            </a:r>
            <a:endParaRPr lang="en-US" b="1" kern="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56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r>
              <a:rPr lang="tr-TR" sz="2800" b="1" dirty="0" err="1">
                <a:solidFill>
                  <a:schemeClr val="bg1"/>
                </a:solidFill>
                <a:latin typeface="Times New Roman" panose="02020603050405020304" pitchFamily="18" charset="0"/>
                <a:cs typeface="Times New Roman" panose="02020603050405020304" pitchFamily="18" charset="0"/>
              </a:rPr>
              <a:t>Calculate</a:t>
            </a:r>
            <a:r>
              <a:rPr lang="tr-TR" sz="2800" b="1" dirty="0">
                <a:solidFill>
                  <a:schemeClr val="bg1"/>
                </a:solidFill>
                <a:latin typeface="Times New Roman" panose="02020603050405020304" pitchFamily="18" charset="0"/>
                <a:cs typeface="Times New Roman" panose="02020603050405020304" pitchFamily="18" charset="0"/>
              </a:rPr>
              <a:t> RFM </a:t>
            </a:r>
            <a:r>
              <a:rPr lang="tr-TR" sz="2800" b="1" dirty="0" err="1">
                <a:solidFill>
                  <a:schemeClr val="bg1"/>
                </a:solidFill>
                <a:latin typeface="Times New Roman" panose="02020603050405020304" pitchFamily="18" charset="0"/>
                <a:cs typeface="Times New Roman" panose="02020603050405020304" pitchFamily="18" charset="0"/>
              </a:rPr>
              <a:t>Scoring</a:t>
            </a:r>
            <a:endParaRPr lang="tr-TR" sz="2800" b="1"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498848" y="2020824"/>
            <a:ext cx="6528816" cy="923330"/>
          </a:xfrm>
          <a:prstGeom prst="rect">
            <a:avLst/>
          </a:prstGeom>
          <a:noFill/>
        </p:spPr>
        <p:txBody>
          <a:bodyPr wrap="square" rtlCol="0">
            <a:spAutoFit/>
          </a:bodyPr>
          <a:lstStyle/>
          <a:p>
            <a:r>
              <a:rPr lang="en-US" b="0" i="0" dirty="0">
                <a:effectLst/>
                <a:latin typeface="Arial Nova" panose="020B0604020202020204" pitchFamily="34" charset="0"/>
              </a:rPr>
              <a:t>The simplest way to create customer segments from an RFM model is by using </a:t>
            </a:r>
            <a:r>
              <a:rPr lang="en-US" b="1" i="0" dirty="0">
                <a:effectLst/>
                <a:latin typeface="Arial Nova" panose="020B0604020202020204" pitchFamily="34" charset="0"/>
              </a:rPr>
              <a:t>Quartiles</a:t>
            </a:r>
            <a:r>
              <a:rPr lang="en-US" b="0" i="0" dirty="0">
                <a:effectLst/>
                <a:latin typeface="Arial Nova" panose="020B0604020202020204" pitchFamily="34" charset="0"/>
              </a:rPr>
              <a:t>. We will assign a score from 1 to 4 to each category</a:t>
            </a:r>
            <a:r>
              <a:rPr lang="tr-TR" b="0" i="0" dirty="0">
                <a:effectLst/>
                <a:latin typeface="Arial Nova" panose="020B0604020202020204" pitchFamily="34" charset="0"/>
              </a:rPr>
              <a:t>.</a:t>
            </a:r>
            <a:endParaRPr lang="tr-TR" dirty="0">
              <a:latin typeface="Arial Nova" panose="020B0604020202020204" pitchFamily="34" charset="0"/>
            </a:endParaRPr>
          </a:p>
        </p:txBody>
      </p:sp>
    </p:spTree>
    <p:extLst>
      <p:ext uri="{BB962C8B-B14F-4D97-AF65-F5344CB8AC3E}">
        <p14:creationId xmlns:p14="http://schemas.microsoft.com/office/powerpoint/2010/main" val="2530775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en-US" sz="2400" b="1" i="0" dirty="0">
                <a:solidFill>
                  <a:schemeClr val="bg1"/>
                </a:solidFill>
                <a:effectLst/>
                <a:latin typeface="Times New Roman" panose="02020603050405020304" pitchFamily="18" charset="0"/>
                <a:cs typeface="Times New Roman" panose="02020603050405020304" pitchFamily="18" charset="0"/>
              </a:rPr>
              <a:t>Creating the RFM Segmentation Table</a:t>
            </a:r>
          </a:p>
        </p:txBody>
      </p:sp>
      <p:pic>
        <p:nvPicPr>
          <p:cNvPr id="5" name="Resim 4" descr="metin içeren bir resim&#10;&#10;Açıklama otomatik olarak oluşturuldu">
            <a:extLst>
              <a:ext uri="{FF2B5EF4-FFF2-40B4-BE49-F238E27FC236}">
                <a16:creationId xmlns:a16="http://schemas.microsoft.com/office/drawing/2014/main" id="{E6DCA45E-5C47-4A61-897C-68B0FD860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576" y="923797"/>
            <a:ext cx="6257925" cy="1228896"/>
          </a:xfrm>
          <a:prstGeom prst="rect">
            <a:avLst/>
          </a:prstGeom>
        </p:spPr>
      </p:pic>
      <p:pic>
        <p:nvPicPr>
          <p:cNvPr id="6" name="Resim 5" descr="metin içeren bir resim&#10;&#10;Açıklama otomatik olarak oluşturuldu">
            <a:extLst>
              <a:ext uri="{FF2B5EF4-FFF2-40B4-BE49-F238E27FC236}">
                <a16:creationId xmlns:a16="http://schemas.microsoft.com/office/drawing/2014/main" id="{0E3276B8-82F3-476A-9725-1DCC46772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8576" y="2709784"/>
            <a:ext cx="6516624" cy="1114581"/>
          </a:xfrm>
          <a:prstGeom prst="rect">
            <a:avLst/>
          </a:prstGeom>
        </p:spPr>
      </p:pic>
      <p:pic>
        <p:nvPicPr>
          <p:cNvPr id="9" name="Resim 8" descr="metin içeren bir resim&#10;&#10;Açıklama otomatik olarak oluşturuldu">
            <a:extLst>
              <a:ext uri="{FF2B5EF4-FFF2-40B4-BE49-F238E27FC236}">
                <a16:creationId xmlns:a16="http://schemas.microsoft.com/office/drawing/2014/main" id="{5B948A1C-589C-4B88-BA2B-867A04854C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8576" y="4356016"/>
            <a:ext cx="6516624" cy="1181265"/>
          </a:xfrm>
          <a:prstGeom prst="rect">
            <a:avLst/>
          </a:prstGeom>
        </p:spPr>
      </p:pic>
    </p:spTree>
    <p:extLst>
      <p:ext uri="{BB962C8B-B14F-4D97-AF65-F5344CB8AC3E}">
        <p14:creationId xmlns:p14="http://schemas.microsoft.com/office/powerpoint/2010/main" val="75092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r>
              <a:rPr lang="tr-TR" sz="2800" b="1" dirty="0" err="1">
                <a:solidFill>
                  <a:schemeClr val="bg1"/>
                </a:solidFill>
                <a:latin typeface="Times New Roman" panose="02020603050405020304" pitchFamily="18" charset="0"/>
                <a:cs typeface="Times New Roman" panose="02020603050405020304" pitchFamily="18" charset="0"/>
              </a:rPr>
              <a:t>Calculate</a:t>
            </a:r>
            <a:r>
              <a:rPr lang="tr-TR" sz="2800" b="1" dirty="0">
                <a:solidFill>
                  <a:schemeClr val="bg1"/>
                </a:solidFill>
                <a:latin typeface="Times New Roman" panose="02020603050405020304" pitchFamily="18" charset="0"/>
                <a:cs typeface="Times New Roman" panose="02020603050405020304" pitchFamily="18" charset="0"/>
              </a:rPr>
              <a:t> RFM </a:t>
            </a:r>
            <a:r>
              <a:rPr lang="tr-TR" sz="2800" b="1" dirty="0" err="1">
                <a:solidFill>
                  <a:schemeClr val="bg1"/>
                </a:solidFill>
                <a:latin typeface="Times New Roman" panose="02020603050405020304" pitchFamily="18" charset="0"/>
                <a:cs typeface="Times New Roman" panose="02020603050405020304" pitchFamily="18" charset="0"/>
              </a:rPr>
              <a:t>Scoring</a:t>
            </a:r>
            <a:endParaRPr lang="tr-TR" sz="2800" b="1"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498848" y="2020824"/>
            <a:ext cx="6683502" cy="646331"/>
          </a:xfrm>
          <a:prstGeom prst="rect">
            <a:avLst/>
          </a:prstGeom>
          <a:noFill/>
        </p:spPr>
        <p:txBody>
          <a:bodyPr wrap="square" rtlCol="0">
            <a:spAutoFit/>
          </a:bodyPr>
          <a:lstStyle/>
          <a:p>
            <a:r>
              <a:rPr lang="en-US" b="0" i="0" dirty="0">
                <a:effectLst/>
                <a:latin typeface="Arial Nova" panose="020B0604020202020204" pitchFamily="34" charset="0"/>
              </a:rPr>
              <a:t>Score customers from 1 to 4 by applying the functions you have created. Also create separate score column for each value.</a:t>
            </a:r>
            <a:endParaRPr lang="tr-TR" dirty="0">
              <a:latin typeface="Arial Nova" panose="020B0604020202020204" pitchFamily="34" charset="0"/>
            </a:endParaRPr>
          </a:p>
        </p:txBody>
      </p:sp>
      <p:pic>
        <p:nvPicPr>
          <p:cNvPr id="5" name="Resim 4">
            <a:extLst>
              <a:ext uri="{FF2B5EF4-FFF2-40B4-BE49-F238E27FC236}">
                <a16:creationId xmlns:a16="http://schemas.microsoft.com/office/drawing/2014/main" id="{E6DCA45E-5C47-4A61-897C-68B0FD860B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98848" y="3136644"/>
            <a:ext cx="6683502" cy="2778381"/>
          </a:xfrm>
          <a:prstGeom prst="rect">
            <a:avLst/>
          </a:prstGeom>
        </p:spPr>
      </p:pic>
    </p:spTree>
    <p:extLst>
      <p:ext uri="{BB962C8B-B14F-4D97-AF65-F5344CB8AC3E}">
        <p14:creationId xmlns:p14="http://schemas.microsoft.com/office/powerpoint/2010/main" val="225899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377852" cy="1032030"/>
          </a:xfrm>
        </p:spPr>
        <p:txBody>
          <a:bodyPr anchor="b">
            <a:normAutofit/>
          </a:bodyPr>
          <a:lstStyle/>
          <a:p>
            <a:r>
              <a:rPr lang="tr-TR" sz="2400" b="1" dirty="0" err="1">
                <a:solidFill>
                  <a:schemeClr val="bg1"/>
                </a:solidFill>
                <a:latin typeface="Times New Roman" panose="02020603050405020304" pitchFamily="18" charset="0"/>
                <a:cs typeface="Times New Roman" panose="02020603050405020304" pitchFamily="18" charset="0"/>
              </a:rPr>
              <a:t>Plot</a:t>
            </a:r>
            <a:r>
              <a:rPr lang="tr-TR" sz="2400" b="1" dirty="0">
                <a:solidFill>
                  <a:schemeClr val="bg1"/>
                </a:solidFill>
                <a:latin typeface="Times New Roman" panose="02020603050405020304" pitchFamily="18" charset="0"/>
                <a:cs typeface="Times New Roman" panose="02020603050405020304" pitchFamily="18" charset="0"/>
              </a:rPr>
              <a:t> RFM Segments-1</a:t>
            </a:r>
          </a:p>
        </p:txBody>
      </p:sp>
      <p:pic>
        <p:nvPicPr>
          <p:cNvPr id="13" name="Resim 12">
            <a:extLst>
              <a:ext uri="{FF2B5EF4-FFF2-40B4-BE49-F238E27FC236}">
                <a16:creationId xmlns:a16="http://schemas.microsoft.com/office/drawing/2014/main" id="{DD567360-16D0-43B1-B15F-7B47A5C0D76D}"/>
              </a:ext>
            </a:extLst>
          </p:cNvPr>
          <p:cNvPicPr>
            <a:picLocks noChangeAspect="1"/>
          </p:cNvPicPr>
          <p:nvPr/>
        </p:nvPicPr>
        <p:blipFill>
          <a:blip r:embed="rId3"/>
          <a:stretch>
            <a:fillRect/>
          </a:stretch>
        </p:blipFill>
        <p:spPr>
          <a:xfrm>
            <a:off x="4381582" y="801163"/>
            <a:ext cx="7238918" cy="5235394"/>
          </a:xfrm>
          <a:prstGeom prst="rect">
            <a:avLst/>
          </a:prstGeom>
        </p:spPr>
      </p:pic>
    </p:spTree>
    <p:extLst>
      <p:ext uri="{BB962C8B-B14F-4D97-AF65-F5344CB8AC3E}">
        <p14:creationId xmlns:p14="http://schemas.microsoft.com/office/powerpoint/2010/main" val="531736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r>
              <a:rPr lang="tr-TR" sz="2800" b="1" dirty="0" err="1">
                <a:solidFill>
                  <a:schemeClr val="bg1"/>
                </a:solidFill>
                <a:latin typeface="Times New Roman" panose="02020603050405020304" pitchFamily="18" charset="0"/>
                <a:cs typeface="Times New Roman" panose="02020603050405020304" pitchFamily="18" charset="0"/>
              </a:rPr>
              <a:t>Plot</a:t>
            </a:r>
            <a:r>
              <a:rPr lang="tr-TR" sz="2800" b="1" dirty="0">
                <a:solidFill>
                  <a:schemeClr val="bg1"/>
                </a:solidFill>
                <a:latin typeface="Times New Roman" panose="02020603050405020304" pitchFamily="18" charset="0"/>
                <a:cs typeface="Times New Roman" panose="02020603050405020304" pitchFamily="18" charset="0"/>
              </a:rPr>
              <a:t> RFM Segments-2</a:t>
            </a:r>
          </a:p>
        </p:txBody>
      </p:sp>
      <p:pic>
        <p:nvPicPr>
          <p:cNvPr id="13" name="Resim 12">
            <a:extLst>
              <a:ext uri="{FF2B5EF4-FFF2-40B4-BE49-F238E27FC236}">
                <a16:creationId xmlns:a16="http://schemas.microsoft.com/office/drawing/2014/main" id="{365D7CBE-3DFC-41E8-9A78-AC5937520035}"/>
              </a:ext>
            </a:extLst>
          </p:cNvPr>
          <p:cNvPicPr>
            <a:picLocks noChangeAspect="1"/>
          </p:cNvPicPr>
          <p:nvPr/>
        </p:nvPicPr>
        <p:blipFill>
          <a:blip r:embed="rId3"/>
          <a:stretch>
            <a:fillRect/>
          </a:stretch>
        </p:blipFill>
        <p:spPr>
          <a:xfrm>
            <a:off x="4244729" y="904875"/>
            <a:ext cx="7502282" cy="4882770"/>
          </a:xfrm>
          <a:prstGeom prst="rect">
            <a:avLst/>
          </a:prstGeom>
        </p:spPr>
      </p:pic>
    </p:spTree>
    <p:extLst>
      <p:ext uri="{BB962C8B-B14F-4D97-AF65-F5344CB8AC3E}">
        <p14:creationId xmlns:p14="http://schemas.microsoft.com/office/powerpoint/2010/main" val="90653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Başlık 3">
            <a:extLst>
              <a:ext uri="{FF2B5EF4-FFF2-40B4-BE49-F238E27FC236}">
                <a16:creationId xmlns:a16="http://schemas.microsoft.com/office/drawing/2014/main" id="{6A170D41-5661-4840-86B8-90F496B908C0}"/>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tr-TR" sz="3200" b="1" i="0" dirty="0" err="1">
                <a:solidFill>
                  <a:schemeClr val="bg1"/>
                </a:solidFill>
                <a:effectLst/>
                <a:latin typeface="Times New Roman" panose="02020603050405020304" pitchFamily="18" charset="0"/>
                <a:cs typeface="Times New Roman" panose="02020603050405020304" pitchFamily="18" charset="0"/>
              </a:rPr>
              <a:t>Applying</a:t>
            </a:r>
            <a:r>
              <a:rPr lang="tr-TR" sz="3200" b="1" i="0" dirty="0">
                <a:solidFill>
                  <a:schemeClr val="bg1"/>
                </a:solidFill>
                <a:effectLst/>
                <a:latin typeface="Times New Roman" panose="02020603050405020304" pitchFamily="18" charset="0"/>
                <a:cs typeface="Times New Roman" panose="02020603050405020304" pitchFamily="18" charset="0"/>
              </a:rPr>
              <a:t> K-</a:t>
            </a:r>
            <a:r>
              <a:rPr lang="tr-TR" sz="3200" b="1" i="0" dirty="0" err="1">
                <a:solidFill>
                  <a:schemeClr val="bg1"/>
                </a:solidFill>
                <a:effectLst/>
                <a:latin typeface="Times New Roman" panose="02020603050405020304" pitchFamily="18" charset="0"/>
                <a:cs typeface="Times New Roman" panose="02020603050405020304" pitchFamily="18" charset="0"/>
              </a:rPr>
              <a:t>Means</a:t>
            </a:r>
            <a:r>
              <a:rPr lang="tr-TR" sz="3200" b="1" i="0" dirty="0">
                <a:solidFill>
                  <a:schemeClr val="bg1"/>
                </a:solidFill>
                <a:effectLst/>
                <a:latin typeface="Times New Roman" panose="02020603050405020304" pitchFamily="18" charset="0"/>
                <a:cs typeface="Times New Roman" panose="02020603050405020304" pitchFamily="18" charset="0"/>
              </a:rPr>
              <a:t> Clustering</a:t>
            </a:r>
            <a:endParaRPr lang="en-US" sz="3200" kern="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26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r>
              <a:rPr lang="tr-TR" sz="2800" b="1" dirty="0" err="1">
                <a:solidFill>
                  <a:schemeClr val="bg1"/>
                </a:solidFill>
                <a:latin typeface="Times New Roman" panose="02020603050405020304" pitchFamily="18" charset="0"/>
                <a:cs typeface="Times New Roman" panose="02020603050405020304" pitchFamily="18" charset="0"/>
              </a:rPr>
              <a:t>Visualize</a:t>
            </a:r>
            <a:r>
              <a:rPr lang="tr-TR" sz="2800" b="1" dirty="0">
                <a:solidFill>
                  <a:schemeClr val="bg1"/>
                </a:solidFill>
                <a:latin typeface="Times New Roman" panose="02020603050405020304" pitchFamily="18" charset="0"/>
                <a:cs typeface="Times New Roman" panose="02020603050405020304" pitchFamily="18" charset="0"/>
              </a:rPr>
              <a:t> </a:t>
            </a:r>
            <a:r>
              <a:rPr lang="tr-TR" sz="2800" b="1" dirty="0" err="1">
                <a:solidFill>
                  <a:schemeClr val="bg1"/>
                </a:solidFill>
                <a:latin typeface="Times New Roman" panose="02020603050405020304" pitchFamily="18" charset="0"/>
                <a:cs typeface="Times New Roman" panose="02020603050405020304" pitchFamily="18" charset="0"/>
              </a:rPr>
              <a:t>Feature</a:t>
            </a:r>
            <a:r>
              <a:rPr lang="tr-TR" sz="2800" b="1" dirty="0">
                <a:solidFill>
                  <a:schemeClr val="bg1"/>
                </a:solidFill>
                <a:latin typeface="Times New Roman" panose="02020603050405020304" pitchFamily="18" charset="0"/>
                <a:cs typeface="Times New Roman" panose="02020603050405020304" pitchFamily="18" charset="0"/>
              </a:rPr>
              <a:t> </a:t>
            </a:r>
            <a:r>
              <a:rPr lang="tr-TR" sz="2800" b="1" dirty="0" err="1">
                <a:solidFill>
                  <a:schemeClr val="bg1"/>
                </a:solidFill>
                <a:latin typeface="Times New Roman" panose="02020603050405020304" pitchFamily="18" charset="0"/>
                <a:cs typeface="Times New Roman" panose="02020603050405020304" pitchFamily="18" charset="0"/>
              </a:rPr>
              <a:t>Distributions</a:t>
            </a:r>
            <a:endParaRPr lang="tr-TR" sz="2800" b="1" dirty="0">
              <a:solidFill>
                <a:schemeClr val="bg1"/>
              </a:solidFill>
              <a:latin typeface="Times New Roman" panose="02020603050405020304" pitchFamily="18" charset="0"/>
              <a:cs typeface="Times New Roman" panose="02020603050405020304" pitchFamily="18" charset="0"/>
            </a:endParaRPr>
          </a:p>
        </p:txBody>
      </p:sp>
      <p:pic>
        <p:nvPicPr>
          <p:cNvPr id="15" name="Resim 14">
            <a:extLst>
              <a:ext uri="{FF2B5EF4-FFF2-40B4-BE49-F238E27FC236}">
                <a16:creationId xmlns:a16="http://schemas.microsoft.com/office/drawing/2014/main" id="{0B4153A1-55BE-4CFF-8706-CC84F1E04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82" y="1546765"/>
            <a:ext cx="7011842" cy="615315"/>
          </a:xfrm>
          <a:prstGeom prst="rect">
            <a:avLst/>
          </a:prstGeom>
        </p:spPr>
      </p:pic>
      <p:pic>
        <p:nvPicPr>
          <p:cNvPr id="6" name="Resim 5">
            <a:extLst>
              <a:ext uri="{FF2B5EF4-FFF2-40B4-BE49-F238E27FC236}">
                <a16:creationId xmlns:a16="http://schemas.microsoft.com/office/drawing/2014/main" id="{76574A48-228D-4F67-9C8C-5BE9171AE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582" y="2367423"/>
            <a:ext cx="7124613" cy="4285234"/>
          </a:xfrm>
          <a:prstGeom prst="rect">
            <a:avLst/>
          </a:prstGeom>
        </p:spPr>
      </p:pic>
      <p:sp>
        <p:nvSpPr>
          <p:cNvPr id="7" name="Metin kutusu 6">
            <a:extLst>
              <a:ext uri="{FF2B5EF4-FFF2-40B4-BE49-F238E27FC236}">
                <a16:creationId xmlns:a16="http://schemas.microsoft.com/office/drawing/2014/main" id="{649C5337-5798-48BE-BC00-2F89C34D5118}"/>
              </a:ext>
            </a:extLst>
          </p:cNvPr>
          <p:cNvSpPr txBox="1"/>
          <p:nvPr/>
        </p:nvSpPr>
        <p:spPr>
          <a:xfrm>
            <a:off x="4381581" y="511388"/>
            <a:ext cx="7124613"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 get a better understanding of the dataset, you can </a:t>
            </a:r>
            <a:r>
              <a:rPr lang="en-US" sz="1600" dirty="0" err="1">
                <a:latin typeface="Times New Roman" panose="02020603050405020304" pitchFamily="18" charset="0"/>
                <a:cs typeface="Times New Roman" panose="02020603050405020304" pitchFamily="18" charset="0"/>
              </a:rPr>
              <a:t>costruct</a:t>
            </a:r>
            <a:r>
              <a:rPr lang="en-US" sz="1600" dirty="0">
                <a:latin typeface="Times New Roman" panose="02020603050405020304" pitchFamily="18" charset="0"/>
                <a:cs typeface="Times New Roman" panose="02020603050405020304" pitchFamily="18" charset="0"/>
              </a:rPr>
              <a:t> a scatter matrix of each of the three features in the RFM data.</a:t>
            </a:r>
            <a:endParaRPr lang="tr-T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64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D2DB6DD5-2237-49E1-84AF-FED36EA03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140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tr-TR" sz="2400" b="1" i="0" dirty="0">
                <a:solidFill>
                  <a:schemeClr val="bg1"/>
                </a:solidFill>
                <a:effectLst/>
                <a:latin typeface="Times New Roman" panose="02020603050405020304" pitchFamily="18" charset="0"/>
                <a:cs typeface="Times New Roman" panose="02020603050405020304" pitchFamily="18" charset="0"/>
              </a:rPr>
              <a:t> Data </a:t>
            </a:r>
            <a:r>
              <a:rPr lang="tr-TR" sz="2400" b="1" i="0" dirty="0" err="1">
                <a:solidFill>
                  <a:schemeClr val="bg1"/>
                </a:solidFill>
                <a:effectLst/>
                <a:latin typeface="Times New Roman" panose="02020603050405020304" pitchFamily="18" charset="0"/>
                <a:cs typeface="Times New Roman" panose="02020603050405020304" pitchFamily="18" charset="0"/>
              </a:rPr>
              <a:t>Normalization</a:t>
            </a:r>
            <a:endParaRPr lang="tr-TR" sz="2400" b="1" i="0" dirty="0">
              <a:solidFill>
                <a:schemeClr val="bg1"/>
              </a:solidFill>
              <a:effectLst/>
              <a:latin typeface="Times New Roman" panose="02020603050405020304" pitchFamily="18" charset="0"/>
              <a:cs typeface="Times New Roman" panose="02020603050405020304" pitchFamily="18" charset="0"/>
            </a:endParaRPr>
          </a:p>
        </p:txBody>
      </p:sp>
      <p:pic>
        <p:nvPicPr>
          <p:cNvPr id="13" name="Resim 12">
            <a:extLst>
              <a:ext uri="{FF2B5EF4-FFF2-40B4-BE49-F238E27FC236}">
                <a16:creationId xmlns:a16="http://schemas.microsoft.com/office/drawing/2014/main" id="{4A30DAFC-0F95-402A-BD8B-85142C5CA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016" y="830540"/>
            <a:ext cx="6876288" cy="4776466"/>
          </a:xfrm>
          <a:prstGeom prst="rect">
            <a:avLst/>
          </a:prstGeom>
        </p:spPr>
      </p:pic>
    </p:spTree>
    <p:extLst>
      <p:ext uri="{BB962C8B-B14F-4D97-AF65-F5344CB8AC3E}">
        <p14:creationId xmlns:p14="http://schemas.microsoft.com/office/powerpoint/2010/main" val="191114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tr-TR" sz="3200" b="1" i="0" dirty="0">
                <a:solidFill>
                  <a:schemeClr val="bg1"/>
                </a:solidFill>
                <a:effectLst/>
                <a:latin typeface="Times New Roman" panose="02020603050405020304" pitchFamily="18" charset="0"/>
                <a:cs typeface="Times New Roman" panose="02020603050405020304" pitchFamily="18" charset="0"/>
              </a:rPr>
              <a:t>K-</a:t>
            </a:r>
            <a:r>
              <a:rPr lang="tr-TR" sz="3200" b="1" i="0" dirty="0" err="1">
                <a:solidFill>
                  <a:schemeClr val="bg1"/>
                </a:solidFill>
                <a:effectLst/>
                <a:latin typeface="Times New Roman" panose="02020603050405020304" pitchFamily="18" charset="0"/>
                <a:cs typeface="Times New Roman" panose="02020603050405020304" pitchFamily="18" charset="0"/>
              </a:rPr>
              <a:t>Means</a:t>
            </a:r>
            <a:r>
              <a:rPr lang="tr-TR" sz="3200" b="1" i="0" dirty="0">
                <a:solidFill>
                  <a:schemeClr val="bg1"/>
                </a:solidFill>
                <a:effectLst/>
                <a:latin typeface="Times New Roman" panose="02020603050405020304" pitchFamily="18" charset="0"/>
                <a:cs typeface="Times New Roman" panose="02020603050405020304" pitchFamily="18" charset="0"/>
              </a:rPr>
              <a:t> </a:t>
            </a:r>
            <a:r>
              <a:rPr lang="tr-TR" sz="3200" b="1" i="0" dirty="0" err="1">
                <a:solidFill>
                  <a:schemeClr val="bg1"/>
                </a:solidFill>
                <a:effectLst/>
                <a:latin typeface="Times New Roman" panose="02020603050405020304" pitchFamily="18" charset="0"/>
                <a:cs typeface="Times New Roman" panose="02020603050405020304" pitchFamily="18" charset="0"/>
              </a:rPr>
              <a:t>Implementation</a:t>
            </a:r>
            <a:endParaRPr lang="tr-TR" sz="3200" b="1" i="0" dirty="0">
              <a:solidFill>
                <a:schemeClr val="bg1"/>
              </a:solidFill>
              <a:effectLst/>
              <a:latin typeface="Times New Roman" panose="02020603050405020304" pitchFamily="18" charset="0"/>
              <a:cs typeface="Times New Roman" panose="02020603050405020304" pitchFamily="18" charset="0"/>
            </a:endParaRPr>
          </a:p>
        </p:txBody>
      </p:sp>
      <p:pic>
        <p:nvPicPr>
          <p:cNvPr id="13" name="Resim 12">
            <a:extLst>
              <a:ext uri="{FF2B5EF4-FFF2-40B4-BE49-F238E27FC236}">
                <a16:creationId xmlns:a16="http://schemas.microsoft.com/office/drawing/2014/main" id="{A5F2085C-E1CD-434E-BF1F-9312CB2F0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0576" y="511389"/>
            <a:ext cx="6819900" cy="3092946"/>
          </a:xfrm>
          <a:prstGeom prst="rect">
            <a:avLst/>
          </a:prstGeom>
        </p:spPr>
      </p:pic>
      <p:pic>
        <p:nvPicPr>
          <p:cNvPr id="15" name="Resim 14" descr="metin içeren bir resim&#10;&#10;Açıklama otomatik olarak oluşturuldu">
            <a:extLst>
              <a:ext uri="{FF2B5EF4-FFF2-40B4-BE49-F238E27FC236}">
                <a16:creationId xmlns:a16="http://schemas.microsoft.com/office/drawing/2014/main" id="{62B24893-A1BB-47F6-90DA-AAD0FF002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6301" y="3932237"/>
            <a:ext cx="6819900" cy="2544763"/>
          </a:xfrm>
          <a:prstGeom prst="rect">
            <a:avLst/>
          </a:prstGeom>
        </p:spPr>
      </p:pic>
    </p:spTree>
    <p:extLst>
      <p:ext uri="{BB962C8B-B14F-4D97-AF65-F5344CB8AC3E}">
        <p14:creationId xmlns:p14="http://schemas.microsoft.com/office/powerpoint/2010/main" val="274764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tr-TR" sz="2800" b="1" i="0" dirty="0">
                <a:solidFill>
                  <a:schemeClr val="bg1"/>
                </a:solidFill>
                <a:effectLst/>
                <a:latin typeface="Times New Roman" panose="02020603050405020304" pitchFamily="18" charset="0"/>
                <a:cs typeface="Times New Roman" panose="02020603050405020304" pitchFamily="18" charset="0"/>
              </a:rPr>
              <a:t>Model </a:t>
            </a:r>
            <a:r>
              <a:rPr lang="tr-TR" sz="2800" b="1" i="0" dirty="0" err="1">
                <a:solidFill>
                  <a:schemeClr val="bg1"/>
                </a:solidFill>
                <a:effectLst/>
                <a:latin typeface="Times New Roman" panose="02020603050405020304" pitchFamily="18" charset="0"/>
                <a:cs typeface="Times New Roman" panose="02020603050405020304" pitchFamily="18" charset="0"/>
              </a:rPr>
              <a:t>Fitting</a:t>
            </a: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pic>
        <p:nvPicPr>
          <p:cNvPr id="13" name="Resim 12" descr="tablo içeren bir resim&#10;&#10;Açıklama otomatik olarak oluşturuldu">
            <a:extLst>
              <a:ext uri="{FF2B5EF4-FFF2-40B4-BE49-F238E27FC236}">
                <a16:creationId xmlns:a16="http://schemas.microsoft.com/office/drawing/2014/main" id="{C8664805-740C-4F4E-A7AA-324AB623A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592" y="1455800"/>
            <a:ext cx="6665976" cy="3545968"/>
          </a:xfrm>
          <a:prstGeom prst="rect">
            <a:avLst/>
          </a:prstGeom>
        </p:spPr>
      </p:pic>
    </p:spTree>
    <p:extLst>
      <p:ext uri="{BB962C8B-B14F-4D97-AF65-F5344CB8AC3E}">
        <p14:creationId xmlns:p14="http://schemas.microsoft.com/office/powerpoint/2010/main" val="2890953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tr-TR" sz="2400" b="1" i="0" dirty="0" err="1">
                <a:solidFill>
                  <a:schemeClr val="bg1"/>
                </a:solidFill>
                <a:effectLst/>
                <a:latin typeface="Times New Roman" panose="02020603050405020304" pitchFamily="18" charset="0"/>
                <a:cs typeface="Times New Roman" panose="02020603050405020304" pitchFamily="18" charset="0"/>
              </a:rPr>
              <a:t>Visualize</a:t>
            </a:r>
            <a:r>
              <a:rPr lang="tr-TR" sz="2400" b="1" i="0" dirty="0">
                <a:solidFill>
                  <a:schemeClr val="bg1"/>
                </a:solidFill>
                <a:effectLst/>
                <a:latin typeface="Times New Roman" panose="02020603050405020304" pitchFamily="18" charset="0"/>
                <a:cs typeface="Times New Roman" panose="02020603050405020304" pitchFamily="18" charset="0"/>
              </a:rPr>
              <a:t> </a:t>
            </a:r>
            <a:r>
              <a:rPr lang="tr-TR" sz="2400" b="1" i="0" dirty="0" err="1">
                <a:solidFill>
                  <a:schemeClr val="bg1"/>
                </a:solidFill>
                <a:effectLst/>
                <a:latin typeface="Times New Roman" panose="02020603050405020304" pitchFamily="18" charset="0"/>
                <a:cs typeface="Times New Roman" panose="02020603050405020304" pitchFamily="18" charset="0"/>
              </a:rPr>
              <a:t>the</a:t>
            </a:r>
            <a:r>
              <a:rPr lang="tr-TR" sz="2400" b="1" i="0" dirty="0">
                <a:solidFill>
                  <a:schemeClr val="bg1"/>
                </a:solidFill>
                <a:effectLst/>
                <a:latin typeface="Times New Roman" panose="02020603050405020304" pitchFamily="18" charset="0"/>
                <a:cs typeface="Times New Roman" panose="02020603050405020304" pitchFamily="18" charset="0"/>
              </a:rPr>
              <a:t> </a:t>
            </a:r>
            <a:r>
              <a:rPr lang="tr-TR" sz="2400" b="1" i="0" dirty="0" err="1">
                <a:solidFill>
                  <a:schemeClr val="bg1"/>
                </a:solidFill>
                <a:effectLst/>
                <a:latin typeface="Times New Roman" panose="02020603050405020304" pitchFamily="18" charset="0"/>
                <a:cs typeface="Times New Roman" panose="02020603050405020304" pitchFamily="18" charset="0"/>
              </a:rPr>
              <a:t>Clusters</a:t>
            </a:r>
            <a:endParaRPr lang="tr-TR" sz="2400" b="1" i="0" dirty="0">
              <a:solidFill>
                <a:schemeClr val="bg1"/>
              </a:solidFill>
              <a:effectLst/>
              <a:latin typeface="Times New Roman" panose="02020603050405020304" pitchFamily="18" charset="0"/>
              <a:cs typeface="Times New Roman" panose="02020603050405020304" pitchFamily="18" charset="0"/>
            </a:endParaRPr>
          </a:p>
        </p:txBody>
      </p:sp>
      <p:pic>
        <p:nvPicPr>
          <p:cNvPr id="13" name="Resim 12">
            <a:extLst>
              <a:ext uri="{FF2B5EF4-FFF2-40B4-BE49-F238E27FC236}">
                <a16:creationId xmlns:a16="http://schemas.microsoft.com/office/drawing/2014/main" id="{F61C1830-1E43-4FCA-8E02-67CF5036FA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1582" y="324966"/>
            <a:ext cx="7386746" cy="2939442"/>
          </a:xfrm>
          <a:prstGeom prst="rect">
            <a:avLst/>
          </a:prstGeom>
        </p:spPr>
      </p:pic>
      <p:pic>
        <p:nvPicPr>
          <p:cNvPr id="15" name="Resim 14">
            <a:extLst>
              <a:ext uri="{FF2B5EF4-FFF2-40B4-BE49-F238E27FC236}">
                <a16:creationId xmlns:a16="http://schemas.microsoft.com/office/drawing/2014/main" id="{2717D584-3E85-4AD9-9872-5BA9C465C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1582" y="3589374"/>
            <a:ext cx="7386746" cy="2818698"/>
          </a:xfrm>
          <a:prstGeom prst="rect">
            <a:avLst/>
          </a:prstGeom>
        </p:spPr>
      </p:pic>
    </p:spTree>
    <p:extLst>
      <p:ext uri="{BB962C8B-B14F-4D97-AF65-F5344CB8AC3E}">
        <p14:creationId xmlns:p14="http://schemas.microsoft.com/office/powerpoint/2010/main" val="4252402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tr-TR" sz="2400" b="1" i="0" dirty="0" err="1">
                <a:solidFill>
                  <a:schemeClr val="bg1"/>
                </a:solidFill>
                <a:effectLst/>
                <a:latin typeface="Times New Roman" panose="02020603050405020304" pitchFamily="18" charset="0"/>
                <a:cs typeface="Times New Roman" panose="02020603050405020304" pitchFamily="18" charset="0"/>
              </a:rPr>
              <a:t>Assign</a:t>
            </a:r>
            <a:r>
              <a:rPr lang="tr-TR" sz="2400" b="1" i="0" dirty="0">
                <a:solidFill>
                  <a:schemeClr val="bg1"/>
                </a:solidFill>
                <a:effectLst/>
                <a:latin typeface="Times New Roman" panose="02020603050405020304" pitchFamily="18" charset="0"/>
                <a:cs typeface="Times New Roman" panose="02020603050405020304" pitchFamily="18" charset="0"/>
              </a:rPr>
              <a:t> </a:t>
            </a:r>
            <a:r>
              <a:rPr lang="tr-TR" sz="2400" b="1" i="0" dirty="0" err="1">
                <a:solidFill>
                  <a:schemeClr val="bg1"/>
                </a:solidFill>
                <a:effectLst/>
                <a:latin typeface="Times New Roman" panose="02020603050405020304" pitchFamily="18" charset="0"/>
                <a:cs typeface="Times New Roman" panose="02020603050405020304" pitchFamily="18" charset="0"/>
              </a:rPr>
              <a:t>the</a:t>
            </a:r>
            <a:r>
              <a:rPr lang="tr-TR" sz="2400" b="1" i="0" dirty="0">
                <a:solidFill>
                  <a:schemeClr val="bg1"/>
                </a:solidFill>
                <a:effectLst/>
                <a:latin typeface="Times New Roman" panose="02020603050405020304" pitchFamily="18" charset="0"/>
                <a:cs typeface="Times New Roman" panose="02020603050405020304" pitchFamily="18" charset="0"/>
              </a:rPr>
              <a:t> </a:t>
            </a:r>
            <a:r>
              <a:rPr lang="tr-TR" sz="2400" b="1" i="0" dirty="0" err="1">
                <a:solidFill>
                  <a:schemeClr val="bg1"/>
                </a:solidFill>
                <a:effectLst/>
                <a:latin typeface="Times New Roman" panose="02020603050405020304" pitchFamily="18" charset="0"/>
                <a:cs typeface="Times New Roman" panose="02020603050405020304" pitchFamily="18" charset="0"/>
              </a:rPr>
              <a:t>Label</a:t>
            </a:r>
            <a:endParaRPr lang="tr-TR" sz="2400" b="1" i="0" dirty="0">
              <a:solidFill>
                <a:schemeClr val="bg1"/>
              </a:solidFill>
              <a:effectLst/>
              <a:latin typeface="Times New Roman" panose="02020603050405020304" pitchFamily="18" charset="0"/>
              <a:cs typeface="Times New Roman" panose="02020603050405020304" pitchFamily="18" charset="0"/>
            </a:endParaRPr>
          </a:p>
        </p:txBody>
      </p:sp>
      <p:pic>
        <p:nvPicPr>
          <p:cNvPr id="13" name="Resim 12" descr="metin içeren bir resim&#10;&#10;Açıklama otomatik olarak oluşturuldu">
            <a:extLst>
              <a:ext uri="{FF2B5EF4-FFF2-40B4-BE49-F238E27FC236}">
                <a16:creationId xmlns:a16="http://schemas.microsoft.com/office/drawing/2014/main" id="{A3B5F201-8018-4924-B3BA-38943EDBA3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7992" y="1920241"/>
            <a:ext cx="7077456" cy="2825496"/>
          </a:xfrm>
          <a:prstGeom prst="rect">
            <a:avLst/>
          </a:prstGeom>
        </p:spPr>
      </p:pic>
    </p:spTree>
    <p:extLst>
      <p:ext uri="{BB962C8B-B14F-4D97-AF65-F5344CB8AC3E}">
        <p14:creationId xmlns:p14="http://schemas.microsoft.com/office/powerpoint/2010/main" val="186939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Başlık 3">
            <a:extLst>
              <a:ext uri="{FF2B5EF4-FFF2-40B4-BE49-F238E27FC236}">
                <a16:creationId xmlns:a16="http://schemas.microsoft.com/office/drawing/2014/main" id="{6A170D41-5661-4840-86B8-90F496B908C0}"/>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l"/>
            <a:r>
              <a:rPr lang="en-US" sz="3600" b="1" i="0" dirty="0">
                <a:solidFill>
                  <a:schemeClr val="bg1"/>
                </a:solidFill>
                <a:effectLst/>
                <a:latin typeface="Times New Roman" panose="02020603050405020304" pitchFamily="18" charset="0"/>
                <a:cs typeface="Times New Roman" panose="02020603050405020304" pitchFamily="18" charset="0"/>
              </a:rPr>
              <a:t>Create Cohort &amp; Conduct Cohort Analysis</a:t>
            </a:r>
          </a:p>
        </p:txBody>
      </p:sp>
    </p:spTree>
    <p:extLst>
      <p:ext uri="{BB962C8B-B14F-4D97-AF65-F5344CB8AC3E}">
        <p14:creationId xmlns:p14="http://schemas.microsoft.com/office/powerpoint/2010/main" val="144105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r>
              <a:rPr lang="tr-TR" sz="2800" b="1" i="0" dirty="0" err="1">
                <a:solidFill>
                  <a:schemeClr val="bg1"/>
                </a:solidFill>
                <a:effectLst/>
                <a:latin typeface="Times New Roman" panose="02020603050405020304" pitchFamily="18" charset="0"/>
                <a:cs typeface="Times New Roman" panose="02020603050405020304" pitchFamily="18" charset="0"/>
              </a:rPr>
              <a:t>Cohort</a:t>
            </a:r>
            <a:r>
              <a:rPr lang="tr-TR" sz="2800" b="1" i="0" dirty="0">
                <a:solidFill>
                  <a:schemeClr val="bg1"/>
                </a:solidFill>
                <a:effectLst/>
                <a:latin typeface="Times New Roman" panose="02020603050405020304" pitchFamily="18" charset="0"/>
                <a:cs typeface="Times New Roman" panose="02020603050405020304" pitchFamily="18" charset="0"/>
              </a:rPr>
              <a:t> Analysis</a:t>
            </a: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498848" y="2020824"/>
            <a:ext cx="6528816" cy="1200329"/>
          </a:xfrm>
          <a:prstGeom prst="rect">
            <a:avLst/>
          </a:prstGeom>
          <a:noFill/>
        </p:spPr>
        <p:txBody>
          <a:bodyPr wrap="square" rtlCol="0">
            <a:spAutoFit/>
          </a:bodyPr>
          <a:lstStyle/>
          <a:p>
            <a:r>
              <a:rPr lang="en-US" b="0" i="0" dirty="0">
                <a:solidFill>
                  <a:srgbClr val="292929"/>
                </a:solidFill>
                <a:effectLst/>
                <a:latin typeface="charter"/>
              </a:rPr>
              <a:t>Cohort analysis is an analytics method by which these groups can be tracked over time for finding key insights. This analysis can further be used to do customer segmentation and track metrics like retention, churn, and lifetime value. </a:t>
            </a:r>
            <a:endParaRPr lang="tr-TR" dirty="0">
              <a:latin typeface="Arial Nova" panose="020B0604020202020204" pitchFamily="34" charset="0"/>
            </a:endParaRPr>
          </a:p>
        </p:txBody>
      </p:sp>
    </p:spTree>
    <p:extLst>
      <p:ext uri="{BB962C8B-B14F-4D97-AF65-F5344CB8AC3E}">
        <p14:creationId xmlns:p14="http://schemas.microsoft.com/office/powerpoint/2010/main" val="1965323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pPr algn="l"/>
            <a:r>
              <a:rPr lang="tr-TR" sz="2400" b="1" i="0" dirty="0" err="1">
                <a:solidFill>
                  <a:schemeClr val="bg1"/>
                </a:solidFill>
                <a:effectLst/>
                <a:latin typeface="Times New Roman" panose="02020603050405020304" pitchFamily="18" charset="0"/>
                <a:cs typeface="Times New Roman" panose="02020603050405020304" pitchFamily="18" charset="0"/>
              </a:rPr>
              <a:t>Feature</a:t>
            </a:r>
            <a:r>
              <a:rPr lang="tr-TR" sz="2400" b="1" i="0" dirty="0">
                <a:solidFill>
                  <a:schemeClr val="bg1"/>
                </a:solidFill>
                <a:effectLst/>
                <a:latin typeface="Times New Roman" panose="02020603050405020304" pitchFamily="18" charset="0"/>
                <a:cs typeface="Times New Roman" panose="02020603050405020304" pitchFamily="18" charset="0"/>
              </a:rPr>
              <a:t> </a:t>
            </a:r>
            <a:r>
              <a:rPr lang="tr-TR" sz="2400" b="1" i="0" dirty="0" err="1">
                <a:solidFill>
                  <a:schemeClr val="bg1"/>
                </a:solidFill>
                <a:effectLst/>
                <a:latin typeface="Times New Roman" panose="02020603050405020304" pitchFamily="18" charset="0"/>
                <a:cs typeface="Times New Roman" panose="02020603050405020304" pitchFamily="18" charset="0"/>
              </a:rPr>
              <a:t>Engineering</a:t>
            </a:r>
            <a:endParaRPr lang="tr-TR" sz="2400" b="1" i="0" dirty="0">
              <a:solidFill>
                <a:schemeClr val="bg1"/>
              </a:solidFill>
              <a:effectLst/>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498848" y="2020824"/>
            <a:ext cx="6922008" cy="584775"/>
          </a:xfrm>
          <a:prstGeom prst="rect">
            <a:avLst/>
          </a:prstGeom>
          <a:noFill/>
        </p:spPr>
        <p:txBody>
          <a:bodyPr wrap="square" rtlCol="0">
            <a:spAutoFit/>
          </a:bodyPr>
          <a:lstStyle/>
          <a:p>
            <a:r>
              <a:rPr lang="en-US" sz="1600" b="0" i="0" dirty="0">
                <a:effectLst/>
                <a:latin typeface="Times New Roman" panose="02020603050405020304" pitchFamily="18" charset="0"/>
                <a:cs typeface="Times New Roman" panose="02020603050405020304" pitchFamily="18" charset="0"/>
              </a:rPr>
              <a:t>First we will create a function, which takes any date and returns the formatted date with day value as 1st of the same month and Year.</a:t>
            </a:r>
            <a:endParaRPr lang="tr-TR" sz="1600" dirty="0">
              <a:latin typeface="Times New Roman" panose="02020603050405020304" pitchFamily="18" charset="0"/>
              <a:cs typeface="Times New Roman" panose="02020603050405020304" pitchFamily="18" charset="0"/>
            </a:endParaRPr>
          </a:p>
        </p:txBody>
      </p:sp>
      <p:pic>
        <p:nvPicPr>
          <p:cNvPr id="6" name="Resim 5" descr="metin içeren bir resim&#10;&#10;Açıklama otomatik olarak oluşturuldu">
            <a:extLst>
              <a:ext uri="{FF2B5EF4-FFF2-40B4-BE49-F238E27FC236}">
                <a16:creationId xmlns:a16="http://schemas.microsoft.com/office/drawing/2014/main" id="{5139A5ED-A070-4F73-A2F3-55204C4F5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962275"/>
            <a:ext cx="6797627" cy="1393741"/>
          </a:xfrm>
          <a:prstGeom prst="rect">
            <a:avLst/>
          </a:prstGeom>
        </p:spPr>
      </p:pic>
    </p:spTree>
    <p:extLst>
      <p:ext uri="{BB962C8B-B14F-4D97-AF65-F5344CB8AC3E}">
        <p14:creationId xmlns:p14="http://schemas.microsoft.com/office/powerpoint/2010/main" val="244528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1773936"/>
            <a:ext cx="3201366" cy="1830399"/>
          </a:xfrm>
        </p:spPr>
        <p:txBody>
          <a:bodyPr anchor="b">
            <a:normAutofit fontScale="90000"/>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r>
              <a:rPr lang="en-US" sz="2700" b="1" i="0" dirty="0">
                <a:solidFill>
                  <a:schemeClr val="bg1"/>
                </a:solidFill>
                <a:effectLst/>
                <a:latin typeface="Times New Roman" panose="02020603050405020304" pitchFamily="18" charset="0"/>
                <a:cs typeface="Times New Roman" panose="02020603050405020304" pitchFamily="18" charset="0"/>
              </a:rPr>
              <a:t>Create 1st Cohort: User number &amp; Retention Rate</a:t>
            </a:r>
            <a:br>
              <a:rPr lang="en-US" sz="1100" b="1" i="0" dirty="0">
                <a:effectLst/>
                <a:latin typeface="-apple-system"/>
              </a:rPr>
            </a:b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1AB1267D-43A7-4C74-AC8D-CF650FDB5931}"/>
              </a:ext>
            </a:extLst>
          </p:cNvPr>
          <p:cNvSpPr txBox="1"/>
          <p:nvPr/>
        </p:nvSpPr>
        <p:spPr>
          <a:xfrm>
            <a:off x="4480560" y="511388"/>
            <a:ext cx="7050024" cy="646331"/>
          </a:xfrm>
          <a:prstGeom prst="rect">
            <a:avLst/>
          </a:prstGeom>
          <a:noFill/>
        </p:spPr>
        <p:txBody>
          <a:bodyPr wrap="square" rtlCol="0">
            <a:spAutoFit/>
          </a:bodyPr>
          <a:lstStyle/>
          <a:p>
            <a:r>
              <a:rPr lang="en-US" b="1" i="0" dirty="0">
                <a:effectLst/>
                <a:latin typeface="-apple-system"/>
              </a:rPr>
              <a:t>Pivot Cohort and Cohort Retention</a:t>
            </a:r>
          </a:p>
          <a:p>
            <a:endParaRPr lang="tr-TR" dirty="0"/>
          </a:p>
        </p:txBody>
      </p:sp>
      <p:pic>
        <p:nvPicPr>
          <p:cNvPr id="6" name="Resim 5" descr="tablo içeren bir resim&#10;&#10;Açıklama otomatik olarak oluşturuldu">
            <a:extLst>
              <a:ext uri="{FF2B5EF4-FFF2-40B4-BE49-F238E27FC236}">
                <a16:creationId xmlns:a16="http://schemas.microsoft.com/office/drawing/2014/main" id="{12C91726-2E85-4507-9BC3-F18E67E7B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729" y="1426224"/>
            <a:ext cx="7795486" cy="5163271"/>
          </a:xfrm>
          <a:prstGeom prst="rect">
            <a:avLst/>
          </a:prstGeom>
        </p:spPr>
      </p:pic>
    </p:spTree>
    <p:extLst>
      <p:ext uri="{BB962C8B-B14F-4D97-AF65-F5344CB8AC3E}">
        <p14:creationId xmlns:p14="http://schemas.microsoft.com/office/powerpoint/2010/main" val="2219401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r>
              <a:rPr lang="en-US" sz="2000" b="1" i="0" dirty="0">
                <a:solidFill>
                  <a:schemeClr val="bg1"/>
                </a:solidFill>
                <a:effectLst/>
                <a:latin typeface="Times New Roman" panose="02020603050405020304" pitchFamily="18" charset="0"/>
                <a:cs typeface="Times New Roman" panose="02020603050405020304" pitchFamily="18" charset="0"/>
              </a:rPr>
              <a:t>Visualize analysis of cohort 1 using seaborn and matplotlib modules</a:t>
            </a:r>
            <a:br>
              <a:rPr lang="en-US" sz="1100" b="1" i="0" dirty="0">
                <a:effectLst/>
                <a:latin typeface="-apple-system"/>
              </a:rPr>
            </a:b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3DEA35DF-7F3F-4C9A-A783-F97129A11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8991" y="743563"/>
            <a:ext cx="7988787" cy="4863443"/>
          </a:xfrm>
          <a:prstGeom prst="rect">
            <a:avLst/>
          </a:prstGeom>
        </p:spPr>
      </p:pic>
      <p:sp>
        <p:nvSpPr>
          <p:cNvPr id="6" name="Metin kutusu 5">
            <a:extLst>
              <a:ext uri="{FF2B5EF4-FFF2-40B4-BE49-F238E27FC236}">
                <a16:creationId xmlns:a16="http://schemas.microsoft.com/office/drawing/2014/main" id="{46C05DD6-DF31-43A1-861F-748B387D79A2}"/>
              </a:ext>
            </a:extLst>
          </p:cNvPr>
          <p:cNvSpPr txBox="1"/>
          <p:nvPr/>
        </p:nvSpPr>
        <p:spPr>
          <a:xfrm>
            <a:off x="4333876" y="6134100"/>
            <a:ext cx="731520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Insights : </a:t>
            </a:r>
          </a:p>
          <a:p>
            <a:r>
              <a:rPr lang="en-US" sz="1400" dirty="0">
                <a:latin typeface="Times New Roman" panose="02020603050405020304" pitchFamily="18" charset="0"/>
                <a:cs typeface="Times New Roman" panose="02020603050405020304" pitchFamily="18" charset="0"/>
              </a:rPr>
              <a:t>we can see from the above chart that more users tend to purchase as time goes on.</a:t>
            </a:r>
          </a:p>
          <a:p>
            <a:r>
              <a:rPr lang="en-US" sz="1400" dirty="0">
                <a:latin typeface="Times New Roman" panose="02020603050405020304" pitchFamily="18" charset="0"/>
                <a:cs typeface="Times New Roman" panose="02020603050405020304" pitchFamily="18" charset="0"/>
              </a:rPr>
              <a:t>The 12-2010 cohort is the strongest. The 02-2011 and 04-2011 cohort are the </a:t>
            </a:r>
            <a:r>
              <a:rPr lang="en-US" sz="1400" dirty="0" err="1">
                <a:latin typeface="Times New Roman" panose="02020603050405020304" pitchFamily="18" charset="0"/>
                <a:cs typeface="Times New Roman" panose="02020603050405020304" pitchFamily="18" charset="0"/>
              </a:rPr>
              <a:t>weaknest</a:t>
            </a:r>
            <a:r>
              <a:rPr lang="en-US" sz="1400" dirty="0">
                <a:latin typeface="Times New Roman" panose="02020603050405020304" pitchFamily="18" charset="0"/>
                <a:cs typeface="Times New Roman" panose="02020603050405020304" pitchFamily="18" charset="0"/>
              </a:rPr>
              <a:t> cohort.</a:t>
            </a: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61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Rectangle 4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A6ED08F-A421-4D21-AB2F-DE02DA1E0BC4}"/>
              </a:ext>
            </a:extLst>
          </p:cNvPr>
          <p:cNvSpPr>
            <a:spLocks noGrp="1"/>
          </p:cNvSpPr>
          <p:nvPr>
            <p:ph type="title"/>
          </p:nvPr>
        </p:nvSpPr>
        <p:spPr>
          <a:xfrm>
            <a:off x="466722" y="586855"/>
            <a:ext cx="3201366" cy="3387497"/>
          </a:xfrm>
        </p:spPr>
        <p:txBody>
          <a:bodyPr anchor="b">
            <a:normAutofit/>
          </a:bodyPr>
          <a:lstStyle/>
          <a:p>
            <a:pPr algn="r"/>
            <a:r>
              <a:rPr lang="tr-TR" sz="4000" b="1" i="0">
                <a:solidFill>
                  <a:srgbClr val="FFFFFF"/>
                </a:solidFill>
                <a:effectLst/>
                <a:latin typeface="-apple-system"/>
              </a:rPr>
              <a:t>Determines</a:t>
            </a:r>
            <a:br>
              <a:rPr lang="en-US" sz="4000" b="1" i="0">
                <a:solidFill>
                  <a:srgbClr val="FFFFFF"/>
                </a:solidFill>
                <a:effectLst/>
                <a:latin typeface="-apple-system"/>
              </a:rPr>
            </a:br>
            <a:endParaRPr lang="tr-TR" sz="4000">
              <a:solidFill>
                <a:srgbClr val="FFFFFF"/>
              </a:solidFill>
            </a:endParaRPr>
          </a:p>
        </p:txBody>
      </p:sp>
      <p:sp>
        <p:nvSpPr>
          <p:cNvPr id="3" name="İçerik Yer Tutucusu 2">
            <a:extLst>
              <a:ext uri="{FF2B5EF4-FFF2-40B4-BE49-F238E27FC236}">
                <a16:creationId xmlns:a16="http://schemas.microsoft.com/office/drawing/2014/main" id="{3EB9CF8A-B717-41B4-873C-1B56D639F5CF}"/>
              </a:ext>
            </a:extLst>
          </p:cNvPr>
          <p:cNvSpPr>
            <a:spLocks noGrp="1"/>
          </p:cNvSpPr>
          <p:nvPr>
            <p:ph idx="1"/>
          </p:nvPr>
        </p:nvSpPr>
        <p:spPr>
          <a:xfrm>
            <a:off x="4810259" y="649480"/>
            <a:ext cx="6555347" cy="5546047"/>
          </a:xfrm>
        </p:spPr>
        <p:txBody>
          <a:bodyPr anchor="ctr">
            <a:normAutofit/>
          </a:bodyPr>
          <a:lstStyle/>
          <a:p>
            <a:r>
              <a:rPr lang="en-US" sz="1700" b="0" i="0" dirty="0">
                <a:effectLst/>
                <a:latin typeface="Times New Roman" panose="02020603050405020304" pitchFamily="18" charset="0"/>
                <a:cs typeface="Times New Roman" panose="02020603050405020304" pitchFamily="18" charset="0"/>
              </a:rPr>
              <a:t>This is a transnational data set which contains all the transactions occurring between 01/12/2010 and 09/12/2011 for a UK-based and registered non-store online retail. The company mainly sells unique all-occasion gifts. Many customers of the company are wholesalers.</a:t>
            </a:r>
            <a:endParaRPr lang="tr-TR" sz="1700" b="0" i="0" dirty="0">
              <a:effectLst/>
              <a:latin typeface="Times New Roman" panose="02020603050405020304" pitchFamily="18" charset="0"/>
              <a:cs typeface="Times New Roman" panose="02020603050405020304" pitchFamily="18" charset="0"/>
            </a:endParaRPr>
          </a:p>
          <a:p>
            <a:r>
              <a:rPr lang="en-US" sz="1700" b="1" i="0" dirty="0">
                <a:effectLst/>
                <a:latin typeface="Times New Roman" panose="02020603050405020304" pitchFamily="18" charset="0"/>
                <a:cs typeface="Times New Roman" panose="02020603050405020304" pitchFamily="18" charset="0"/>
              </a:rPr>
              <a:t>Feature Information:</a:t>
            </a:r>
          </a:p>
          <a:p>
            <a:r>
              <a:rPr lang="en-US" sz="1700" b="1" i="0" dirty="0" err="1">
                <a:effectLst/>
                <a:latin typeface="Times New Roman" panose="02020603050405020304" pitchFamily="18" charset="0"/>
                <a:cs typeface="Times New Roman" panose="02020603050405020304" pitchFamily="18" charset="0"/>
              </a:rPr>
              <a:t>InvoiceNo</a:t>
            </a:r>
            <a:r>
              <a:rPr lang="en-US" sz="1700" b="0" i="0" dirty="0">
                <a:effectLst/>
                <a:latin typeface="Times New Roman" panose="02020603050405020304" pitchFamily="18" charset="0"/>
                <a:cs typeface="Times New Roman" panose="02020603050405020304" pitchFamily="18" charset="0"/>
              </a:rPr>
              <a:t>: Invoice number. </a:t>
            </a:r>
            <a:r>
              <a:rPr lang="en-US" sz="1700" b="0" i="1" dirty="0">
                <a:effectLst/>
                <a:latin typeface="Times New Roman" panose="02020603050405020304" pitchFamily="18" charset="0"/>
                <a:cs typeface="Times New Roman" panose="02020603050405020304" pitchFamily="18" charset="0"/>
              </a:rPr>
              <a:t>Nominal</a:t>
            </a:r>
            <a:r>
              <a:rPr lang="en-US" sz="1700" b="0" i="0" dirty="0">
                <a:effectLst/>
                <a:latin typeface="Times New Roman" panose="02020603050405020304" pitchFamily="18" charset="0"/>
                <a:cs typeface="Times New Roman" panose="02020603050405020304" pitchFamily="18" charset="0"/>
              </a:rPr>
              <a:t>, a 6-digit integral number uniquely assigned to each transaction. If this code starts with letter 'c', it indicates a cancellation.</a:t>
            </a:r>
            <a:br>
              <a:rPr lang="en-US" sz="1700" b="0" i="0" dirty="0">
                <a:effectLst/>
                <a:latin typeface="Times New Roman" panose="02020603050405020304" pitchFamily="18" charset="0"/>
                <a:cs typeface="Times New Roman" panose="02020603050405020304" pitchFamily="18" charset="0"/>
              </a:rPr>
            </a:br>
            <a:r>
              <a:rPr lang="en-US" sz="1700" b="1" i="0" dirty="0" err="1">
                <a:effectLst/>
                <a:latin typeface="Times New Roman" panose="02020603050405020304" pitchFamily="18" charset="0"/>
                <a:cs typeface="Times New Roman" panose="02020603050405020304" pitchFamily="18" charset="0"/>
              </a:rPr>
              <a:t>StockCode</a:t>
            </a:r>
            <a:r>
              <a:rPr lang="en-US" sz="1700" b="0" i="0" dirty="0">
                <a:effectLst/>
                <a:latin typeface="Times New Roman" panose="02020603050405020304" pitchFamily="18" charset="0"/>
                <a:cs typeface="Times New Roman" panose="02020603050405020304" pitchFamily="18" charset="0"/>
              </a:rPr>
              <a:t>: Product (item) code. </a:t>
            </a:r>
            <a:r>
              <a:rPr lang="en-US" sz="1700" b="0" i="1" dirty="0">
                <a:effectLst/>
                <a:latin typeface="Times New Roman" panose="02020603050405020304" pitchFamily="18" charset="0"/>
                <a:cs typeface="Times New Roman" panose="02020603050405020304" pitchFamily="18" charset="0"/>
              </a:rPr>
              <a:t>Nominal</a:t>
            </a:r>
            <a:r>
              <a:rPr lang="en-US" sz="1700" b="0" i="0" dirty="0">
                <a:effectLst/>
                <a:latin typeface="Times New Roman" panose="02020603050405020304" pitchFamily="18" charset="0"/>
                <a:cs typeface="Times New Roman" panose="02020603050405020304" pitchFamily="18" charset="0"/>
              </a:rPr>
              <a:t>, a 5-digit integral number uniquely assigned to each distinct product.</a:t>
            </a:r>
            <a:br>
              <a:rPr lang="en-US" sz="1700" b="0" i="0" dirty="0">
                <a:effectLst/>
                <a:latin typeface="Times New Roman" panose="02020603050405020304" pitchFamily="18" charset="0"/>
                <a:cs typeface="Times New Roman" panose="02020603050405020304" pitchFamily="18" charset="0"/>
              </a:rPr>
            </a:br>
            <a:r>
              <a:rPr lang="en-US" sz="1700" b="1" i="0" dirty="0">
                <a:effectLst/>
                <a:latin typeface="Times New Roman" panose="02020603050405020304" pitchFamily="18" charset="0"/>
                <a:cs typeface="Times New Roman" panose="02020603050405020304" pitchFamily="18" charset="0"/>
              </a:rPr>
              <a:t>Description</a:t>
            </a:r>
            <a:r>
              <a:rPr lang="en-US" sz="1700" b="0" i="0" dirty="0">
                <a:effectLst/>
                <a:latin typeface="Times New Roman" panose="02020603050405020304" pitchFamily="18" charset="0"/>
                <a:cs typeface="Times New Roman" panose="02020603050405020304" pitchFamily="18" charset="0"/>
              </a:rPr>
              <a:t>: Product (item) name. </a:t>
            </a:r>
            <a:r>
              <a:rPr lang="en-US" sz="1700" b="0" i="1" dirty="0">
                <a:effectLst/>
                <a:latin typeface="Times New Roman" panose="02020603050405020304" pitchFamily="18" charset="0"/>
                <a:cs typeface="Times New Roman" panose="02020603050405020304" pitchFamily="18" charset="0"/>
              </a:rPr>
              <a:t>Nominal</a:t>
            </a:r>
            <a:r>
              <a:rPr lang="en-US" sz="1700" b="0" i="0" dirty="0">
                <a:effectLst/>
                <a:latin typeface="Times New Roman" panose="02020603050405020304" pitchFamily="18" charset="0"/>
                <a:cs typeface="Times New Roman" panose="02020603050405020304" pitchFamily="18" charset="0"/>
              </a:rPr>
              <a:t>.</a:t>
            </a:r>
            <a:br>
              <a:rPr lang="en-US" sz="1700" b="0" i="0" dirty="0">
                <a:effectLst/>
                <a:latin typeface="Times New Roman" panose="02020603050405020304" pitchFamily="18" charset="0"/>
                <a:cs typeface="Times New Roman" panose="02020603050405020304" pitchFamily="18" charset="0"/>
              </a:rPr>
            </a:br>
            <a:r>
              <a:rPr lang="en-US" sz="1700" b="1" i="0" dirty="0">
                <a:effectLst/>
                <a:latin typeface="Times New Roman" panose="02020603050405020304" pitchFamily="18" charset="0"/>
                <a:cs typeface="Times New Roman" panose="02020603050405020304" pitchFamily="18" charset="0"/>
              </a:rPr>
              <a:t>Quantity</a:t>
            </a:r>
            <a:r>
              <a:rPr lang="en-US" sz="1700" b="0" i="0" dirty="0">
                <a:effectLst/>
                <a:latin typeface="Times New Roman" panose="02020603050405020304" pitchFamily="18" charset="0"/>
                <a:cs typeface="Times New Roman" panose="02020603050405020304" pitchFamily="18" charset="0"/>
              </a:rPr>
              <a:t>: The quantities of each product (item) per transaction. </a:t>
            </a:r>
            <a:r>
              <a:rPr lang="en-US" sz="1700" b="0" i="1" dirty="0">
                <a:effectLst/>
                <a:latin typeface="Times New Roman" panose="02020603050405020304" pitchFamily="18" charset="0"/>
                <a:cs typeface="Times New Roman" panose="02020603050405020304" pitchFamily="18" charset="0"/>
              </a:rPr>
              <a:t>Numeric</a:t>
            </a:r>
            <a:r>
              <a:rPr lang="en-US" sz="1700" b="0" i="0" dirty="0">
                <a:effectLst/>
                <a:latin typeface="Times New Roman" panose="02020603050405020304" pitchFamily="18" charset="0"/>
                <a:cs typeface="Times New Roman" panose="02020603050405020304" pitchFamily="18" charset="0"/>
              </a:rPr>
              <a:t>.</a:t>
            </a:r>
            <a:br>
              <a:rPr lang="en-US" sz="1700" b="0" i="0" dirty="0">
                <a:effectLst/>
                <a:latin typeface="Times New Roman" panose="02020603050405020304" pitchFamily="18" charset="0"/>
                <a:cs typeface="Times New Roman" panose="02020603050405020304" pitchFamily="18" charset="0"/>
              </a:rPr>
            </a:br>
            <a:r>
              <a:rPr lang="en-US" sz="1700" b="1" i="0" dirty="0" err="1">
                <a:effectLst/>
                <a:latin typeface="Times New Roman" panose="02020603050405020304" pitchFamily="18" charset="0"/>
                <a:cs typeface="Times New Roman" panose="02020603050405020304" pitchFamily="18" charset="0"/>
              </a:rPr>
              <a:t>InvoiceDate</a:t>
            </a:r>
            <a:r>
              <a:rPr lang="en-US" sz="1700" b="0" i="0" dirty="0">
                <a:effectLst/>
                <a:latin typeface="Times New Roman" panose="02020603050405020304" pitchFamily="18" charset="0"/>
                <a:cs typeface="Times New Roman" panose="02020603050405020304" pitchFamily="18" charset="0"/>
              </a:rPr>
              <a:t>: Invoice Date and time. </a:t>
            </a:r>
            <a:r>
              <a:rPr lang="en-US" sz="1700" b="0" i="1" dirty="0">
                <a:effectLst/>
                <a:latin typeface="Times New Roman" panose="02020603050405020304" pitchFamily="18" charset="0"/>
                <a:cs typeface="Times New Roman" panose="02020603050405020304" pitchFamily="18" charset="0"/>
              </a:rPr>
              <a:t>Numeric</a:t>
            </a:r>
            <a:r>
              <a:rPr lang="en-US" sz="1700" b="0" i="0" dirty="0">
                <a:effectLst/>
                <a:latin typeface="Times New Roman" panose="02020603050405020304" pitchFamily="18" charset="0"/>
                <a:cs typeface="Times New Roman" panose="02020603050405020304" pitchFamily="18" charset="0"/>
              </a:rPr>
              <a:t>, the day and time when each transaction was generated.</a:t>
            </a:r>
            <a:br>
              <a:rPr lang="en-US" sz="1700" b="0" i="0" dirty="0">
                <a:effectLst/>
                <a:latin typeface="Times New Roman" panose="02020603050405020304" pitchFamily="18" charset="0"/>
                <a:cs typeface="Times New Roman" panose="02020603050405020304" pitchFamily="18" charset="0"/>
              </a:rPr>
            </a:br>
            <a:r>
              <a:rPr lang="en-US" sz="1700" b="1" i="0" dirty="0" err="1">
                <a:effectLst/>
                <a:latin typeface="Times New Roman" panose="02020603050405020304" pitchFamily="18" charset="0"/>
                <a:cs typeface="Times New Roman" panose="02020603050405020304" pitchFamily="18" charset="0"/>
              </a:rPr>
              <a:t>UnitPrice</a:t>
            </a:r>
            <a:r>
              <a:rPr lang="en-US" sz="1700" b="0" i="0" dirty="0">
                <a:effectLst/>
                <a:latin typeface="Times New Roman" panose="02020603050405020304" pitchFamily="18" charset="0"/>
                <a:cs typeface="Times New Roman" panose="02020603050405020304" pitchFamily="18" charset="0"/>
              </a:rPr>
              <a:t>: Unit price. </a:t>
            </a:r>
            <a:r>
              <a:rPr lang="en-US" sz="1700" b="0" i="1" dirty="0">
                <a:effectLst/>
                <a:latin typeface="Times New Roman" panose="02020603050405020304" pitchFamily="18" charset="0"/>
                <a:cs typeface="Times New Roman" panose="02020603050405020304" pitchFamily="18" charset="0"/>
              </a:rPr>
              <a:t>Numeric</a:t>
            </a:r>
            <a:r>
              <a:rPr lang="en-US" sz="1700" b="0" i="0" dirty="0">
                <a:effectLst/>
                <a:latin typeface="Times New Roman" panose="02020603050405020304" pitchFamily="18" charset="0"/>
                <a:cs typeface="Times New Roman" panose="02020603050405020304" pitchFamily="18" charset="0"/>
              </a:rPr>
              <a:t>, Product price per unit in sterling.</a:t>
            </a:r>
            <a:br>
              <a:rPr lang="en-US" sz="1700" b="0" i="0" dirty="0">
                <a:effectLst/>
                <a:latin typeface="Times New Roman" panose="02020603050405020304" pitchFamily="18" charset="0"/>
                <a:cs typeface="Times New Roman" panose="02020603050405020304" pitchFamily="18" charset="0"/>
              </a:rPr>
            </a:br>
            <a:r>
              <a:rPr lang="en-US" sz="1700" b="1" i="0" dirty="0" err="1">
                <a:effectLst/>
                <a:latin typeface="Times New Roman" panose="02020603050405020304" pitchFamily="18" charset="0"/>
                <a:cs typeface="Times New Roman" panose="02020603050405020304" pitchFamily="18" charset="0"/>
              </a:rPr>
              <a:t>CustomerID</a:t>
            </a:r>
            <a:r>
              <a:rPr lang="en-US" sz="1700" b="0" i="0" dirty="0">
                <a:effectLst/>
                <a:latin typeface="Times New Roman" panose="02020603050405020304" pitchFamily="18" charset="0"/>
                <a:cs typeface="Times New Roman" panose="02020603050405020304" pitchFamily="18" charset="0"/>
              </a:rPr>
              <a:t>: Customer number. </a:t>
            </a:r>
            <a:r>
              <a:rPr lang="en-US" sz="1700" b="0" i="1" dirty="0">
                <a:effectLst/>
                <a:latin typeface="Times New Roman" panose="02020603050405020304" pitchFamily="18" charset="0"/>
                <a:cs typeface="Times New Roman" panose="02020603050405020304" pitchFamily="18" charset="0"/>
              </a:rPr>
              <a:t>Nominal</a:t>
            </a:r>
            <a:r>
              <a:rPr lang="en-US" sz="1700" b="0" i="0" dirty="0">
                <a:effectLst/>
                <a:latin typeface="Times New Roman" panose="02020603050405020304" pitchFamily="18" charset="0"/>
                <a:cs typeface="Times New Roman" panose="02020603050405020304" pitchFamily="18" charset="0"/>
              </a:rPr>
              <a:t>, a 5-digit integral number uniquely assigned to each customer.</a:t>
            </a:r>
            <a:br>
              <a:rPr lang="en-US" sz="1700" b="0" i="0" dirty="0">
                <a:effectLst/>
                <a:latin typeface="Times New Roman" panose="02020603050405020304" pitchFamily="18" charset="0"/>
                <a:cs typeface="Times New Roman" panose="02020603050405020304" pitchFamily="18" charset="0"/>
              </a:rPr>
            </a:br>
            <a:r>
              <a:rPr lang="en-US" sz="1700" b="1" i="0" dirty="0">
                <a:effectLst/>
                <a:latin typeface="Times New Roman" panose="02020603050405020304" pitchFamily="18" charset="0"/>
                <a:cs typeface="Times New Roman" panose="02020603050405020304" pitchFamily="18" charset="0"/>
              </a:rPr>
              <a:t>Country</a:t>
            </a:r>
            <a:r>
              <a:rPr lang="en-US" sz="1700" b="0" i="0" dirty="0">
                <a:effectLst/>
                <a:latin typeface="Times New Roman" panose="02020603050405020304" pitchFamily="18" charset="0"/>
                <a:cs typeface="Times New Roman" panose="02020603050405020304" pitchFamily="18" charset="0"/>
              </a:rPr>
              <a:t>: Country name. </a:t>
            </a:r>
            <a:r>
              <a:rPr lang="en-US" sz="1700" b="0" i="1" dirty="0">
                <a:effectLst/>
                <a:latin typeface="Times New Roman" panose="02020603050405020304" pitchFamily="18" charset="0"/>
                <a:cs typeface="Times New Roman" panose="02020603050405020304" pitchFamily="18" charset="0"/>
              </a:rPr>
              <a:t>Nominal</a:t>
            </a:r>
            <a:r>
              <a:rPr lang="en-US" sz="1700" b="0" i="0" dirty="0">
                <a:effectLst/>
                <a:latin typeface="Times New Roman" panose="02020603050405020304" pitchFamily="18" charset="0"/>
                <a:cs typeface="Times New Roman" panose="02020603050405020304" pitchFamily="18" charset="0"/>
              </a:rPr>
              <a:t>, the name of the country where each customer resides.</a:t>
            </a:r>
          </a:p>
          <a:p>
            <a:endParaRPr lang="tr-TR" sz="1700" dirty="0"/>
          </a:p>
          <a:p>
            <a:endParaRPr lang="tr-TR" sz="1700" dirty="0"/>
          </a:p>
        </p:txBody>
      </p:sp>
    </p:spTree>
    <p:extLst>
      <p:ext uri="{BB962C8B-B14F-4D97-AF65-F5344CB8AC3E}">
        <p14:creationId xmlns:p14="http://schemas.microsoft.com/office/powerpoint/2010/main" val="147760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400" b="1" i="0" dirty="0">
                <a:effectLst/>
                <a:latin typeface="-apple-system"/>
              </a:rPr>
            </a:br>
            <a:r>
              <a:rPr lang="en-US" sz="2400" b="1" i="0" dirty="0">
                <a:solidFill>
                  <a:schemeClr val="bg1"/>
                </a:solidFill>
                <a:effectLst/>
                <a:latin typeface="Times New Roman" panose="02020603050405020304" pitchFamily="18" charset="0"/>
                <a:cs typeface="Times New Roman" panose="02020603050405020304" pitchFamily="18" charset="0"/>
              </a:rPr>
              <a:t>Visualize analysis of cohort 1 using seaborn and matplotlib modules</a:t>
            </a:r>
            <a:endParaRPr lang="tr-TR" sz="24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56DCEFAF-F2F9-4AA3-843A-791830464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729" y="1461199"/>
            <a:ext cx="7459116" cy="3915321"/>
          </a:xfrm>
          <a:prstGeom prst="rect">
            <a:avLst/>
          </a:prstGeom>
        </p:spPr>
      </p:pic>
    </p:spTree>
    <p:extLst>
      <p:ext uri="{BB962C8B-B14F-4D97-AF65-F5344CB8AC3E}">
        <p14:creationId xmlns:p14="http://schemas.microsoft.com/office/powerpoint/2010/main" val="2824249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r>
              <a:rPr lang="en-US" sz="2400" b="1" i="0" dirty="0">
                <a:solidFill>
                  <a:schemeClr val="bg1"/>
                </a:solidFill>
                <a:effectLst/>
                <a:latin typeface="Times New Roman" panose="02020603050405020304" pitchFamily="18" charset="0"/>
                <a:cs typeface="Times New Roman" panose="02020603050405020304" pitchFamily="18" charset="0"/>
              </a:rPr>
              <a:t>Create the 2nd Cohort: Average Quantity Sold</a:t>
            </a:r>
            <a:br>
              <a:rPr lang="en-US" sz="1100" b="1" i="0" dirty="0">
                <a:effectLst/>
                <a:latin typeface="-apple-system"/>
              </a:rPr>
            </a:b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306824" y="356616"/>
            <a:ext cx="6720840" cy="369332"/>
          </a:xfrm>
          <a:prstGeom prst="rect">
            <a:avLst/>
          </a:prstGeom>
          <a:noFill/>
        </p:spPr>
        <p:txBody>
          <a:bodyPr wrap="square" rtlCol="0">
            <a:spAutoFit/>
          </a:bodyPr>
          <a:lstStyle/>
          <a:p>
            <a:pPr algn="l"/>
            <a:r>
              <a:rPr lang="en-US" b="1" i="0" dirty="0">
                <a:effectLst/>
                <a:latin typeface="-apple-system"/>
              </a:rPr>
              <a:t>Pivot Cohort and Cohort Retention</a:t>
            </a:r>
          </a:p>
        </p:txBody>
      </p:sp>
      <p:pic>
        <p:nvPicPr>
          <p:cNvPr id="5" name="Resim 4" descr="tablo içeren bir resim&#10;&#10;Açıklama otomatik olarak oluşturuldu">
            <a:extLst>
              <a:ext uri="{FF2B5EF4-FFF2-40B4-BE49-F238E27FC236}">
                <a16:creationId xmlns:a16="http://schemas.microsoft.com/office/drawing/2014/main" id="{841DF516-DFFC-4E7D-B429-7E6E46B2C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729" y="1082564"/>
            <a:ext cx="7725853" cy="4963218"/>
          </a:xfrm>
          <a:prstGeom prst="rect">
            <a:avLst/>
          </a:prstGeom>
        </p:spPr>
      </p:pic>
    </p:spTree>
    <p:extLst>
      <p:ext uri="{BB962C8B-B14F-4D97-AF65-F5344CB8AC3E}">
        <p14:creationId xmlns:p14="http://schemas.microsoft.com/office/powerpoint/2010/main" val="1890190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000" b="1" i="0" dirty="0">
                <a:solidFill>
                  <a:schemeClr val="bg1"/>
                </a:solidFill>
                <a:effectLst/>
                <a:latin typeface="Times New Roman" panose="02020603050405020304" pitchFamily="18" charset="0"/>
                <a:cs typeface="Times New Roman" panose="02020603050405020304" pitchFamily="18" charset="0"/>
              </a:rPr>
            </a:br>
            <a:r>
              <a:rPr lang="en-US" sz="2000" b="1" i="0" dirty="0">
                <a:solidFill>
                  <a:schemeClr val="bg1"/>
                </a:solidFill>
                <a:effectLst/>
                <a:latin typeface="Times New Roman" panose="02020603050405020304" pitchFamily="18" charset="0"/>
                <a:cs typeface="Times New Roman" panose="02020603050405020304" pitchFamily="18" charset="0"/>
              </a:rPr>
              <a:t>Visualize analysis of cohort 2 using seaborn and matplotlib modules</a:t>
            </a:r>
            <a:br>
              <a:rPr lang="en-US" sz="2000" b="1" i="0" dirty="0">
                <a:solidFill>
                  <a:schemeClr val="bg1"/>
                </a:solidFill>
                <a:effectLst/>
                <a:latin typeface="Times New Roman" panose="02020603050405020304" pitchFamily="18" charset="0"/>
                <a:cs typeface="Times New Roman" panose="02020603050405020304" pitchFamily="18" charset="0"/>
              </a:rPr>
            </a:b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D681BBDD-BED3-4963-ADDA-4DC2F7E76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030" y="511388"/>
            <a:ext cx="7778709" cy="5712038"/>
          </a:xfrm>
          <a:prstGeom prst="rect">
            <a:avLst/>
          </a:prstGeom>
        </p:spPr>
      </p:pic>
    </p:spTree>
    <p:extLst>
      <p:ext uri="{BB962C8B-B14F-4D97-AF65-F5344CB8AC3E}">
        <p14:creationId xmlns:p14="http://schemas.microsoft.com/office/powerpoint/2010/main" val="50410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r>
              <a:rPr lang="en-US" sz="2800" b="1" i="0" dirty="0">
                <a:solidFill>
                  <a:schemeClr val="bg1"/>
                </a:solidFill>
                <a:effectLst/>
                <a:latin typeface="Times New Roman" panose="02020603050405020304" pitchFamily="18" charset="0"/>
                <a:cs typeface="Times New Roman" panose="02020603050405020304" pitchFamily="18" charset="0"/>
              </a:rPr>
              <a:t>Create the 3rd Cohort: Average Sales</a:t>
            </a:r>
            <a:br>
              <a:rPr lang="en-US" sz="1100" b="1" i="0" dirty="0">
                <a:effectLst/>
                <a:latin typeface="-apple-system"/>
              </a:rPr>
            </a:b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352544" y="374904"/>
            <a:ext cx="6675120" cy="369332"/>
          </a:xfrm>
          <a:prstGeom prst="rect">
            <a:avLst/>
          </a:prstGeom>
          <a:noFill/>
        </p:spPr>
        <p:txBody>
          <a:bodyPr wrap="square" rtlCol="0">
            <a:spAutoFit/>
          </a:bodyPr>
          <a:lstStyle/>
          <a:p>
            <a:pPr algn="l"/>
            <a:r>
              <a:rPr lang="en-US" b="1" i="0" dirty="0">
                <a:effectLst/>
                <a:latin typeface="-apple-system"/>
              </a:rPr>
              <a:t>Pivot Cohort and Cohort Retention</a:t>
            </a:r>
          </a:p>
        </p:txBody>
      </p:sp>
      <p:pic>
        <p:nvPicPr>
          <p:cNvPr id="5" name="Resim 4" descr="tablo içeren bir resim&#10;&#10;Açıklama otomatik olarak oluşturuldu">
            <a:extLst>
              <a:ext uri="{FF2B5EF4-FFF2-40B4-BE49-F238E27FC236}">
                <a16:creationId xmlns:a16="http://schemas.microsoft.com/office/drawing/2014/main" id="{D8C3BE2C-10BF-4C9B-8ACC-12BC65595E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5073" y="1094146"/>
            <a:ext cx="7718189" cy="5020376"/>
          </a:xfrm>
          <a:prstGeom prst="rect">
            <a:avLst/>
          </a:prstGeom>
        </p:spPr>
      </p:pic>
    </p:spTree>
    <p:extLst>
      <p:ext uri="{BB962C8B-B14F-4D97-AF65-F5344CB8AC3E}">
        <p14:creationId xmlns:p14="http://schemas.microsoft.com/office/powerpoint/2010/main" val="235236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670047"/>
            <a:ext cx="3201366" cy="934287"/>
          </a:xfrm>
        </p:spPr>
        <p:txBody>
          <a:bodyPr anchor="b">
            <a:noAutofit/>
          </a:bodyPr>
          <a:lstStyle/>
          <a:p>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br>
              <a:rPr lang="tr-TR" sz="2800" b="1" i="0" dirty="0">
                <a:solidFill>
                  <a:schemeClr val="bg1"/>
                </a:solidFill>
                <a:effectLst/>
                <a:latin typeface="Times New Roman" panose="02020603050405020304" pitchFamily="18" charset="0"/>
                <a:cs typeface="Times New Roman" panose="02020603050405020304" pitchFamily="18" charset="0"/>
              </a:rPr>
            </a:br>
            <a:r>
              <a:rPr lang="en-US" sz="2000" b="1" i="0" dirty="0">
                <a:solidFill>
                  <a:schemeClr val="bg1"/>
                </a:solidFill>
                <a:effectLst/>
                <a:latin typeface="Times New Roman" panose="02020603050405020304" pitchFamily="18" charset="0"/>
                <a:cs typeface="Times New Roman" panose="02020603050405020304" pitchFamily="18" charset="0"/>
              </a:rPr>
              <a:t>Visualize analysis of cohort 3 using seaborn and matplotlib modules</a:t>
            </a:r>
            <a:br>
              <a:rPr lang="en-US" sz="2000" b="1" i="0" dirty="0">
                <a:solidFill>
                  <a:schemeClr val="bg1"/>
                </a:solidFill>
                <a:effectLst/>
                <a:latin typeface="Times New Roman" panose="02020603050405020304" pitchFamily="18" charset="0"/>
                <a:cs typeface="Times New Roman" panose="02020603050405020304" pitchFamily="18" charset="0"/>
              </a:rPr>
            </a:br>
            <a:br>
              <a:rPr lang="tr-TR" sz="2800" b="1" i="0" dirty="0">
                <a:effectLst/>
                <a:latin typeface="-apple-system"/>
              </a:rPr>
            </a:br>
            <a:endParaRPr lang="tr-TR" sz="28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4EBB9DDD-E897-4CC1-83AA-DD035A8C5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826" y="942975"/>
            <a:ext cx="8030349" cy="5095618"/>
          </a:xfrm>
          <a:prstGeom prst="rect">
            <a:avLst/>
          </a:prstGeom>
        </p:spPr>
      </p:pic>
    </p:spTree>
    <p:extLst>
      <p:ext uri="{BB962C8B-B14F-4D97-AF65-F5344CB8AC3E}">
        <p14:creationId xmlns:p14="http://schemas.microsoft.com/office/powerpoint/2010/main" val="1830073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Başlık 3">
            <a:extLst>
              <a:ext uri="{FF2B5EF4-FFF2-40B4-BE49-F238E27FC236}">
                <a16:creationId xmlns:a16="http://schemas.microsoft.com/office/drawing/2014/main" id="{6A170D41-5661-4840-86B8-90F496B908C0}"/>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l"/>
            <a:r>
              <a:rPr lang="tr-TR" sz="3600" b="1" i="0" dirty="0" err="1">
                <a:solidFill>
                  <a:schemeClr val="bg1"/>
                </a:solidFill>
                <a:effectLst/>
                <a:latin typeface="Times New Roman" panose="02020603050405020304" pitchFamily="18" charset="0"/>
                <a:cs typeface="Times New Roman" panose="02020603050405020304" pitchFamily="18" charset="0"/>
              </a:rPr>
              <a:t>Thanks</a:t>
            </a:r>
            <a:r>
              <a:rPr lang="tr-TR" sz="3600" b="1" i="0" dirty="0">
                <a:solidFill>
                  <a:schemeClr val="bg1"/>
                </a:solidFill>
                <a:effectLst/>
                <a:latin typeface="Times New Roman" panose="02020603050405020304" pitchFamily="18" charset="0"/>
                <a:cs typeface="Times New Roman" panose="02020603050405020304" pitchFamily="18" charset="0"/>
              </a:rPr>
              <a:t> </a:t>
            </a:r>
            <a:r>
              <a:rPr lang="tr-TR" sz="3600" b="1" i="0" dirty="0" err="1">
                <a:solidFill>
                  <a:schemeClr val="bg1"/>
                </a:solidFill>
                <a:effectLst/>
                <a:latin typeface="Times New Roman" panose="02020603050405020304" pitchFamily="18" charset="0"/>
                <a:cs typeface="Times New Roman" panose="02020603050405020304" pitchFamily="18" charset="0"/>
              </a:rPr>
              <a:t>for</a:t>
            </a:r>
            <a:r>
              <a:rPr lang="tr-TR" sz="3600" b="1" i="0" dirty="0">
                <a:solidFill>
                  <a:schemeClr val="bg1"/>
                </a:solidFill>
                <a:effectLst/>
                <a:latin typeface="Times New Roman" panose="02020603050405020304" pitchFamily="18" charset="0"/>
                <a:cs typeface="Times New Roman" panose="02020603050405020304" pitchFamily="18" charset="0"/>
              </a:rPr>
              <a:t> </a:t>
            </a:r>
            <a:r>
              <a:rPr lang="tr-TR" sz="3600" b="1" i="0" dirty="0" err="1">
                <a:solidFill>
                  <a:schemeClr val="bg1"/>
                </a:solidFill>
                <a:effectLst/>
                <a:latin typeface="Times New Roman" panose="02020603050405020304" pitchFamily="18" charset="0"/>
                <a:cs typeface="Times New Roman" panose="02020603050405020304" pitchFamily="18" charset="0"/>
              </a:rPr>
              <a:t>listening</a:t>
            </a:r>
            <a:r>
              <a:rPr lang="tr-TR" sz="3600" b="1" i="0" dirty="0">
                <a:solidFill>
                  <a:schemeClr val="bg1"/>
                </a:solidFill>
                <a:effectLst/>
                <a:latin typeface="Times New Roman" panose="02020603050405020304" pitchFamily="18" charset="0"/>
                <a:cs typeface="Times New Roman" panose="02020603050405020304" pitchFamily="18" charset="0"/>
              </a:rPr>
              <a:t>….</a:t>
            </a:r>
            <a:endParaRPr lang="en-US" sz="3600" b="1"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08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Başlık 3">
            <a:extLst>
              <a:ext uri="{FF2B5EF4-FFF2-40B4-BE49-F238E27FC236}">
                <a16:creationId xmlns:a16="http://schemas.microsoft.com/office/drawing/2014/main" id="{6A170D41-5661-4840-86B8-90F496B908C0}"/>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l"/>
            <a:r>
              <a:rPr lang="en-US" sz="3600" b="1" i="0" dirty="0">
                <a:solidFill>
                  <a:schemeClr val="bg1"/>
                </a:solidFill>
                <a:effectLst/>
                <a:latin typeface="Times New Roman" panose="02020603050405020304" pitchFamily="18" charset="0"/>
                <a:cs typeface="Times New Roman" panose="02020603050405020304" pitchFamily="18" charset="0"/>
              </a:rPr>
              <a:t>Data Cleaning &amp; Exploratory Data Analysis</a:t>
            </a:r>
          </a:p>
        </p:txBody>
      </p:sp>
    </p:spTree>
    <p:extLst>
      <p:ext uri="{BB962C8B-B14F-4D97-AF65-F5344CB8AC3E}">
        <p14:creationId xmlns:p14="http://schemas.microsoft.com/office/powerpoint/2010/main" val="36786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418225" y="2221993"/>
            <a:ext cx="3201366" cy="1435608"/>
          </a:xfrm>
        </p:spPr>
        <p:txBody>
          <a:bodyPr anchor="b">
            <a:normAutofit/>
          </a:bodyPr>
          <a:lstStyle/>
          <a:p>
            <a:pPr algn="l"/>
            <a:r>
              <a:rPr lang="en-US" sz="2400" b="1" i="0" dirty="0">
                <a:solidFill>
                  <a:schemeClr val="bg1"/>
                </a:solidFill>
                <a:effectLst/>
                <a:latin typeface="Times New Roman" panose="02020603050405020304" pitchFamily="18" charset="0"/>
                <a:cs typeface="Times New Roman" panose="02020603050405020304" pitchFamily="18" charset="0"/>
              </a:rPr>
              <a:t>1. Data Cleaning &amp; Exploratory Data Analysis</a:t>
            </a:r>
          </a:p>
        </p:txBody>
      </p:sp>
      <p:pic>
        <p:nvPicPr>
          <p:cNvPr id="5" name="Resim 4">
            <a:extLst>
              <a:ext uri="{FF2B5EF4-FFF2-40B4-BE49-F238E27FC236}">
                <a16:creationId xmlns:a16="http://schemas.microsoft.com/office/drawing/2014/main" id="{4405D645-078A-4055-9642-FE18C92141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80719" y="511388"/>
            <a:ext cx="7699749" cy="2917612"/>
          </a:xfrm>
          <a:prstGeom prst="rect">
            <a:avLst/>
          </a:prstGeom>
        </p:spPr>
      </p:pic>
      <p:pic>
        <p:nvPicPr>
          <p:cNvPr id="15" name="Resim 14" descr="metin, tablo içeren bir resim&#10;&#10;Açıklama otomatik olarak oluşturuldu">
            <a:extLst>
              <a:ext uri="{FF2B5EF4-FFF2-40B4-BE49-F238E27FC236}">
                <a16:creationId xmlns:a16="http://schemas.microsoft.com/office/drawing/2014/main" id="{C8C7EF0C-C92D-448E-9DC9-C2497E13C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710" y="3481960"/>
            <a:ext cx="7699749" cy="2864652"/>
          </a:xfrm>
          <a:prstGeom prst="rect">
            <a:avLst/>
          </a:prstGeom>
        </p:spPr>
      </p:pic>
    </p:spTree>
    <p:extLst>
      <p:ext uri="{BB962C8B-B14F-4D97-AF65-F5344CB8AC3E}">
        <p14:creationId xmlns:p14="http://schemas.microsoft.com/office/powerpoint/2010/main" val="232459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fontScale="90000"/>
          </a:bodyPr>
          <a:lstStyle/>
          <a:p>
            <a:r>
              <a:rPr lang="en-US" sz="2400" b="1">
                <a:solidFill>
                  <a:schemeClr val="bg1"/>
                </a:solidFill>
              </a:rPr>
              <a:t>Now, let's the number of customers per Country and </a:t>
            </a:r>
            <a:br>
              <a:rPr lang="en-US" sz="2400" b="1">
                <a:solidFill>
                  <a:schemeClr val="bg1"/>
                </a:solidFill>
              </a:rPr>
            </a:br>
            <a:r>
              <a:rPr lang="en-US" sz="2400" b="1">
                <a:solidFill>
                  <a:schemeClr val="bg1"/>
                </a:solidFill>
              </a:rPr>
              <a:t>let's we are Visualize total revenue per country</a:t>
            </a:r>
            <a:endParaRPr lang="tr-TR" sz="2400" b="1" dirty="0">
              <a:solidFill>
                <a:schemeClr val="bg1"/>
              </a:solidFill>
            </a:endParaRPr>
          </a:p>
        </p:txBody>
      </p:sp>
      <p:sp>
        <p:nvSpPr>
          <p:cNvPr id="3" name="İçerik Yer Tutucusu 2">
            <a:extLst>
              <a:ext uri="{FF2B5EF4-FFF2-40B4-BE49-F238E27FC236}">
                <a16:creationId xmlns:a16="http://schemas.microsoft.com/office/drawing/2014/main" id="{DFF16456-1099-4AB1-8628-4B492DAC78A6}"/>
              </a:ext>
            </a:extLst>
          </p:cNvPr>
          <p:cNvSpPr>
            <a:spLocks noGrp="1"/>
          </p:cNvSpPr>
          <p:nvPr>
            <p:ph idx="1"/>
          </p:nvPr>
        </p:nvSpPr>
        <p:spPr>
          <a:xfrm>
            <a:off x="4810259" y="649480"/>
            <a:ext cx="6555347" cy="5546047"/>
          </a:xfrm>
        </p:spPr>
        <p:txBody>
          <a:bodyPr anchor="ctr">
            <a:normAutofit/>
          </a:bodyPr>
          <a:lstStyle/>
          <a:p>
            <a:pPr marL="0" indent="0">
              <a:buNone/>
            </a:pPr>
            <a:endParaRPr lang="tr-TR" sz="2000" dirty="0"/>
          </a:p>
          <a:p>
            <a:pPr marL="0" indent="0">
              <a:buNone/>
            </a:pPr>
            <a:endParaRPr lang="tr-TR" sz="2000" dirty="0"/>
          </a:p>
          <a:p>
            <a:pPr marL="0" indent="0">
              <a:buNone/>
            </a:pPr>
            <a:endParaRPr lang="tr-TR" sz="2000" dirty="0"/>
          </a:p>
        </p:txBody>
      </p:sp>
      <p:pic>
        <p:nvPicPr>
          <p:cNvPr id="7" name="Resim 6">
            <a:extLst>
              <a:ext uri="{FF2B5EF4-FFF2-40B4-BE49-F238E27FC236}">
                <a16:creationId xmlns:a16="http://schemas.microsoft.com/office/drawing/2014/main" id="{F8EF25E5-89CB-4CBE-BFD3-624F0B1EF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290" y="97654"/>
            <a:ext cx="7820484" cy="2823099"/>
          </a:xfrm>
          <a:prstGeom prst="rect">
            <a:avLst/>
          </a:prstGeom>
        </p:spPr>
      </p:pic>
      <p:pic>
        <p:nvPicPr>
          <p:cNvPr id="9" name="Resim 8">
            <a:extLst>
              <a:ext uri="{FF2B5EF4-FFF2-40B4-BE49-F238E27FC236}">
                <a16:creationId xmlns:a16="http://schemas.microsoft.com/office/drawing/2014/main" id="{BA7DB760-346B-4DB4-B0F8-21F108B2D216}"/>
              </a:ext>
            </a:extLst>
          </p:cNvPr>
          <p:cNvPicPr>
            <a:picLocks noChangeAspect="1"/>
          </p:cNvPicPr>
          <p:nvPr/>
        </p:nvPicPr>
        <p:blipFill>
          <a:blip r:embed="rId4"/>
          <a:stretch>
            <a:fillRect/>
          </a:stretch>
        </p:blipFill>
        <p:spPr>
          <a:xfrm>
            <a:off x="4133461" y="3009529"/>
            <a:ext cx="7753313" cy="2816669"/>
          </a:xfrm>
          <a:prstGeom prst="rect">
            <a:avLst/>
          </a:prstGeom>
        </p:spPr>
      </p:pic>
      <p:sp>
        <p:nvSpPr>
          <p:cNvPr id="17" name="Metin kutusu 16">
            <a:extLst>
              <a:ext uri="{FF2B5EF4-FFF2-40B4-BE49-F238E27FC236}">
                <a16:creationId xmlns:a16="http://schemas.microsoft.com/office/drawing/2014/main" id="{6706C21E-36FF-4413-84ED-BBFD49E5D2C6}"/>
              </a:ext>
            </a:extLst>
          </p:cNvPr>
          <p:cNvSpPr txBox="1"/>
          <p:nvPr/>
        </p:nvSpPr>
        <p:spPr>
          <a:xfrm>
            <a:off x="4376691" y="5836337"/>
            <a:ext cx="7510083" cy="646331"/>
          </a:xfrm>
          <a:prstGeom prst="rect">
            <a:avLst/>
          </a:prstGeom>
          <a:noFill/>
        </p:spPr>
        <p:txBody>
          <a:bodyPr wrap="square" rtlCol="0">
            <a:spAutoFit/>
          </a:bodyPr>
          <a:lstStyle/>
          <a:p>
            <a:pPr algn="l"/>
            <a:r>
              <a:rPr lang="en-US" sz="1200" b="1" i="0" dirty="0">
                <a:effectLst/>
                <a:latin typeface="-apple-system"/>
              </a:rPr>
              <a:t>The UK not only has the most sales revenue, but also the most customers. Since the majority of this data set contains orders from the UK, we can explore the UK market further by finding out what products the customers buy together and any other buying behaviors to improve our sales and targeting strategy.</a:t>
            </a:r>
          </a:p>
        </p:txBody>
      </p:sp>
    </p:spTree>
    <p:extLst>
      <p:ext uri="{BB962C8B-B14F-4D97-AF65-F5344CB8AC3E}">
        <p14:creationId xmlns:p14="http://schemas.microsoft.com/office/powerpoint/2010/main" val="16600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b="1" kern="1200" dirty="0">
                <a:solidFill>
                  <a:srgbClr val="FFFFFF"/>
                </a:solidFill>
                <a:latin typeface="Times New Roman" panose="02020603050405020304" pitchFamily="18" charset="0"/>
                <a:cs typeface="Times New Roman" panose="02020603050405020304" pitchFamily="18" charset="0"/>
              </a:rPr>
              <a:t>RFM Analysis</a:t>
            </a:r>
          </a:p>
        </p:txBody>
      </p:sp>
    </p:spTree>
    <p:extLst>
      <p:ext uri="{BB962C8B-B14F-4D97-AF65-F5344CB8AC3E}">
        <p14:creationId xmlns:p14="http://schemas.microsoft.com/office/powerpoint/2010/main" val="34114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a:bodyPr>
          <a:lstStyle/>
          <a:p>
            <a:r>
              <a:rPr lang="en" sz="3200" b="1" dirty="0">
                <a:solidFill>
                  <a:schemeClr val="bg1"/>
                </a:solidFill>
                <a:latin typeface="Times New Roman" panose="02020603050405020304" pitchFamily="18" charset="0"/>
                <a:cs typeface="Times New Roman" panose="02020603050405020304" pitchFamily="18" charset="0"/>
              </a:rPr>
              <a:t>RFM Analysis</a:t>
            </a:r>
            <a:endParaRPr lang="tr-TR" sz="3200" b="1" dirty="0">
              <a:solidFill>
                <a:schemeClr val="bg1"/>
              </a:solidFill>
              <a:latin typeface="Times New Roman" panose="02020603050405020304" pitchFamily="18" charset="0"/>
              <a:cs typeface="Times New Roman" panose="02020603050405020304" pitchFamily="18" charset="0"/>
            </a:endParaRPr>
          </a:p>
        </p:txBody>
      </p:sp>
      <p:sp>
        <p:nvSpPr>
          <p:cNvPr id="3" name="Metin kutusu 2">
            <a:extLst>
              <a:ext uri="{FF2B5EF4-FFF2-40B4-BE49-F238E27FC236}">
                <a16:creationId xmlns:a16="http://schemas.microsoft.com/office/drawing/2014/main" id="{D8506E45-9AF3-4834-BB55-9E042636BC35}"/>
              </a:ext>
            </a:extLst>
          </p:cNvPr>
          <p:cNvSpPr txBox="1"/>
          <p:nvPr/>
        </p:nvSpPr>
        <p:spPr>
          <a:xfrm>
            <a:off x="4498848" y="2020824"/>
            <a:ext cx="6528816" cy="3262432"/>
          </a:xfrm>
          <a:prstGeom prst="rect">
            <a:avLst/>
          </a:prstGeom>
          <a:noFill/>
        </p:spPr>
        <p:txBody>
          <a:bodyPr wrap="square" rtlCol="0">
            <a:spAutoFit/>
          </a:bodyPr>
          <a:lstStyle/>
          <a:p>
            <a:pPr marL="0" lvl="0" indent="0" algn="l" rtl="0">
              <a:spcBef>
                <a:spcPts val="0"/>
              </a:spcBef>
              <a:spcAft>
                <a:spcPts val="0"/>
              </a:spcAft>
              <a:buNone/>
            </a:pPr>
            <a:r>
              <a:rPr lang="en-US" sz="1800" b="1" u="sng" dirty="0">
                <a:solidFill>
                  <a:srgbClr val="296EAA"/>
                </a:solidFill>
                <a:highlight>
                  <a:srgbClr val="FFFFFF"/>
                </a:highlight>
                <a:hlinkClick r:id="rId3">
                  <a:extLst>
                    <a:ext uri="{A12FA001-AC4F-418D-AE19-62706E023703}">
                      <ahyp:hlinkClr xmlns:ahyp="http://schemas.microsoft.com/office/drawing/2018/hyperlinkcolor" val="tx"/>
                    </a:ext>
                  </a:extLst>
                </a:hlinkClick>
              </a:rPr>
              <a:t>RFM</a:t>
            </a:r>
            <a:r>
              <a:rPr lang="en-US" sz="1800" b="1" dirty="0">
                <a:solidFill>
                  <a:schemeClr val="dk1"/>
                </a:solidFill>
                <a:highlight>
                  <a:srgbClr val="FFFFFF"/>
                </a:highlight>
              </a:rPr>
              <a:t> (Recency, Frequency, Monetary) Analysis</a:t>
            </a:r>
            <a:r>
              <a:rPr lang="en-US" sz="1800" dirty="0">
                <a:solidFill>
                  <a:schemeClr val="dk1"/>
                </a:solidFill>
                <a:highlight>
                  <a:srgbClr val="FFFFFF"/>
                </a:highlight>
              </a:rPr>
              <a:t> is a customer segmentation technique for analyzing customer value based on past buying behavior. RFM analysis was first used by the direct mail industry more than four decades ago, yet it is still an effective way to optimize your marketing.</a:t>
            </a:r>
          </a:p>
          <a:p>
            <a:pPr marL="0" lvl="0" indent="0" algn="l" rtl="0">
              <a:spcBef>
                <a:spcPts val="1200"/>
              </a:spcBef>
              <a:spcAft>
                <a:spcPts val="0"/>
              </a:spcAft>
              <a:buNone/>
            </a:pPr>
            <a:endParaRPr lang="en-US" sz="2400" dirty="0">
              <a:solidFill>
                <a:schemeClr val="dk1"/>
              </a:solidFill>
              <a:highlight>
                <a:srgbClr val="FFFFFF"/>
              </a:highlight>
            </a:endParaRPr>
          </a:p>
          <a:p>
            <a:pPr marL="457200" lvl="0" indent="-320675" algn="l" rtl="0">
              <a:spcBef>
                <a:spcPts val="1200"/>
              </a:spcBef>
              <a:spcAft>
                <a:spcPts val="0"/>
              </a:spcAft>
              <a:buClr>
                <a:schemeClr val="dk1"/>
              </a:buClr>
              <a:buSzPts val="1450"/>
              <a:buChar char="●"/>
            </a:pPr>
            <a:r>
              <a:rPr lang="en-US" sz="1800" b="1" dirty="0">
                <a:solidFill>
                  <a:schemeClr val="dk1"/>
                </a:solidFill>
                <a:highlight>
                  <a:srgbClr val="FFFFFF"/>
                </a:highlight>
              </a:rPr>
              <a:t>RECENCY (R):</a:t>
            </a:r>
            <a:r>
              <a:rPr lang="en-US" sz="1800" dirty="0">
                <a:solidFill>
                  <a:schemeClr val="dk1"/>
                </a:solidFill>
                <a:highlight>
                  <a:srgbClr val="FFFFFF"/>
                </a:highlight>
              </a:rPr>
              <a:t> Time since last purchase</a:t>
            </a:r>
          </a:p>
          <a:p>
            <a:pPr marL="457200" lvl="0" indent="-320675" algn="l" rtl="0">
              <a:spcBef>
                <a:spcPts val="0"/>
              </a:spcBef>
              <a:spcAft>
                <a:spcPts val="0"/>
              </a:spcAft>
              <a:buClr>
                <a:schemeClr val="dk1"/>
              </a:buClr>
              <a:buSzPts val="1450"/>
              <a:buChar char="●"/>
            </a:pPr>
            <a:r>
              <a:rPr lang="en-US" sz="1800" b="1" dirty="0">
                <a:solidFill>
                  <a:schemeClr val="dk1"/>
                </a:solidFill>
                <a:highlight>
                  <a:srgbClr val="FFFFFF"/>
                </a:highlight>
              </a:rPr>
              <a:t>FREQUENCY (F): </a:t>
            </a:r>
            <a:r>
              <a:rPr lang="en-US" sz="1800" dirty="0">
                <a:solidFill>
                  <a:schemeClr val="dk1"/>
                </a:solidFill>
                <a:highlight>
                  <a:srgbClr val="FFFFFF"/>
                </a:highlight>
              </a:rPr>
              <a:t>Total number of purchases</a:t>
            </a:r>
          </a:p>
          <a:p>
            <a:pPr marL="457200" lvl="0" indent="-320675" algn="l" rtl="0">
              <a:spcBef>
                <a:spcPts val="0"/>
              </a:spcBef>
              <a:spcAft>
                <a:spcPts val="0"/>
              </a:spcAft>
              <a:buClr>
                <a:schemeClr val="dk1"/>
              </a:buClr>
              <a:buSzPts val="1450"/>
              <a:buChar char="●"/>
            </a:pPr>
            <a:r>
              <a:rPr lang="en-US" sz="1800" b="1" dirty="0">
                <a:solidFill>
                  <a:schemeClr val="dk1"/>
                </a:solidFill>
                <a:highlight>
                  <a:srgbClr val="FFFFFF"/>
                </a:highlight>
              </a:rPr>
              <a:t>MONETARY VALUE (M):</a:t>
            </a:r>
            <a:r>
              <a:rPr lang="en-US" sz="1800" dirty="0">
                <a:solidFill>
                  <a:schemeClr val="dk1"/>
                </a:solidFill>
                <a:highlight>
                  <a:srgbClr val="FFFFFF"/>
                </a:highlight>
              </a:rPr>
              <a:t> Total monetary value</a:t>
            </a:r>
          </a:p>
          <a:p>
            <a:endParaRPr lang="tr-TR" dirty="0"/>
          </a:p>
        </p:txBody>
      </p:sp>
    </p:spTree>
    <p:extLst>
      <p:ext uri="{BB962C8B-B14F-4D97-AF65-F5344CB8AC3E}">
        <p14:creationId xmlns:p14="http://schemas.microsoft.com/office/powerpoint/2010/main" val="401228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99C6BE-55D2-4212-9BBA-2E7AD6346CC9}"/>
              </a:ext>
            </a:extLst>
          </p:cNvPr>
          <p:cNvSpPr>
            <a:spLocks noGrp="1"/>
          </p:cNvSpPr>
          <p:nvPr>
            <p:ph type="title"/>
          </p:nvPr>
        </p:nvSpPr>
        <p:spPr>
          <a:xfrm>
            <a:off x="343756" y="2396971"/>
            <a:ext cx="3201366" cy="1207364"/>
          </a:xfrm>
        </p:spPr>
        <p:txBody>
          <a:bodyPr anchor="b">
            <a:normAutofit fontScale="90000"/>
          </a:bodyPr>
          <a:lstStyle/>
          <a:p>
            <a:r>
              <a:rPr lang="en" sz="2800" b="1" dirty="0">
                <a:solidFill>
                  <a:schemeClr val="bg1"/>
                </a:solidFill>
                <a:latin typeface="Times New Roman" panose="02020603050405020304" pitchFamily="18" charset="0"/>
                <a:cs typeface="Times New Roman" panose="02020603050405020304" pitchFamily="18" charset="0"/>
              </a:rPr>
              <a:t>RECENCY ( R ) : Days since last purchase</a:t>
            </a:r>
            <a:endParaRPr lang="tr-TR" sz="2800" b="1" dirty="0">
              <a:solidFill>
                <a:schemeClr val="bg1"/>
              </a:solidFill>
              <a:latin typeface="Times New Roman" panose="02020603050405020304" pitchFamily="18" charset="0"/>
              <a:cs typeface="Times New Roman" panose="02020603050405020304" pitchFamily="18" charset="0"/>
            </a:endParaRPr>
          </a:p>
        </p:txBody>
      </p:sp>
      <p:pic>
        <p:nvPicPr>
          <p:cNvPr id="15" name="Google Shape;76;p16">
            <a:extLst>
              <a:ext uri="{FF2B5EF4-FFF2-40B4-BE49-F238E27FC236}">
                <a16:creationId xmlns:a16="http://schemas.microsoft.com/office/drawing/2014/main" id="{46E67FDD-3BF0-4B5D-BCC7-33FC269A2656}"/>
              </a:ext>
            </a:extLst>
          </p:cNvPr>
          <p:cNvPicPr preferRelativeResize="0"/>
          <p:nvPr/>
        </p:nvPicPr>
        <p:blipFill>
          <a:blip r:embed="rId3">
            <a:alphaModFix/>
          </a:blip>
          <a:stretch>
            <a:fillRect/>
          </a:stretch>
        </p:blipFill>
        <p:spPr>
          <a:xfrm>
            <a:off x="4195551" y="511388"/>
            <a:ext cx="7339224" cy="322962"/>
          </a:xfrm>
          <a:prstGeom prst="rect">
            <a:avLst/>
          </a:prstGeom>
          <a:noFill/>
          <a:ln>
            <a:noFill/>
          </a:ln>
        </p:spPr>
      </p:pic>
      <p:pic>
        <p:nvPicPr>
          <p:cNvPr id="17" name="Google Shape;77;p16">
            <a:extLst>
              <a:ext uri="{FF2B5EF4-FFF2-40B4-BE49-F238E27FC236}">
                <a16:creationId xmlns:a16="http://schemas.microsoft.com/office/drawing/2014/main" id="{7AF4AFE6-4068-4EE8-AB3C-197F7E2FB85E}"/>
              </a:ext>
            </a:extLst>
          </p:cNvPr>
          <p:cNvPicPr preferRelativeResize="0"/>
          <p:nvPr/>
        </p:nvPicPr>
        <p:blipFill>
          <a:blip r:embed="rId4">
            <a:alphaModFix/>
          </a:blip>
          <a:stretch>
            <a:fillRect/>
          </a:stretch>
        </p:blipFill>
        <p:spPr>
          <a:xfrm>
            <a:off x="4195551" y="1753964"/>
            <a:ext cx="7835668" cy="4184422"/>
          </a:xfrm>
          <a:prstGeom prst="rect">
            <a:avLst/>
          </a:prstGeom>
          <a:noFill/>
          <a:ln>
            <a:noFill/>
          </a:ln>
        </p:spPr>
      </p:pic>
    </p:spTree>
    <p:extLst>
      <p:ext uri="{BB962C8B-B14F-4D97-AF65-F5344CB8AC3E}">
        <p14:creationId xmlns:p14="http://schemas.microsoft.com/office/powerpoint/2010/main" val="316272190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784</Words>
  <Application>Microsoft Office PowerPoint</Application>
  <PresentationFormat>Geniş ekran</PresentationFormat>
  <Paragraphs>81</Paragraphs>
  <Slides>35</Slides>
  <Notes>27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35</vt:i4>
      </vt:variant>
    </vt:vector>
  </HeadingPairs>
  <TitlesOfParts>
    <vt:vector size="43" baseType="lpstr">
      <vt:lpstr>-apple-system</vt:lpstr>
      <vt:lpstr>Arial</vt:lpstr>
      <vt:lpstr>Arial Nova</vt:lpstr>
      <vt:lpstr>Calibri</vt:lpstr>
      <vt:lpstr>Calibri Light</vt:lpstr>
      <vt:lpstr>charter</vt:lpstr>
      <vt:lpstr>Times New Roman</vt:lpstr>
      <vt:lpstr>Office Teması</vt:lpstr>
      <vt:lpstr>PowerPoint Sunusu</vt:lpstr>
      <vt:lpstr>PowerPoint Sunusu</vt:lpstr>
      <vt:lpstr>Determines </vt:lpstr>
      <vt:lpstr>Data Cleaning &amp; Exploratory Data Analysis</vt:lpstr>
      <vt:lpstr>1. Data Cleaning &amp; Exploratory Data Analysis</vt:lpstr>
      <vt:lpstr>Now, let's the number of customers per Country and  let's we are Visualize total revenue per country</vt:lpstr>
      <vt:lpstr>RFM Analysis</vt:lpstr>
      <vt:lpstr>RFM Analysis</vt:lpstr>
      <vt:lpstr>RECENCY ( R ) : Days since last purchase</vt:lpstr>
      <vt:lpstr>FREQUENCY (F): Number of purchases</vt:lpstr>
      <vt:lpstr>Monetary ( M ): Total amount of money spent</vt:lpstr>
      <vt:lpstr>Customer Segmentation with RFM Scores</vt:lpstr>
      <vt:lpstr>Calculate RFM Scoring</vt:lpstr>
      <vt:lpstr>Creating the RFM Segmentation Table</vt:lpstr>
      <vt:lpstr>Calculate RFM Scoring</vt:lpstr>
      <vt:lpstr>Plot RFM Segments-1</vt:lpstr>
      <vt:lpstr>Plot RFM Segments-2</vt:lpstr>
      <vt:lpstr>Applying K-Means Clustering</vt:lpstr>
      <vt:lpstr>Visualize Feature Distributions</vt:lpstr>
      <vt:lpstr> Data Normalization</vt:lpstr>
      <vt:lpstr>K-Means Implementation</vt:lpstr>
      <vt:lpstr>Model Fitting</vt:lpstr>
      <vt:lpstr>Visualize the Clusters</vt:lpstr>
      <vt:lpstr>Assign the Label</vt:lpstr>
      <vt:lpstr>Create Cohort &amp; Conduct Cohort Analysis</vt:lpstr>
      <vt:lpstr>   Cohort Analysis </vt:lpstr>
      <vt:lpstr>Feature Engineering</vt:lpstr>
      <vt:lpstr>          Create 1st Cohort: User number &amp; Retention Rate  </vt:lpstr>
      <vt:lpstr>   Visualize analysis of cohort 1 using seaborn and matplotlib modules  </vt:lpstr>
      <vt:lpstr>    Visualize analysis of cohort 1 using seaborn and matplotlib modules</vt:lpstr>
      <vt:lpstr>   Create the 2nd Cohort: Average Quantity Sold  </vt:lpstr>
      <vt:lpstr>   Visualize analysis of cohort 2 using seaborn and matplotlib modules  </vt:lpstr>
      <vt:lpstr>   Create the 3rd Cohort: Average Sales  </vt:lpstr>
      <vt:lpstr>   Visualize analysis of cohort 3 using seaborn and matplotlib modules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Ayşegül DENİZ</dc:creator>
  <cp:lastModifiedBy>Ayşegül DENİZ</cp:lastModifiedBy>
  <cp:revision>7</cp:revision>
  <dcterms:created xsi:type="dcterms:W3CDTF">2022-04-09T01:18:55Z</dcterms:created>
  <dcterms:modified xsi:type="dcterms:W3CDTF">2022-04-09T04:24:11Z</dcterms:modified>
</cp:coreProperties>
</file>