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3000"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1000"/>
              </a:spcBef>
              <a:buClr>
                <a:schemeClr val="accent1"/>
              </a:buClr>
              <a:buSzPts val="1440"/>
              <a:buFont typeface="Noto Sans Symbols"/>
              <a:buChar char="▶"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04" y="-8467"/>
            <a:ext cx="12192246" cy="6866580"/>
            <a:chOff x="-104" y="-8467"/>
            <a:chExt cx="12192246" cy="6866580"/>
          </a:xfrm>
        </p:grpSpPr>
        <p:cxnSp>
          <p:nvCxnSpPr>
            <p:cNvPr id="28" name="Shape 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6" y="-8467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7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7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6294">
                <a:alpha val="69800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30" y="-8467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76CEEF">
                <a:alpha val="69800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7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8000" b="0" i="0" u="none" strike="noStrike" cap="none">
                <a:solidFill>
                  <a:srgbClr val="76CEE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2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5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8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39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2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7"/>
            <a:ext cx="12192142" cy="6866580"/>
            <a:chOff x="0" y="-8467"/>
            <a:chExt cx="12192142" cy="6866580"/>
          </a:xfrm>
        </p:grpSpPr>
        <p:cxnSp>
          <p:nvCxnSpPr>
            <p:cNvPr id="11" name="Shape 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6" y="-8467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7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7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6294">
                <a:alpha val="69800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30" y="-8467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76CEEF">
                <a:alpha val="69800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7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1507067" y="3629321"/>
            <a:ext cx="7766936" cy="1518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8458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rPr lang="en-US" sz="166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Obesity </a:t>
            </a:r>
            <a:r>
              <a:rPr lang="en-US" sz="1665"/>
              <a:t>and Income Level </a:t>
            </a:r>
            <a:r>
              <a:rPr lang="en-US" sz="166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</a:t>
            </a:r>
            <a:r>
              <a:rPr lang="en-US" sz="1665"/>
              <a:t>i</a:t>
            </a:r>
            <a:r>
              <a:rPr lang="en-US" sz="166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</a:p>
          <a:p>
            <a:pPr marL="0" marR="0" lvl="0" indent="-84582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rPr lang="en-US" sz="166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by</a:t>
            </a:r>
          </a:p>
          <a:p>
            <a:pPr marL="0" marR="0" lvl="0" indent="-65786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r>
              <a:rPr lang="en-US" sz="129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Michelle Giezeman</a:t>
            </a:r>
          </a:p>
          <a:p>
            <a:pPr marL="0" marR="0" lvl="0" indent="-65786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r>
              <a:rPr lang="en-US" sz="129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Elif Ecer</a:t>
            </a:r>
          </a:p>
          <a:p>
            <a:pPr marL="0" marR="0" lvl="0" indent="-65786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r>
              <a:rPr lang="en-US" sz="1295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Zeynep Diker  </a:t>
            </a:r>
          </a:p>
        </p:txBody>
      </p:sp>
      <p:pic>
        <p:nvPicPr>
          <p:cNvPr id="148" name="Shape 148" descr="A close up of a sign  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7661" y="1582019"/>
            <a:ext cx="4730532" cy="184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375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500"/>
            <a:ext cx="12191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" y="0"/>
            <a:ext cx="120497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Conclusions and Recommendations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77325" y="1676775"/>
            <a:ext cx="8596800" cy="494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Aetna Foundation should strengthen its focus on programs that address obesity</a:t>
            </a:r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In line with </a:t>
            </a:r>
            <a:r>
              <a:rPr lang="en-US" sz="1800"/>
              <a:t>Aetna Foundation</a:t>
            </a:r>
            <a:r>
              <a:rPr lang="en-US"/>
              <a:t>’s mission to help underserved communities</a:t>
            </a:r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Disproportionately affects low income groups, and increasingly so</a:t>
            </a:r>
            <a:br>
              <a:rPr lang="en-US"/>
            </a:br>
            <a:endParaRPr lang="en-US"/>
          </a:p>
          <a:p>
            <a:pPr marL="457200" lvl="0" indent="-320040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/>
              <a:t>Aetna Foundation should look for programs where obesity gap is largest</a:t>
            </a:r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lang="en-US"/>
              <a:t>DC, New Hampshire, Maryland, Virginia, Arkansas, Connecticut</a:t>
            </a:r>
          </a:p>
          <a:p>
            <a:pPr marL="914400" lvl="1" indent="-309880" rtl="0">
              <a:spcBef>
                <a:spcPts val="0"/>
              </a:spcBef>
              <a:buSzPts val="1280"/>
              <a:buChar char="▶"/>
            </a:pPr>
            <a:r>
              <a:rPr lang="en-US"/>
              <a:t>Better measure of where income is a larger factor in obesity rates and programs can address community needs.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960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7565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Healthier people.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Healthier communities.</a:t>
            </a:r>
            <a:b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Healthier world.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77325" y="2516950"/>
            <a:ext cx="8658000" cy="352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Your mission: Striving to build a healthier society.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Goal: Deliver real results and develop effective models that can be replicated for success in communities everywhere</a:t>
            </a:r>
            <a:r>
              <a:rPr lang="en-US"/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Our mission: To help Aetna Foundation in their decision making and prioritization strategies with regards to awarding grants to Nonprofits working with underserved population.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Grants and Partnerships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77334" y="1930400"/>
            <a:ext cx="8596668" cy="47310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Aetna Foundation will award $2 million in grants to nonprofits through the Cultivating Healthy Communities program.</a:t>
            </a:r>
            <a:br>
              <a:rPr lang="en-US"/>
            </a:br>
            <a:endParaRPr lang="en-US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Foundation will make awards between $50,000 and $100,000 to organizations that can improve health outcomes at the local level.</a:t>
            </a:r>
            <a:br>
              <a:rPr lang="en-US"/>
            </a:br>
            <a:endParaRPr lang="en-US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Focus is on non-medical determinants of health - outside the doctor’s office - for underserved communities.</a:t>
            </a:r>
            <a:br>
              <a:rPr lang="en-US"/>
            </a:br>
            <a:endParaRPr lang="en-US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Programs addressing obesity, especially where there is a large gap in obesity rates between low and high income groups, should be a main focus.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Why It Matters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77325" y="1676775"/>
            <a:ext cx="8596800" cy="3020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Obesity is dangerous and costly.</a:t>
            </a:r>
            <a:br>
              <a:rPr lang="en-US"/>
            </a:b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Obesity is getting worse for all income groups.</a:t>
            </a:r>
            <a:br>
              <a:rPr lang="en-US"/>
            </a:br>
            <a:endParaRPr lang="en-US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▶"/>
            </a:pPr>
            <a:r>
              <a:rPr lang="en-US"/>
              <a:t>Obesity disproportionately affects the poor.</a:t>
            </a:r>
            <a:br>
              <a:rPr lang="en-US"/>
            </a:br>
            <a:endParaRPr lang="en-US"/>
          </a:p>
          <a:p>
            <a:pPr marL="457200" lvl="0" indent="-342900" rtl="0">
              <a:spcBef>
                <a:spcPts val="0"/>
              </a:spcBef>
              <a:buSzPts val="1800"/>
              <a:buChar char="▶"/>
            </a:pPr>
            <a:r>
              <a:rPr lang="en-US"/>
              <a:t>The gap in obesity between rich and poor is increasing, and is much worse in some states than others.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Survey Data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77334" y="1557273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Nutrition, Physical Activity, and Obesity - Behavioral Risk Factor Surveillance System.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Datastore: Centers for Disease Control and Prevention of the US Department of Health and Human Services.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Includes national and state specific annual data between 2011 to 2015 on adults aged 18 years or older.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Subcategories are a</a:t>
            </a:r>
            <a:r>
              <a:rPr lang="en-US"/>
              <a:t>ge,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gender, race, education and income.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reports the rates of obesity, overweight status, fruit and vegetable consumption beyond a certain threshold and exercise being a certain intensity level on all of these subcategories by asking 9 questions  over 5 years for each state.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8600" algn="l" rtl="0"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Statistics 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77396" y="1930488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Raw data has 48,772 observations (rows) and 33 </a:t>
            </a:r>
            <a:r>
              <a:rPr lang="en-US"/>
              <a:t>variables (columns)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Unit of observation is state (not </a:t>
            </a:r>
            <a:r>
              <a:rPr lang="en-US"/>
              <a:t>individual responses</a:t>
            </a: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is aggregated by various demographic variables, as opposed to each row being one individual’s response.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 each demographic category we have a set of panel data. Therefore, our panel data has more than one cross sectional dimension.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4317438"/>
            <a:ext cx="53340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8763000" y="4372100"/>
            <a:ext cx="642000" cy="36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9225"/>
            <a:ext cx="12192001" cy="68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Trebuchet MS</vt:lpstr>
      <vt:lpstr>Facet</vt:lpstr>
      <vt:lpstr>PowerPoint Presentation</vt:lpstr>
      <vt:lpstr>Healthier people. Healthier communities. Healthier world.</vt:lpstr>
      <vt:lpstr>Grants and Partnerships</vt:lpstr>
      <vt:lpstr>Why It Matters</vt:lpstr>
      <vt:lpstr>Survey Data</vt:lpstr>
      <vt:lpstr>Simple Statistics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Recommendations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Elif Ecer</dc:creator>
  <cp:lastModifiedBy>Elif Ecer</cp:lastModifiedBy>
  <cp:revision>1</cp:revision>
  <dcterms:modified xsi:type="dcterms:W3CDTF">2017-12-05T22:43:54Z</dcterms:modified>
</cp:coreProperties>
</file>