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2_9EA27551.xml" ContentType="application/vnd.ms-powerpoint.comments+xml"/>
  <Override PartName="/ppt/comments/modernComment_107_3B0E2F7F.xml" ContentType="application/vnd.ms-powerpoint.comments+xml"/>
  <Override PartName="/ppt/comments/modernComment_105_4C63B0D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9" r:id="rId4"/>
    <p:sldId id="260" r:id="rId5"/>
    <p:sldId id="267" r:id="rId6"/>
    <p:sldId id="268" r:id="rId7"/>
    <p:sldId id="265" r:id="rId8"/>
    <p:sldId id="270" r:id="rId9"/>
    <p:sldId id="280" r:id="rId10"/>
    <p:sldId id="269" r:id="rId11"/>
    <p:sldId id="266" r:id="rId12"/>
    <p:sldId id="272" r:id="rId13"/>
    <p:sldId id="278" r:id="rId14"/>
    <p:sldId id="263" r:id="rId15"/>
    <p:sldId id="273" r:id="rId16"/>
    <p:sldId id="279" r:id="rId17"/>
    <p:sldId id="261" r:id="rId18"/>
    <p:sldId id="276" r:id="rId19"/>
    <p:sldId id="277" r:id="rId20"/>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D5F0E8-11BB-958C-6699-122CFBFCB2DC}" name="Zeynep Gunes Ozkan" initials="" userId="S::zeynep.ozkan@uv.es::57a04a60-d115-425d-89b9-3cc9c849c2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67"/>
    <a:srgbClr val="FFFFFF"/>
    <a:srgbClr val="FDFCF9"/>
    <a:srgbClr val="FDFBF7"/>
    <a:srgbClr val="F8F2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9"/>
    <p:restoredTop sz="75513" autoAdjust="0"/>
  </p:normalViewPr>
  <p:slideViewPr>
    <p:cSldViewPr snapToGrid="0">
      <p:cViewPr varScale="1">
        <p:scale>
          <a:sx n="79" d="100"/>
          <a:sy n="79" d="100"/>
        </p:scale>
        <p:origin x="147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2_9EA27551.xml><?xml version="1.0" encoding="utf-8"?>
<p188:cmLst xmlns:a="http://schemas.openxmlformats.org/drawingml/2006/main" xmlns:r="http://schemas.openxmlformats.org/officeDocument/2006/relationships" xmlns:p188="http://schemas.microsoft.com/office/powerpoint/2018/8/main">
  <p188:cm id="{5476CE63-CAB9-5244-A673-51C36E7C7E09}" authorId="{40D5F0E8-11BB-958C-6699-122CFBFCB2DC}" created="2024-03-26T10:45:17.533">
    <ac:deMkLst xmlns:ac="http://schemas.microsoft.com/office/drawing/2013/main/command">
      <pc:docMk xmlns:pc="http://schemas.microsoft.com/office/powerpoint/2013/main/command"/>
      <pc:sldMk xmlns:pc="http://schemas.microsoft.com/office/powerpoint/2013/main/command" cId="2661446993" sldId="258"/>
      <ac:spMk id="3" creationId="{D724760C-2DFC-F9F5-7556-59356774EAEC}"/>
    </ac:deMkLst>
    <p188:txBody>
      <a:bodyPr/>
      <a:lstStyle/>
      <a:p>
        <a:r>
          <a:rPr lang="en-US"/>
          <a:t>Speech I tut sonra de ki peki ya visual domain? Sonra word segmentation ekle</a:t>
        </a:r>
      </a:p>
    </p188:txBody>
  </p188:cm>
</p188:cmLst>
</file>

<file path=ppt/comments/modernComment_105_4C63B0DF.xml><?xml version="1.0" encoding="utf-8"?>
<p188:cmLst xmlns:a="http://schemas.openxmlformats.org/drawingml/2006/main" xmlns:r="http://schemas.openxmlformats.org/officeDocument/2006/relationships" xmlns:p188="http://schemas.microsoft.com/office/powerpoint/2018/8/main">
  <p188:cm id="{CD4D3F78-BC9F-2946-8036-FA39515EDA5B}" authorId="{40D5F0E8-11BB-958C-6699-122CFBFCB2DC}" created="2024-03-27T21:27:17.267">
    <ac:deMkLst xmlns:ac="http://schemas.microsoft.com/office/drawing/2013/main/command">
      <pc:docMk xmlns:pc="http://schemas.microsoft.com/office/powerpoint/2013/main/command"/>
      <pc:sldMk xmlns:pc="http://schemas.microsoft.com/office/powerpoint/2013/main/command" cId="1281601759" sldId="261"/>
      <ac:graphicFrameMk id="6" creationId="{E9663AC4-332A-9454-28A6-26690825178B}"/>
    </ac:deMkLst>
    <p188:txBody>
      <a:bodyPr/>
      <a:lstStyle/>
      <a:p>
        <a:r>
          <a:rPr lang="en-US"/>
          <a:t>This slide will change.</a:t>
        </a:r>
      </a:p>
    </p188:txBody>
  </p188:cm>
</p188:cmLst>
</file>

<file path=ppt/comments/modernComment_107_3B0E2F7F.xml><?xml version="1.0" encoding="utf-8"?>
<p188:cmLst xmlns:a="http://schemas.openxmlformats.org/drawingml/2006/main" xmlns:r="http://schemas.openxmlformats.org/officeDocument/2006/relationships" xmlns:p188="http://schemas.microsoft.com/office/powerpoint/2018/8/main">
  <p188:cm id="{B97F44AA-E54A-7A4E-994F-723A521E2A5A}" authorId="{40D5F0E8-11BB-958C-6699-122CFBFCB2DC}" created="2024-03-26T10:52:20.079">
    <ac:deMkLst xmlns:ac="http://schemas.microsoft.com/office/drawing/2013/main/command">
      <pc:docMk xmlns:pc="http://schemas.microsoft.com/office/powerpoint/2013/main/command"/>
      <pc:sldMk xmlns:pc="http://schemas.microsoft.com/office/powerpoint/2013/main/command" cId="990785407" sldId="263"/>
      <ac:spMk id="8" creationId="{882A2ED8-1C0E-0A5A-171F-FA8F4AEC0920}"/>
    </ac:deMkLst>
    <p188:txBody>
      <a:bodyPr/>
      <a:lstStyle/>
      <a:p>
        <a:r>
          <a:rPr lang="en-US"/>
          <a:t>Different slides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D035F-5082-3D43-82BA-02FD46820E33}"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EF63C-BB3C-434C-A8AF-E327C1094C0C}" type="slidenum">
              <a:rPr lang="en-US" smtClean="0"/>
              <a:t>‹Nº›</a:t>
            </a:fld>
            <a:endParaRPr lang="en-US"/>
          </a:p>
        </p:txBody>
      </p:sp>
    </p:spTree>
    <p:extLst>
      <p:ext uri="{BB962C8B-B14F-4D97-AF65-F5344CB8AC3E}">
        <p14:creationId xmlns:p14="http://schemas.microsoft.com/office/powerpoint/2010/main" val="429005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t>
            </a:r>
            <a:r>
              <a:rPr lang="en-US" dirty="0" err="1"/>
              <a:t>Im</a:t>
            </a:r>
            <a:r>
              <a:rPr lang="en-US" dirty="0"/>
              <a:t> </a:t>
            </a:r>
            <a:r>
              <a:rPr lang="en-US" dirty="0" err="1"/>
              <a:t>zeynep</a:t>
            </a:r>
            <a:r>
              <a:rPr lang="en-US" dirty="0"/>
              <a:t> </a:t>
            </a:r>
            <a:r>
              <a:rPr lang="en-US" dirty="0" err="1"/>
              <a:t>özkan</a:t>
            </a:r>
            <a:r>
              <a:rPr lang="en-US" dirty="0"/>
              <a:t> and today I would like to talk about vowel harmony in Turkish. </a:t>
            </a:r>
          </a:p>
        </p:txBody>
      </p:sp>
      <p:sp>
        <p:nvSpPr>
          <p:cNvPr id="4" name="Slide Number Placeholder 3"/>
          <p:cNvSpPr>
            <a:spLocks noGrp="1"/>
          </p:cNvSpPr>
          <p:nvPr>
            <p:ph type="sldNum" sz="quarter" idx="5"/>
          </p:nvPr>
        </p:nvSpPr>
        <p:spPr/>
        <p:txBody>
          <a:bodyPr/>
          <a:lstStyle/>
          <a:p>
            <a:fld id="{4BEEF63C-BB3C-434C-A8AF-E327C1094C0C}" type="slidenum">
              <a:rPr lang="en-US" smtClean="0"/>
              <a:t>1</a:t>
            </a:fld>
            <a:endParaRPr lang="en-US"/>
          </a:p>
        </p:txBody>
      </p:sp>
    </p:spTree>
    <p:extLst>
      <p:ext uri="{BB962C8B-B14F-4D97-AF65-F5344CB8AC3E}">
        <p14:creationId xmlns:p14="http://schemas.microsoft.com/office/powerpoint/2010/main" val="210020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13</a:t>
            </a:fld>
            <a:endParaRPr lang="en-US"/>
          </a:p>
        </p:txBody>
      </p:sp>
    </p:spTree>
    <p:extLst>
      <p:ext uri="{BB962C8B-B14F-4D97-AF65-F5344CB8AC3E}">
        <p14:creationId xmlns:p14="http://schemas.microsoft.com/office/powerpoint/2010/main" val="271417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Preliminary conclusion, yes VH plays a role in visual word recognition. For words the effect was clear. For pseudowords, we didn’t get any effect this null effect differs from the experiment in Finnish that I mentioned earlier. We design a second experiment 2 to solve this discrepancy. </a:t>
            </a:r>
          </a:p>
        </p:txBody>
      </p:sp>
      <p:sp>
        <p:nvSpPr>
          <p:cNvPr id="4" name="Slide Number Placeholder 3"/>
          <p:cNvSpPr>
            <a:spLocks noGrp="1"/>
          </p:cNvSpPr>
          <p:nvPr>
            <p:ph type="sldNum" sz="quarter" idx="5"/>
          </p:nvPr>
        </p:nvSpPr>
        <p:spPr/>
        <p:txBody>
          <a:bodyPr/>
          <a:lstStyle/>
          <a:p>
            <a:fld id="{4BEEF63C-BB3C-434C-A8AF-E327C1094C0C}" type="slidenum">
              <a:rPr lang="en-US" smtClean="0"/>
              <a:t>14</a:t>
            </a:fld>
            <a:endParaRPr lang="en-US"/>
          </a:p>
        </p:txBody>
      </p:sp>
    </p:spTree>
    <p:extLst>
      <p:ext uri="{BB962C8B-B14F-4D97-AF65-F5344CB8AC3E}">
        <p14:creationId xmlns:p14="http://schemas.microsoft.com/office/powerpoint/2010/main" val="355046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There can be two potential reasons for this apparent discrepancy.</a:t>
            </a:r>
            <a:r>
              <a:rPr lang="en-ES" dirty="0">
                <a:effectLst/>
              </a:rPr>
              <a:t> </a:t>
            </a: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15</a:t>
            </a:fld>
            <a:endParaRPr lang="en-US"/>
          </a:p>
        </p:txBody>
      </p:sp>
    </p:spTree>
    <p:extLst>
      <p:ext uri="{BB962C8B-B14F-4D97-AF65-F5344CB8AC3E}">
        <p14:creationId xmlns:p14="http://schemas.microsoft.com/office/powerpoint/2010/main" val="926913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There can be two potential reasons for this apparent discrepancy.</a:t>
            </a:r>
            <a:r>
              <a:rPr lang="en-ES" dirty="0">
                <a:effectLst/>
              </a:rPr>
              <a:t> </a:t>
            </a: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16</a:t>
            </a:fld>
            <a:endParaRPr lang="en-US"/>
          </a:p>
        </p:txBody>
      </p:sp>
    </p:spTree>
    <p:extLst>
      <p:ext uri="{BB962C8B-B14F-4D97-AF65-F5344CB8AC3E}">
        <p14:creationId xmlns:p14="http://schemas.microsoft.com/office/powerpoint/2010/main" val="265671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evidence for this effect however the effect size was much smaller than Finnish</a:t>
            </a:r>
          </a:p>
          <a:p>
            <a:endParaRPr lang="en-US" dirty="0"/>
          </a:p>
          <a:p>
            <a:r>
              <a:rPr lang="en-US" dirty="0"/>
              <a:t> </a:t>
            </a:r>
          </a:p>
        </p:txBody>
      </p:sp>
      <p:sp>
        <p:nvSpPr>
          <p:cNvPr id="4" name="Slide Number Placeholder 3"/>
          <p:cNvSpPr>
            <a:spLocks noGrp="1"/>
          </p:cNvSpPr>
          <p:nvPr>
            <p:ph type="sldNum" sz="quarter" idx="5"/>
          </p:nvPr>
        </p:nvSpPr>
        <p:spPr/>
        <p:txBody>
          <a:bodyPr/>
          <a:lstStyle/>
          <a:p>
            <a:fld id="{4BEEF63C-BB3C-434C-A8AF-E327C1094C0C}" type="slidenum">
              <a:rPr lang="en-US" smtClean="0"/>
              <a:t>17</a:t>
            </a:fld>
            <a:endParaRPr lang="en-US"/>
          </a:p>
        </p:txBody>
      </p:sp>
    </p:spTree>
    <p:extLst>
      <p:ext uri="{BB962C8B-B14F-4D97-AF65-F5344CB8AC3E}">
        <p14:creationId xmlns:p14="http://schemas.microsoft.com/office/powerpoint/2010/main" val="281222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matter. But its not a critical criterion. </a:t>
            </a:r>
          </a:p>
        </p:txBody>
      </p:sp>
      <p:sp>
        <p:nvSpPr>
          <p:cNvPr id="4" name="Slide Number Placeholder 3"/>
          <p:cNvSpPr>
            <a:spLocks noGrp="1"/>
          </p:cNvSpPr>
          <p:nvPr>
            <p:ph type="sldNum" sz="quarter" idx="5"/>
          </p:nvPr>
        </p:nvSpPr>
        <p:spPr/>
        <p:txBody>
          <a:bodyPr/>
          <a:lstStyle/>
          <a:p>
            <a:fld id="{4BEEF63C-BB3C-434C-A8AF-E327C1094C0C}" type="slidenum">
              <a:rPr lang="en-US" smtClean="0"/>
              <a:t>18</a:t>
            </a:fld>
            <a:endParaRPr lang="en-US"/>
          </a:p>
        </p:txBody>
      </p:sp>
    </p:spTree>
    <p:extLst>
      <p:ext uri="{BB962C8B-B14F-4D97-AF65-F5344CB8AC3E}">
        <p14:creationId xmlns:p14="http://schemas.microsoft.com/office/powerpoint/2010/main" val="189875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effectLst/>
                <a:latin typeface="Times"/>
              </a:rPr>
              <a:t>Vowel harmony is a phonological phenomenon. It is, the vowels in the word share some phonological characteristics among themselves. There are different kind of harmony types like </a:t>
            </a:r>
            <a:r>
              <a:rPr lang="en-GB" i="0" dirty="0" err="1">
                <a:effectLst/>
                <a:latin typeface="Times"/>
              </a:rPr>
              <a:t>frontness</a:t>
            </a:r>
            <a:r>
              <a:rPr lang="en-GB" i="0" dirty="0">
                <a:effectLst/>
                <a:latin typeface="Times"/>
              </a:rPr>
              <a:t> vs </a:t>
            </a:r>
            <a:r>
              <a:rPr lang="en-GB" i="0" dirty="0" err="1">
                <a:effectLst/>
                <a:latin typeface="Times"/>
              </a:rPr>
              <a:t>backness</a:t>
            </a:r>
            <a:r>
              <a:rPr lang="en-GB" i="0" dirty="0">
                <a:effectLst/>
                <a:latin typeface="Times"/>
              </a:rPr>
              <a:t> harmony or roundness harmony. In this presentation I will focused on frontless and </a:t>
            </a:r>
            <a:r>
              <a:rPr lang="en-GB" i="0" dirty="0" err="1">
                <a:effectLst/>
                <a:latin typeface="Times"/>
              </a:rPr>
              <a:t>backness</a:t>
            </a:r>
            <a:r>
              <a:rPr lang="en-GB" i="0" dirty="0">
                <a:effectLst/>
                <a:latin typeface="Times"/>
              </a:rPr>
              <a:t> harmony. Vowel harmony, occurs in several families of languages.</a:t>
            </a:r>
            <a:r>
              <a:rPr lang="en-US" sz="1200" dirty="0">
                <a:latin typeface="Times New Roman" panose="02020603050405020304" pitchFamily="18" charset="0"/>
                <a:cs typeface="Times New Roman" panose="02020603050405020304" pitchFamily="18" charset="0"/>
              </a:rPr>
              <a:t> It helps speech production as it facilitates pronunciation.</a:t>
            </a:r>
          </a:p>
          <a:p>
            <a:endParaRPr lang="en-GB" i="0" dirty="0">
              <a:effectLst/>
              <a:latin typeface="Times"/>
            </a:endParaRPr>
          </a:p>
        </p:txBody>
      </p:sp>
      <p:sp>
        <p:nvSpPr>
          <p:cNvPr id="4" name="Slide Number Placeholder 3"/>
          <p:cNvSpPr>
            <a:spLocks noGrp="1"/>
          </p:cNvSpPr>
          <p:nvPr>
            <p:ph type="sldNum" sz="quarter" idx="5"/>
          </p:nvPr>
        </p:nvSpPr>
        <p:spPr/>
        <p:txBody>
          <a:bodyPr/>
          <a:lstStyle/>
          <a:p>
            <a:fld id="{4BEEF63C-BB3C-434C-A8AF-E327C1094C0C}" type="slidenum">
              <a:rPr lang="en-US" smtClean="0"/>
              <a:t>2</a:t>
            </a:fld>
            <a:endParaRPr lang="en-US"/>
          </a:p>
        </p:txBody>
      </p:sp>
    </p:spTree>
    <p:extLst>
      <p:ext uri="{BB962C8B-B14F-4D97-AF65-F5344CB8AC3E}">
        <p14:creationId xmlns:p14="http://schemas.microsoft.com/office/powerpoint/2010/main" val="93334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err="1">
                <a:latin typeface="Times New Roman" panose="02020603050405020304" pitchFamily="18" charset="0"/>
                <a:cs typeface="Times New Roman" panose="02020603050405020304" pitchFamily="18" charset="0"/>
              </a:rPr>
              <a:t>güven</a:t>
            </a:r>
            <a:r>
              <a:rPr lang="en-US" dirty="0">
                <a:latin typeface="Times New Roman" panose="02020603050405020304" pitchFamily="18" charset="0"/>
                <a:cs typeface="Times New Roman" panose="02020603050405020304" pitchFamily="18" charset="0"/>
              </a:rPr>
              <a:t> [trust]; Harmonic</a:t>
            </a:r>
          </a:p>
          <a:p>
            <a:pPr marL="0" indent="0">
              <a:buNone/>
            </a:pPr>
            <a:endParaRPr lang="en-US"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[accept]; Harmonic</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3</a:t>
            </a:fld>
            <a:endParaRPr lang="en-US"/>
          </a:p>
        </p:txBody>
      </p:sp>
    </p:spTree>
    <p:extLst>
      <p:ext uri="{BB962C8B-B14F-4D97-AF65-F5344CB8AC3E}">
        <p14:creationId xmlns:p14="http://schemas.microsoft.com/office/powerpoint/2010/main" val="121264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Times New Roman" panose="02020603050405020304" pitchFamily="18" charset="0"/>
              </a:rPr>
              <a:t>While all words in old Turkic were harmonious, with the influence of other cultures across time like borrowed words from Arabic, Persian, and, Western languages, has reduced this percentage in most Turkic languages.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et modern Turkish maintains a distinct vowel harmony pattern in approximately 75% of its vocabulary.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4</a:t>
            </a:fld>
            <a:endParaRPr lang="en-US"/>
          </a:p>
        </p:txBody>
      </p:sp>
    </p:spTree>
    <p:extLst>
      <p:ext uri="{BB962C8B-B14F-4D97-AF65-F5344CB8AC3E}">
        <p14:creationId xmlns:p14="http://schemas.microsoft.com/office/powerpoint/2010/main" val="31220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7-month-old infants who have never been exposed to a language with vowel harmony can detect the harmony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when no other cues to word boundaries are present, infants segment word forms from continuous speech based on harmony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infants are predisposed to detect harmony patterns and to use vowel harmony to segment continuous speech into words. </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5</a:t>
            </a:fld>
            <a:endParaRPr lang="en-US"/>
          </a:p>
        </p:txBody>
      </p:sp>
    </p:spTree>
    <p:extLst>
      <p:ext uri="{BB962C8B-B14F-4D97-AF65-F5344CB8AC3E}">
        <p14:creationId xmlns:p14="http://schemas.microsoft.com/office/powerpoint/2010/main" val="363079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vowel harmony is a phonological phenomenon, however, there are evidences that this phenomenon also affects visual domains. For example, if a compound word has disharmony between the words, the processing is easier than harmonic. This means that </a:t>
            </a:r>
            <a:r>
              <a:rPr lang="en-US" sz="1800" dirty="0">
                <a:effectLst/>
                <a:latin typeface="Times New Roman" panose="02020603050405020304" pitchFamily="18" charset="0"/>
                <a:ea typeface="Times New Roman" panose="02020603050405020304" pitchFamily="18" charset="0"/>
              </a:rPr>
              <a:t>vowel harmony facilitates the segmentation of compound words</a:t>
            </a:r>
            <a:r>
              <a:rPr lang="en-ES" sz="1800" dirty="0">
                <a:effectLst/>
                <a:latin typeface="Times New Roman" panose="02020603050405020304" pitchFamily="18" charset="0"/>
                <a:ea typeface="Times New Roman" panose="02020603050405020304" pitchFamily="18" charset="0"/>
              </a:rPr>
              <a:t> and </a:t>
            </a:r>
            <a:r>
              <a:rPr lang="en-GB" sz="1800" dirty="0">
                <a:effectLst/>
                <a:latin typeface="Times New Roman" panose="02020603050405020304" pitchFamily="18" charset="0"/>
                <a:ea typeface="Times New Roman" panose="02020603050405020304" pitchFamily="18" charset="0"/>
              </a:rPr>
              <a:t>acts</a:t>
            </a:r>
            <a:r>
              <a:rPr lang="en-ES" sz="1800" dirty="0">
                <a:effectLst/>
                <a:latin typeface="Times New Roman" panose="02020603050405020304" pitchFamily="18" charset="0"/>
                <a:ea typeface="Times New Roman" panose="02020603050405020304" pitchFamily="18" charset="0"/>
              </a:rPr>
              <a:t> as a cue.</a:t>
            </a:r>
          </a:p>
          <a:p>
            <a:endParaRPr lang="en-ES" sz="1800" dirty="0">
              <a:effectLst/>
              <a:latin typeface="Times New Roman" panose="02020603050405020304" pitchFamily="18" charset="0"/>
            </a:endParaRPr>
          </a:p>
          <a:p>
            <a:endParaRPr lang="en-E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vowel harmony modulates lexical processing –using harmony as a cue for word-likeness</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7</a:t>
            </a:fld>
            <a:endParaRPr lang="en-US"/>
          </a:p>
        </p:txBody>
      </p:sp>
    </p:spTree>
    <p:extLst>
      <p:ext uri="{BB962C8B-B14F-4D97-AF65-F5344CB8AC3E}">
        <p14:creationId xmlns:p14="http://schemas.microsoft.com/office/powerpoint/2010/main" val="272972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vowel harmony is a phonological phenomenon, however, there are evidences that this phenomenon also affects visual domains. For example, if a compound word has disharmony between the words, the processing is easier than harmonic. This means that </a:t>
            </a:r>
            <a:r>
              <a:rPr lang="en-US" sz="1800" dirty="0">
                <a:effectLst/>
                <a:latin typeface="Times New Roman" panose="02020603050405020304" pitchFamily="18" charset="0"/>
                <a:ea typeface="Times New Roman" panose="02020603050405020304" pitchFamily="18" charset="0"/>
              </a:rPr>
              <a:t>vowel harmony facilitates the segmentation of compound words</a:t>
            </a:r>
            <a:r>
              <a:rPr lang="en-ES" sz="1800" dirty="0">
                <a:effectLst/>
                <a:latin typeface="Times New Roman" panose="02020603050405020304" pitchFamily="18" charset="0"/>
                <a:ea typeface="Times New Roman" panose="02020603050405020304" pitchFamily="18" charset="0"/>
              </a:rPr>
              <a:t> and </a:t>
            </a:r>
            <a:r>
              <a:rPr lang="en-GB" sz="1800" dirty="0">
                <a:effectLst/>
                <a:latin typeface="Times New Roman" panose="02020603050405020304" pitchFamily="18" charset="0"/>
                <a:ea typeface="Times New Roman" panose="02020603050405020304" pitchFamily="18" charset="0"/>
              </a:rPr>
              <a:t>acts</a:t>
            </a:r>
            <a:r>
              <a:rPr lang="en-ES" sz="1800" dirty="0">
                <a:effectLst/>
                <a:latin typeface="Times New Roman" panose="02020603050405020304" pitchFamily="18" charset="0"/>
                <a:ea typeface="Times New Roman" panose="02020603050405020304" pitchFamily="18" charset="0"/>
              </a:rPr>
              <a:t> as a cue.</a:t>
            </a:r>
          </a:p>
          <a:p>
            <a:endParaRPr lang="en-ES" sz="1800" dirty="0">
              <a:effectLst/>
              <a:latin typeface="Times New Roman" panose="02020603050405020304" pitchFamily="18" charset="0"/>
            </a:endParaRPr>
          </a:p>
          <a:p>
            <a:endParaRPr lang="en-E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vowel harmony modulates lexical processing –using harmony as a cue for word-likeness</a:t>
            </a:r>
          </a:p>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10</a:t>
            </a:fld>
            <a:endParaRPr lang="en-US"/>
          </a:p>
        </p:txBody>
      </p:sp>
    </p:spTree>
    <p:extLst>
      <p:ext uri="{BB962C8B-B14F-4D97-AF65-F5344CB8AC3E}">
        <p14:creationId xmlns:p14="http://schemas.microsoft.com/office/powerpoint/2010/main" val="57101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If vowel harmony contributes to the formation of coherent phonological codes, harmonious words will reach a stable orthographic-phonological state more rapidly than disharmonious words.</a:t>
            </a:r>
            <a:r>
              <a:rPr lang="en-ES" dirty="0">
                <a:effectLst/>
              </a:rPr>
              <a:t> </a:t>
            </a:r>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11</a:t>
            </a:fld>
            <a:endParaRPr lang="en-US"/>
          </a:p>
        </p:txBody>
      </p:sp>
    </p:spTree>
    <p:extLst>
      <p:ext uri="{BB962C8B-B14F-4D97-AF65-F5344CB8AC3E}">
        <p14:creationId xmlns:p14="http://schemas.microsoft.com/office/powerpoint/2010/main" val="345221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EF63C-BB3C-434C-A8AF-E327C1094C0C}" type="slidenum">
              <a:rPr lang="en-US" smtClean="0"/>
              <a:t>12</a:t>
            </a:fld>
            <a:endParaRPr lang="en-US"/>
          </a:p>
        </p:txBody>
      </p:sp>
    </p:spTree>
    <p:extLst>
      <p:ext uri="{BB962C8B-B14F-4D97-AF65-F5344CB8AC3E}">
        <p14:creationId xmlns:p14="http://schemas.microsoft.com/office/powerpoint/2010/main" val="299423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A5E4-C420-0FCC-9D26-2A4CF15641C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54AA1C2-0BC4-507E-4A0E-5EF6CF158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F9DA1C-AF1A-AB17-857C-9B967C9838DD}"/>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A359352B-0C13-F3BD-9933-D809E7EB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F2648-E125-8061-2FE7-FA24462856AE}"/>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35500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6878-CB08-BC75-93E2-05AFC4543D8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D9EB0B-B2F0-B567-61B7-BD42141B7E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6D5DE7-50F1-055E-4CBF-AC8813B4B792}"/>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0769BB47-5A9F-49C9-3BE6-AED1C0E15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3F5E9-4DAC-5DC6-C69E-E37CDFDA5390}"/>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335737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9957D-B6B4-CE86-7BF7-1D8453D87F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298B18-F857-6A33-4496-7DCBB81BEA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542915-3A99-48FC-0911-80DF9F7456EF}"/>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4F6BBC2B-030E-FE47-C4F6-46890E74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E626-5760-4806-628D-1BEEB7125012}"/>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2786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AF10-5F9E-F410-43CB-15C8B6C78C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7EEA14-C26F-F963-C436-549A6F58CD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1FA1F0-072F-A31F-8F30-097E96CF16B3}"/>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F5C3168B-3DFE-C532-D49C-F9516DBE9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73ECD-DB2B-21B3-FCFD-0AB5C3873249}"/>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3735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9CC-2381-2354-91A3-6AE81F8F7F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7C49874-D289-0F4A-B122-F9EF3F7A97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87187-856F-06E2-8E72-349BDA70C5E5}"/>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F6102C9D-9ACE-8788-9606-31C48DD1F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4632C-96D7-38B0-8B72-97534E40B213}"/>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213364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1877-C30B-6C49-4D6D-EF8D4C5E3E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759C5F-3112-90BB-A767-30B9E34CBAF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7E3625-7CCB-69A0-3B32-14F1A63DED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A0609-84CD-D931-751D-D300B3B89330}"/>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6" name="Footer Placeholder 5">
            <a:extLst>
              <a:ext uri="{FF2B5EF4-FFF2-40B4-BE49-F238E27FC236}">
                <a16:creationId xmlns:a16="http://schemas.microsoft.com/office/drawing/2014/main" id="{25E5C1F5-3359-0BC2-B04A-5A11DD976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F8135-6CA9-155C-3448-4622EF9DC5FE}"/>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33279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C6-3EBB-D9DC-6E49-6238187CBE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FCBB7-F43C-89F8-377A-C557D42EE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9826C1-6272-954F-723E-477C85BD4E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B43592-1D02-C9B6-6325-DDF43BA17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EA5261-68DF-E2B3-D298-D1ED1E9952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1F2DFDF-2D98-196C-E3B1-243BC0D84D89}"/>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8" name="Footer Placeholder 7">
            <a:extLst>
              <a:ext uri="{FF2B5EF4-FFF2-40B4-BE49-F238E27FC236}">
                <a16:creationId xmlns:a16="http://schemas.microsoft.com/office/drawing/2014/main" id="{8A359B52-5761-D9FD-E241-10A4B4F86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CCDA-5B9C-7CB0-75EB-0F9C91195610}"/>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351341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853-7CE6-3895-83CC-31F06D70E9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D6DFAF1-A471-8C4D-6281-D670C6E51A4D}"/>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4" name="Footer Placeholder 3">
            <a:extLst>
              <a:ext uri="{FF2B5EF4-FFF2-40B4-BE49-F238E27FC236}">
                <a16:creationId xmlns:a16="http://schemas.microsoft.com/office/drawing/2014/main" id="{DD76C754-F568-C765-2A52-2707BF588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178D1-47D7-B501-8B3F-87C820C5C377}"/>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258447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0C663-E000-74B3-8E9A-10DD59CA0DF7}"/>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3" name="Footer Placeholder 2">
            <a:extLst>
              <a:ext uri="{FF2B5EF4-FFF2-40B4-BE49-F238E27FC236}">
                <a16:creationId xmlns:a16="http://schemas.microsoft.com/office/drawing/2014/main" id="{D6FDC512-5D7B-9135-7FC8-7E5BEF3AC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228EB9-FA40-1C02-C32D-96ABEF13B11F}"/>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15257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D99-7A1E-68C4-02C3-E51F0F5670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0E402C-8202-B54B-96F3-FBFF183D5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8C6113-2FA5-CD30-01A0-33F3BD4C3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BDECF2-2308-4BE0-D2A0-20A6DB320CEA}"/>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6" name="Footer Placeholder 5">
            <a:extLst>
              <a:ext uri="{FF2B5EF4-FFF2-40B4-BE49-F238E27FC236}">
                <a16:creationId xmlns:a16="http://schemas.microsoft.com/office/drawing/2014/main" id="{3F28704F-C664-E155-D1B2-0E6E962A7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8C735-DBEB-07F0-691C-BC1B76138AFE}"/>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227404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C4B0-8218-B09D-0FE6-132192C231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9AAB97-ABEB-D599-6AC0-F2F61E8A7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F1E11-EA53-97CD-09BB-1E8B41E0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B4BA41-D9BA-669C-DC8F-479CEFDAD666}"/>
              </a:ext>
            </a:extLst>
          </p:cNvPr>
          <p:cNvSpPr>
            <a:spLocks noGrp="1"/>
          </p:cNvSpPr>
          <p:nvPr>
            <p:ph type="dt" sz="half" idx="10"/>
          </p:nvPr>
        </p:nvSpPr>
        <p:spPr/>
        <p:txBody>
          <a:bodyPr/>
          <a:lstStyle/>
          <a:p>
            <a:fld id="{8E170A2D-1D47-3143-9B2F-81E660E0BD67}" type="datetimeFigureOut">
              <a:rPr lang="en-US" smtClean="0"/>
              <a:t>3/28/2024</a:t>
            </a:fld>
            <a:endParaRPr lang="en-US"/>
          </a:p>
        </p:txBody>
      </p:sp>
      <p:sp>
        <p:nvSpPr>
          <p:cNvPr id="6" name="Footer Placeholder 5">
            <a:extLst>
              <a:ext uri="{FF2B5EF4-FFF2-40B4-BE49-F238E27FC236}">
                <a16:creationId xmlns:a16="http://schemas.microsoft.com/office/drawing/2014/main" id="{2A274E74-4891-9C49-36C3-0E11C45FB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3B7A8-C296-767C-4DED-6DD56E5D962C}"/>
              </a:ext>
            </a:extLst>
          </p:cNvPr>
          <p:cNvSpPr>
            <a:spLocks noGrp="1"/>
          </p:cNvSpPr>
          <p:nvPr>
            <p:ph type="sldNum" sz="quarter" idx="12"/>
          </p:nvPr>
        </p:nvSpPr>
        <p:spPr/>
        <p:txBody>
          <a:bodyPr/>
          <a:lstStyle/>
          <a:p>
            <a:fld id="{DA876F6D-1E66-5E46-B448-85C9950E39DB}" type="slidenum">
              <a:rPr lang="en-US" smtClean="0"/>
              <a:t>‹Nº›</a:t>
            </a:fld>
            <a:endParaRPr lang="en-US"/>
          </a:p>
        </p:txBody>
      </p:sp>
    </p:spTree>
    <p:extLst>
      <p:ext uri="{BB962C8B-B14F-4D97-AF65-F5344CB8AC3E}">
        <p14:creationId xmlns:p14="http://schemas.microsoft.com/office/powerpoint/2010/main" val="5479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A7348-EECB-EB0D-6637-E7D24EFD6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EAE3B0-1164-8127-E847-89BEBDDB1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25BAAC-1E45-21B2-453E-C9987B2F5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170A2D-1D47-3143-9B2F-81E660E0BD67}" type="datetimeFigureOut">
              <a:rPr lang="en-US" smtClean="0"/>
              <a:t>3/28/2024</a:t>
            </a:fld>
            <a:endParaRPr lang="en-US"/>
          </a:p>
        </p:txBody>
      </p:sp>
      <p:sp>
        <p:nvSpPr>
          <p:cNvPr id="5" name="Footer Placeholder 4">
            <a:extLst>
              <a:ext uri="{FF2B5EF4-FFF2-40B4-BE49-F238E27FC236}">
                <a16:creationId xmlns:a16="http://schemas.microsoft.com/office/drawing/2014/main" id="{7DD79167-6258-F04E-0568-37963D4F9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049027-0EEC-4186-D7D8-BDEE120A5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876F6D-1E66-5E46-B448-85C9950E39DB}" type="slidenum">
              <a:rPr lang="en-US" smtClean="0"/>
              <a:t>‹Nº›</a:t>
            </a:fld>
            <a:endParaRPr lang="en-US"/>
          </a:p>
        </p:txBody>
      </p:sp>
    </p:spTree>
    <p:extLst>
      <p:ext uri="{BB962C8B-B14F-4D97-AF65-F5344CB8AC3E}">
        <p14:creationId xmlns:p14="http://schemas.microsoft.com/office/powerpoint/2010/main" val="95860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18/10/relationships/comments" Target="../comments/modernComment_107_3B0E2F7F.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18/10/relationships/comments" Target="../comments/modernComment_105_4C63B0DF.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9EA2755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1BB17-2284-7E1A-3860-3D84A752FC10}"/>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2C8D3D87-CF5E-E152-4A18-3092193D3C14}"/>
              </a:ext>
            </a:extLst>
          </p:cNvPr>
          <p:cNvSpPr>
            <a:spLocks noGrp="1"/>
          </p:cNvSpPr>
          <p:nvPr>
            <p:ph type="ctrTitle"/>
          </p:nvPr>
        </p:nvSpPr>
        <p:spPr>
          <a:xfrm>
            <a:off x="1237785" y="482351"/>
            <a:ext cx="9716429" cy="2387600"/>
          </a:xfrm>
        </p:spPr>
        <p:txBody>
          <a:bodyPr>
            <a:normAutofit/>
          </a:bodyPr>
          <a:lstStyle/>
          <a:p>
            <a:r>
              <a:rPr lang="en-US" sz="4000" i="1" dirty="0">
                <a:effectLst/>
                <a:latin typeface="Times New Roman" panose="02020603050405020304" pitchFamily="18" charset="0"/>
                <a:ea typeface="Times New Roman" panose="02020603050405020304" pitchFamily="18" charset="0"/>
                <a:cs typeface="Times New Roman" panose="02020603050405020304" pitchFamily="18" charset="0"/>
              </a:rPr>
              <a:t>Harmony in sight </a:t>
            </a: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or how vowel harmony modulates visual word recognition in Turkish</a:t>
            </a:r>
            <a:endParaRPr lang="en-US" sz="11500" dirty="0"/>
          </a:p>
        </p:txBody>
      </p:sp>
      <p:sp>
        <p:nvSpPr>
          <p:cNvPr id="3" name="Subtitle 2">
            <a:extLst>
              <a:ext uri="{FF2B5EF4-FFF2-40B4-BE49-F238E27FC236}">
                <a16:creationId xmlns:a16="http://schemas.microsoft.com/office/drawing/2014/main" id="{23717311-A874-ED4E-900B-DCE5C7C29115}"/>
              </a:ext>
            </a:extLst>
          </p:cNvPr>
          <p:cNvSpPr>
            <a:spLocks noGrp="1"/>
          </p:cNvSpPr>
          <p:nvPr>
            <p:ph type="subTitle" idx="1"/>
          </p:nvPr>
        </p:nvSpPr>
        <p:spPr>
          <a:xfrm>
            <a:off x="1524000" y="3768291"/>
            <a:ext cx="9144000" cy="2945719"/>
          </a:xfrm>
        </p:spPr>
        <p:txBody>
          <a:bodyPr>
            <a:normAutofit/>
          </a:bodyPr>
          <a:lstStyle/>
          <a:p>
            <a:pPr>
              <a:lnSpc>
                <a:spcPct val="107000"/>
              </a:lnSpc>
              <a:spcAft>
                <a:spcPts val="800"/>
              </a:spcAft>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Zeynep</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G. </a:t>
            </a:r>
            <a:r>
              <a:rPr lang="es-ES" sz="23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Özkan</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smtClean="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Berceste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Özdemir</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Pablo </a:t>
            </a:r>
            <a:r>
              <a:rPr lang="es-ES" sz="23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Gomez</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baseline="30000" dirty="0" smtClean="0">
                <a:effectLst/>
                <a:latin typeface="Times New Roman" panose="02020603050405020304" pitchFamily="18" charset="0"/>
                <a:ea typeface="Times New Roman" panose="02020603050405020304" pitchFamily="18" charset="0"/>
                <a:cs typeface="Times New Roman" panose="02020603050405020304" pitchFamily="18" charset="0"/>
              </a:rPr>
              <a:t>3</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Manuel </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Perea </a:t>
            </a:r>
            <a:r>
              <a:rPr lang="es-ES" sz="2300" i="1" baseline="30000" dirty="0" smtClean="0">
                <a:effectLst/>
                <a:latin typeface="Times New Roman" panose="02020603050405020304" pitchFamily="18" charset="0"/>
                <a:ea typeface="Times New Roman" panose="02020603050405020304" pitchFamily="18" charset="0"/>
                <a:cs typeface="Times New Roman" panose="02020603050405020304" pitchFamily="18" charset="0"/>
              </a:rPr>
              <a:t>1</a:t>
            </a:r>
            <a:r>
              <a:rPr lang="es-ES" sz="2300" i="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s-ES" sz="2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Universitat</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de Valencia</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Üsküdar</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Üniversitesi</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3"/>
            </a:pP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Skidmore</a:t>
            </a:r>
            <a:r>
              <a:rPr lang="es-ES" sz="23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2300" i="1" dirty="0" err="1">
                <a:effectLst/>
                <a:latin typeface="Times New Roman" panose="02020603050405020304" pitchFamily="18" charset="0"/>
                <a:ea typeface="Times New Roman" panose="02020603050405020304" pitchFamily="18" charset="0"/>
                <a:cs typeface="Times New Roman" panose="02020603050405020304" pitchFamily="18" charset="0"/>
              </a:rPr>
              <a:t>College</a:t>
            </a:r>
            <a:endParaRPr lang="en-ES" sz="23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083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lexical processing</a:t>
            </a:r>
          </a:p>
        </p:txBody>
      </p:sp>
      <p:sp>
        <p:nvSpPr>
          <p:cNvPr id="9" name="TextBox 8">
            <a:extLst>
              <a:ext uri="{FF2B5EF4-FFF2-40B4-BE49-F238E27FC236}">
                <a16:creationId xmlns:a16="http://schemas.microsoft.com/office/drawing/2014/main" id="{27659DE8-2045-AE44-1440-6FD93D96A3F8}"/>
              </a:ext>
            </a:extLst>
          </p:cNvPr>
          <p:cNvSpPr txBox="1"/>
          <p:nvPr/>
        </p:nvSpPr>
        <p:spPr>
          <a:xfrm>
            <a:off x="3524482" y="3649591"/>
            <a:ext cx="6268147" cy="1384995"/>
          </a:xfrm>
          <a:prstGeom prst="rect">
            <a:avLst/>
          </a:prstGeom>
          <a:noFill/>
        </p:spPr>
        <p:txBody>
          <a:bodyPr wrap="square">
            <a:sp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i="1" dirty="0" err="1" smtClean="0">
                <a:latin typeface="Times New Roman" panose="02020603050405020304" pitchFamily="18" charset="0"/>
                <a:cs typeface="Times New Roman" panose="02020603050405020304" pitchFamily="18" charset="0"/>
              </a:rPr>
              <a:t>Höpeä</a:t>
            </a:r>
            <a:r>
              <a:rPr lang="en-US" sz="2800" i="1" dirty="0" smtClean="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Harmonious </a:t>
            </a:r>
            <a:r>
              <a:rPr lang="en-US" sz="2800" dirty="0">
                <a:latin typeface="Times New Roman" panose="02020603050405020304" pitchFamily="18" charset="0"/>
                <a:cs typeface="Times New Roman" panose="02020603050405020304" pitchFamily="18" charset="0"/>
              </a:rPr>
              <a:t>pseudoword</a:t>
            </a:r>
          </a:p>
          <a:p>
            <a:pPr marL="0" indent="0">
              <a:buNone/>
            </a:pPr>
            <a:r>
              <a:rPr lang="en-US" sz="2800" i="1" dirty="0" err="1">
                <a:latin typeface="Times New Roman" panose="02020603050405020304" pitchFamily="18" charset="0"/>
                <a:cs typeface="Times New Roman" panose="02020603050405020304" pitchFamily="18" charset="0"/>
              </a:rPr>
              <a:t>Vöurio</a:t>
            </a:r>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Disharmonious </a:t>
            </a:r>
            <a:r>
              <a:rPr lang="en-US" sz="2800" dirty="0">
                <a:latin typeface="Times New Roman" panose="02020603050405020304" pitchFamily="18" charset="0"/>
                <a:cs typeface="Times New Roman" panose="02020603050405020304" pitchFamily="18" charset="0"/>
              </a:rPr>
              <a:t>pseudoword</a:t>
            </a:r>
          </a:p>
        </p:txBody>
      </p:sp>
      <p:sp>
        <p:nvSpPr>
          <p:cNvPr id="12" name="TextBox 11">
            <a:extLst>
              <a:ext uri="{FF2B5EF4-FFF2-40B4-BE49-F238E27FC236}">
                <a16:creationId xmlns:a16="http://schemas.microsoft.com/office/drawing/2014/main" id="{7665C6BE-8EDB-91EE-0896-8229E5F75CEB}"/>
              </a:ext>
            </a:extLst>
          </p:cNvPr>
          <p:cNvSpPr txBox="1"/>
          <p:nvPr/>
        </p:nvSpPr>
        <p:spPr>
          <a:xfrm>
            <a:off x="600250" y="1473734"/>
            <a:ext cx="10991499"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Finnish, </a:t>
            </a:r>
            <a:r>
              <a:rPr lang="en-US" sz="2800" dirty="0">
                <a:latin typeface="Times New Roman" panose="02020603050405020304" pitchFamily="18" charset="0"/>
                <a:cs typeface="Times New Roman" panose="02020603050405020304" pitchFamily="18" charset="0"/>
              </a:rPr>
              <a:t>there is a </a:t>
            </a:r>
            <a:r>
              <a:rPr lang="en-US" sz="2800" dirty="0" smtClean="0">
                <a:latin typeface="Times New Roman" panose="02020603050405020304" pitchFamily="18" charset="0"/>
                <a:cs typeface="Times New Roman" panose="02020603050405020304" pitchFamily="18" charset="0"/>
              </a:rPr>
              <a:t>very number of </a:t>
            </a:r>
            <a:r>
              <a:rPr lang="en-US" sz="2800" dirty="0">
                <a:latin typeface="Times New Roman" panose="02020603050405020304" pitchFamily="18" charset="0"/>
                <a:cs typeface="Times New Roman" panose="02020603050405020304" pitchFamily="18" charset="0"/>
              </a:rPr>
              <a:t>disharmonious </a:t>
            </a:r>
            <a:r>
              <a:rPr lang="en-US" sz="2800" dirty="0" smtClean="0">
                <a:latin typeface="Times New Roman" panose="02020603050405020304" pitchFamily="18" charset="0"/>
                <a:cs typeface="Times New Roman" panose="02020603050405020304" pitchFamily="18" charset="0"/>
              </a:rPr>
              <a:t>words</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 </a:t>
            </a:r>
            <a:r>
              <a:rPr lang="en-US" sz="2800" dirty="0">
                <a:latin typeface="Times New Roman" panose="02020603050405020304" pitchFamily="18" charset="0"/>
                <a:cs typeface="Times New Roman" panose="02020603050405020304" pitchFamily="18" charset="0"/>
              </a:rPr>
              <a:t>one can not compare a well-controlled </a:t>
            </a:r>
            <a:r>
              <a:rPr lang="en-US" sz="2800" dirty="0" smtClean="0">
                <a:latin typeface="Times New Roman" panose="02020603050405020304" pitchFamily="18" charset="0"/>
                <a:cs typeface="Times New Roman" panose="02020603050405020304" pitchFamily="18" charset="0"/>
              </a:rPr>
              <a:t>set </a:t>
            </a:r>
            <a:r>
              <a:rPr lang="en-US" sz="2800" dirty="0">
                <a:latin typeface="Times New Roman" panose="02020603050405020304" pitchFamily="18" charset="0"/>
                <a:cs typeface="Times New Roman" panose="02020603050405020304" pitchFamily="18" charset="0"/>
              </a:rPr>
              <a:t>of harmonious vs disharmonious words.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However, it is possible to do that manipulation with pseudowords. </a:t>
            </a:r>
            <a:r>
              <a:rPr lang="en-US" sz="2800" dirty="0">
                <a:latin typeface="Times New Roman" panose="02020603050405020304" pitchFamily="18" charset="0"/>
                <a:cs typeface="Times New Roman" panose="02020603050405020304" pitchFamily="18" charset="0"/>
              </a:rPr>
              <a:t>Perea, </a:t>
            </a:r>
            <a:r>
              <a:rPr lang="en-US" sz="2800" dirty="0" err="1">
                <a:latin typeface="Times New Roman" panose="02020603050405020304" pitchFamily="18" charset="0"/>
                <a:cs typeface="Times New Roman" panose="02020603050405020304" pitchFamily="18" charset="0"/>
              </a:rPr>
              <a:t>Hyönä</a:t>
            </a:r>
            <a:r>
              <a:rPr lang="en-US" sz="2800" dirty="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Marcet’s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2022) </a:t>
            </a:r>
            <a:r>
              <a:rPr lang="en-US" sz="2800" dirty="0">
                <a:latin typeface="Times New Roman" panose="02020603050405020304" pitchFamily="18" charset="0"/>
                <a:cs typeface="Times New Roman" panose="02020603050405020304" pitchFamily="18" charset="0"/>
              </a:rPr>
              <a:t>Experiment 3 </a:t>
            </a:r>
            <a:r>
              <a:rPr lang="en-US" sz="2800" dirty="0" smtClean="0">
                <a:latin typeface="Times New Roman" panose="02020603050405020304" pitchFamily="18" charset="0"/>
                <a:cs typeface="Times New Roman" panose="02020603050405020304" pitchFamily="18" charset="0"/>
              </a:rPr>
              <a:t>compared </a:t>
            </a:r>
            <a:r>
              <a:rPr lang="en-US" sz="2800" dirty="0" smtClean="0">
                <a:latin typeface="Times New Roman" panose="02020603050405020304" pitchFamily="18" charset="0"/>
                <a:cs typeface="Times New Roman" panose="02020603050405020304" pitchFamily="18" charset="0"/>
              </a:rPr>
              <a:t>sets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pseudowords: </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AFA9F0D-4562-1D69-DE82-749030868462}"/>
              </a:ext>
            </a:extLst>
          </p:cNvPr>
          <p:cNvSpPr txBox="1"/>
          <p:nvPr/>
        </p:nvSpPr>
        <p:spPr>
          <a:xfrm>
            <a:off x="600250" y="5247086"/>
            <a:ext cx="10991499"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They found that response </a:t>
            </a:r>
            <a:r>
              <a:rPr lang="en-US" sz="2800" dirty="0">
                <a:latin typeface="Times New Roman" panose="02020603050405020304" pitchFamily="18" charset="0"/>
                <a:cs typeface="Times New Roman" panose="02020603050405020304" pitchFamily="18" charset="0"/>
              </a:rPr>
              <a:t>times in a lexical decision task (word/nonword) were </a:t>
            </a:r>
            <a:r>
              <a:rPr lang="en-US" sz="2800" dirty="0" smtClean="0">
                <a:latin typeface="Times New Roman" panose="02020603050405020304" pitchFamily="18" charset="0"/>
                <a:cs typeface="Times New Roman" panose="02020603050405020304" pitchFamily="18" charset="0"/>
              </a:rPr>
              <a:t>faster </a:t>
            </a:r>
            <a:r>
              <a:rPr lang="en-US" sz="2800" dirty="0">
                <a:latin typeface="Times New Roman" panose="02020603050405020304" pitchFamily="18" charset="0"/>
                <a:cs typeface="Times New Roman" panose="02020603050405020304" pitchFamily="18" charset="0"/>
              </a:rPr>
              <a:t>for </a:t>
            </a:r>
            <a:r>
              <a:rPr lang="en-US" sz="2800" dirty="0" smtClean="0">
                <a:latin typeface="Times New Roman" panose="02020603050405020304" pitchFamily="18" charset="0"/>
                <a:cs typeface="Times New Roman" panose="02020603050405020304" pitchFamily="18" charset="0"/>
              </a:rPr>
              <a:t>(the less wordlike) disharmonious pseudowords, which is consistent with the global coherence hypothesis.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379141" y="365125"/>
            <a:ext cx="10974659" cy="1325563"/>
          </a:xfrm>
        </p:spPr>
        <p:txBody>
          <a:bodyPr/>
          <a:lstStyle/>
          <a:p>
            <a:pPr algn="ctr"/>
            <a:r>
              <a:rPr lang="en-US" dirty="0">
                <a:latin typeface="Times New Roman" panose="02020603050405020304" pitchFamily="18" charset="0"/>
                <a:cs typeface="Times New Roman" panose="02020603050405020304" pitchFamily="18" charset="0"/>
              </a:rPr>
              <a:t>Can we </a:t>
            </a:r>
            <a:r>
              <a:rPr lang="en-US" dirty="0" smtClean="0">
                <a:latin typeface="Times New Roman" panose="02020603050405020304" pitchFamily="18" charset="0"/>
                <a:cs typeface="Times New Roman" panose="02020603050405020304" pitchFamily="18" charset="0"/>
              </a:rPr>
              <a:t>directly examine </a:t>
            </a:r>
            <a:r>
              <a:rPr lang="en-US" dirty="0">
                <a:latin typeface="Times New Roman" panose="02020603050405020304" pitchFamily="18" charset="0"/>
                <a:cs typeface="Times New Roman" panose="02020603050405020304" pitchFamily="18" charset="0"/>
              </a:rPr>
              <a:t>the effect of vowel harmony on </a:t>
            </a:r>
            <a:r>
              <a:rPr lang="en-US" dirty="0" smtClean="0">
                <a:latin typeface="Times New Roman" panose="02020603050405020304" pitchFamily="18" charset="0"/>
                <a:cs typeface="Times New Roman" panose="02020603050405020304" pitchFamily="18" charset="0"/>
              </a:rPr>
              <a:t>words?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838200" y="1690687"/>
            <a:ext cx="10515600" cy="4486275"/>
          </a:xfrm>
        </p:spPr>
        <p:txBody>
          <a:bodyPr/>
          <a:lstStyle/>
          <a:p>
            <a:pPr marL="0" indent="0">
              <a:buNone/>
            </a:pPr>
            <a:endParaRPr lang="en-US" dirty="0"/>
          </a:p>
          <a:p>
            <a:pPr marL="0" indent="0">
              <a:buNone/>
            </a:pP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Turkish has 25% of disharmonious words.</a:t>
            </a: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compare two sets of words, harmonious vs disharmonious well controlling for other relevant effects (word frequency, length, orthographic neighborhood, … )</a:t>
            </a:r>
          </a:p>
          <a:p>
            <a:pPr marL="0" indent="0">
              <a:buNone/>
            </a:pPr>
            <a:endParaRPr lang="en-US" dirty="0"/>
          </a:p>
        </p:txBody>
      </p:sp>
      <p:graphicFrame>
        <p:nvGraphicFramePr>
          <p:cNvPr id="5" name="Table 4">
            <a:extLst>
              <a:ext uri="{FF2B5EF4-FFF2-40B4-BE49-F238E27FC236}">
                <a16:creationId xmlns:a16="http://schemas.microsoft.com/office/drawing/2014/main" id="{ACFDF0D1-C2F6-3C69-FBD5-50AE8141C091}"/>
              </a:ext>
            </a:extLst>
          </p:cNvPr>
          <p:cNvGraphicFramePr>
            <a:graphicFrameLocks noGrp="1"/>
          </p:cNvGraphicFramePr>
          <p:nvPr>
            <p:extLst>
              <p:ext uri="{D42A27DB-BD31-4B8C-83A1-F6EECF244321}">
                <p14:modId xmlns:p14="http://schemas.microsoft.com/office/powerpoint/2010/main" val="3812180911"/>
              </p:ext>
            </p:extLst>
          </p:nvPr>
        </p:nvGraphicFramePr>
        <p:xfrm>
          <a:off x="2589705" y="4333286"/>
          <a:ext cx="5860612" cy="1969803"/>
        </p:xfrm>
        <a:graphic>
          <a:graphicData uri="http://schemas.openxmlformats.org/drawingml/2006/table">
            <a:tbl>
              <a:tblPr>
                <a:tableStyleId>{8EC20E35-A176-4012-BC5E-935CFFF8708E}</a:tableStyleId>
              </a:tblPr>
              <a:tblGrid>
                <a:gridCol w="2162364">
                  <a:extLst>
                    <a:ext uri="{9D8B030D-6E8A-4147-A177-3AD203B41FA5}">
                      <a16:colId xmlns:a16="http://schemas.microsoft.com/office/drawing/2014/main" val="1715624917"/>
                    </a:ext>
                  </a:extLst>
                </a:gridCol>
                <a:gridCol w="1940064">
                  <a:extLst>
                    <a:ext uri="{9D8B030D-6E8A-4147-A177-3AD203B41FA5}">
                      <a16:colId xmlns:a16="http://schemas.microsoft.com/office/drawing/2014/main" val="110869349"/>
                    </a:ext>
                  </a:extLst>
                </a:gridCol>
                <a:gridCol w="1758184">
                  <a:extLst>
                    <a:ext uri="{9D8B030D-6E8A-4147-A177-3AD203B41FA5}">
                      <a16:colId xmlns:a16="http://schemas.microsoft.com/office/drawing/2014/main" val="1291071853"/>
                    </a:ext>
                  </a:extLst>
                </a:gridCol>
              </a:tblGrid>
              <a:tr h="656601">
                <a:tc>
                  <a:txBody>
                    <a:bodyPr/>
                    <a:lstStyle/>
                    <a:p>
                      <a:pPr algn="l" fontAlgn="b"/>
                      <a:endParaRPr lang="en-E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b="1" u="none" strike="noStrike" dirty="0">
                          <a:effectLst/>
                          <a:latin typeface="Times New Roman" panose="02020603050405020304" pitchFamily="18" charset="0"/>
                          <a:cs typeface="Times New Roman" panose="02020603050405020304" pitchFamily="18" charset="0"/>
                        </a:rPr>
                        <a:t>Pseudoword</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48544082"/>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sanat</a:t>
                      </a:r>
                      <a:r>
                        <a:rPr lang="en-GB" sz="2400" u="none" strike="noStrike" dirty="0">
                          <a:effectLst/>
                          <a:latin typeface="Times New Roman" panose="02020603050405020304" pitchFamily="18" charset="0"/>
                          <a:cs typeface="Times New Roman" panose="02020603050405020304" pitchFamily="18" charset="0"/>
                        </a:rPr>
                        <a:t> [art]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tesil</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15329726"/>
                  </a:ext>
                </a:extLst>
              </a:tr>
              <a:tr h="656601">
                <a:tc>
                  <a:txBody>
                    <a:bodyPr/>
                    <a:lstStyle/>
                    <a:p>
                      <a:pPr algn="l" fontAlgn="b"/>
                      <a:r>
                        <a:rPr lang="en-GB" sz="2400" b="1" u="none" strike="noStrike" dirty="0">
                          <a:effectLst/>
                          <a:latin typeface="Times New Roman" panose="02020603050405020304" pitchFamily="18" charset="0"/>
                          <a:cs typeface="Times New Roman" panose="02020603050405020304" pitchFamily="18" charset="0"/>
                        </a:rPr>
                        <a:t>Disharmonious</a:t>
                      </a:r>
                      <a:endParaRPr lang="en-GB"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zafer</a:t>
                      </a:r>
                      <a:r>
                        <a:rPr lang="en-GB" sz="2400" u="none" strike="noStrike" dirty="0">
                          <a:effectLst/>
                          <a:latin typeface="Times New Roman" panose="02020603050405020304" pitchFamily="18" charset="0"/>
                          <a:cs typeface="Times New Roman" panose="02020603050405020304" pitchFamily="18" charset="0"/>
                        </a:rPr>
                        <a:t> [victory]</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GB" sz="2400" u="none" strike="noStrike" dirty="0" err="1">
                          <a:effectLst/>
                          <a:latin typeface="Times New Roman" panose="02020603050405020304" pitchFamily="18" charset="0"/>
                          <a:cs typeface="Times New Roman" panose="02020603050405020304" pitchFamily="18" charset="0"/>
                        </a:rPr>
                        <a:t>canit</a:t>
                      </a:r>
                      <a:endParaRPr lang="en-GB"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73769059"/>
                  </a:ext>
                </a:extLst>
              </a:tr>
            </a:tbl>
          </a:graphicData>
        </a:graphic>
      </p:graphicFrame>
    </p:spTree>
    <p:extLst>
      <p:ext uri="{BB962C8B-B14F-4D97-AF65-F5344CB8AC3E}">
        <p14:creationId xmlns:p14="http://schemas.microsoft.com/office/powerpoint/2010/main" val="2238598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690688"/>
            <a:ext cx="11026698" cy="4821129"/>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142 </a:t>
            </a:r>
            <a:r>
              <a:rPr lang="en-US" dirty="0" err="1" smtClean="0">
                <a:latin typeface="Times New Roman" panose="02020603050405020304" pitchFamily="18" charset="0"/>
                <a:cs typeface="Times New Roman" panose="02020603050405020304" pitchFamily="18" charset="0"/>
              </a:rPr>
              <a:t>monomophermic</a:t>
            </a:r>
            <a:r>
              <a:rPr lang="en-US" dirty="0" smtClean="0">
                <a:latin typeface="Times New Roman" panose="02020603050405020304" pitchFamily="18" charset="0"/>
                <a:cs typeface="Times New Roman" panose="02020603050405020304" pitchFamily="18" charset="0"/>
              </a:rPr>
              <a:t> Turkish nouns </a:t>
            </a:r>
            <a:r>
              <a:rPr lang="en-US" dirty="0">
                <a:latin typeface="Times New Roman" panose="02020603050405020304" pitchFamily="18" charset="0"/>
                <a:cs typeface="Times New Roman" panose="02020603050405020304" pitchFamily="18" charset="0"/>
              </a:rPr>
              <a:t>of 4 to 6 letters </a:t>
            </a:r>
            <a:r>
              <a:rPr lang="en-US" dirty="0" smtClean="0">
                <a:latin typeface="Times New Roman" panose="02020603050405020304" pitchFamily="18" charset="0"/>
                <a:cs typeface="Times New Roman" panose="02020603050405020304" pitchFamily="18" charset="0"/>
              </a:rPr>
              <a:t>from </a:t>
            </a:r>
            <a:r>
              <a:rPr lang="en-US" dirty="0" err="1" smtClean="0">
                <a:latin typeface="Times New Roman" panose="02020603050405020304" pitchFamily="18" charset="0"/>
                <a:cs typeface="Times New Roman" panose="02020603050405020304" pitchFamily="18" charset="0"/>
              </a:rPr>
              <a:t>WordLex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Gimenes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New, 2015</a:t>
            </a:r>
            <a:r>
              <a:rPr lang="en-US" dirty="0" smtClean="0">
                <a:latin typeface="Times New Roman" panose="02020603050405020304" pitchFamily="18" charset="0"/>
                <a:cs typeface="Times New Roman" panose="02020603050405020304" pitchFamily="18" charset="0"/>
              </a:rPr>
              <a:t>): 71 harmonious, 71 disharmonious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142 Pseudowords </a:t>
            </a:r>
            <a:r>
              <a:rPr lang="en-US" dirty="0">
                <a:latin typeface="Times New Roman" panose="02020603050405020304" pitchFamily="18" charset="0"/>
                <a:cs typeface="Times New Roman" panose="02020603050405020304" pitchFamily="18" charset="0"/>
              </a:rPr>
              <a:t>were generated via </a:t>
            </a:r>
            <a:r>
              <a:rPr lang="en-US" dirty="0" err="1">
                <a:latin typeface="Times New Roman" panose="02020603050405020304" pitchFamily="18" charset="0"/>
                <a:cs typeface="Times New Roman" panose="02020603050405020304" pitchFamily="18" charset="0"/>
              </a:rPr>
              <a:t>Wuggy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Keuleers</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Brysbaert</a:t>
            </a:r>
            <a:r>
              <a:rPr lang="en-US" dirty="0">
                <a:latin typeface="Times New Roman" panose="02020603050405020304" pitchFamily="18" charset="0"/>
                <a:cs typeface="Times New Roman" panose="02020603050405020304" pitchFamily="18" charset="0"/>
              </a:rPr>
              <a:t>, 2010</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71 harmonious, 71 disharmonious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Thirty-six native speakers of Turkish participants took part in the experiment (M = 26.9 </a:t>
            </a:r>
            <a:r>
              <a:rPr lang="en-US" dirty="0" smtClean="0">
                <a:latin typeface="Times New Roman" panose="02020603050405020304" pitchFamily="18" charset="0"/>
                <a:cs typeface="Times New Roman" panose="02020603050405020304" pitchFamily="18" charset="0"/>
              </a:rPr>
              <a:t>years)—this yielded </a:t>
            </a:r>
            <a:r>
              <a:rPr lang="en-US" dirty="0">
                <a:latin typeface="Times New Roman" panose="02020603050405020304" pitchFamily="18" charset="0"/>
                <a:cs typeface="Times New Roman" panose="02020603050405020304" pitchFamily="18" charset="0"/>
              </a:rPr>
              <a:t>2,556 observations per condition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experiment was pre-registered in OSF.</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945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727BCEED-21BA-70D4-9EAA-BF214B34C20A}"/>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1</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words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38200" y="1497725"/>
            <a:ext cx="10515600" cy="4821129"/>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3600" i="1" dirty="0">
              <a:latin typeface="Times New Roman" panose="02020603050405020304" pitchFamily="18" charset="0"/>
              <a:cs typeface="Times New Roman" panose="02020603050405020304" pitchFamily="18" charset="0"/>
            </a:endParaRPr>
          </a:p>
        </p:txBody>
      </p:sp>
      <p:pic>
        <p:nvPicPr>
          <p:cNvPr id="6" name="Picture 5" descr="A diagram of a word&#10;&#10;Description automatically generated">
            <a:extLst>
              <a:ext uri="{FF2B5EF4-FFF2-40B4-BE49-F238E27FC236}">
                <a16:creationId xmlns:a16="http://schemas.microsoft.com/office/drawing/2014/main" id="{2BEB26FC-E1B1-2527-8188-4ABB98F46D96}"/>
              </a:ext>
            </a:extLst>
          </p:cNvPr>
          <p:cNvPicPr>
            <a:picLocks noChangeAspect="1"/>
          </p:cNvPicPr>
          <p:nvPr/>
        </p:nvPicPr>
        <p:blipFill>
          <a:blip r:embed="rId3"/>
          <a:stretch>
            <a:fillRect/>
          </a:stretch>
        </p:blipFill>
        <p:spPr>
          <a:xfrm>
            <a:off x="419099" y="1814628"/>
            <a:ext cx="5209363" cy="3403758"/>
          </a:xfrm>
          <a:prstGeom prst="rect">
            <a:avLst/>
          </a:prstGeom>
        </p:spPr>
      </p:pic>
      <p:sp>
        <p:nvSpPr>
          <p:cNvPr id="8" name="TextBox 7">
            <a:extLst>
              <a:ext uri="{FF2B5EF4-FFF2-40B4-BE49-F238E27FC236}">
                <a16:creationId xmlns:a16="http://schemas.microsoft.com/office/drawing/2014/main" id="{804CDC8F-DA69-A1C5-5D63-35FA9262B511}"/>
              </a:ext>
            </a:extLst>
          </p:cNvPr>
          <p:cNvSpPr txBox="1"/>
          <p:nvPr/>
        </p:nvSpPr>
        <p:spPr>
          <a:xfrm>
            <a:off x="5704489" y="2289650"/>
            <a:ext cx="606841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exical </a:t>
            </a:r>
            <a:r>
              <a:rPr lang="en-US" sz="2800" dirty="0">
                <a:latin typeface="Times New Roman" panose="02020603050405020304" pitchFamily="18" charset="0"/>
                <a:cs typeface="Times New Roman" panose="02020603050405020304" pitchFamily="18" charset="0"/>
              </a:rPr>
              <a:t>decision </a:t>
            </a:r>
            <a:r>
              <a:rPr lang="en-US" sz="2800" dirty="0" smtClean="0">
                <a:latin typeface="Times New Roman" panose="02020603050405020304" pitchFamily="18" charset="0"/>
                <a:cs typeface="Times New Roman" panose="02020603050405020304" pitchFamily="18" charset="0"/>
              </a:rPr>
              <a:t>task.</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800" dirty="0" smtClean="0">
                <a:latin typeface="Times New Roman" panose="02020603050405020304" pitchFamily="18" charset="0"/>
                <a:ea typeface="SimSun" panose="02010600030101010101" pitchFamily="2" charset="-122"/>
              </a:rPr>
              <a:t>Implemented in </a:t>
            </a:r>
            <a:r>
              <a:rPr lang="en-GB" sz="2800" dirty="0" err="1" smtClean="0">
                <a:effectLst/>
                <a:latin typeface="Times New Roman" panose="02020603050405020304" pitchFamily="18" charset="0"/>
                <a:ea typeface="SimSun" panose="02010600030101010101" pitchFamily="2" charset="-122"/>
              </a:rPr>
              <a:t>PsychoPy</a:t>
            </a:r>
            <a:r>
              <a:rPr lang="en-GB" sz="2800" dirty="0" smtClean="0">
                <a:effectLst/>
                <a:latin typeface="Times New Roman" panose="02020603050405020304" pitchFamily="18" charset="0"/>
                <a:ea typeface="SimSun" panose="02010600030101010101" pitchFamily="2" charset="-122"/>
              </a:rPr>
              <a:t> </a:t>
            </a:r>
            <a:r>
              <a:rPr lang="en-GB" sz="2800" dirty="0">
                <a:effectLst/>
                <a:latin typeface="Times New Roman" panose="02020603050405020304" pitchFamily="18" charset="0"/>
                <a:ea typeface="SimSun" panose="02010600030101010101" pitchFamily="2" charset="-122"/>
              </a:rPr>
              <a:t>(Peirce et al., 2019), and conducted online </a:t>
            </a:r>
            <a:r>
              <a:rPr lang="en-GB" sz="2800" dirty="0" smtClean="0">
                <a:latin typeface="Times New Roman" panose="02020603050405020304" pitchFamily="18" charset="0"/>
                <a:ea typeface="SimSun" panose="02010600030101010101" pitchFamily="2" charset="-122"/>
              </a:rPr>
              <a:t>using the</a:t>
            </a:r>
            <a:r>
              <a:rPr lang="en-GB" sz="2800" dirty="0" smtClean="0">
                <a:effectLst/>
                <a:latin typeface="Times New Roman" panose="02020603050405020304" pitchFamily="18" charset="0"/>
                <a:ea typeface="SimSun" panose="02010600030101010101" pitchFamily="2" charset="-122"/>
              </a:rPr>
              <a:t> </a:t>
            </a:r>
            <a:r>
              <a:rPr lang="en-GB" sz="2800" dirty="0" err="1" smtClean="0">
                <a:effectLst/>
                <a:latin typeface="Times New Roman" panose="02020603050405020304" pitchFamily="18" charset="0"/>
                <a:ea typeface="SimSun" panose="02010600030101010101" pitchFamily="2" charset="-122"/>
              </a:rPr>
              <a:t>Pavlovia</a:t>
            </a:r>
            <a:r>
              <a:rPr lang="en-GB" sz="2800" dirty="0" smtClean="0">
                <a:effectLst/>
                <a:latin typeface="Times New Roman" panose="02020603050405020304" pitchFamily="18" charset="0"/>
                <a:ea typeface="SimSun" panose="02010600030101010101" pitchFamily="2" charset="-122"/>
              </a:rPr>
              <a:t> server.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analyses were conducted using </a:t>
            </a:r>
            <a:r>
              <a:rPr lang="en-US" sz="2800" dirty="0" smtClean="0">
                <a:latin typeface="Times New Roman" panose="02020603050405020304" pitchFamily="18" charset="0"/>
                <a:cs typeface="Times New Roman" panose="02020603050405020304" pitchFamily="18" charset="0"/>
              </a:rPr>
              <a:t>Bayesian </a:t>
            </a:r>
            <a:r>
              <a:rPr lang="en-US" sz="2800" dirty="0">
                <a:latin typeface="Times New Roman" panose="02020603050405020304" pitchFamily="18" charset="0"/>
                <a:cs typeface="Times New Roman" panose="02020603050405020304" pitchFamily="18" charset="0"/>
              </a:rPr>
              <a:t>linear mixed </a:t>
            </a:r>
            <a:r>
              <a:rPr lang="en-US" sz="2800" dirty="0" smtClean="0">
                <a:latin typeface="Times New Roman" panose="02020603050405020304" pitchFamily="18" charset="0"/>
                <a:cs typeface="Times New Roman" panose="02020603050405020304" pitchFamily="18" charset="0"/>
              </a:rPr>
              <a:t>effects model</a:t>
            </a:r>
            <a:r>
              <a:rPr lang="en-US" sz="2800" dirty="0" smtClean="0">
                <a:latin typeface="Times New Roman" panose="02020603050405020304" pitchFamily="18" charset="0"/>
                <a:cs typeface="Times New Roman" panose="02020603050405020304" pitchFamily="18" charset="0"/>
              </a:rPr>
              <a: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32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2A2ED8-1C0E-0A5A-171F-FA8F4AEC0920}"/>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𐰓𐰯𐰖𐰴𐰽𐰯𐰽𐰑𐰴𐰖𐰣𐰯𐰽𐰑𐰯𐰴𐰯𐰖𐰍𐰣𐰺𐰤𐰀𐰀𐰆𐰣𐰋𐰀𐰾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a:xfrm>
            <a:off x="688910" y="-67871"/>
            <a:ext cx="10515600" cy="1325563"/>
          </a:xfrm>
        </p:spPr>
        <p:txBody>
          <a:bodyPr>
            <a:normAutofit/>
          </a:bodyPr>
          <a:lstStyle/>
          <a:p>
            <a:r>
              <a:rPr lang="en-US" sz="4000" i="1" dirty="0">
                <a:latin typeface="Times New Roman" panose="02020603050405020304" pitchFamily="18" charset="0"/>
                <a:cs typeface="Times New Roman" panose="02020603050405020304" pitchFamily="18" charset="0"/>
              </a:rPr>
              <a:t>Experiment 1</a:t>
            </a:r>
            <a:endParaRPr lang="en-US" sz="60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91C455-4732-C749-54C7-9FFD411FD829}"/>
              </a:ext>
            </a:extLst>
          </p:cNvPr>
          <p:cNvSpPr txBox="1"/>
          <p:nvPr/>
        </p:nvSpPr>
        <p:spPr>
          <a:xfrm>
            <a:off x="746397" y="1268666"/>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5" name="TextBox 4">
            <a:extLst>
              <a:ext uri="{FF2B5EF4-FFF2-40B4-BE49-F238E27FC236}">
                <a16:creationId xmlns:a16="http://schemas.microsoft.com/office/drawing/2014/main" id="{8296432D-B34A-A85F-2FCB-45E2A101772F}"/>
              </a:ext>
            </a:extLst>
          </p:cNvPr>
          <p:cNvSpPr txBox="1"/>
          <p:nvPr/>
        </p:nvSpPr>
        <p:spPr>
          <a:xfrm>
            <a:off x="6879742" y="1311196"/>
            <a:ext cx="197522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plots</a:t>
            </a:r>
          </a:p>
        </p:txBody>
      </p:sp>
      <p:graphicFrame>
        <p:nvGraphicFramePr>
          <p:cNvPr id="6" name="Table 5">
            <a:extLst>
              <a:ext uri="{FF2B5EF4-FFF2-40B4-BE49-F238E27FC236}">
                <a16:creationId xmlns:a16="http://schemas.microsoft.com/office/drawing/2014/main" id="{A2A97D3F-60AB-87D1-B8CD-864E63AE7643}"/>
              </a:ext>
            </a:extLst>
          </p:cNvPr>
          <p:cNvGraphicFramePr>
            <a:graphicFrameLocks noGrp="1"/>
          </p:cNvGraphicFramePr>
          <p:nvPr>
            <p:extLst>
              <p:ext uri="{D42A27DB-BD31-4B8C-83A1-F6EECF244321}">
                <p14:modId xmlns:p14="http://schemas.microsoft.com/office/powerpoint/2010/main" val="1479659172"/>
              </p:ext>
            </p:extLst>
          </p:nvPr>
        </p:nvGraphicFramePr>
        <p:xfrm>
          <a:off x="356730" y="2210183"/>
          <a:ext cx="5529020" cy="3276000"/>
        </p:xfrm>
        <a:graphic>
          <a:graphicData uri="http://schemas.openxmlformats.org/drawingml/2006/table">
            <a:tbl>
              <a:tblPr firstRow="1" firstCol="1">
                <a:tableStyleId>{9D7B26C5-4107-4FEC-AEDC-1716B250A1EF}</a:tableStyleId>
              </a:tblPr>
              <a:tblGrid>
                <a:gridCol w="600200">
                  <a:extLst>
                    <a:ext uri="{9D8B030D-6E8A-4147-A177-3AD203B41FA5}">
                      <a16:colId xmlns:a16="http://schemas.microsoft.com/office/drawing/2014/main" val="1665445365"/>
                    </a:ext>
                  </a:extLst>
                </a:gridCol>
                <a:gridCol w="233917">
                  <a:extLst>
                    <a:ext uri="{9D8B030D-6E8A-4147-A177-3AD203B41FA5}">
                      <a16:colId xmlns:a16="http://schemas.microsoft.com/office/drawing/2014/main" val="1244597965"/>
                    </a:ext>
                  </a:extLst>
                </a:gridCol>
                <a:gridCol w="2254102">
                  <a:extLst>
                    <a:ext uri="{9D8B030D-6E8A-4147-A177-3AD203B41FA5}">
                      <a16:colId xmlns:a16="http://schemas.microsoft.com/office/drawing/2014/main" val="972332775"/>
                    </a:ext>
                  </a:extLst>
                </a:gridCol>
                <a:gridCol w="1041991">
                  <a:extLst>
                    <a:ext uri="{9D8B030D-6E8A-4147-A177-3AD203B41FA5}">
                      <a16:colId xmlns:a16="http://schemas.microsoft.com/office/drawing/2014/main" val="1147474848"/>
                    </a:ext>
                  </a:extLst>
                </a:gridCol>
                <a:gridCol w="1398810">
                  <a:extLst>
                    <a:ext uri="{9D8B030D-6E8A-4147-A177-3AD203B41FA5}">
                      <a16:colId xmlns:a16="http://schemas.microsoft.com/office/drawing/2014/main" val="2710113409"/>
                    </a:ext>
                  </a:extLst>
                </a:gridCol>
              </a:tblGrid>
              <a:tr h="468000">
                <a:tc gridSpan="2">
                  <a:txBody>
                    <a:bodyPr/>
                    <a:lstStyle/>
                    <a:p>
                      <a:pPr>
                        <a:lnSpc>
                          <a:spcPct val="107000"/>
                        </a:lnSpc>
                        <a:spcAft>
                          <a:spcPts val="800"/>
                        </a:spcAft>
                      </a:pPr>
                      <a:r>
                        <a:rPr lang="en-ES"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pPr>
                        <a:lnSpc>
                          <a:spcPct val="107000"/>
                        </a:lnSpc>
                        <a:spcAft>
                          <a:spcPts val="800"/>
                        </a:spcAft>
                      </a:pP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RT</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716411173"/>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02798430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604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97370315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Disharmonious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623</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866105894"/>
                  </a:ext>
                </a:extLst>
              </a:tr>
              <a:tr h="468000">
                <a:tc gridSpan="3">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Pseudoword</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037536581"/>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a:effectLst/>
                          <a:latin typeface="Times New Roman" panose="02020603050405020304" pitchFamily="18" charset="0"/>
                          <a:cs typeface="Times New Roman" panose="02020603050405020304" pitchFamily="18" charset="0"/>
                        </a:rPr>
                        <a:t>Harmonious</a:t>
                      </a:r>
                      <a:endParaRPr lang="en-US"/>
                    </a:p>
                  </a:txBody>
                  <a:tcPr marL="9525" marR="9525" marT="9525" marB="0" anchor="b">
                    <a:solidFill>
                      <a:srgbClr val="FFFFFF">
                        <a:alpha val="50196"/>
                      </a:srgbClr>
                    </a:solidFill>
                  </a:tcPr>
                </a:tc>
                <a:tc hMerge="1">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Harmonious</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554258285"/>
                  </a:ext>
                </a:extLst>
              </a:tr>
              <a:tr h="468000">
                <a:tc>
                  <a:txBody>
                    <a:bodyPr/>
                    <a:lstStyle/>
                    <a:p>
                      <a:pPr>
                        <a:lnSpc>
                          <a:spcPct val="107000"/>
                        </a:lnSpc>
                        <a:spcAft>
                          <a:spcPts val="800"/>
                        </a:spcAft>
                      </a:pPr>
                      <a:r>
                        <a:rPr lang="en-GB" sz="2000">
                          <a:effectLst/>
                          <a:latin typeface="Times New Roman" panose="02020603050405020304" pitchFamily="18" charset="0"/>
                          <a:cs typeface="Times New Roman" panose="02020603050405020304" pitchFamily="18" charset="0"/>
                        </a:rPr>
                        <a:t> </a:t>
                      </a:r>
                      <a:endParaRPr lang="en-E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gridSpan="2">
                  <a:txBody>
                    <a:bodyPr/>
                    <a:lstStyle/>
                    <a:p>
                      <a:r>
                        <a:rPr lang="en-GB" sz="2400" dirty="0">
                          <a:effectLst/>
                          <a:latin typeface="Times New Roman" panose="02020603050405020304" pitchFamily="18" charset="0"/>
                          <a:cs typeface="Times New Roman" panose="02020603050405020304" pitchFamily="18" charset="0"/>
                        </a:rPr>
                        <a:t>Disharmonious</a:t>
                      </a:r>
                      <a:endParaRPr lang="en-US" dirty="0"/>
                    </a:p>
                  </a:txBody>
                  <a:tcPr marL="9525" marR="9525" marT="9525" marB="0" anchor="b">
                    <a:solidFill>
                      <a:srgbClr val="FFFFFF">
                        <a:alpha val="50196"/>
                      </a:srgbClr>
                    </a:solidFill>
                  </a:tcPr>
                </a:tc>
                <a:tc hMerge="1">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Disharmonious</a:t>
                      </a:r>
                      <a:endParaRPr lang="en-E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686</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0.94</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417690707"/>
                  </a:ext>
                </a:extLst>
              </a:tr>
            </a:tbl>
          </a:graphicData>
        </a:graphic>
      </p:graphicFrame>
      <p:pic>
        <p:nvPicPr>
          <p:cNvPr id="4" name="Picture 3" descr="A graph showing the difference between words and nonwords&#10;&#10;Description automatically generated">
            <a:extLst>
              <a:ext uri="{FF2B5EF4-FFF2-40B4-BE49-F238E27FC236}">
                <a16:creationId xmlns:a16="http://schemas.microsoft.com/office/drawing/2014/main" id="{3F8B1052-424E-9510-1379-385BF632125D}"/>
              </a:ext>
            </a:extLst>
          </p:cNvPr>
          <p:cNvPicPr>
            <a:picLocks noChangeAspect="1"/>
          </p:cNvPicPr>
          <p:nvPr/>
        </p:nvPicPr>
        <p:blipFill>
          <a:blip r:embed="rId3"/>
          <a:stretch>
            <a:fillRect/>
          </a:stretch>
        </p:blipFill>
        <p:spPr>
          <a:xfrm>
            <a:off x="6436567" y="1978188"/>
            <a:ext cx="5398703" cy="4049027"/>
          </a:xfrm>
          <a:prstGeom prst="rect">
            <a:avLst/>
          </a:prstGeom>
        </p:spPr>
      </p:pic>
      <p:sp>
        <p:nvSpPr>
          <p:cNvPr id="7" name="CuadroTexto 6"/>
          <p:cNvSpPr txBox="1"/>
          <p:nvPr/>
        </p:nvSpPr>
        <p:spPr>
          <a:xfrm>
            <a:off x="41253" y="5941167"/>
            <a:ext cx="11810913" cy="830997"/>
          </a:xfrm>
          <a:prstGeom prst="rect">
            <a:avLst/>
          </a:prstGeom>
          <a:noFill/>
        </p:spPr>
        <p:txBody>
          <a:bodyPr wrap="square" rtlCol="0">
            <a:spAutoFit/>
          </a:bodyPr>
          <a:lstStyle/>
          <a:p>
            <a:r>
              <a:rPr lang="es-ES" sz="2400" dirty="0" smtClean="0">
                <a:latin typeface="Times New Roman" panose="02020603050405020304" pitchFamily="18" charset="0"/>
                <a:cs typeface="Times New Roman" panose="02020603050405020304" pitchFamily="18" charset="0"/>
              </a:rPr>
              <a:t>As </a:t>
            </a:r>
            <a:r>
              <a:rPr lang="es-ES" sz="2400" dirty="0" err="1" smtClean="0">
                <a:latin typeface="Times New Roman" panose="02020603050405020304" pitchFamily="18" charset="0"/>
                <a:cs typeface="Times New Roman" panose="02020603050405020304" pitchFamily="18" charset="0"/>
              </a:rPr>
              <a:t>expected</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harmonious</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words</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produced</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faster</a:t>
            </a:r>
            <a:r>
              <a:rPr lang="es-ES" sz="2400" dirty="0" smtClean="0">
                <a:latin typeface="Times New Roman" panose="02020603050405020304" pitchFamily="18" charset="0"/>
                <a:cs typeface="Times New Roman" panose="02020603050405020304" pitchFamily="18" charset="0"/>
              </a:rPr>
              <a:t> responses. </a:t>
            </a:r>
            <a:r>
              <a:rPr lang="es-ES" sz="2400" dirty="0" err="1" smtClean="0">
                <a:latin typeface="Times New Roman" panose="02020603050405020304" pitchFamily="18" charset="0"/>
                <a:cs typeface="Times New Roman" panose="02020603050405020304" pitchFamily="18" charset="0"/>
              </a:rPr>
              <a:t>However</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there</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was</a:t>
            </a:r>
            <a:r>
              <a:rPr lang="es-ES" sz="2400" dirty="0" smtClean="0">
                <a:latin typeface="Times New Roman" panose="02020603050405020304" pitchFamily="18" charset="0"/>
                <a:cs typeface="Times New Roman" panose="02020603050405020304" pitchFamily="18" charset="0"/>
              </a:rPr>
              <a:t> no </a:t>
            </a:r>
            <a:r>
              <a:rPr lang="es-ES" sz="2400" dirty="0" err="1" smtClean="0">
                <a:latin typeface="Times New Roman" panose="02020603050405020304" pitchFamily="18" charset="0"/>
                <a:cs typeface="Times New Roman" panose="02020603050405020304" pitchFamily="18" charset="0"/>
              </a:rPr>
              <a:t>effect</a:t>
            </a:r>
            <a:r>
              <a:rPr lang="es-ES" sz="2400" dirty="0" smtClean="0">
                <a:latin typeface="Times New Roman" panose="02020603050405020304" pitchFamily="18" charset="0"/>
                <a:cs typeface="Times New Roman" panose="02020603050405020304" pitchFamily="18" charset="0"/>
              </a:rPr>
              <a:t> </a:t>
            </a:r>
            <a:r>
              <a:rPr lang="es-ES" sz="2400" dirty="0" err="1" smtClean="0">
                <a:latin typeface="Times New Roman" panose="02020603050405020304" pitchFamily="18" charset="0"/>
                <a:cs typeface="Times New Roman" panose="02020603050405020304" pitchFamily="18" charset="0"/>
              </a:rPr>
              <a:t>for</a:t>
            </a:r>
            <a:r>
              <a:rPr lang="es-ES" sz="2400" dirty="0" smtClean="0">
                <a:latin typeface="Times New Roman" panose="02020603050405020304" pitchFamily="18" charset="0"/>
                <a:cs typeface="Times New Roman" panose="02020603050405020304" pitchFamily="18" charset="0"/>
              </a:rPr>
              <a:t> pseudowords.</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785407"/>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4"/>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560509" y="1598216"/>
            <a:ext cx="11315540" cy="2430208"/>
          </a:xfrm>
        </p:spPr>
        <p:txBody>
          <a:bodyPr>
            <a:normAutofit/>
          </a:bodyPr>
          <a:lstStyle/>
          <a:p>
            <a:r>
              <a:rPr lang="en-US" sz="3600" dirty="0">
                <a:latin typeface="Times New Roman" panose="02020603050405020304" pitchFamily="18" charset="0"/>
                <a:cs typeface="Times New Roman" panose="02020603050405020304" pitchFamily="18" charset="0"/>
              </a:rPr>
              <a:t>In the Finnish </a:t>
            </a:r>
            <a:r>
              <a:rPr lang="en-US" sz="3600" dirty="0" smtClean="0">
                <a:latin typeface="Times New Roman" panose="02020603050405020304" pitchFamily="18" charset="0"/>
                <a:cs typeface="Times New Roman" panose="02020603050405020304" pitchFamily="18" charset="0"/>
              </a:rPr>
              <a:t>experiment of Perea et al. (2022), </a:t>
            </a:r>
            <a:r>
              <a:rPr lang="en-US" sz="3600" dirty="0">
                <a:latin typeface="Times New Roman" panose="02020603050405020304" pitchFamily="18" charset="0"/>
                <a:cs typeface="Times New Roman" panose="02020603050405020304" pitchFamily="18" charset="0"/>
              </a:rPr>
              <a:t>words </a:t>
            </a:r>
            <a:r>
              <a:rPr lang="en-US" sz="3600" dirty="0" smtClean="0">
                <a:latin typeface="Times New Roman" panose="02020603050405020304" pitchFamily="18" charset="0"/>
                <a:cs typeface="Times New Roman" panose="02020603050405020304" pitchFamily="18" charset="0"/>
              </a:rPr>
              <a:t>were always harmonious. Thus, any item that was not harmonious was a </a:t>
            </a:r>
            <a:r>
              <a:rPr lang="en-US" sz="3600" dirty="0" err="1" smtClean="0">
                <a:latin typeface="Times New Roman" panose="02020603050405020304" pitchFamily="18" charset="0"/>
                <a:cs typeface="Times New Roman" panose="02020603050405020304" pitchFamily="18" charset="0"/>
              </a:rPr>
              <a:t>nonword</a:t>
            </a:r>
            <a:r>
              <a:rPr lang="en-US" sz="3600" dirty="0" smtClean="0">
                <a:latin typeface="Times New Roman" panose="02020603050405020304" pitchFamily="18" charset="0"/>
                <a:cs typeface="Times New Roman" panose="02020603050405020304" pitchFamily="18" charset="0"/>
              </a:rPr>
              <a:t>, which </a:t>
            </a:r>
            <a:r>
              <a:rPr lang="en-US" sz="3600" dirty="0" smtClean="0">
                <a:latin typeface="Times New Roman" panose="02020603050405020304" pitchFamily="18" charset="0"/>
                <a:cs typeface="Times New Roman" panose="02020603050405020304" pitchFamily="18" charset="0"/>
              </a:rPr>
              <a:t>could have led to </a:t>
            </a:r>
            <a:r>
              <a:rPr lang="en-US" sz="3600" dirty="0" smtClean="0">
                <a:latin typeface="Times New Roman" panose="02020603050405020304" pitchFamily="18" charset="0"/>
                <a:cs typeface="Times New Roman" panose="02020603050405020304" pitchFamily="18" charset="0"/>
              </a:rPr>
              <a:t>faster RTs for disharmonious pseudowords</a:t>
            </a:r>
            <a:endParaRPr lang="en-US" sz="3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a:xfrm>
            <a:off x="838200" y="223964"/>
            <a:ext cx="10515600" cy="13255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smtClean="0">
                <a:latin typeface="Times New Roman" panose="02020603050405020304" pitchFamily="18" charset="0"/>
                <a:cs typeface="Times New Roman" panose="02020603050405020304" pitchFamily="18" charset="0"/>
              </a:rPr>
              <a:t>Solving the apparent discrepancy for </a:t>
            </a:r>
            <a:r>
              <a:rPr lang="en-US" sz="4400" i="1" dirty="0">
                <a:latin typeface="Times New Roman" panose="02020603050405020304" pitchFamily="18" charset="0"/>
                <a:cs typeface="Times New Roman" panose="02020603050405020304" pitchFamily="18" charset="0"/>
              </a:rPr>
              <a:t>pseudowords</a:t>
            </a:r>
            <a:endParaRPr lang="en-US"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046F028-CC1E-0DD2-C75E-09D13B251BF0}"/>
              </a:ext>
            </a:extLst>
          </p:cNvPr>
          <p:cNvSpPr txBox="1">
            <a:spLocks/>
          </p:cNvSpPr>
          <p:nvPr/>
        </p:nvSpPr>
        <p:spPr>
          <a:xfrm>
            <a:off x="560509" y="3855457"/>
            <a:ext cx="11315540" cy="2155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latin typeface="Times New Roman" panose="02020603050405020304" pitchFamily="18" charset="0"/>
                <a:cs typeface="Times New Roman" panose="02020603050405020304" pitchFamily="18" charset="0"/>
              </a:rPr>
              <a:t>Vowel harmony is less crucial for Turkish (around 25% of words are disharmonious) than Finnish readers, so it is a less salient marker for “</a:t>
            </a:r>
            <a:r>
              <a:rPr lang="en-US" sz="3600" dirty="0" err="1" smtClean="0">
                <a:latin typeface="Times New Roman" panose="02020603050405020304" pitchFamily="18" charset="0"/>
                <a:cs typeface="Times New Roman" panose="02020603050405020304" pitchFamily="18" charset="0"/>
              </a:rPr>
              <a:t>nonword</a:t>
            </a:r>
            <a:r>
              <a:rPr lang="en-US" sz="3600" dirty="0" smtClean="0">
                <a:latin typeface="Times New Roman" panose="02020603050405020304" pitchFamily="18" charset="0"/>
                <a:cs typeface="Times New Roman" panose="02020603050405020304" pitchFamily="18" charset="0"/>
              </a:rPr>
              <a:t>" responses.</a:t>
            </a:r>
          </a:p>
        </p:txBody>
      </p:sp>
      <p:sp>
        <p:nvSpPr>
          <p:cNvPr id="6" name="Content Placeholder 2">
            <a:extLst>
              <a:ext uri="{FF2B5EF4-FFF2-40B4-BE49-F238E27FC236}">
                <a16:creationId xmlns:a16="http://schemas.microsoft.com/office/drawing/2014/main" id="{D046F028-CC1E-0DD2-C75E-09D13B251BF0}"/>
              </a:ext>
            </a:extLst>
          </p:cNvPr>
          <p:cNvSpPr txBox="1">
            <a:spLocks/>
          </p:cNvSpPr>
          <p:nvPr/>
        </p:nvSpPr>
        <p:spPr>
          <a:xfrm>
            <a:off x="169832" y="5728781"/>
            <a:ext cx="12096893" cy="132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Times New Roman" panose="02020603050405020304" pitchFamily="18" charset="0"/>
                <a:cs typeface="Times New Roman" panose="02020603050405020304" pitchFamily="18" charset="0"/>
              </a:rPr>
              <a:t>To tell apart these two explanations, we designed Experiment 2</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6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F99CA-5423-35F0-E3CF-2B14FDA46C89}"/>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3" name="Content Placeholder 2">
            <a:extLst>
              <a:ext uri="{FF2B5EF4-FFF2-40B4-BE49-F238E27FC236}">
                <a16:creationId xmlns:a16="http://schemas.microsoft.com/office/drawing/2014/main" id="{D046F028-CC1E-0DD2-C75E-09D13B251BF0}"/>
              </a:ext>
            </a:extLst>
          </p:cNvPr>
          <p:cNvSpPr>
            <a:spLocks noGrp="1"/>
          </p:cNvSpPr>
          <p:nvPr>
            <p:ph idx="1"/>
          </p:nvPr>
        </p:nvSpPr>
        <p:spPr>
          <a:xfrm>
            <a:off x="840827" y="1954928"/>
            <a:ext cx="10825655" cy="4745418"/>
          </a:xfrm>
        </p:spPr>
        <p:txBody>
          <a:bodyPr>
            <a:normAutofit/>
          </a:bodyPr>
          <a:lstStyle/>
          <a:p>
            <a:r>
              <a:rPr lang="en-US" sz="3600" dirty="0">
                <a:latin typeface="Times New Roman" panose="02020603050405020304" pitchFamily="18" charset="0"/>
                <a:cs typeface="Times New Roman" panose="02020603050405020304" pitchFamily="18" charset="0"/>
              </a:rPr>
              <a:t>A new sample of thirty-six Turkish participants participated (M = </a:t>
            </a:r>
            <a:r>
              <a:rPr lang="en-US" sz="3600" dirty="0" smtClean="0">
                <a:latin typeface="Times New Roman" panose="02020603050405020304" pitchFamily="18" charset="0"/>
                <a:cs typeface="Times New Roman" panose="02020603050405020304" pitchFamily="18" charset="0"/>
              </a:rPr>
              <a:t>26.94</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y.o</a:t>
            </a:r>
            <a:r>
              <a:rPr lang="en-US" sz="3600"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The same pseudowords are used as in Experiment 1.</a:t>
            </a:r>
          </a:p>
          <a:p>
            <a:r>
              <a:rPr lang="en-US" sz="3600" dirty="0" smtClean="0">
                <a:latin typeface="Times New Roman" panose="02020603050405020304" pitchFamily="18" charset="0"/>
                <a:cs typeface="Times New Roman" panose="02020603050405020304" pitchFamily="18" charset="0"/>
              </a:rPr>
              <a:t>We replaced the 71 disharmonious </a:t>
            </a:r>
            <a:r>
              <a:rPr lang="en-US" sz="3600" dirty="0">
                <a:latin typeface="Times New Roman" panose="02020603050405020304" pitchFamily="18" charset="0"/>
                <a:cs typeface="Times New Roman" panose="02020603050405020304" pitchFamily="18" charset="0"/>
              </a:rPr>
              <a:t>nouns with similar-frequency harmonious nouns from the same corpus.</a:t>
            </a:r>
          </a:p>
          <a:p>
            <a:r>
              <a:rPr lang="en-US" sz="3600" dirty="0">
                <a:latin typeface="Times New Roman" panose="02020603050405020304" pitchFamily="18" charset="0"/>
                <a:cs typeface="Times New Roman" panose="02020603050405020304" pitchFamily="18" charset="0"/>
              </a:rPr>
              <a:t>All procedures and data analysis are the same as in Experiment 1</a:t>
            </a:r>
            <a:r>
              <a:rPr lang="en-US" sz="3600" dirty="0" smtClean="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The experiment was pre-registered in OSF</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0F21448-8274-D740-62F0-57EB1D908BE8}"/>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Experiment 2</a:t>
            </a:r>
            <a:br>
              <a:rPr lang="en-US" b="1" dirty="0">
                <a:latin typeface="Times New Roman" panose="02020603050405020304" pitchFamily="18" charset="0"/>
                <a:cs typeface="Times New Roman" panose="02020603050405020304" pitchFamily="18" charset="0"/>
              </a:rPr>
            </a:br>
            <a:r>
              <a:rPr lang="en-US" sz="4400" i="1" dirty="0">
                <a:latin typeface="Times New Roman" panose="02020603050405020304" pitchFamily="18" charset="0"/>
                <a:cs typeface="Times New Roman" panose="02020603050405020304" pitchFamily="18" charset="0"/>
              </a:rPr>
              <a:t>Vowel harmony for pseudowords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485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Experiment 2</a:t>
            </a:r>
          </a:p>
        </p:txBody>
      </p:sp>
      <p:sp>
        <p:nvSpPr>
          <p:cNvPr id="8" name="TextBox 7">
            <a:extLst>
              <a:ext uri="{FF2B5EF4-FFF2-40B4-BE49-F238E27FC236}">
                <a16:creationId xmlns:a16="http://schemas.microsoft.com/office/drawing/2014/main" id="{1E4D4BE1-933A-B87E-5FFA-01A929E0D5A2}"/>
              </a:ext>
            </a:extLst>
          </p:cNvPr>
          <p:cNvSpPr txBox="1"/>
          <p:nvPr/>
        </p:nvSpPr>
        <p:spPr>
          <a:xfrm>
            <a:off x="8907389" y="1995815"/>
            <a:ext cx="748923" cy="230832"/>
          </a:xfrm>
          <a:prstGeom prst="rect">
            <a:avLst/>
          </a:prstGeom>
          <a:noFill/>
        </p:spPr>
        <p:txBody>
          <a:bodyPr wrap="none" rtlCol="0">
            <a:spAutoFit/>
          </a:bodyPr>
          <a:lstStyle/>
          <a:p>
            <a:r>
              <a:rPr lang="en-US" sz="900" b="1" dirty="0">
                <a:latin typeface="Arial" panose="020B0604020202020204" pitchFamily="34" charset="0"/>
                <a:cs typeface="Arial" panose="020B0604020202020204" pitchFamily="34" charset="0"/>
              </a:rPr>
              <a:t>Nonwords</a:t>
            </a:r>
            <a:endParaRPr lang="en-US" sz="1100" b="1"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E9663AC4-332A-9454-28A6-26690825178B}"/>
              </a:ext>
            </a:extLst>
          </p:cNvPr>
          <p:cNvGraphicFramePr>
            <a:graphicFrameLocks noGrp="1"/>
          </p:cNvGraphicFramePr>
          <p:nvPr>
            <p:extLst>
              <p:ext uri="{D42A27DB-BD31-4B8C-83A1-F6EECF244321}">
                <p14:modId xmlns:p14="http://schemas.microsoft.com/office/powerpoint/2010/main" val="3108980680"/>
              </p:ext>
            </p:extLst>
          </p:nvPr>
        </p:nvGraphicFramePr>
        <p:xfrm>
          <a:off x="535448" y="2505686"/>
          <a:ext cx="5529020" cy="2160000"/>
        </p:xfrm>
        <a:graphic>
          <a:graphicData uri="http://schemas.openxmlformats.org/drawingml/2006/table">
            <a:tbl>
              <a:tblPr firstRow="1" firstCol="1">
                <a:tableStyleId>{9D7B26C5-4107-4FEC-AEDC-1716B250A1EF}</a:tableStyleId>
              </a:tblPr>
              <a:tblGrid>
                <a:gridCol w="581218">
                  <a:extLst>
                    <a:ext uri="{9D8B030D-6E8A-4147-A177-3AD203B41FA5}">
                      <a16:colId xmlns:a16="http://schemas.microsoft.com/office/drawing/2014/main" val="1800536297"/>
                    </a:ext>
                  </a:extLst>
                </a:gridCol>
                <a:gridCol w="2466872">
                  <a:extLst>
                    <a:ext uri="{9D8B030D-6E8A-4147-A177-3AD203B41FA5}">
                      <a16:colId xmlns:a16="http://schemas.microsoft.com/office/drawing/2014/main" val="1017061608"/>
                    </a:ext>
                  </a:extLst>
                </a:gridCol>
                <a:gridCol w="1127051">
                  <a:extLst>
                    <a:ext uri="{9D8B030D-6E8A-4147-A177-3AD203B41FA5}">
                      <a16:colId xmlns:a16="http://schemas.microsoft.com/office/drawing/2014/main" val="2364117115"/>
                    </a:ext>
                  </a:extLst>
                </a:gridCol>
                <a:gridCol w="1353879">
                  <a:extLst>
                    <a:ext uri="{9D8B030D-6E8A-4147-A177-3AD203B41FA5}">
                      <a16:colId xmlns:a16="http://schemas.microsoft.com/office/drawing/2014/main" val="4162040752"/>
                    </a:ext>
                  </a:extLst>
                </a:gridCol>
              </a:tblGrid>
              <a:tr h="540000">
                <a:tc>
                  <a:txBody>
                    <a:bodyPr/>
                    <a:lstStyle/>
                    <a:p>
                      <a:pPr>
                        <a:lnSpc>
                          <a:spcPct val="107000"/>
                        </a:lnSpc>
                        <a:spcAft>
                          <a:spcPts val="800"/>
                        </a:spcAft>
                      </a:pPr>
                      <a:r>
                        <a:rPr lang="en-ES"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RT</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Accuracy</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2498551170"/>
                  </a:ext>
                </a:extLst>
              </a:tr>
              <a:tr h="540000">
                <a:tc gridSpan="2">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Pseudoword</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hMerge="1">
                  <a:txBody>
                    <a:bodyPr/>
                    <a:lstStyle/>
                    <a:p>
                      <a:endParaRPr lang="en-US"/>
                    </a:p>
                  </a:txBody>
                  <a:tcPr/>
                </a:tc>
                <a:tc>
                  <a:txBody>
                    <a:bodyPr/>
                    <a:lstStyle/>
                    <a:p>
                      <a:pPr algn="ct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a:effectLst/>
                          <a:latin typeface="Times New Roman" panose="02020603050405020304" pitchFamily="18" charset="0"/>
                          <a:cs typeface="Times New Roman" panose="02020603050405020304" pitchFamily="18" charset="0"/>
                        </a:rPr>
                        <a:t> </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601639432"/>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smtClean="0">
                          <a:effectLst/>
                          <a:latin typeface="Times New Roman" panose="02020603050405020304" pitchFamily="18" charset="0"/>
                          <a:cs typeface="Times New Roman" panose="02020603050405020304" pitchFamily="18" charset="0"/>
                        </a:rPr>
                        <a:t>658</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smtClean="0">
                          <a:effectLst/>
                          <a:latin typeface="Times New Roman" panose="02020603050405020304" pitchFamily="18" charset="0"/>
                          <a:cs typeface="Times New Roman" panose="02020603050405020304" pitchFamily="18" charset="0"/>
                        </a:rPr>
                        <a:t>0.955</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3472708214"/>
                  </a:ext>
                </a:extLst>
              </a:tr>
              <a:tr h="540000">
                <a:tc>
                  <a:txBody>
                    <a:bodyPr/>
                    <a:lstStyle/>
                    <a:p>
                      <a:pPr>
                        <a:lnSpc>
                          <a:spcPct val="107000"/>
                        </a:lnSpc>
                        <a:spcAft>
                          <a:spcPts val="800"/>
                        </a:spcAft>
                      </a:pPr>
                      <a:r>
                        <a:rPr lang="en-GB" sz="2400">
                          <a:effectLst/>
                          <a:latin typeface="Times New Roman" panose="02020603050405020304" pitchFamily="18" charset="0"/>
                          <a:cs typeface="Times New Roman" panose="02020603050405020304" pitchFamily="18" charset="0"/>
                        </a:rPr>
                        <a:t> </a:t>
                      </a:r>
                      <a:endParaRPr lang="en-E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nSpc>
                          <a:spcPct val="107000"/>
                        </a:lnSpc>
                        <a:spcAft>
                          <a:spcPts val="800"/>
                        </a:spcAft>
                      </a:pPr>
                      <a:r>
                        <a:rPr lang="en-GB" sz="2400" dirty="0">
                          <a:effectLst/>
                          <a:latin typeface="Times New Roman" panose="02020603050405020304" pitchFamily="18" charset="0"/>
                          <a:cs typeface="Times New Roman" panose="02020603050405020304" pitchFamily="18" charset="0"/>
                        </a:rPr>
                        <a:t>Disharmonious</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smtClean="0">
                          <a:effectLst/>
                          <a:latin typeface="Times New Roman" panose="02020603050405020304" pitchFamily="18" charset="0"/>
                          <a:cs typeface="Times New Roman" panose="02020603050405020304" pitchFamily="18" charset="0"/>
                        </a:rPr>
                        <a:t>652</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tc>
                  <a:txBody>
                    <a:bodyPr/>
                    <a:lstStyle/>
                    <a:p>
                      <a:pPr algn="ctr">
                        <a:lnSpc>
                          <a:spcPct val="107000"/>
                        </a:lnSpc>
                        <a:spcAft>
                          <a:spcPts val="800"/>
                        </a:spcAft>
                      </a:pPr>
                      <a:r>
                        <a:rPr lang="en-GB" sz="2400" dirty="0" smtClean="0">
                          <a:effectLst/>
                          <a:latin typeface="Times New Roman" panose="02020603050405020304" pitchFamily="18" charset="0"/>
                          <a:cs typeface="Times New Roman" panose="02020603050405020304" pitchFamily="18" charset="0"/>
                        </a:rPr>
                        <a:t>0.957</a:t>
                      </a:r>
                      <a:endParaRPr lang="en-E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0" anchor="b">
                    <a:solidFill>
                      <a:srgbClr val="FFFFFF">
                        <a:alpha val="50196"/>
                      </a:srgbClr>
                    </a:solidFill>
                  </a:tcPr>
                </a:tc>
                <a:extLst>
                  <a:ext uri="{0D108BD9-81ED-4DB2-BD59-A6C34878D82A}">
                    <a16:rowId xmlns:a16="http://schemas.microsoft.com/office/drawing/2014/main" val="1385658904"/>
                  </a:ext>
                </a:extLst>
              </a:tr>
            </a:tbl>
          </a:graphicData>
        </a:graphic>
      </p:graphicFrame>
      <p:sp>
        <p:nvSpPr>
          <p:cNvPr id="9" name="TextBox 8">
            <a:extLst>
              <a:ext uri="{FF2B5EF4-FFF2-40B4-BE49-F238E27FC236}">
                <a16:creationId xmlns:a16="http://schemas.microsoft.com/office/drawing/2014/main" id="{CE6221A8-1F8E-5AD3-4A75-90DDCF1B4F18}"/>
              </a:ext>
            </a:extLst>
          </p:cNvPr>
          <p:cNvSpPr txBox="1"/>
          <p:nvPr/>
        </p:nvSpPr>
        <p:spPr>
          <a:xfrm>
            <a:off x="746397" y="1703560"/>
            <a:ext cx="12811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Means</a:t>
            </a:r>
          </a:p>
        </p:txBody>
      </p:sp>
      <p:sp>
        <p:nvSpPr>
          <p:cNvPr id="12" name="TextBox 11">
            <a:extLst>
              <a:ext uri="{FF2B5EF4-FFF2-40B4-BE49-F238E27FC236}">
                <a16:creationId xmlns:a16="http://schemas.microsoft.com/office/drawing/2014/main" id="{EC65ED27-F5EF-9FD3-E59B-5A60869E55AC}"/>
              </a:ext>
            </a:extLst>
          </p:cNvPr>
          <p:cNvSpPr txBox="1"/>
          <p:nvPr/>
        </p:nvSpPr>
        <p:spPr>
          <a:xfrm>
            <a:off x="6706321" y="345477"/>
            <a:ext cx="181492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Delta plot</a:t>
            </a:r>
          </a:p>
        </p:txBody>
      </p:sp>
      <p:sp>
        <p:nvSpPr>
          <p:cNvPr id="15" name="TextBox 14">
            <a:extLst>
              <a:ext uri="{FF2B5EF4-FFF2-40B4-BE49-F238E27FC236}">
                <a16:creationId xmlns:a16="http://schemas.microsoft.com/office/drawing/2014/main" id="{2278FA7F-F630-3FBC-7E42-6C747B24D0E6}"/>
              </a:ext>
            </a:extLst>
          </p:cNvPr>
          <p:cNvSpPr txBox="1"/>
          <p:nvPr/>
        </p:nvSpPr>
        <p:spPr>
          <a:xfrm>
            <a:off x="583580" y="5311410"/>
            <a:ext cx="11608420"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We found evidence for a small but reliable effect of vowel harmony </a:t>
            </a:r>
            <a:r>
              <a:rPr lang="en-US" sz="2800"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b</a:t>
            </a:r>
            <a:r>
              <a:rPr lang="en-US" sz="2800" dirty="0" smtClean="0">
                <a:latin typeface="Times New Roman" panose="02020603050405020304" pitchFamily="18" charset="0"/>
                <a:cs typeface="Times New Roman" panose="02020603050405020304" pitchFamily="18" charset="0"/>
              </a:rPr>
              <a:t> = 5.72, 95%CrI [0.25, 14.14]</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RTs were faster for </a:t>
            </a:r>
            <a:r>
              <a:rPr lang="en-US" sz="2800" dirty="0" smtClean="0">
                <a:latin typeface="Times New Roman" panose="02020603050405020304" pitchFamily="18" charset="0"/>
                <a:cs typeface="Times New Roman" panose="02020603050405020304" pitchFamily="18" charset="0"/>
              </a:rPr>
              <a:t>disharmonious than harmonious pseudowords.</a:t>
            </a:r>
            <a:endParaRPr lang="en-US" sz="2800"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3"/>
          <a:stretch>
            <a:fillRect/>
          </a:stretch>
        </p:blipFill>
        <p:spPr>
          <a:xfrm>
            <a:off x="6350806" y="1262811"/>
            <a:ext cx="5614452" cy="3716040"/>
          </a:xfrm>
          <a:prstGeom prst="rect">
            <a:avLst/>
          </a:prstGeom>
        </p:spPr>
      </p:pic>
    </p:spTree>
    <p:extLst>
      <p:ext uri="{BB962C8B-B14F-4D97-AF65-F5344CB8AC3E}">
        <p14:creationId xmlns:p14="http://schemas.microsoft.com/office/powerpoint/2010/main" val="128160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extLst mod="1">
    <p:ext uri="{6950BFC3-D8DA-4A85-94F7-54DA5524770B}">
      <p188:commentRel xmlns:p188="http://schemas.microsoft.com/office/powerpoint/2018/8/main" xmlns=""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233D86-D485-A3E4-94DE-100C72AA6182}"/>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4AC51B99-AFC8-836B-7F4F-455C917617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4CDB4225-365B-2663-1FAB-0B03A9CB0EB0}"/>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In Turkish, vowel harmony helps during </a:t>
            </a:r>
            <a:r>
              <a:rPr lang="en-US" dirty="0" smtClean="0">
                <a:latin typeface="Times New Roman" panose="02020603050405020304" pitchFamily="18" charset="0"/>
                <a:cs typeface="Times New Roman" panose="02020603050405020304" pitchFamily="18" charset="0"/>
              </a:rPr>
              <a:t>visual </a:t>
            </a:r>
            <a:r>
              <a:rPr lang="en-US" dirty="0">
                <a:latin typeface="Times New Roman" panose="02020603050405020304" pitchFamily="18" charset="0"/>
                <a:cs typeface="Times New Roman" panose="02020603050405020304" pitchFamily="18" charset="0"/>
              </a:rPr>
              <a:t>word </a:t>
            </a:r>
            <a:r>
              <a:rPr lang="en-US" dirty="0" smtClean="0">
                <a:latin typeface="Times New Roman" panose="02020603050405020304" pitchFamily="18" charset="0"/>
                <a:cs typeface="Times New Roman" panose="02020603050405020304" pitchFamily="18" charset="0"/>
              </a:rPr>
              <a:t>recognition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This finding favors the idea that vowel harmony may help attain stable phonological codes (global coherence hypothesis</a:t>
            </a:r>
            <a:r>
              <a:rPr lang="en-US" dirty="0" smtClean="0">
                <a:latin typeface="Times New Roman" panose="02020603050405020304" pitchFamily="18" charset="0"/>
                <a:cs typeface="Times New Roman" panose="02020603050405020304" pitchFamily="18" charset="0"/>
              </a:rPr>
              <a:t>) that, in turn, provide evidence that the item is a “word”.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Unlike Finnish, vowel harmony does not play a key role in “no” responses in lexical </a:t>
            </a:r>
            <a:r>
              <a:rPr lang="en-US" dirty="0" smtClean="0">
                <a:latin typeface="Times New Roman" panose="02020603050405020304" pitchFamily="18" charset="0"/>
                <a:cs typeface="Times New Roman" panose="02020603050405020304" pitchFamily="18" charset="0"/>
              </a:rPr>
              <a:t>decision in Turkish, </a:t>
            </a:r>
            <a:r>
              <a:rPr lang="en-US" dirty="0">
                <a:latin typeface="Times New Roman" panose="02020603050405020304" pitchFamily="18" charset="0"/>
                <a:cs typeface="Times New Roman" panose="02020603050405020304" pitchFamily="18" charset="0"/>
              </a:rPr>
              <a:t>very likely because vowel disharmony is not a reliable marker of </a:t>
            </a:r>
            <a:r>
              <a:rPr lang="en-US" i="1" dirty="0" err="1" smtClean="0">
                <a:latin typeface="Times New Roman" panose="02020603050405020304" pitchFamily="18" charset="0"/>
                <a:cs typeface="Times New Roman" panose="02020603050405020304" pitchFamily="18" charset="0"/>
              </a:rPr>
              <a:t>nonword</a:t>
            </a:r>
            <a:r>
              <a:rPr lang="en-US" i="1" dirty="0" smtClean="0">
                <a:latin typeface="Times New Roman" panose="02020603050405020304" pitchFamily="18" charset="0"/>
                <a:cs typeface="Times New Roman" panose="02020603050405020304" pitchFamily="18" charset="0"/>
              </a:rPr>
              <a:t>-likeness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Next step: Examining the effects of </a:t>
            </a:r>
            <a:r>
              <a:rPr lang="en-US" dirty="0" smtClean="0">
                <a:latin typeface="Times New Roman" panose="02020603050405020304" pitchFamily="18" charset="0"/>
                <a:cs typeface="Times New Roman" panose="02020603050405020304" pitchFamily="18" charset="0"/>
              </a:rPr>
              <a:t>vowel harmony </a:t>
            </a:r>
            <a:r>
              <a:rPr lang="en-US" dirty="0" smtClean="0">
                <a:latin typeface="Times New Roman" panose="02020603050405020304" pitchFamily="18" charset="0"/>
                <a:cs typeface="Times New Roman" panose="02020603050405020304" pitchFamily="18" charset="0"/>
              </a:rPr>
              <a:t>during silent </a:t>
            </a:r>
            <a:r>
              <a:rPr lang="en-US" dirty="0" smtClean="0">
                <a:latin typeface="Times New Roman" panose="02020603050405020304" pitchFamily="18" charset="0"/>
                <a:cs typeface="Times New Roman" panose="02020603050405020304" pitchFamily="18" charset="0"/>
              </a:rPr>
              <a:t>reading, in both </a:t>
            </a:r>
            <a:r>
              <a:rPr lang="en-US" dirty="0">
                <a:latin typeface="Times New Roman" panose="02020603050405020304" pitchFamily="18" charset="0"/>
                <a:cs typeface="Times New Roman" panose="02020603050405020304" pitchFamily="18" charset="0"/>
              </a:rPr>
              <a:t>developmental and adult readers.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67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AB2668-7D45-45F8-B71C-846DCC7CF327}"/>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36280F01-323C-2B87-459C-5783CBA0F3D1}"/>
              </a:ext>
            </a:extLst>
          </p:cNvPr>
          <p:cNvSpPr>
            <a:spLocks noGrp="1"/>
          </p:cNvSpPr>
          <p:nvPr>
            <p:ph type="title"/>
          </p:nvPr>
        </p:nvSpPr>
        <p:spPr>
          <a:xfrm>
            <a:off x="838200" y="2882786"/>
            <a:ext cx="10515600" cy="1325563"/>
          </a:xfrm>
        </p:spPr>
        <p:txBody>
          <a:bodyPr>
            <a:normAutofit/>
          </a:bodyPr>
          <a:lstStyle/>
          <a:p>
            <a:pPr algn="ctr"/>
            <a:r>
              <a:rPr lang="en-US" sz="8000" dirty="0"/>
              <a:t>! 𐱅𐰀𐱁𐰚𐰚𐰇𐰼𐰠𐰀𐰼</a:t>
            </a:r>
          </a:p>
        </p:txBody>
      </p:sp>
    </p:spTree>
    <p:extLst>
      <p:ext uri="{BB962C8B-B14F-4D97-AF65-F5344CB8AC3E}">
        <p14:creationId xmlns:p14="http://schemas.microsoft.com/office/powerpoint/2010/main" val="84568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838200" y="1690687"/>
            <a:ext cx="10515600" cy="4486275"/>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It is a phonological phenomenon in which vowels within a word share certain phonetic features (</a:t>
            </a:r>
            <a:r>
              <a:rPr lang="en-US" sz="2600" b="1" dirty="0" err="1">
                <a:latin typeface="Times New Roman" panose="02020603050405020304" pitchFamily="18" charset="0"/>
                <a:cs typeface="Times New Roman" panose="02020603050405020304" pitchFamily="18" charset="0"/>
              </a:rPr>
              <a:t>frontness</a:t>
            </a:r>
            <a:r>
              <a:rPr lang="en-US" sz="2600" b="1" dirty="0">
                <a:latin typeface="Times New Roman" panose="02020603050405020304" pitchFamily="18" charset="0"/>
                <a:cs typeface="Times New Roman" panose="02020603050405020304" pitchFamily="18" charset="0"/>
              </a:rPr>
              <a:t> vs. </a:t>
            </a:r>
            <a:r>
              <a:rPr lang="en-US" sz="2600" b="1" dirty="0" err="1">
                <a:latin typeface="Times New Roman" panose="02020603050405020304" pitchFamily="18" charset="0"/>
                <a:cs typeface="Times New Roman" panose="02020603050405020304" pitchFamily="18" charset="0"/>
              </a:rPr>
              <a:t>backness</a:t>
            </a:r>
            <a:r>
              <a:rPr lang="en-US" sz="2600" b="1" dirty="0">
                <a:latin typeface="Times New Roman" panose="02020603050405020304" pitchFamily="18" charset="0"/>
                <a:cs typeface="Times New Roman" panose="02020603050405020304" pitchFamily="18" charset="0"/>
              </a:rPr>
              <a:t> harmony</a:t>
            </a:r>
            <a:r>
              <a:rPr lang="en-US" sz="2600" dirty="0">
                <a:latin typeface="Times New Roman" panose="02020603050405020304" pitchFamily="18" charset="0"/>
                <a:cs typeface="Times New Roman" panose="02020603050405020304" pitchFamily="18" charset="0"/>
              </a:rPr>
              <a:t>, roundness harmony, among others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It occurs in several families of languages (e.g., Altaic languages [Turkish, Mongolian], Uralic languages [Finnish, Hungarian], and others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600" dirty="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also affects morphological processes (e.g., </a:t>
            </a:r>
            <a:r>
              <a:rPr lang="en-US" sz="2600" dirty="0" smtClean="0">
                <a:latin typeface="Times New Roman" panose="02020603050405020304" pitchFamily="18" charset="0"/>
                <a:cs typeface="Times New Roman" panose="02020603050405020304" pitchFamily="18" charset="0"/>
              </a:rPr>
              <a:t>suffixes) </a:t>
            </a:r>
            <a:r>
              <a:rPr lang="en-US" sz="2600" dirty="0">
                <a:latin typeface="Times New Roman" panose="02020603050405020304" pitchFamily="18" charset="0"/>
                <a:cs typeface="Times New Roman" panose="02020603050405020304" pitchFamily="18" charset="0"/>
              </a:rPr>
              <a:t>and word formation</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446993"/>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29954" y="1514574"/>
            <a:ext cx="10932091" cy="3816355"/>
          </a:xfrm>
        </p:spPr>
        <p:txBody>
          <a:bodyPr>
            <a:normAutofit/>
          </a:bodyPr>
          <a:lstStyle/>
          <a:p>
            <a:pPr marL="0" indent="0">
              <a:buNone/>
            </a:pPr>
            <a:r>
              <a:rPr lang="en-US" dirty="0" err="1">
                <a:latin typeface="Times New Roman" panose="02020603050405020304" pitchFamily="18" charset="0"/>
                <a:cs typeface="Times New Roman" panose="02020603050405020304" pitchFamily="18" charset="0"/>
              </a:rPr>
              <a:t>Frontness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backness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harmony:</a:t>
            </a:r>
          </a:p>
          <a:p>
            <a:pPr marL="0" indent="0">
              <a:buNone/>
            </a:pPr>
            <a:r>
              <a:rPr lang="en-US" i="1" dirty="0" smtClean="0">
                <a:latin typeface="Times New Roman" panose="02020603050405020304" pitchFamily="18" charset="0"/>
                <a:cs typeface="Times New Roman" panose="02020603050405020304" pitchFamily="18" charset="0"/>
              </a:rPr>
              <a:t>Words contain either </a:t>
            </a:r>
            <a:r>
              <a:rPr lang="en-US" b="1" i="1" dirty="0">
                <a:latin typeface="Times New Roman" panose="02020603050405020304" pitchFamily="18" charset="0"/>
                <a:cs typeface="Times New Roman" panose="02020603050405020304" pitchFamily="18" charset="0"/>
              </a:rPr>
              <a:t>front</a:t>
            </a:r>
            <a:r>
              <a:rPr lang="en-US"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vowels or </a:t>
            </a:r>
            <a:r>
              <a:rPr lang="en-US" b="1" i="1" dirty="0">
                <a:latin typeface="Times New Roman" panose="02020603050405020304" pitchFamily="18" charset="0"/>
                <a:cs typeface="Times New Roman" panose="02020603050405020304" pitchFamily="18" charset="0"/>
              </a:rPr>
              <a:t>back</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vowels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16F1537B-1DBD-B2D6-BB45-BD13B8C094CB}"/>
              </a:ext>
            </a:extLst>
          </p:cNvPr>
          <p:cNvSpPr txBox="1">
            <a:spLocks/>
          </p:cNvSpPr>
          <p:nvPr/>
        </p:nvSpPr>
        <p:spPr>
          <a:xfrm>
            <a:off x="817323" y="4629166"/>
            <a:ext cx="10932091"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CFAB7D87-1820-7325-4B57-DFC8C28212A9}"/>
              </a:ext>
            </a:extLst>
          </p:cNvPr>
          <p:cNvSpPr txBox="1"/>
          <p:nvPr/>
        </p:nvSpPr>
        <p:spPr>
          <a:xfrm>
            <a:off x="1655381" y="2783319"/>
            <a:ext cx="6600741" cy="1481175"/>
          </a:xfrm>
          <a:prstGeom prst="rect">
            <a:avLst/>
          </a:prstGeom>
          <a:noFill/>
        </p:spPr>
        <p:txBody>
          <a:bodyPr wrap="square" rtlCol="0">
            <a:spAutoFit/>
          </a:bodyPr>
          <a:lstStyle/>
          <a:p>
            <a:pPr algn="ctr">
              <a:lnSpc>
                <a:spcPct val="150000"/>
              </a:lnSpc>
            </a:pPr>
            <a:r>
              <a:rPr lang="en-US" sz="3200" u="sng" dirty="0">
                <a:latin typeface="Times New Roman" panose="02020603050405020304" pitchFamily="18" charset="0"/>
                <a:cs typeface="Times New Roman" panose="02020603050405020304" pitchFamily="18" charset="0"/>
              </a:rPr>
              <a:t>Turkish Vowels</a:t>
            </a:r>
          </a:p>
          <a:p>
            <a:pPr>
              <a:lnSpc>
                <a:spcPct val="150000"/>
              </a:lnSpc>
            </a:pPr>
            <a:r>
              <a:rPr lang="en-US" sz="3200" u="sng" dirty="0">
                <a:latin typeface="Times New Roman" panose="02020603050405020304" pitchFamily="18" charset="0"/>
                <a:cs typeface="Times New Roman" panose="02020603050405020304" pitchFamily="18" charset="0"/>
              </a:rPr>
              <a:t>Front</a:t>
            </a: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Back</a:t>
            </a:r>
          </a:p>
        </p:txBody>
      </p:sp>
      <p:sp>
        <p:nvSpPr>
          <p:cNvPr id="8" name="TextBox 7">
            <a:extLst>
              <a:ext uri="{FF2B5EF4-FFF2-40B4-BE49-F238E27FC236}">
                <a16:creationId xmlns:a16="http://schemas.microsoft.com/office/drawing/2014/main" id="{C02308DA-2A8F-69AA-D382-49664780F776}"/>
              </a:ext>
            </a:extLst>
          </p:cNvPr>
          <p:cNvSpPr txBox="1"/>
          <p:nvPr/>
        </p:nvSpPr>
        <p:spPr>
          <a:xfrm>
            <a:off x="1791428" y="4254878"/>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e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8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A334E6B2-CB21-5698-2C1D-27FFCAC364EA}"/>
              </a:ext>
            </a:extLst>
          </p:cNvPr>
          <p:cNvSpPr txBox="1"/>
          <p:nvPr/>
        </p:nvSpPr>
        <p:spPr>
          <a:xfrm>
            <a:off x="1791428" y="4886641"/>
            <a:ext cx="91242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195124DA-77BB-FAE8-D621-2BD3E6119260}"/>
              </a:ext>
            </a:extLst>
          </p:cNvPr>
          <p:cNvSpPr txBox="1"/>
          <p:nvPr/>
        </p:nvSpPr>
        <p:spPr>
          <a:xfrm>
            <a:off x="1791428" y="5442016"/>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ü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y</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4E6E1419-101B-0CBD-526C-7A4640CE7D8E}"/>
              </a:ext>
            </a:extLst>
          </p:cNvPr>
          <p:cNvSpPr txBox="1"/>
          <p:nvPr/>
        </p:nvSpPr>
        <p:spPr>
          <a:xfrm>
            <a:off x="1791428" y="6076323"/>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ö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ø</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4ACFDDD8-BC99-25AC-6975-96F19FAD425A}"/>
              </a:ext>
            </a:extLst>
          </p:cNvPr>
          <p:cNvSpPr txBox="1"/>
          <p:nvPr/>
        </p:nvSpPr>
        <p:spPr>
          <a:xfrm>
            <a:off x="7193539" y="4366966"/>
            <a:ext cx="103105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AE1A0291-A20F-4161-B435-0866B8004165}"/>
              </a:ext>
            </a:extLst>
          </p:cNvPr>
          <p:cNvSpPr txBox="1"/>
          <p:nvPr/>
        </p:nvSpPr>
        <p:spPr>
          <a:xfrm>
            <a:off x="7261933" y="4959411"/>
            <a:ext cx="1091966"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ı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err="1">
                <a:effectLst/>
                <a:latin typeface="Times New Roman" panose="02020603050405020304" pitchFamily="18" charset="0"/>
                <a:ea typeface="Times New Roman" panose="02020603050405020304" pitchFamily="18" charset="0"/>
                <a:cs typeface="Times New Roman" panose="02020603050405020304" pitchFamily="18" charset="0"/>
              </a:rPr>
              <a:t>ɯ</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A1931766-9AFD-2616-E01C-D7B1A65144B0}"/>
              </a:ext>
            </a:extLst>
          </p:cNvPr>
          <p:cNvSpPr txBox="1"/>
          <p:nvPr/>
        </p:nvSpPr>
        <p:spPr>
          <a:xfrm>
            <a:off x="7321129" y="5554104"/>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u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24A846D3-46F0-C888-A058-7BA188DA4568}"/>
              </a:ext>
            </a:extLst>
          </p:cNvPr>
          <p:cNvSpPr txBox="1"/>
          <p:nvPr/>
        </p:nvSpPr>
        <p:spPr>
          <a:xfrm>
            <a:off x="7317040" y="6206131"/>
            <a:ext cx="107273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o (</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o</a:t>
            </a: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55CDD428-18D1-415A-1088-C9023D3F3E13}"/>
              </a:ext>
            </a:extLst>
          </p:cNvPr>
          <p:cNvSpPr txBox="1"/>
          <p:nvPr/>
        </p:nvSpPr>
        <p:spPr>
          <a:xfrm>
            <a:off x="2952825" y="4550303"/>
            <a:ext cx="2029723"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güven</a:t>
            </a:r>
            <a:r>
              <a:rPr lang="en-US" sz="2800" dirty="0">
                <a:latin typeface="Times New Roman" panose="02020603050405020304" pitchFamily="18" charset="0"/>
                <a:cs typeface="Times New Roman" panose="02020603050405020304" pitchFamily="18" charset="0"/>
              </a:rPr>
              <a:t> [trust]</a:t>
            </a:r>
          </a:p>
        </p:txBody>
      </p:sp>
      <p:sp>
        <p:nvSpPr>
          <p:cNvPr id="17" name="TextBox 16">
            <a:extLst>
              <a:ext uri="{FF2B5EF4-FFF2-40B4-BE49-F238E27FC236}">
                <a16:creationId xmlns:a16="http://schemas.microsoft.com/office/drawing/2014/main" id="{A7E8271B-02AE-8B8E-F919-928260E2F4E8}"/>
              </a:ext>
            </a:extLst>
          </p:cNvPr>
          <p:cNvSpPr txBox="1"/>
          <p:nvPr/>
        </p:nvSpPr>
        <p:spPr>
          <a:xfrm>
            <a:off x="8654702" y="4545049"/>
            <a:ext cx="2225289" cy="523220"/>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kabul</a:t>
            </a:r>
            <a:r>
              <a:rPr lang="en-US" sz="2800" dirty="0">
                <a:latin typeface="Times New Roman" panose="02020603050405020304" pitchFamily="18" charset="0"/>
                <a:cs typeface="Times New Roman" panose="02020603050405020304" pitchFamily="18" charset="0"/>
              </a:rPr>
              <a:t> [accept]</a:t>
            </a:r>
          </a:p>
        </p:txBody>
      </p:sp>
    </p:spTree>
    <p:extLst>
      <p:ext uri="{BB962C8B-B14F-4D97-AF65-F5344CB8AC3E}">
        <p14:creationId xmlns:p14="http://schemas.microsoft.com/office/powerpoint/2010/main" val="3081258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in Turkish</a:t>
            </a:r>
          </a:p>
        </p:txBody>
      </p:sp>
      <p:sp>
        <p:nvSpPr>
          <p:cNvPr id="9" name="Content Placeholder 2">
            <a:extLst>
              <a:ext uri="{FF2B5EF4-FFF2-40B4-BE49-F238E27FC236}">
                <a16:creationId xmlns:a16="http://schemas.microsoft.com/office/drawing/2014/main" id="{388CBB40-4D58-496B-DA9D-CE405F8D30B0}"/>
              </a:ext>
            </a:extLst>
          </p:cNvPr>
          <p:cNvSpPr txBox="1">
            <a:spLocks/>
          </p:cNvSpPr>
          <p:nvPr/>
        </p:nvSpPr>
        <p:spPr>
          <a:xfrm>
            <a:off x="613317" y="1545979"/>
            <a:ext cx="11432025" cy="1970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Old Turkic had </a:t>
            </a:r>
            <a:r>
              <a:rPr lang="en-US" dirty="0" smtClean="0">
                <a:latin typeface="Times New Roman" panose="02020603050405020304" pitchFamily="18" charset="0"/>
                <a:cs typeface="Times New Roman" panose="02020603050405020304" pitchFamily="18" charset="0"/>
              </a:rPr>
              <a:t>full consistent </a:t>
            </a:r>
            <a:r>
              <a:rPr lang="en-US" dirty="0">
                <a:latin typeface="Times New Roman" panose="02020603050405020304" pitchFamily="18" charset="0"/>
                <a:cs typeface="Times New Roman" panose="02020603050405020304" pitchFamily="18" charset="0"/>
              </a:rPr>
              <a:t>word harmony. Modern Turkish still keeps 75% of this pattern despite cultural influences over time.</a:t>
            </a:r>
            <a:endParaRPr lang="en-US" dirty="0"/>
          </a:p>
        </p:txBody>
      </p:sp>
      <p:sp>
        <p:nvSpPr>
          <p:cNvPr id="3" name="TextBox 2">
            <a:extLst>
              <a:ext uri="{FF2B5EF4-FFF2-40B4-BE49-F238E27FC236}">
                <a16:creationId xmlns:a16="http://schemas.microsoft.com/office/drawing/2014/main" id="{BAD37D3B-ACED-C2CC-B623-C809C9838988}"/>
              </a:ext>
            </a:extLst>
          </p:cNvPr>
          <p:cNvSpPr txBox="1"/>
          <p:nvPr/>
        </p:nvSpPr>
        <p:spPr>
          <a:xfrm>
            <a:off x="8219330" y="3223776"/>
            <a:ext cx="3453831"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Mucize</a:t>
            </a:r>
            <a:r>
              <a:rPr lang="en-US" sz="2400" b="1" dirty="0">
                <a:highlight>
                  <a:srgbClr val="FFFFFF"/>
                </a:highlight>
                <a:latin typeface="Times New Roman" panose="02020603050405020304" pitchFamily="18" charset="0"/>
                <a:cs typeface="Times New Roman" panose="02020603050405020304" pitchFamily="18" charset="0"/>
              </a:rPr>
              <a:t> [miracle] </a:t>
            </a:r>
            <a:r>
              <a:rPr lang="en-US" sz="2400" b="1" dirty="0" smtClean="0">
                <a:highlight>
                  <a:srgbClr val="FFFFFF"/>
                </a:highlight>
                <a:latin typeface="Times New Roman" panose="02020603050405020304" pitchFamily="18" charset="0"/>
                <a:cs typeface="Times New Roman" panose="02020603050405020304" pitchFamily="18" charset="0"/>
              </a:rPr>
              <a:t>Arabic </a:t>
            </a:r>
            <a:endParaRPr lang="en-US" sz="2400" b="1" dirty="0">
              <a:highlight>
                <a:srgbClr val="FFFFFF"/>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F24F1E-0F6A-C9DD-8E62-A57944B3099C}"/>
              </a:ext>
            </a:extLst>
          </p:cNvPr>
          <p:cNvSpPr txBox="1"/>
          <p:nvPr/>
        </p:nvSpPr>
        <p:spPr>
          <a:xfrm>
            <a:off x="8192804" y="4779624"/>
            <a:ext cx="3355406"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Efsane</a:t>
            </a:r>
            <a:r>
              <a:rPr lang="en-US" sz="2400" b="1" dirty="0">
                <a:highlight>
                  <a:srgbClr val="FFFFFF"/>
                </a:highlight>
                <a:latin typeface="Times New Roman" panose="02020603050405020304" pitchFamily="18" charset="0"/>
                <a:cs typeface="Times New Roman" panose="02020603050405020304" pitchFamily="18" charset="0"/>
              </a:rPr>
              <a:t> [legend] </a:t>
            </a:r>
            <a:r>
              <a:rPr lang="en-US" sz="2400" b="1" dirty="0" smtClean="0">
                <a:highlight>
                  <a:srgbClr val="FFFFFF"/>
                </a:highlight>
                <a:latin typeface="Times New Roman" panose="02020603050405020304" pitchFamily="18" charset="0"/>
                <a:cs typeface="Times New Roman" panose="02020603050405020304" pitchFamily="18" charset="0"/>
              </a:rPr>
              <a:t>Persian </a:t>
            </a:r>
            <a:endParaRPr lang="en-US" sz="2400" b="1" dirty="0">
              <a:highlight>
                <a:srgbClr val="FFFFFF"/>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B9F61B-6F3D-B8DC-6A1B-B612B243C43B}"/>
              </a:ext>
            </a:extLst>
          </p:cNvPr>
          <p:cNvSpPr txBox="1"/>
          <p:nvPr/>
        </p:nvSpPr>
        <p:spPr>
          <a:xfrm>
            <a:off x="8240595" y="4023405"/>
            <a:ext cx="3253648" cy="461665"/>
          </a:xfrm>
          <a:prstGeom prst="rect">
            <a:avLst/>
          </a:prstGeom>
          <a:solidFill>
            <a:schemeClr val="bg1"/>
          </a:solidFill>
          <a:ln>
            <a:solidFill>
              <a:schemeClr val="tx1"/>
            </a:solidFill>
          </a:ln>
        </p:spPr>
        <p:txBody>
          <a:bodyPr wrap="none" rtlCol="0">
            <a:spAutoFit/>
          </a:bodyPr>
          <a:lstStyle/>
          <a:p>
            <a:r>
              <a:rPr lang="en-US" sz="2400" b="1" dirty="0" err="1">
                <a:highlight>
                  <a:srgbClr val="FFFFFF"/>
                </a:highlight>
                <a:latin typeface="Times New Roman" panose="02020603050405020304" pitchFamily="18" charset="0"/>
                <a:cs typeface="Times New Roman" panose="02020603050405020304" pitchFamily="18" charset="0"/>
              </a:rPr>
              <a:t>Egzotik</a:t>
            </a:r>
            <a:r>
              <a:rPr lang="en-US" sz="2400" b="1" dirty="0">
                <a:highlight>
                  <a:srgbClr val="FFFFFF"/>
                </a:highlight>
                <a:latin typeface="Times New Roman" panose="02020603050405020304" pitchFamily="18" charset="0"/>
                <a:cs typeface="Times New Roman" panose="02020603050405020304" pitchFamily="18" charset="0"/>
              </a:rPr>
              <a:t> [exotic] </a:t>
            </a:r>
            <a:r>
              <a:rPr lang="en-US" sz="2400" b="1" dirty="0" smtClean="0">
                <a:highlight>
                  <a:srgbClr val="FFFFFF"/>
                </a:highlight>
                <a:latin typeface="Times New Roman" panose="02020603050405020304" pitchFamily="18" charset="0"/>
                <a:cs typeface="Times New Roman" panose="02020603050405020304" pitchFamily="18" charset="0"/>
              </a:rPr>
              <a:t>French</a:t>
            </a:r>
            <a:endParaRPr lang="en-US" sz="2400" b="1" dirty="0">
              <a:highlight>
                <a:srgbClr val="FFFFFF"/>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CA86DD-8F94-49D2-94F6-1AE2E39D3711}"/>
              </a:ext>
            </a:extLst>
          </p:cNvPr>
          <p:cNvPicPr>
            <a:picLocks noChangeAspect="1"/>
          </p:cNvPicPr>
          <p:nvPr/>
        </p:nvPicPr>
        <p:blipFill>
          <a:blip r:embed="rId3"/>
          <a:stretch>
            <a:fillRect/>
          </a:stretch>
        </p:blipFill>
        <p:spPr>
          <a:xfrm>
            <a:off x="310221" y="2531167"/>
            <a:ext cx="7746063" cy="4218959"/>
          </a:xfrm>
          <a:prstGeom prst="rect">
            <a:avLst/>
          </a:prstGeom>
        </p:spPr>
      </p:pic>
      <p:sp>
        <p:nvSpPr>
          <p:cNvPr id="8" name="CuadroTexto 7"/>
          <p:cNvSpPr txBox="1"/>
          <p:nvPr/>
        </p:nvSpPr>
        <p:spPr>
          <a:xfrm>
            <a:off x="613317" y="6300439"/>
            <a:ext cx="3614854" cy="369332"/>
          </a:xfrm>
          <a:prstGeom prst="rect">
            <a:avLst/>
          </a:prstGeom>
          <a:noFill/>
        </p:spPr>
        <p:txBody>
          <a:bodyPr wrap="square" rtlCol="0">
            <a:spAutoFit/>
          </a:bodyPr>
          <a:lstStyle/>
          <a:p>
            <a:r>
              <a:rPr lang="es-ES" dirty="0" smtClean="0"/>
              <a:t>Harrison et al. (2002)</a:t>
            </a:r>
            <a:endParaRPr lang="es-ES" dirty="0"/>
          </a:p>
        </p:txBody>
      </p:sp>
    </p:spTree>
    <p:extLst>
      <p:ext uri="{BB962C8B-B14F-4D97-AF65-F5344CB8AC3E}">
        <p14:creationId xmlns:p14="http://schemas.microsoft.com/office/powerpoint/2010/main" val="417738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and speech segmentation</a:t>
            </a:r>
          </a:p>
        </p:txBody>
      </p:sp>
      <p:sp>
        <p:nvSpPr>
          <p:cNvPr id="15" name="TextBox 14">
            <a:extLst>
              <a:ext uri="{FF2B5EF4-FFF2-40B4-BE49-F238E27FC236}">
                <a16:creationId xmlns:a16="http://schemas.microsoft.com/office/drawing/2014/main" id="{B53571BD-C97D-2F43-823E-700D9878C554}"/>
              </a:ext>
            </a:extLst>
          </p:cNvPr>
          <p:cNvSpPr txBox="1"/>
          <p:nvPr/>
        </p:nvSpPr>
        <p:spPr>
          <a:xfrm>
            <a:off x="894906" y="2406708"/>
            <a:ext cx="9397409" cy="954107"/>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7-month-old infants </a:t>
            </a:r>
            <a:r>
              <a:rPr lang="en-GB" sz="2800" dirty="0">
                <a:solidFill>
                  <a:srgbClr val="0D0D0D"/>
                </a:solidFill>
                <a:latin typeface="Times New Roman" panose="02020603050405020304" pitchFamily="18" charset="0"/>
                <a:cs typeface="Times New Roman" panose="02020603050405020304" pitchFamily="18" charset="0"/>
              </a:rPr>
              <a:t>from UK </a:t>
            </a:r>
            <a:r>
              <a:rPr lang="en-GB" sz="2800" b="0" i="0" dirty="0">
                <a:solidFill>
                  <a:srgbClr val="0D0D0D"/>
                </a:solidFill>
                <a:effectLst/>
                <a:latin typeface="Times New Roman" panose="02020603050405020304" pitchFamily="18" charset="0"/>
                <a:cs typeface="Times New Roman" panose="02020603050405020304" pitchFamily="18" charset="0"/>
              </a:rPr>
              <a:t>can detect vowel harmony patterns without language exposure.</a:t>
            </a:r>
          </a:p>
        </p:txBody>
      </p:sp>
      <p:sp>
        <p:nvSpPr>
          <p:cNvPr id="17" name="TextBox 16">
            <a:extLst>
              <a:ext uri="{FF2B5EF4-FFF2-40B4-BE49-F238E27FC236}">
                <a16:creationId xmlns:a16="http://schemas.microsoft.com/office/drawing/2014/main" id="{E29C2A73-6E6A-F873-9EE9-F5DD75CD1A08}"/>
              </a:ext>
            </a:extLst>
          </p:cNvPr>
          <p:cNvSpPr txBox="1"/>
          <p:nvPr/>
        </p:nvSpPr>
        <p:spPr>
          <a:xfrm>
            <a:off x="838200" y="3447682"/>
            <a:ext cx="9794358" cy="954107"/>
          </a:xfrm>
          <a:prstGeom prst="rect">
            <a:avLst/>
          </a:prstGeom>
          <a:noFill/>
        </p:spPr>
        <p:txBody>
          <a:bodyPr wrap="square">
            <a:spAutoFit/>
          </a:bodyPr>
          <a:lstStyle/>
          <a:p>
            <a:pPr>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Vowel h</a:t>
            </a:r>
            <a:r>
              <a:rPr lang="en-GB" sz="2800" b="0" i="0" dirty="0">
                <a:solidFill>
                  <a:srgbClr val="0D0D0D"/>
                </a:solidFill>
                <a:effectLst/>
                <a:latin typeface="Times New Roman" panose="02020603050405020304" pitchFamily="18" charset="0"/>
                <a:cs typeface="Times New Roman" panose="02020603050405020304" pitchFamily="18" charset="0"/>
              </a:rPr>
              <a:t>armony patterns aid infants in segmenting continuous speech into proto-word </a:t>
            </a:r>
            <a:r>
              <a:rPr lang="en-GB" sz="2800" b="0" i="0" dirty="0" smtClean="0">
                <a:solidFill>
                  <a:srgbClr val="0D0D0D"/>
                </a:solidFill>
                <a:effectLst/>
                <a:latin typeface="Times New Roman" panose="02020603050405020304" pitchFamily="18" charset="0"/>
                <a:cs typeface="Times New Roman" panose="02020603050405020304" pitchFamily="18" charset="0"/>
              </a:rPr>
              <a:t>forms</a:t>
            </a:r>
            <a:r>
              <a:rPr lang="en-GB" sz="2800" dirty="0">
                <a:solidFill>
                  <a:srgbClr val="0D0D0D"/>
                </a:solidFill>
                <a:latin typeface="Times New Roman" panose="02020603050405020304" pitchFamily="18" charset="0"/>
                <a:cs typeface="Times New Roman" panose="02020603050405020304" pitchFamily="18" charset="0"/>
              </a:rPr>
              <a:t> </a:t>
            </a:r>
            <a:r>
              <a:rPr lang="en-GB" sz="2800" b="0" i="0" dirty="0" smtClean="0">
                <a:solidFill>
                  <a:srgbClr val="0D0D0D"/>
                </a:solidFill>
                <a:effectLst/>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Mintz</a:t>
            </a:r>
            <a:r>
              <a:rPr lang="en-US" sz="2800" dirty="0">
                <a:latin typeface="Times New Roman" panose="02020603050405020304" pitchFamily="18" charset="0"/>
                <a:cs typeface="Times New Roman" panose="02020603050405020304" pitchFamily="18" charset="0"/>
              </a:rPr>
              <a:t> et al., 2018</a:t>
            </a:r>
            <a:r>
              <a:rPr lang="en-GB" sz="2800" b="0" i="0" dirty="0" smtClean="0">
                <a:solidFill>
                  <a:srgbClr val="0D0D0D"/>
                </a:solidFill>
                <a:effectLst/>
                <a:latin typeface="Times New Roman" panose="02020603050405020304" pitchFamily="18" charset="0"/>
                <a:cs typeface="Times New Roman" panose="02020603050405020304" pitchFamily="18" charset="0"/>
              </a:rPr>
              <a:t>).</a:t>
            </a:r>
            <a:endParaRPr lang="en-GB"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0C94B36-7D57-3FD5-5B69-EDE714AF9FCE}"/>
              </a:ext>
            </a:extLst>
          </p:cNvPr>
          <p:cNvSpPr txBox="1"/>
          <p:nvPr/>
        </p:nvSpPr>
        <p:spPr>
          <a:xfrm>
            <a:off x="890719" y="1614709"/>
            <a:ext cx="10741300" cy="661207"/>
          </a:xfrm>
          <a:prstGeom prst="rect">
            <a:avLst/>
          </a:prstGeom>
          <a:noFill/>
        </p:spPr>
        <p:txBody>
          <a:bodyPr wrap="square">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Vowel harmony </a:t>
            </a:r>
            <a:r>
              <a:rPr lang="en-US" sz="2800" dirty="0" smtClean="0">
                <a:latin typeface="Times New Roman" panose="02020603050405020304" pitchFamily="18" charset="0"/>
                <a:cs typeface="Times New Roman" panose="02020603050405020304" pitchFamily="18" charset="0"/>
              </a:rPr>
              <a:t>facilitates </a:t>
            </a:r>
            <a:r>
              <a:rPr lang="en-US" sz="2800" dirty="0">
                <a:latin typeface="Times New Roman" panose="02020603050405020304" pitchFamily="18" charset="0"/>
                <a:cs typeface="Times New Roman" panose="02020603050405020304" pitchFamily="18" charset="0"/>
              </a:rPr>
              <a:t>speech segmentation </a:t>
            </a:r>
            <a:r>
              <a:rPr lang="en-US" sz="2800" dirty="0" smtClean="0">
                <a:latin typeface="Times New Roman" panose="02020603050405020304" pitchFamily="18" charset="0"/>
                <a:cs typeface="Times New Roman" panose="02020603050405020304" pitchFamily="18" charset="0"/>
              </a:rPr>
              <a:t>in infants and adults. </a:t>
            </a:r>
            <a:endParaRPr lang="en-US" sz="2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572C04B-6BBB-46A8-C6A2-EF8DEEE19574}"/>
              </a:ext>
            </a:extLst>
          </p:cNvPr>
          <p:cNvSpPr txBox="1"/>
          <p:nvPr/>
        </p:nvSpPr>
        <p:spPr>
          <a:xfrm>
            <a:off x="838200" y="4365034"/>
            <a:ext cx="10741300" cy="2031325"/>
          </a:xfrm>
          <a:prstGeom prst="rect">
            <a:avLst/>
          </a:prstGeom>
          <a:noFill/>
        </p:spPr>
        <p:txBody>
          <a:bodyPr wrap="square">
            <a:spAutoFit/>
          </a:bodyPr>
          <a:lstStyle/>
          <a:p>
            <a:pPr>
              <a:lnSpc>
                <a:spcPct val="150000"/>
              </a:lnSpc>
            </a:pPr>
            <a:r>
              <a:rPr lang="en-US" sz="2800" dirty="0" smtClean="0">
                <a:latin typeface="Times New Roman" panose="02020603050405020304" pitchFamily="18" charset="0"/>
                <a:cs typeface="Times New Roman" panose="02020603050405020304" pitchFamily="18" charset="0"/>
              </a:rPr>
              <a:t>In adults</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They use vowel </a:t>
            </a:r>
            <a:r>
              <a:rPr lang="en-US" sz="2800" dirty="0">
                <a:latin typeface="Times New Roman" panose="02020603050405020304" pitchFamily="18" charset="0"/>
                <a:cs typeface="Times New Roman" panose="02020603050405020304" pitchFamily="18" charset="0"/>
              </a:rPr>
              <a:t>harmony as a cue when segmenting words in </a:t>
            </a:r>
            <a:r>
              <a:rPr lang="en-US" sz="2800" dirty="0" smtClean="0">
                <a:latin typeface="Times New Roman" panose="02020603050405020304" pitchFamily="18" charset="0"/>
                <a:cs typeface="Times New Roman" panose="02020603050405020304" pitchFamily="18" charset="0"/>
              </a:rPr>
              <a:t>disharmonious </a:t>
            </a:r>
            <a:r>
              <a:rPr lang="en-US" sz="2800" dirty="0">
                <a:latin typeface="Times New Roman" panose="02020603050405020304" pitchFamily="18" charset="0"/>
                <a:cs typeface="Times New Roman" panose="02020603050405020304" pitchFamily="18" charset="0"/>
              </a:rPr>
              <a:t>spoken nonword strings (Suomi et al., 1997; </a:t>
            </a:r>
            <a:r>
              <a:rPr lang="en-US" sz="2800" dirty="0" err="1">
                <a:latin typeface="Times New Roman" panose="02020603050405020304" pitchFamily="18" charset="0"/>
                <a:cs typeface="Times New Roman" panose="02020603050405020304" pitchFamily="18" charset="0"/>
              </a:rPr>
              <a:t>Vroomen</a:t>
            </a:r>
            <a:r>
              <a:rPr lang="en-US" sz="2800" dirty="0">
                <a:latin typeface="Times New Roman" panose="02020603050405020304" pitchFamily="18" charset="0"/>
                <a:cs typeface="Times New Roman" panose="02020603050405020304" pitchFamily="18" charset="0"/>
              </a:rPr>
              <a:t> et al., 1998)</a:t>
            </a:r>
          </a:p>
        </p:txBody>
      </p:sp>
    </p:spTree>
    <p:extLst>
      <p:ext uri="{BB962C8B-B14F-4D97-AF65-F5344CB8AC3E}">
        <p14:creationId xmlns:p14="http://schemas.microsoft.com/office/powerpoint/2010/main" val="8033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2882786"/>
            <a:ext cx="10515600" cy="1325563"/>
          </a:xfrm>
        </p:spPr>
        <p:txBody>
          <a:bodyPr/>
          <a:lstStyle/>
          <a:p>
            <a:pPr algn="ctr"/>
            <a:r>
              <a:rPr lang="en-US" dirty="0">
                <a:latin typeface="Times New Roman" panose="02020603050405020304" pitchFamily="18" charset="0"/>
                <a:cs typeface="Times New Roman" panose="02020603050405020304" pitchFamily="18" charset="0"/>
              </a:rPr>
              <a:t>What about the visual domain?</a:t>
            </a:r>
          </a:p>
        </p:txBody>
      </p:sp>
    </p:spTree>
    <p:extLst>
      <p:ext uri="{BB962C8B-B14F-4D97-AF65-F5344CB8AC3E}">
        <p14:creationId xmlns:p14="http://schemas.microsoft.com/office/powerpoint/2010/main" val="181261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FC2EC-9671-8B6F-3868-B205D7BAF37A}"/>
              </a:ext>
            </a:extLst>
          </p:cNvPr>
          <p:cNvSpPr txBox="1"/>
          <p:nvPr/>
        </p:nvSpPr>
        <p:spPr>
          <a:xfrm>
            <a:off x="0" y="-55418"/>
            <a:ext cx="12192000" cy="7201972"/>
          </a:xfrm>
          <a:prstGeom prst="rect">
            <a:avLst/>
          </a:prstGeom>
          <a:noFill/>
        </p:spPr>
        <p:txBody>
          <a:bodyPr wrap="square">
            <a:spAutoFit/>
          </a:bodyPr>
          <a:lstStyle/>
          <a:p>
            <a:pPr algn="just"/>
            <a:r>
              <a:rPr lang="en-US" sz="6600" dirty="0" smtClean="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endParaRPr lang="en-US" sz="6600" dirty="0">
              <a:solidFill>
                <a:schemeClr val="bg2">
                  <a:lumMod val="75000"/>
                  <a:alpha val="15000"/>
                </a:schemeClr>
              </a:solidFill>
            </a:endParaRPr>
          </a:p>
        </p:txBody>
      </p:sp>
      <p:sp>
        <p:nvSpPr>
          <p:cNvPr id="2" name="Title 1">
            <a:extLst>
              <a:ext uri="{FF2B5EF4-FFF2-40B4-BE49-F238E27FC236}">
                <a16:creationId xmlns:a16="http://schemas.microsoft.com/office/drawing/2014/main" id="{9705828D-E078-B079-ED04-9770379B8F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Vowel Harmony when reading compounds</a:t>
            </a:r>
          </a:p>
        </p:txBody>
      </p:sp>
      <p:sp>
        <p:nvSpPr>
          <p:cNvPr id="3" name="Content Placeholder 2">
            <a:extLst>
              <a:ext uri="{FF2B5EF4-FFF2-40B4-BE49-F238E27FC236}">
                <a16:creationId xmlns:a16="http://schemas.microsoft.com/office/drawing/2014/main" id="{D724760C-2DFC-F9F5-7556-59356774EAEC}"/>
              </a:ext>
            </a:extLst>
          </p:cNvPr>
          <p:cNvSpPr>
            <a:spLocks noGrp="1"/>
          </p:cNvSpPr>
          <p:nvPr>
            <p:ph idx="1"/>
          </p:nvPr>
        </p:nvSpPr>
        <p:spPr>
          <a:xfrm>
            <a:off x="617479" y="3255386"/>
            <a:ext cx="11027736" cy="1460431"/>
          </a:xfrm>
        </p:spPr>
        <p:txBody>
          <a:bodyPr>
            <a:normAutofit/>
          </a:bodyPr>
          <a:lstStyle/>
          <a:p>
            <a:pPr marL="0" indent="0">
              <a:buNone/>
            </a:pPr>
            <a:r>
              <a:rPr lang="en-US" i="1" dirty="0" err="1">
                <a:latin typeface="Times New Roman" panose="02020603050405020304" pitchFamily="18" charset="0"/>
                <a:ea typeface="Times New Roman" panose="02020603050405020304" pitchFamily="18" charset="0"/>
              </a:rPr>
              <a:t>sähkö</a:t>
            </a:r>
            <a:r>
              <a:rPr lang="en-US" i="1" dirty="0" err="1">
                <a:solidFill>
                  <a:srgbClr val="FF0000"/>
                </a:solidFill>
                <a:latin typeface="Times New Roman" panose="02020603050405020304" pitchFamily="18" charset="0"/>
                <a:ea typeface="Times New Roman" panose="02020603050405020304" pitchFamily="18" charset="0"/>
              </a:rPr>
              <a:t>asentaja</a:t>
            </a:r>
            <a:r>
              <a:rPr lang="en-US" dirty="0">
                <a:latin typeface="Times New Roman" panose="02020603050405020304" pitchFamily="18" charset="0"/>
                <a:ea typeface="Times New Roman" panose="02020603050405020304" pitchFamily="18" charset="0"/>
              </a:rPr>
              <a:t> [electricity expert</a:t>
            </a:r>
            <a:r>
              <a:rPr lang="en-ES" dirty="0">
                <a:latin typeface="Times New Roman" panose="02020603050405020304" pitchFamily="18" charset="0"/>
                <a:ea typeface="Times New Roman" panose="02020603050405020304" pitchFamily="18" charset="0"/>
              </a:rPr>
              <a:t>]; </a:t>
            </a:r>
            <a:r>
              <a:rPr lang="en-ES" dirty="0" smtClean="0">
                <a:latin typeface="Times New Roman" panose="02020603050405020304" pitchFamily="18" charset="0"/>
                <a:ea typeface="Times New Roman" panose="02020603050405020304" pitchFamily="18" charset="0"/>
              </a:rPr>
              <a:t>disharmoni</a:t>
            </a:r>
            <a:r>
              <a:rPr lang="es-ES" dirty="0" err="1" smtClean="0">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r>
              <a:rPr lang="en-US" i="1" dirty="0" err="1">
                <a:effectLst/>
                <a:latin typeface="Times New Roman" panose="02020603050405020304" pitchFamily="18" charset="0"/>
                <a:ea typeface="Times New Roman" panose="02020603050405020304" pitchFamily="18" charset="0"/>
              </a:rPr>
              <a:t>satu</a:t>
            </a:r>
            <a:r>
              <a:rPr lang="en-US" i="1" dirty="0" err="1">
                <a:solidFill>
                  <a:srgbClr val="FF0000"/>
                </a:solidFill>
                <a:effectLst/>
                <a:latin typeface="Times New Roman" panose="02020603050405020304" pitchFamily="18" charset="0"/>
                <a:ea typeface="Times New Roman" panose="02020603050405020304" pitchFamily="18" charset="0"/>
              </a:rPr>
              <a:t>olento</a:t>
            </a:r>
            <a:r>
              <a:rPr lang="en-US" dirty="0">
                <a:effectLst/>
                <a:latin typeface="Times New Roman" panose="02020603050405020304" pitchFamily="18" charset="0"/>
                <a:ea typeface="Times New Roman" panose="02020603050405020304" pitchFamily="18" charset="0"/>
              </a:rPr>
              <a:t> [fairytale creature]; </a:t>
            </a:r>
            <a:r>
              <a:rPr lang="en-ES" dirty="0" smtClean="0">
                <a:latin typeface="Times New Roman" panose="02020603050405020304" pitchFamily="18" charset="0"/>
                <a:ea typeface="Times New Roman" panose="02020603050405020304" pitchFamily="18" charset="0"/>
              </a:rPr>
              <a:t>harmoni</a:t>
            </a:r>
            <a:r>
              <a:rPr lang="es-ES" dirty="0" err="1" smtClean="0">
                <a:latin typeface="Times New Roman" panose="02020603050405020304" pitchFamily="18" charset="0"/>
                <a:ea typeface="Times New Roman" panose="02020603050405020304" pitchFamily="18" charset="0"/>
              </a:rPr>
              <a:t>ous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530A91-CD72-9A01-3DF7-B88BF1D48D08}"/>
              </a:ext>
            </a:extLst>
          </p:cNvPr>
          <p:cNvSpPr txBox="1"/>
          <p:nvPr/>
        </p:nvSpPr>
        <p:spPr>
          <a:xfrm>
            <a:off x="617479" y="1787742"/>
            <a:ext cx="1027649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Bertram et al</a:t>
            </a:r>
            <a:r>
              <a:rPr lang="en-US" sz="2800" dirty="0" smtClean="0">
                <a:latin typeface="Times New Roman" panose="02020603050405020304" pitchFamily="18" charset="0"/>
                <a:cs typeface="Times New Roman" panose="02020603050405020304" pitchFamily="18" charset="0"/>
              </a:rPr>
              <a:t>. (2004) </a:t>
            </a:r>
            <a:r>
              <a:rPr lang="en-US" sz="2800" dirty="0">
                <a:latin typeface="Times New Roman" panose="02020603050405020304" pitchFamily="18" charset="0"/>
                <a:cs typeface="Times New Roman" panose="02020603050405020304" pitchFamily="18" charset="0"/>
              </a:rPr>
              <a:t>investigated the effect of vowel harmony on the parsing of compound words in Finnish. </a:t>
            </a:r>
          </a:p>
          <a:p>
            <a:endParaRPr lang="en-US" sz="2800" dirty="0">
              <a:latin typeface="Times New Roman" panose="02020603050405020304" pitchFamily="18" charset="0"/>
              <a:cs typeface="Times New Roman" panose="02020603050405020304" pitchFamily="18" charset="0"/>
            </a:endParaRPr>
          </a:p>
        </p:txBody>
      </p:sp>
      <p:sp>
        <p:nvSpPr>
          <p:cNvPr id="7" name="Rectángulo 6"/>
          <p:cNvSpPr/>
          <p:nvPr/>
        </p:nvSpPr>
        <p:spPr>
          <a:xfrm>
            <a:off x="617479" y="4961689"/>
            <a:ext cx="10935184"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They found that if the two words in the compound word are harmonically dissonant, </a:t>
            </a:r>
            <a:r>
              <a:rPr lang="en-US" sz="2800" dirty="0" smtClean="0">
                <a:latin typeface="Times New Roman" panose="02020603050405020304" pitchFamily="18" charset="0"/>
                <a:cs typeface="Times New Roman" panose="02020603050405020304" pitchFamily="18" charset="0"/>
              </a:rPr>
              <a:t>eye fixation times on the compound are shorter.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3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6999F-7E22-860A-7F41-09300D3D565D}"/>
              </a:ext>
            </a:extLst>
          </p:cNvPr>
          <p:cNvSpPr txBox="1"/>
          <p:nvPr/>
        </p:nvSpPr>
        <p:spPr>
          <a:xfrm>
            <a:off x="0" y="-55418"/>
            <a:ext cx="12192000" cy="7201972"/>
          </a:xfrm>
          <a:prstGeom prst="rect">
            <a:avLst/>
          </a:prstGeom>
          <a:noFill/>
        </p:spPr>
        <p:txBody>
          <a:bodyPr wrap="square">
            <a:spAutoFit/>
          </a:bodyPr>
          <a:lstStyle/>
          <a:p>
            <a:pPr algn="just"/>
            <a:r>
              <a:rPr lang="en-US" sz="6600" dirty="0">
                <a:solidFill>
                  <a:schemeClr val="bg2">
                    <a:lumMod val="75000"/>
                    <a:alpha val="15000"/>
                  </a:schemeClr>
                </a:solidFill>
              </a:rPr>
              <a:t>𐰽𐰑𐰯𐰖𐰴𐰽𐰯𐰽𐰑𐰴𐰖𐰣𐰯𐰽𐰑𐰯𐰴𐰯𐰖𐰍𐰣𐰺𐰤𐰀𐰀𐰆𐰣𐰋𐰀𐰾𐰓𐰯𐰚𐰾𐰘𐰏𐰦𐰯𐰠𐰚𐰏𐰾𐰚𐰾𐰯𐰯𐰴𐰯𐰀𐰠𐱁𐰴𐰀𐰠𐰇𐰀𐰯𐰯𐰚𐰴𐰆𐰞𐰀𐱁𐰾𐰇𐰠𐰯𐰀𐰚𐰯𐰆𐰴𐰍𐰀𐰞𐱁𐰾𐰀𐰢𐰯𐰚𐰡𐰯𐰚𐰏𐰚𐰢𐰓𐰯𐰚𐰚𐰏𐰯𐰓𐰚𐰓𐰚𐰼𐰘𐰏𐰤𐰀𐰠𐰚𐰤𐰀𐰼𐰚𐰲𐰋𐰢𐰍𐰃𐰀𐰺𐰆𐰉𐰲𐰴𐱃𐰉𐰆𐰃𐰺𐰏𐰀𐰘𐰚𐰍𐰃𐱃𐰆𐰆𐰀𐰯𐰘𐰚𐰠𐰤𐰚𐰼𐰏𐰴𐰃𐰞𐰖𐰴𐰆𐰀𐰯𐰖𐰆𐰞𐰴𐰭𐰺𐰴𐰃𐰴𐰞3𐰆𐰆𐰼𐰀𐰴𐰘𐰠𐰚𐰢𐰯𐰤𐰏𐰼𐰴𐰃𐰖𐰴𐰆𐰆𐰀𐰴𐰘𐰠𐰯𐰚𐰤𐰴𐰃𐰺𐱃𐰆𐰆𐰀𐰘𐰠𐰯</a:t>
            </a:r>
          </a:p>
        </p:txBody>
      </p:sp>
      <p:sp>
        <p:nvSpPr>
          <p:cNvPr id="2" name="Title 1">
            <a:extLst>
              <a:ext uri="{FF2B5EF4-FFF2-40B4-BE49-F238E27FC236}">
                <a16:creationId xmlns:a16="http://schemas.microsoft.com/office/drawing/2014/main" id="{DFA672E4-F6AF-ACB8-2C43-E3A785E22F12}"/>
              </a:ext>
            </a:extLst>
          </p:cNvPr>
          <p:cNvSpPr>
            <a:spLocks noGrp="1"/>
          </p:cNvSpPr>
          <p:nvPr>
            <p:ph type="title"/>
          </p:nvPr>
        </p:nvSpPr>
        <p:spPr>
          <a:xfrm>
            <a:off x="838200" y="3100258"/>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And what </a:t>
            </a:r>
            <a:r>
              <a:rPr lang="en-US" dirty="0">
                <a:latin typeface="Times New Roman" panose="02020603050405020304" pitchFamily="18" charset="0"/>
                <a:cs typeface="Times New Roman" panose="02020603050405020304" pitchFamily="18" charset="0"/>
              </a:rPr>
              <a:t>about the role of vowel harmony during word recognition?</a:t>
            </a:r>
          </a:p>
        </p:txBody>
      </p:sp>
    </p:spTree>
    <p:extLst>
      <p:ext uri="{BB962C8B-B14F-4D97-AF65-F5344CB8AC3E}">
        <p14:creationId xmlns:p14="http://schemas.microsoft.com/office/powerpoint/2010/main" val="269629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28D-E078-B079-ED04-9770379B8F9C}"/>
              </a:ext>
            </a:extLst>
          </p:cNvPr>
          <p:cNvSpPr txBox="1">
            <a:spLocks/>
          </p:cNvSpPr>
          <p:nvPr/>
        </p:nvSpPr>
        <p:spPr>
          <a:xfrm>
            <a:off x="1602137" y="395142"/>
            <a:ext cx="8987726" cy="96089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smtClean="0">
                <a:latin typeface="Times New Roman" panose="02020603050405020304" pitchFamily="18" charset="0"/>
                <a:cs typeface="Times New Roman" panose="02020603050405020304" pitchFamily="18" charset="0"/>
              </a:rPr>
              <a:t>Theoretical framework</a:t>
            </a:r>
            <a:br>
              <a:rPr lang="en-US" sz="6000"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Global coherence hypothesis</a:t>
            </a:r>
            <a:endParaRPr lang="en-US" sz="6000" i="1" dirty="0">
              <a:latin typeface="Times New Roman" panose="02020603050405020304" pitchFamily="18" charset="0"/>
              <a:cs typeface="Times New Roman" panose="02020603050405020304" pitchFamily="18" charset="0"/>
            </a:endParaRPr>
          </a:p>
        </p:txBody>
      </p:sp>
      <p:sp>
        <p:nvSpPr>
          <p:cNvPr id="3" name="TextBox 5">
            <a:extLst>
              <a:ext uri="{FF2B5EF4-FFF2-40B4-BE49-F238E27FC236}">
                <a16:creationId xmlns:a16="http://schemas.microsoft.com/office/drawing/2014/main" id="{6B6B13A4-32DC-5023-E4C8-A27525C112CC}"/>
              </a:ext>
            </a:extLst>
          </p:cNvPr>
          <p:cNvSpPr txBox="1"/>
          <p:nvPr/>
        </p:nvSpPr>
        <p:spPr>
          <a:xfrm>
            <a:off x="140445" y="1642775"/>
            <a:ext cx="8659687" cy="2677656"/>
          </a:xfrm>
          <a:prstGeom prst="rect">
            <a:avLst/>
          </a:prstGeom>
          <a:noFill/>
        </p:spPr>
        <p:txBody>
          <a:bodyPr wrap="square" rtlCol="0">
            <a:spAutoFit/>
          </a:bodyPr>
          <a:lstStyle/>
          <a:p>
            <a:r>
              <a:rPr lang="en-US" sz="2800" dirty="0" smtClean="0">
                <a:latin typeface="Times New Roman" panose="02020603050405020304" pitchFamily="18" charset="0"/>
                <a:ea typeface="Calibri" panose="020F0502020204030204" pitchFamily="34" charset="0"/>
                <a:cs typeface="Times New Roman" panose="02020603050405020304" pitchFamily="18" charset="0"/>
              </a:rPr>
              <a:t>O</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rthographic and phonological codes from a visually presented word can be combined into a single measure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of “quality of evidence”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n a lexical decision task, as a measure of </a:t>
            </a:r>
            <a:r>
              <a:rPr lang="en-US" sz="2800" b="0" i="1" dirty="0" smtClean="0">
                <a:effectLst/>
                <a:latin typeface="Times New Roman" panose="02020603050405020304" pitchFamily="18" charset="0"/>
                <a:ea typeface="Calibri" panose="020F0502020204030204" pitchFamily="34" charset="0"/>
                <a:cs typeface="Times New Roman" panose="02020603050405020304" pitchFamily="18" charset="0"/>
              </a:rPr>
              <a:t>coherence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—the higher the coherence, the faster their identification (Van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Orden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&amp; Goldinger, 1998).  </a:t>
            </a: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8530683" y="1359150"/>
            <a:ext cx="3441775" cy="3105430"/>
          </a:xfrm>
          <a:prstGeom prst="rect">
            <a:avLst/>
          </a:prstGeom>
        </p:spPr>
      </p:pic>
      <p:sp>
        <p:nvSpPr>
          <p:cNvPr id="6" name="TextBox 5">
            <a:extLst>
              <a:ext uri="{FF2B5EF4-FFF2-40B4-BE49-F238E27FC236}">
                <a16:creationId xmlns:a16="http://schemas.microsoft.com/office/drawing/2014/main" id="{6B6B13A4-32DC-5023-E4C8-A27525C112CC}"/>
              </a:ext>
            </a:extLst>
          </p:cNvPr>
          <p:cNvSpPr txBox="1"/>
          <p:nvPr/>
        </p:nvSpPr>
        <p:spPr>
          <a:xfrm>
            <a:off x="231474" y="4631267"/>
            <a:ext cx="11878749" cy="2246769"/>
          </a:xfrm>
          <a:prstGeom prst="rect">
            <a:avLst/>
          </a:prstGeom>
          <a:noFill/>
        </p:spPr>
        <p:txBody>
          <a:bodyPr wrap="square" rtlCol="0">
            <a:spAutoFit/>
          </a:bodyPr>
          <a:lstStyle/>
          <a:p>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If </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vowel harmony contributes to the formation of coherent phonological codes in Turkish,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harmonious words </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would reach a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stable orthographic-phonological state</a:t>
            </a:r>
            <a:r>
              <a:rPr lang="en-US" sz="2800" b="0" i="0" dirty="0">
                <a:effectLst/>
                <a:latin typeface="Times New Roman" panose="02020603050405020304" pitchFamily="18" charset="0"/>
                <a:ea typeface="Calibri" panose="020F0502020204030204" pitchFamily="34" charset="0"/>
                <a:cs typeface="Times New Roman" panose="02020603050405020304" pitchFamily="18" charset="0"/>
              </a:rPr>
              <a:t> in a lexical decision task </a:t>
            </a:r>
            <a:r>
              <a:rPr lang="en-US" sz="2800" b="1" i="0" dirty="0" smtClean="0">
                <a:effectLst/>
                <a:latin typeface="Times New Roman" panose="02020603050405020304" pitchFamily="18" charset="0"/>
                <a:ea typeface="Calibri" panose="020F0502020204030204" pitchFamily="34" charset="0"/>
                <a:cs typeface="Times New Roman" panose="02020603050405020304" pitchFamily="18" charset="0"/>
              </a:rPr>
              <a:t>faster</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smtClean="0">
                <a:effectLst/>
                <a:latin typeface="Times New Roman" panose="02020603050405020304" pitchFamily="18" charset="0"/>
                <a:ea typeface="Calibri" panose="020F0502020204030204" pitchFamily="34" charset="0"/>
                <a:cs typeface="Times New Roman" panose="02020603050405020304" pitchFamily="18" charset="0"/>
              </a:rPr>
              <a:t>than</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0" dirty="0">
                <a:effectLst/>
                <a:latin typeface="Times New Roman" panose="02020603050405020304" pitchFamily="18" charset="0"/>
                <a:ea typeface="Calibri" panose="020F0502020204030204" pitchFamily="34" charset="0"/>
                <a:cs typeface="Times New Roman" panose="02020603050405020304" pitchFamily="18" charset="0"/>
              </a:rPr>
              <a:t>disharmonious </a:t>
            </a:r>
            <a:r>
              <a:rPr lang="en-US" sz="2800" b="1" i="0" dirty="0" smtClean="0">
                <a:effectLst/>
                <a:latin typeface="Times New Roman" panose="02020603050405020304" pitchFamily="18" charset="0"/>
                <a:ea typeface="Calibri" panose="020F0502020204030204" pitchFamily="34" charset="0"/>
                <a:cs typeface="Times New Roman" panose="02020603050405020304" pitchFamily="18" charset="0"/>
              </a:rPr>
              <a:t>words</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Conversely,  t</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he </a:t>
            </a:r>
            <a:r>
              <a:rPr lang="en-US" sz="2800" b="1" i="0" dirty="0" smtClean="0">
                <a:effectLst/>
                <a:latin typeface="Times New Roman" panose="02020603050405020304" pitchFamily="18" charset="0"/>
                <a:ea typeface="Calibri" panose="020F0502020204030204" pitchFamily="34" charset="0"/>
                <a:cs typeface="Times New Roman" panose="02020603050405020304" pitchFamily="18" charset="0"/>
              </a:rPr>
              <a:t>opposite</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 pattern might be expected for </a:t>
            </a:r>
            <a:r>
              <a:rPr lang="en-US" sz="2800" b="1" i="0" dirty="0" smtClean="0">
                <a:effectLst/>
                <a:latin typeface="Times New Roman" panose="02020603050405020304" pitchFamily="18" charset="0"/>
                <a:ea typeface="Calibri" panose="020F0502020204030204" pitchFamily="34" charset="0"/>
                <a:cs typeface="Times New Roman" panose="02020603050405020304" pitchFamily="18" charset="0"/>
              </a:rPr>
              <a:t>pseudowords</a:t>
            </a:r>
            <a:r>
              <a:rPr lang="en-US" sz="2800" b="0" i="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b="0" i="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709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1443</TotalTime>
  <Words>1677</Words>
  <Application>Microsoft Office PowerPoint</Application>
  <PresentationFormat>Panorámica</PresentationFormat>
  <Paragraphs>204</Paragraphs>
  <Slides>19</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Aptos</vt:lpstr>
      <vt:lpstr>Aptos Display</vt:lpstr>
      <vt:lpstr>SimSun</vt:lpstr>
      <vt:lpstr>Arial</vt:lpstr>
      <vt:lpstr>Calibri</vt:lpstr>
      <vt:lpstr>Times</vt:lpstr>
      <vt:lpstr>Times New Roman</vt:lpstr>
      <vt:lpstr>Office Theme</vt:lpstr>
      <vt:lpstr>Harmony in sight or how vowel harmony modulates visual word recognition in Turkish</vt:lpstr>
      <vt:lpstr>Vowel Harmony</vt:lpstr>
      <vt:lpstr>Vowel Harmony in Turkish</vt:lpstr>
      <vt:lpstr>Vowel Harmony in Turkish</vt:lpstr>
      <vt:lpstr>Vowel Harmony and speech segmentation</vt:lpstr>
      <vt:lpstr>What about the visual domain?</vt:lpstr>
      <vt:lpstr>Vowel Harmony when reading compounds</vt:lpstr>
      <vt:lpstr>And what about the role of vowel harmony during word recognition?</vt:lpstr>
      <vt:lpstr>Presentación de PowerPoint</vt:lpstr>
      <vt:lpstr>Vowel Harmony and lexical processing</vt:lpstr>
      <vt:lpstr>Can we directly examine the effect of vowel harmony on words?</vt:lpstr>
      <vt:lpstr>Experiment 1 Vowel harmony for words</vt:lpstr>
      <vt:lpstr>Experiment 1 Vowel harmony for words</vt:lpstr>
      <vt:lpstr>Experiment 1</vt:lpstr>
      <vt:lpstr>Experiment 2 Solving the apparent discrepancy for pseudowords</vt:lpstr>
      <vt:lpstr>Experiment 2 Vowel harmony for pseudowords</vt:lpstr>
      <vt:lpstr>Experiment 2</vt:lpstr>
      <vt:lpstr>Conclusions</vt:lpstr>
      <vt:lpstr>! 𐱅𐰀𐱁𐰚𐰚𐰇𐰼𐰠𐰀𐰼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sight or how vowel harmony modulates visual word recognition in Turkish</dc:title>
  <dc:creator>Zeynep Gunes Ozkan</dc:creator>
  <cp:lastModifiedBy>m p</cp:lastModifiedBy>
  <cp:revision>14</cp:revision>
  <dcterms:created xsi:type="dcterms:W3CDTF">2024-03-25T17:40:29Z</dcterms:created>
  <dcterms:modified xsi:type="dcterms:W3CDTF">2024-03-28T08:02:35Z</dcterms:modified>
</cp:coreProperties>
</file>