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9" r:id="rId4"/>
    <p:sldId id="260" r:id="rId5"/>
    <p:sldId id="267" r:id="rId6"/>
    <p:sldId id="268" r:id="rId7"/>
    <p:sldId id="265" r:id="rId8"/>
    <p:sldId id="270" r:id="rId9"/>
    <p:sldId id="280" r:id="rId10"/>
    <p:sldId id="269" r:id="rId11"/>
    <p:sldId id="266" r:id="rId12"/>
    <p:sldId id="272" r:id="rId13"/>
    <p:sldId id="278" r:id="rId14"/>
    <p:sldId id="263" r:id="rId15"/>
    <p:sldId id="273" r:id="rId16"/>
    <p:sldId id="279" r:id="rId17"/>
    <p:sldId id="261" r:id="rId18"/>
    <p:sldId id="276" r:id="rId19"/>
    <p:sldId id="277" r:id="rId20"/>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D5F0E8-11BB-958C-6699-122CFBFCB2DC}" name="Zeynep Gunes Ozkan" initials="" userId="S::zeynep.ozkan@uv.es::57a04a60-d115-425d-89b9-3cc9c849c2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67"/>
    <a:srgbClr val="FFFFFF"/>
    <a:srgbClr val="FDFCF9"/>
    <a:srgbClr val="FDFBF7"/>
    <a:srgbClr val="F8F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1"/>
    <p:restoredTop sz="75517" autoAdjust="0"/>
  </p:normalViewPr>
  <p:slideViewPr>
    <p:cSldViewPr snapToGrid="0">
      <p:cViewPr varScale="1">
        <p:scale>
          <a:sx n="49" d="100"/>
          <a:sy n="49" d="100"/>
        </p:scale>
        <p:origin x="176"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D035F-5082-3D43-82BA-02FD46820E33}" type="datetimeFigureOut">
              <a:rPr lang="en-US" smtClean="0"/>
              <a:t>3/28/24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EF63C-BB3C-434C-A8AF-E327C1094C0C}" type="slidenum">
              <a:rPr lang="en-US" smtClean="0"/>
              <a:t>‹#›</a:t>
            </a:fld>
            <a:endParaRPr lang="en-US"/>
          </a:p>
        </p:txBody>
      </p:sp>
    </p:spTree>
    <p:extLst>
      <p:ext uri="{BB962C8B-B14F-4D97-AF65-F5344CB8AC3E}">
        <p14:creationId xmlns:p14="http://schemas.microsoft.com/office/powerpoint/2010/main" val="429005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t>
            </a:r>
            <a:r>
              <a:rPr lang="en-US" dirty="0" err="1"/>
              <a:t>Im</a:t>
            </a:r>
            <a:r>
              <a:rPr lang="en-US" dirty="0"/>
              <a:t> </a:t>
            </a:r>
            <a:r>
              <a:rPr lang="en-US" dirty="0" err="1"/>
              <a:t>zeynep</a:t>
            </a:r>
            <a:r>
              <a:rPr lang="en-US" dirty="0"/>
              <a:t> </a:t>
            </a:r>
            <a:r>
              <a:rPr lang="en-US" dirty="0" err="1"/>
              <a:t>özkan</a:t>
            </a:r>
            <a:r>
              <a:rPr lang="en-US" dirty="0"/>
              <a:t> and today I would like to talk about vowel harmony in Turkish. </a:t>
            </a:r>
          </a:p>
        </p:txBody>
      </p:sp>
      <p:sp>
        <p:nvSpPr>
          <p:cNvPr id="4" name="Slide Number Placeholder 3"/>
          <p:cNvSpPr>
            <a:spLocks noGrp="1"/>
          </p:cNvSpPr>
          <p:nvPr>
            <p:ph type="sldNum" sz="quarter" idx="5"/>
          </p:nvPr>
        </p:nvSpPr>
        <p:spPr/>
        <p:txBody>
          <a:bodyPr/>
          <a:lstStyle/>
          <a:p>
            <a:fld id="{4BEEF63C-BB3C-434C-A8AF-E327C1094C0C}" type="slidenum">
              <a:rPr lang="en-US" smtClean="0"/>
              <a:t>1</a:t>
            </a:fld>
            <a:endParaRPr lang="en-US"/>
          </a:p>
        </p:txBody>
      </p:sp>
    </p:spTree>
    <p:extLst>
      <p:ext uri="{BB962C8B-B14F-4D97-AF65-F5344CB8AC3E}">
        <p14:creationId xmlns:p14="http://schemas.microsoft.com/office/powerpoint/2010/main" val="210020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13</a:t>
            </a:fld>
            <a:endParaRPr lang="en-US"/>
          </a:p>
        </p:txBody>
      </p:sp>
    </p:spTree>
    <p:extLst>
      <p:ext uri="{BB962C8B-B14F-4D97-AF65-F5344CB8AC3E}">
        <p14:creationId xmlns:p14="http://schemas.microsoft.com/office/powerpoint/2010/main" val="271417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Preliminary conclusion, yes VH plays a role in visual word recognition. For words the effect was clear. For pseudowords, we didn’t get any effect this null effect differs from the experiment in Finnish that I mentioned earlier. We design a second experiment 2 to solve this discrepancy. </a:t>
            </a:r>
          </a:p>
        </p:txBody>
      </p:sp>
      <p:sp>
        <p:nvSpPr>
          <p:cNvPr id="4" name="Slide Number Placeholder 3"/>
          <p:cNvSpPr>
            <a:spLocks noGrp="1"/>
          </p:cNvSpPr>
          <p:nvPr>
            <p:ph type="sldNum" sz="quarter" idx="5"/>
          </p:nvPr>
        </p:nvSpPr>
        <p:spPr/>
        <p:txBody>
          <a:bodyPr/>
          <a:lstStyle/>
          <a:p>
            <a:fld id="{4BEEF63C-BB3C-434C-A8AF-E327C1094C0C}" type="slidenum">
              <a:rPr lang="en-US" smtClean="0"/>
              <a:t>14</a:t>
            </a:fld>
            <a:endParaRPr lang="en-US"/>
          </a:p>
        </p:txBody>
      </p:sp>
    </p:spTree>
    <p:extLst>
      <p:ext uri="{BB962C8B-B14F-4D97-AF65-F5344CB8AC3E}">
        <p14:creationId xmlns:p14="http://schemas.microsoft.com/office/powerpoint/2010/main" val="3550462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There can be two potential reasons for this apparent discrepancy.</a:t>
            </a:r>
            <a:r>
              <a:rPr lang="en-ES" dirty="0">
                <a:effectLst/>
              </a:rPr>
              <a:t> </a:t>
            </a: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15</a:t>
            </a:fld>
            <a:endParaRPr lang="en-US"/>
          </a:p>
        </p:txBody>
      </p:sp>
    </p:spTree>
    <p:extLst>
      <p:ext uri="{BB962C8B-B14F-4D97-AF65-F5344CB8AC3E}">
        <p14:creationId xmlns:p14="http://schemas.microsoft.com/office/powerpoint/2010/main" val="926913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There can be two potential reasons for this apparent discrepancy.</a:t>
            </a:r>
            <a:r>
              <a:rPr lang="en-ES" dirty="0">
                <a:effectLst/>
              </a:rPr>
              <a:t> </a:t>
            </a: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16</a:t>
            </a:fld>
            <a:endParaRPr lang="en-US"/>
          </a:p>
        </p:txBody>
      </p:sp>
    </p:spTree>
    <p:extLst>
      <p:ext uri="{BB962C8B-B14F-4D97-AF65-F5344CB8AC3E}">
        <p14:creationId xmlns:p14="http://schemas.microsoft.com/office/powerpoint/2010/main" val="265671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evidence for this effect however the effect size was much smaller than Finnish</a:t>
            </a:r>
          </a:p>
          <a:p>
            <a:endParaRPr lang="en-US" dirty="0"/>
          </a:p>
          <a:p>
            <a:r>
              <a:rPr lang="en-US" dirty="0"/>
              <a:t> </a:t>
            </a:r>
          </a:p>
        </p:txBody>
      </p:sp>
      <p:sp>
        <p:nvSpPr>
          <p:cNvPr id="4" name="Slide Number Placeholder 3"/>
          <p:cNvSpPr>
            <a:spLocks noGrp="1"/>
          </p:cNvSpPr>
          <p:nvPr>
            <p:ph type="sldNum" sz="quarter" idx="5"/>
          </p:nvPr>
        </p:nvSpPr>
        <p:spPr/>
        <p:txBody>
          <a:bodyPr/>
          <a:lstStyle/>
          <a:p>
            <a:fld id="{4BEEF63C-BB3C-434C-A8AF-E327C1094C0C}" type="slidenum">
              <a:rPr lang="en-US" smtClean="0"/>
              <a:t>17</a:t>
            </a:fld>
            <a:endParaRPr lang="en-US"/>
          </a:p>
        </p:txBody>
      </p:sp>
    </p:spTree>
    <p:extLst>
      <p:ext uri="{BB962C8B-B14F-4D97-AF65-F5344CB8AC3E}">
        <p14:creationId xmlns:p14="http://schemas.microsoft.com/office/powerpoint/2010/main" val="2812227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is matter. But its not a critical criterion. </a:t>
            </a:r>
          </a:p>
        </p:txBody>
      </p:sp>
      <p:sp>
        <p:nvSpPr>
          <p:cNvPr id="4" name="Slide Number Placeholder 3"/>
          <p:cNvSpPr>
            <a:spLocks noGrp="1"/>
          </p:cNvSpPr>
          <p:nvPr>
            <p:ph type="sldNum" sz="quarter" idx="5"/>
          </p:nvPr>
        </p:nvSpPr>
        <p:spPr/>
        <p:txBody>
          <a:bodyPr/>
          <a:lstStyle/>
          <a:p>
            <a:fld id="{4BEEF63C-BB3C-434C-A8AF-E327C1094C0C}" type="slidenum">
              <a:rPr lang="en-US" smtClean="0"/>
              <a:t>18</a:t>
            </a:fld>
            <a:endParaRPr lang="en-US"/>
          </a:p>
        </p:txBody>
      </p:sp>
    </p:spTree>
    <p:extLst>
      <p:ext uri="{BB962C8B-B14F-4D97-AF65-F5344CB8AC3E}">
        <p14:creationId xmlns:p14="http://schemas.microsoft.com/office/powerpoint/2010/main" val="189875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effectLst/>
                <a:latin typeface="Times"/>
              </a:rPr>
              <a:t>Vowel harmony is a phonological phenomenon. It is, the vowels in the word share some phonological characteristics among themselves. There are different kind of harmony types like </a:t>
            </a:r>
            <a:r>
              <a:rPr lang="en-GB" i="0" dirty="0" err="1">
                <a:effectLst/>
                <a:latin typeface="Times"/>
              </a:rPr>
              <a:t>frontness</a:t>
            </a:r>
            <a:r>
              <a:rPr lang="en-GB" i="0" dirty="0">
                <a:effectLst/>
                <a:latin typeface="Times"/>
              </a:rPr>
              <a:t> vs </a:t>
            </a:r>
            <a:r>
              <a:rPr lang="en-GB" i="0" dirty="0" err="1">
                <a:effectLst/>
                <a:latin typeface="Times"/>
              </a:rPr>
              <a:t>backness</a:t>
            </a:r>
            <a:r>
              <a:rPr lang="en-GB" i="0" dirty="0">
                <a:effectLst/>
                <a:latin typeface="Times"/>
              </a:rPr>
              <a:t> harmony or roundness harmony. Vowel harmony, occurs in several families of languages.</a:t>
            </a:r>
            <a:r>
              <a:rPr lang="en-US" sz="1200" dirty="0">
                <a:latin typeface="Times New Roman" panose="02020603050405020304" pitchFamily="18" charset="0"/>
                <a:cs typeface="Times New Roman" panose="02020603050405020304" pitchFamily="18" charset="0"/>
              </a:rPr>
              <a:t> It helps speech production as it facilitates pronunciation.</a:t>
            </a:r>
          </a:p>
          <a:p>
            <a:endParaRPr lang="en-GB" i="0" dirty="0">
              <a:effectLst/>
              <a:latin typeface="Times"/>
            </a:endParaRPr>
          </a:p>
        </p:txBody>
      </p:sp>
      <p:sp>
        <p:nvSpPr>
          <p:cNvPr id="4" name="Slide Number Placeholder 3"/>
          <p:cNvSpPr>
            <a:spLocks noGrp="1"/>
          </p:cNvSpPr>
          <p:nvPr>
            <p:ph type="sldNum" sz="quarter" idx="5"/>
          </p:nvPr>
        </p:nvSpPr>
        <p:spPr/>
        <p:txBody>
          <a:bodyPr/>
          <a:lstStyle/>
          <a:p>
            <a:fld id="{4BEEF63C-BB3C-434C-A8AF-E327C1094C0C}" type="slidenum">
              <a:rPr lang="en-US" smtClean="0"/>
              <a:t>2</a:t>
            </a:fld>
            <a:endParaRPr lang="en-US"/>
          </a:p>
        </p:txBody>
      </p:sp>
    </p:spTree>
    <p:extLst>
      <p:ext uri="{BB962C8B-B14F-4D97-AF65-F5344CB8AC3E}">
        <p14:creationId xmlns:p14="http://schemas.microsoft.com/office/powerpoint/2010/main" val="93334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err="1">
                <a:latin typeface="Times New Roman" panose="02020603050405020304" pitchFamily="18" charset="0"/>
                <a:cs typeface="Times New Roman" panose="02020603050405020304" pitchFamily="18" charset="0"/>
              </a:rPr>
              <a:t>güven</a:t>
            </a:r>
            <a:r>
              <a:rPr lang="en-US" dirty="0">
                <a:latin typeface="Times New Roman" panose="02020603050405020304" pitchFamily="18" charset="0"/>
                <a:cs typeface="Times New Roman" panose="02020603050405020304" pitchFamily="18" charset="0"/>
              </a:rPr>
              <a:t> [trust]; Harmonic</a:t>
            </a:r>
          </a:p>
          <a:p>
            <a:pPr marL="0" indent="0">
              <a:buNone/>
            </a:pPr>
            <a:endParaRPr lang="en-US"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kabul</a:t>
            </a:r>
            <a:r>
              <a:rPr lang="en-US" dirty="0">
                <a:latin typeface="Times New Roman" panose="02020603050405020304" pitchFamily="18" charset="0"/>
                <a:cs typeface="Times New Roman" panose="02020603050405020304" pitchFamily="18" charset="0"/>
              </a:rPr>
              <a:t> [accept]; Harmonic</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3</a:t>
            </a:fld>
            <a:endParaRPr lang="en-US"/>
          </a:p>
        </p:txBody>
      </p:sp>
    </p:spTree>
    <p:extLst>
      <p:ext uri="{BB962C8B-B14F-4D97-AF65-F5344CB8AC3E}">
        <p14:creationId xmlns:p14="http://schemas.microsoft.com/office/powerpoint/2010/main" val="1212643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Times New Roman" panose="02020603050405020304" pitchFamily="18" charset="0"/>
              </a:rPr>
              <a:t>While all words in old Turkic were harmonious, with the influence of other cultures across time like Arabic, Persian, and, Western languages, Vowel harmony reduced in percentage in most Turkic languages.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et modern Turkish maintains a distinct vowel harmony pattern in approximately 75% of its vocabulary.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4</a:t>
            </a:fld>
            <a:endParaRPr lang="en-US"/>
          </a:p>
        </p:txBody>
      </p:sp>
    </p:spTree>
    <p:extLst>
      <p:ext uri="{BB962C8B-B14F-4D97-AF65-F5344CB8AC3E}">
        <p14:creationId xmlns:p14="http://schemas.microsoft.com/office/powerpoint/2010/main" val="312200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7-month-old infants who have never been exposed to a language with vowel harmony can detect the harmony patterns.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when no other cues to word boundaries are present, infants segment word forms from continuous speech based on harmony patterns.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infants are predisposed to detect harmony patterns and to use vowel harmony to segment continuous speech into words. </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5</a:t>
            </a:fld>
            <a:endParaRPr lang="en-US"/>
          </a:p>
        </p:txBody>
      </p:sp>
    </p:spTree>
    <p:extLst>
      <p:ext uri="{BB962C8B-B14F-4D97-AF65-F5344CB8AC3E}">
        <p14:creationId xmlns:p14="http://schemas.microsoft.com/office/powerpoint/2010/main" val="3630794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evidences that this phenomenon also affects visual domains. For example, if a compound word has disharmony between the words, the processing is easier than harmonic. This means that </a:t>
            </a:r>
            <a:r>
              <a:rPr lang="en-US" sz="1800" dirty="0">
                <a:effectLst/>
                <a:latin typeface="Times New Roman" panose="02020603050405020304" pitchFamily="18" charset="0"/>
                <a:ea typeface="Times New Roman" panose="02020603050405020304" pitchFamily="18" charset="0"/>
              </a:rPr>
              <a:t>vowel harmony facilitates the segmentation of compound words</a:t>
            </a:r>
            <a:r>
              <a:rPr lang="en-ES" sz="1800" dirty="0">
                <a:effectLst/>
                <a:latin typeface="Times New Roman" panose="02020603050405020304" pitchFamily="18" charset="0"/>
                <a:ea typeface="Times New Roman" panose="02020603050405020304" pitchFamily="18" charset="0"/>
              </a:rPr>
              <a:t> and </a:t>
            </a:r>
            <a:r>
              <a:rPr lang="en-GB" sz="1800" dirty="0">
                <a:effectLst/>
                <a:latin typeface="Times New Roman" panose="02020603050405020304" pitchFamily="18" charset="0"/>
                <a:ea typeface="Times New Roman" panose="02020603050405020304" pitchFamily="18" charset="0"/>
              </a:rPr>
              <a:t>acts</a:t>
            </a:r>
            <a:r>
              <a:rPr lang="en-ES" sz="1800" dirty="0">
                <a:effectLst/>
                <a:latin typeface="Times New Roman" panose="02020603050405020304" pitchFamily="18" charset="0"/>
                <a:ea typeface="Times New Roman" panose="02020603050405020304" pitchFamily="18" charset="0"/>
              </a:rPr>
              <a:t> as a cue.</a:t>
            </a:r>
          </a:p>
          <a:p>
            <a:endParaRPr lang="en-ES" sz="1800" dirty="0">
              <a:effectLst/>
              <a:latin typeface="Times New Roman" panose="02020603050405020304" pitchFamily="18" charset="0"/>
            </a:endParaRPr>
          </a:p>
          <a:p>
            <a:endParaRPr lang="en-ES" sz="180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7</a:t>
            </a:fld>
            <a:endParaRPr lang="en-US"/>
          </a:p>
        </p:txBody>
      </p:sp>
    </p:spTree>
    <p:extLst>
      <p:ext uri="{BB962C8B-B14F-4D97-AF65-F5344CB8AC3E}">
        <p14:creationId xmlns:p14="http://schemas.microsoft.com/office/powerpoint/2010/main" val="272972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vowel harmony modulates lexical processing –using harmony as a cue for word-likeness</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10</a:t>
            </a:fld>
            <a:endParaRPr lang="en-US"/>
          </a:p>
        </p:txBody>
      </p:sp>
    </p:spTree>
    <p:extLst>
      <p:ext uri="{BB962C8B-B14F-4D97-AF65-F5344CB8AC3E}">
        <p14:creationId xmlns:p14="http://schemas.microsoft.com/office/powerpoint/2010/main" val="57101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11</a:t>
            </a:fld>
            <a:endParaRPr lang="en-US"/>
          </a:p>
        </p:txBody>
      </p:sp>
    </p:spTree>
    <p:extLst>
      <p:ext uri="{BB962C8B-B14F-4D97-AF65-F5344CB8AC3E}">
        <p14:creationId xmlns:p14="http://schemas.microsoft.com/office/powerpoint/2010/main" val="345221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12</a:t>
            </a:fld>
            <a:endParaRPr lang="en-US"/>
          </a:p>
        </p:txBody>
      </p:sp>
    </p:spTree>
    <p:extLst>
      <p:ext uri="{BB962C8B-B14F-4D97-AF65-F5344CB8AC3E}">
        <p14:creationId xmlns:p14="http://schemas.microsoft.com/office/powerpoint/2010/main" val="299423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A5E4-C420-0FCC-9D26-2A4CF15641C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4AA1C2-0BC4-507E-4A0E-5EF6CF158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F9DA1C-AF1A-AB17-857C-9B967C9838DD}"/>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5" name="Footer Placeholder 4">
            <a:extLst>
              <a:ext uri="{FF2B5EF4-FFF2-40B4-BE49-F238E27FC236}">
                <a16:creationId xmlns:a16="http://schemas.microsoft.com/office/drawing/2014/main" id="{A359352B-0C13-F3BD-9933-D809E7EB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F2648-E125-8061-2FE7-FA24462856AE}"/>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55008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6878-CB08-BC75-93E2-05AFC4543D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D9EB0B-B2F0-B567-61B7-BD42141B7E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6D5DE7-50F1-055E-4CBF-AC8813B4B792}"/>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5" name="Footer Placeholder 4">
            <a:extLst>
              <a:ext uri="{FF2B5EF4-FFF2-40B4-BE49-F238E27FC236}">
                <a16:creationId xmlns:a16="http://schemas.microsoft.com/office/drawing/2014/main" id="{0769BB47-5A9F-49C9-3BE6-AED1C0E15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3F5E9-4DAC-5DC6-C69E-E37CDFDA5390}"/>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35737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9957D-B6B4-CE86-7BF7-1D8453D87F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298B18-F857-6A33-4496-7DCBB81BEA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542915-3A99-48FC-0911-80DF9F7456EF}"/>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5" name="Footer Placeholder 4">
            <a:extLst>
              <a:ext uri="{FF2B5EF4-FFF2-40B4-BE49-F238E27FC236}">
                <a16:creationId xmlns:a16="http://schemas.microsoft.com/office/drawing/2014/main" id="{4F6BBC2B-030E-FE47-C4F6-46890E74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E626-5760-4806-628D-1BEEB7125012}"/>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786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AF10-5F9E-F410-43CB-15C8B6C78C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7EEA14-C26F-F963-C436-549A6F58CD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1FA1F0-072F-A31F-8F30-097E96CF16B3}"/>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5" name="Footer Placeholder 4">
            <a:extLst>
              <a:ext uri="{FF2B5EF4-FFF2-40B4-BE49-F238E27FC236}">
                <a16:creationId xmlns:a16="http://schemas.microsoft.com/office/drawing/2014/main" id="{F5C3168B-3DFE-C532-D49C-F9516DBE9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73ECD-DB2B-21B3-FCFD-0AB5C3873249}"/>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735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99CC-2381-2354-91A3-6AE81F8F7F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7C49874-D289-0F4A-B122-F9EF3F7A97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487187-856F-06E2-8E72-349BDA70C5E5}"/>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5" name="Footer Placeholder 4">
            <a:extLst>
              <a:ext uri="{FF2B5EF4-FFF2-40B4-BE49-F238E27FC236}">
                <a16:creationId xmlns:a16="http://schemas.microsoft.com/office/drawing/2014/main" id="{F6102C9D-9ACE-8788-9606-31C48DD1F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4632C-96D7-38B0-8B72-97534E40B213}"/>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13364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1877-C30B-6C49-4D6D-EF8D4C5E3E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759C5F-3112-90BB-A767-30B9E34CBAF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7E3625-7CCB-69A0-3B32-14F1A63DED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A0609-84CD-D931-751D-D300B3B89330}"/>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6" name="Footer Placeholder 5">
            <a:extLst>
              <a:ext uri="{FF2B5EF4-FFF2-40B4-BE49-F238E27FC236}">
                <a16:creationId xmlns:a16="http://schemas.microsoft.com/office/drawing/2014/main" id="{25E5C1F5-3359-0BC2-B04A-5A11DD976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F8135-6CA9-155C-3448-4622EF9DC5FE}"/>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3279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DC6-3EBB-D9DC-6E49-6238187CBE8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FCBB7-F43C-89F8-377A-C557D42EE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9826C1-6272-954F-723E-477C85BD4E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B43592-1D02-C9B6-6325-DDF43BA17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EA5261-68DF-E2B3-D298-D1ED1E9952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1F2DFDF-2D98-196C-E3B1-243BC0D84D89}"/>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8" name="Footer Placeholder 7">
            <a:extLst>
              <a:ext uri="{FF2B5EF4-FFF2-40B4-BE49-F238E27FC236}">
                <a16:creationId xmlns:a16="http://schemas.microsoft.com/office/drawing/2014/main" id="{8A359B52-5761-D9FD-E241-10A4B4F86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2CCDA-5B9C-7CB0-75EB-0F9C91195610}"/>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51341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2853-7CE6-3895-83CC-31F06D70E9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D6DFAF1-A471-8C4D-6281-D670C6E51A4D}"/>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4" name="Footer Placeholder 3">
            <a:extLst>
              <a:ext uri="{FF2B5EF4-FFF2-40B4-BE49-F238E27FC236}">
                <a16:creationId xmlns:a16="http://schemas.microsoft.com/office/drawing/2014/main" id="{DD76C754-F568-C765-2A52-2707BF588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3178D1-47D7-B501-8B3F-87C820C5C377}"/>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58447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0C663-E000-74B3-8E9A-10DD59CA0DF7}"/>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3" name="Footer Placeholder 2">
            <a:extLst>
              <a:ext uri="{FF2B5EF4-FFF2-40B4-BE49-F238E27FC236}">
                <a16:creationId xmlns:a16="http://schemas.microsoft.com/office/drawing/2014/main" id="{D6FDC512-5D7B-9135-7FC8-7E5BEF3AC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228EB9-FA40-1C02-C32D-96ABEF13B11F}"/>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15257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FD99-7A1E-68C4-02C3-E51F0F5670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E402C-8202-B54B-96F3-FBFF183D5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8C6113-2FA5-CD30-01A0-33F3BD4C3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BDECF2-2308-4BE0-D2A0-20A6DB320CEA}"/>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6" name="Footer Placeholder 5">
            <a:extLst>
              <a:ext uri="{FF2B5EF4-FFF2-40B4-BE49-F238E27FC236}">
                <a16:creationId xmlns:a16="http://schemas.microsoft.com/office/drawing/2014/main" id="{3F28704F-C664-E155-D1B2-0E6E962A7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8C735-DBEB-07F0-691C-BC1B76138AFE}"/>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27404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C4B0-8218-B09D-0FE6-132192C231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9AAB97-ABEB-D599-6AC0-F2F61E8A7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F1E11-EA53-97CD-09BB-1E8B41E0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B4BA41-D9BA-669C-DC8F-479CEFDAD666}"/>
              </a:ext>
            </a:extLst>
          </p:cNvPr>
          <p:cNvSpPr>
            <a:spLocks noGrp="1"/>
          </p:cNvSpPr>
          <p:nvPr>
            <p:ph type="dt" sz="half" idx="10"/>
          </p:nvPr>
        </p:nvSpPr>
        <p:spPr/>
        <p:txBody>
          <a:bodyPr/>
          <a:lstStyle/>
          <a:p>
            <a:fld id="{8E170A2D-1D47-3143-9B2F-81E660E0BD67}" type="datetimeFigureOut">
              <a:rPr lang="en-US" smtClean="0"/>
              <a:t>3/28/24</a:t>
            </a:fld>
            <a:endParaRPr lang="en-US"/>
          </a:p>
        </p:txBody>
      </p:sp>
      <p:sp>
        <p:nvSpPr>
          <p:cNvPr id="6" name="Footer Placeholder 5">
            <a:extLst>
              <a:ext uri="{FF2B5EF4-FFF2-40B4-BE49-F238E27FC236}">
                <a16:creationId xmlns:a16="http://schemas.microsoft.com/office/drawing/2014/main" id="{2A274E74-4891-9C49-36C3-0E11C45FB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3B7A8-C296-767C-4DED-6DD56E5D962C}"/>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5479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A7348-EECB-EB0D-6637-E7D24EFD6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EAE3B0-1164-8127-E847-89BEBDDB1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25BAAC-1E45-21B2-453E-C9987B2F5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170A2D-1D47-3143-9B2F-81E660E0BD67}" type="datetimeFigureOut">
              <a:rPr lang="en-US" smtClean="0"/>
              <a:t>3/28/24</a:t>
            </a:fld>
            <a:endParaRPr lang="en-US"/>
          </a:p>
        </p:txBody>
      </p:sp>
      <p:sp>
        <p:nvSpPr>
          <p:cNvPr id="5" name="Footer Placeholder 4">
            <a:extLst>
              <a:ext uri="{FF2B5EF4-FFF2-40B4-BE49-F238E27FC236}">
                <a16:creationId xmlns:a16="http://schemas.microsoft.com/office/drawing/2014/main" id="{7DD79167-6258-F04E-0568-37963D4F9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049027-0EEC-4186-D7D8-BDEE120A5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876F6D-1E66-5E46-B448-85C9950E39DB}" type="slidenum">
              <a:rPr lang="en-US" smtClean="0"/>
              <a:t>‹#›</a:t>
            </a:fld>
            <a:endParaRPr lang="en-US"/>
          </a:p>
        </p:txBody>
      </p:sp>
    </p:spTree>
    <p:extLst>
      <p:ext uri="{BB962C8B-B14F-4D97-AF65-F5344CB8AC3E}">
        <p14:creationId xmlns:p14="http://schemas.microsoft.com/office/powerpoint/2010/main" val="95860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1BB17-2284-7E1A-3860-3D84A752FC10}"/>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2C8D3D87-CF5E-E152-4A18-3092193D3C14}"/>
              </a:ext>
            </a:extLst>
          </p:cNvPr>
          <p:cNvSpPr>
            <a:spLocks noGrp="1"/>
          </p:cNvSpPr>
          <p:nvPr>
            <p:ph type="ctrTitle"/>
          </p:nvPr>
        </p:nvSpPr>
        <p:spPr>
          <a:xfrm>
            <a:off x="1237785" y="482351"/>
            <a:ext cx="9716429" cy="2387600"/>
          </a:xfrm>
        </p:spPr>
        <p:txBody>
          <a:bodyPr>
            <a:normAutofit/>
          </a:bodyPr>
          <a:lstStyle/>
          <a:p>
            <a:r>
              <a:rPr lang="en-US" sz="4000" i="1" dirty="0">
                <a:effectLst/>
                <a:latin typeface="Times New Roman" panose="02020603050405020304" pitchFamily="18" charset="0"/>
                <a:ea typeface="Times New Roman" panose="02020603050405020304" pitchFamily="18" charset="0"/>
                <a:cs typeface="Times New Roman" panose="02020603050405020304" pitchFamily="18" charset="0"/>
              </a:rPr>
              <a:t>Harmony in sight </a:t>
            </a: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or how vowel harmony modulates visual word recognition in Turkish</a:t>
            </a:r>
            <a:endParaRPr lang="en-US" sz="11500" dirty="0"/>
          </a:p>
        </p:txBody>
      </p:sp>
      <p:sp>
        <p:nvSpPr>
          <p:cNvPr id="3" name="Subtitle 2">
            <a:extLst>
              <a:ext uri="{FF2B5EF4-FFF2-40B4-BE49-F238E27FC236}">
                <a16:creationId xmlns:a16="http://schemas.microsoft.com/office/drawing/2014/main" id="{23717311-A874-ED4E-900B-DCE5C7C29115}"/>
              </a:ext>
            </a:extLst>
          </p:cNvPr>
          <p:cNvSpPr>
            <a:spLocks noGrp="1"/>
          </p:cNvSpPr>
          <p:nvPr>
            <p:ph type="subTitle" idx="1"/>
          </p:nvPr>
        </p:nvSpPr>
        <p:spPr>
          <a:xfrm>
            <a:off x="1524000" y="3768291"/>
            <a:ext cx="9144000" cy="2945719"/>
          </a:xfrm>
        </p:spPr>
        <p:txBody>
          <a:bodyPr>
            <a:normAutofit/>
          </a:bodyPr>
          <a:lstStyle/>
          <a:p>
            <a:pPr>
              <a:lnSpc>
                <a:spcPct val="107000"/>
              </a:lnSpc>
              <a:spcAft>
                <a:spcPts val="800"/>
              </a:spcAft>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Zeynep</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G.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Özkan</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Berceste</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Özdemir</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Pablo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Gomez</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Manuel Perea </a:t>
            </a:r>
            <a:r>
              <a:rPr lang="es-ES" sz="23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ES" sz="2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Universitat</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de Valencia</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Üsküdar</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Üniversitesi</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Skidmore</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College</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083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and lexical processing</a:t>
            </a:r>
          </a:p>
        </p:txBody>
      </p:sp>
      <p:sp>
        <p:nvSpPr>
          <p:cNvPr id="9" name="TextBox 8">
            <a:extLst>
              <a:ext uri="{FF2B5EF4-FFF2-40B4-BE49-F238E27FC236}">
                <a16:creationId xmlns:a16="http://schemas.microsoft.com/office/drawing/2014/main" id="{27659DE8-2045-AE44-1440-6FD93D96A3F8}"/>
              </a:ext>
            </a:extLst>
          </p:cNvPr>
          <p:cNvSpPr txBox="1"/>
          <p:nvPr/>
        </p:nvSpPr>
        <p:spPr>
          <a:xfrm>
            <a:off x="3524482" y="3649591"/>
            <a:ext cx="6268147" cy="1384995"/>
          </a:xfrm>
          <a:prstGeom prst="rect">
            <a:avLst/>
          </a:prstGeom>
          <a:noFill/>
        </p:spPr>
        <p:txBody>
          <a:bodyPr wrap="square">
            <a:sp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i="1" dirty="0" err="1">
                <a:latin typeface="Times New Roman" panose="02020603050405020304" pitchFamily="18" charset="0"/>
                <a:cs typeface="Times New Roman" panose="02020603050405020304" pitchFamily="18" charset="0"/>
              </a:rPr>
              <a:t>Höpeä</a:t>
            </a:r>
            <a:r>
              <a:rPr lang="en-US" sz="2800" i="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Harmonious pseudoword</a:t>
            </a:r>
          </a:p>
          <a:p>
            <a:pPr marL="0" indent="0">
              <a:buNone/>
            </a:pPr>
            <a:r>
              <a:rPr lang="en-US" sz="2800" i="1" dirty="0" err="1">
                <a:latin typeface="Times New Roman" panose="02020603050405020304" pitchFamily="18" charset="0"/>
                <a:cs typeface="Times New Roman" panose="02020603050405020304" pitchFamily="18" charset="0"/>
              </a:rPr>
              <a:t>Vöurio</a:t>
            </a:r>
            <a:r>
              <a:rPr lang="en-US" sz="2800" dirty="0">
                <a:latin typeface="Times New Roman" panose="02020603050405020304" pitchFamily="18" charset="0"/>
                <a:cs typeface="Times New Roman" panose="02020603050405020304" pitchFamily="18" charset="0"/>
              </a:rPr>
              <a:t> - Disharmonious pseudoword</a:t>
            </a:r>
          </a:p>
        </p:txBody>
      </p:sp>
      <p:sp>
        <p:nvSpPr>
          <p:cNvPr id="12" name="TextBox 11">
            <a:extLst>
              <a:ext uri="{FF2B5EF4-FFF2-40B4-BE49-F238E27FC236}">
                <a16:creationId xmlns:a16="http://schemas.microsoft.com/office/drawing/2014/main" id="{7665C6BE-8EDB-91EE-0896-8229E5F75CEB}"/>
              </a:ext>
            </a:extLst>
          </p:cNvPr>
          <p:cNvSpPr txBox="1"/>
          <p:nvPr/>
        </p:nvSpPr>
        <p:spPr>
          <a:xfrm>
            <a:off x="600250" y="1473734"/>
            <a:ext cx="10991499"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Finnish, there is a very number of disharmonious words, so one can not compare a well-controlled set of harmonious vs disharmonious words.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However, it is possible to do that manipulation with pseudowords. Perea, </a:t>
            </a:r>
            <a:r>
              <a:rPr lang="en-US" sz="2800" dirty="0" err="1">
                <a:latin typeface="Times New Roman" panose="02020603050405020304" pitchFamily="18" charset="0"/>
                <a:cs typeface="Times New Roman" panose="02020603050405020304" pitchFamily="18" charset="0"/>
              </a:rPr>
              <a:t>Hyönä</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Marcet’s</a:t>
            </a:r>
            <a:r>
              <a:rPr lang="en-US" sz="2800" dirty="0">
                <a:latin typeface="Times New Roman" panose="02020603050405020304" pitchFamily="18" charset="0"/>
                <a:cs typeface="Times New Roman" panose="02020603050405020304" pitchFamily="18" charset="0"/>
              </a:rPr>
              <a:t> (2022) Experiment 3 compared sets of pseudowords: </a:t>
            </a:r>
          </a:p>
        </p:txBody>
      </p:sp>
      <p:sp>
        <p:nvSpPr>
          <p:cNvPr id="13" name="TextBox 12">
            <a:extLst>
              <a:ext uri="{FF2B5EF4-FFF2-40B4-BE49-F238E27FC236}">
                <a16:creationId xmlns:a16="http://schemas.microsoft.com/office/drawing/2014/main" id="{8AFA9F0D-4562-1D69-DE82-749030868462}"/>
              </a:ext>
            </a:extLst>
          </p:cNvPr>
          <p:cNvSpPr txBox="1"/>
          <p:nvPr/>
        </p:nvSpPr>
        <p:spPr>
          <a:xfrm>
            <a:off x="600250" y="5247086"/>
            <a:ext cx="10991499"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They found that response times in a lexical decision task (word/nonword) were faster for (the less wordlike) disharmonious pseudowords, which is consistent with the global coherence hypothesis.</a:t>
            </a:r>
          </a:p>
        </p:txBody>
      </p:sp>
    </p:spTree>
    <p:extLst>
      <p:ext uri="{BB962C8B-B14F-4D97-AF65-F5344CB8AC3E}">
        <p14:creationId xmlns:p14="http://schemas.microsoft.com/office/powerpoint/2010/main" val="272600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a:xfrm>
            <a:off x="379141" y="365125"/>
            <a:ext cx="10974659" cy="1325563"/>
          </a:xfrm>
        </p:spPr>
        <p:txBody>
          <a:bodyPr/>
          <a:lstStyle/>
          <a:p>
            <a:pPr algn="ctr"/>
            <a:r>
              <a:rPr lang="en-US" dirty="0">
                <a:latin typeface="Times New Roman" panose="02020603050405020304" pitchFamily="18" charset="0"/>
                <a:cs typeface="Times New Roman" panose="02020603050405020304" pitchFamily="18" charset="0"/>
              </a:rPr>
              <a:t>Can we directly examine the effect of vowel harmony on words?</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838200" y="1690687"/>
            <a:ext cx="10515600" cy="4486275"/>
          </a:xfrm>
        </p:spPr>
        <p:txBody>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Turkish has 25% of disharmonious words.</a:t>
            </a:r>
          </a:p>
          <a:p>
            <a:pPr marL="0" indent="0">
              <a:buNone/>
            </a:pPr>
            <a:r>
              <a:rPr lang="en-US" dirty="0">
                <a:latin typeface="Times New Roman" panose="02020603050405020304" pitchFamily="18" charset="0"/>
                <a:cs typeface="Times New Roman" panose="02020603050405020304" pitchFamily="18" charset="0"/>
              </a:rPr>
              <a:t>We can compare two sets of words, harmonious vs disharmonious well controlling for other relevant effects (word frequency, length, orthographic neighborhood, … )</a:t>
            </a:r>
          </a:p>
          <a:p>
            <a:pPr marL="0" indent="0">
              <a:buNone/>
            </a:pPr>
            <a:endParaRPr lang="en-US" dirty="0"/>
          </a:p>
        </p:txBody>
      </p:sp>
      <p:graphicFrame>
        <p:nvGraphicFramePr>
          <p:cNvPr id="5" name="Table 4">
            <a:extLst>
              <a:ext uri="{FF2B5EF4-FFF2-40B4-BE49-F238E27FC236}">
                <a16:creationId xmlns:a16="http://schemas.microsoft.com/office/drawing/2014/main" id="{ACFDF0D1-C2F6-3C69-FBD5-50AE8141C091}"/>
              </a:ext>
            </a:extLst>
          </p:cNvPr>
          <p:cNvGraphicFramePr>
            <a:graphicFrameLocks noGrp="1"/>
          </p:cNvGraphicFramePr>
          <p:nvPr>
            <p:extLst>
              <p:ext uri="{D42A27DB-BD31-4B8C-83A1-F6EECF244321}">
                <p14:modId xmlns:p14="http://schemas.microsoft.com/office/powerpoint/2010/main" val="3812180911"/>
              </p:ext>
            </p:extLst>
          </p:nvPr>
        </p:nvGraphicFramePr>
        <p:xfrm>
          <a:off x="2589705" y="4333286"/>
          <a:ext cx="5860612" cy="1969803"/>
        </p:xfrm>
        <a:graphic>
          <a:graphicData uri="http://schemas.openxmlformats.org/drawingml/2006/table">
            <a:tbl>
              <a:tblPr>
                <a:tableStyleId>{8EC20E35-A176-4012-BC5E-935CFFF8708E}</a:tableStyleId>
              </a:tblPr>
              <a:tblGrid>
                <a:gridCol w="2162364">
                  <a:extLst>
                    <a:ext uri="{9D8B030D-6E8A-4147-A177-3AD203B41FA5}">
                      <a16:colId xmlns:a16="http://schemas.microsoft.com/office/drawing/2014/main" val="1715624917"/>
                    </a:ext>
                  </a:extLst>
                </a:gridCol>
                <a:gridCol w="1940064">
                  <a:extLst>
                    <a:ext uri="{9D8B030D-6E8A-4147-A177-3AD203B41FA5}">
                      <a16:colId xmlns:a16="http://schemas.microsoft.com/office/drawing/2014/main" val="110869349"/>
                    </a:ext>
                  </a:extLst>
                </a:gridCol>
                <a:gridCol w="1758184">
                  <a:extLst>
                    <a:ext uri="{9D8B030D-6E8A-4147-A177-3AD203B41FA5}">
                      <a16:colId xmlns:a16="http://schemas.microsoft.com/office/drawing/2014/main" val="1291071853"/>
                    </a:ext>
                  </a:extLst>
                </a:gridCol>
              </a:tblGrid>
              <a:tr h="656601">
                <a:tc>
                  <a:txBody>
                    <a:bodyPr/>
                    <a:lstStyle/>
                    <a:p>
                      <a:pPr algn="l" fontAlgn="b"/>
                      <a:endParaRPr lang="en-E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b="1" u="none" strike="noStrike" dirty="0">
                          <a:effectLst/>
                          <a:latin typeface="Times New Roman" panose="02020603050405020304" pitchFamily="18" charset="0"/>
                          <a:cs typeface="Times New Roman" panose="02020603050405020304" pitchFamily="18" charset="0"/>
                        </a:rPr>
                        <a:t>Word</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b="1" u="none" strike="noStrike" dirty="0">
                          <a:effectLst/>
                          <a:latin typeface="Times New Roman" panose="02020603050405020304" pitchFamily="18" charset="0"/>
                          <a:cs typeface="Times New Roman" panose="02020603050405020304" pitchFamily="18" charset="0"/>
                        </a:rPr>
                        <a:t>Pseudoword</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48544082"/>
                  </a:ext>
                </a:extLst>
              </a:tr>
              <a:tr h="656601">
                <a:tc>
                  <a:txBody>
                    <a:bodyPr/>
                    <a:lstStyle/>
                    <a:p>
                      <a:pPr algn="l" fontAlgn="b"/>
                      <a:r>
                        <a:rPr lang="en-GB" sz="2400" b="1" u="none" strike="noStrike" dirty="0">
                          <a:effectLst/>
                          <a:latin typeface="Times New Roman" panose="02020603050405020304" pitchFamily="18" charset="0"/>
                          <a:cs typeface="Times New Roman" panose="02020603050405020304" pitchFamily="18" charset="0"/>
                        </a:rPr>
                        <a:t>Harmonious</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sanat</a:t>
                      </a:r>
                      <a:r>
                        <a:rPr lang="en-GB" sz="2400" u="none" strike="noStrike" dirty="0">
                          <a:effectLst/>
                          <a:latin typeface="Times New Roman" panose="02020603050405020304" pitchFamily="18" charset="0"/>
                          <a:cs typeface="Times New Roman" panose="02020603050405020304" pitchFamily="18" charset="0"/>
                        </a:rPr>
                        <a:t> [art]</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tesil</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15329726"/>
                  </a:ext>
                </a:extLst>
              </a:tr>
              <a:tr h="656601">
                <a:tc>
                  <a:txBody>
                    <a:bodyPr/>
                    <a:lstStyle/>
                    <a:p>
                      <a:pPr algn="l" fontAlgn="b"/>
                      <a:r>
                        <a:rPr lang="en-GB" sz="2400" b="1" u="none" strike="noStrike" dirty="0">
                          <a:effectLst/>
                          <a:latin typeface="Times New Roman" panose="02020603050405020304" pitchFamily="18" charset="0"/>
                          <a:cs typeface="Times New Roman" panose="02020603050405020304" pitchFamily="18" charset="0"/>
                        </a:rPr>
                        <a:t>Disharmonious</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zafer</a:t>
                      </a:r>
                      <a:r>
                        <a:rPr lang="en-GB" sz="2400" u="none" strike="noStrike" dirty="0">
                          <a:effectLst/>
                          <a:latin typeface="Times New Roman" panose="02020603050405020304" pitchFamily="18" charset="0"/>
                          <a:cs typeface="Times New Roman" panose="02020603050405020304" pitchFamily="18" charset="0"/>
                        </a:rPr>
                        <a:t> [victory]</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canit</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73769059"/>
                  </a:ext>
                </a:extLst>
              </a:tr>
            </a:tbl>
          </a:graphicData>
        </a:graphic>
      </p:graphicFrame>
    </p:spTree>
    <p:extLst>
      <p:ext uri="{BB962C8B-B14F-4D97-AF65-F5344CB8AC3E}">
        <p14:creationId xmlns:p14="http://schemas.microsoft.com/office/powerpoint/2010/main" val="223859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727BCEED-21BA-70D4-9EAA-BF214B34C20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1</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words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690688"/>
            <a:ext cx="11026698" cy="4821129"/>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142 </a:t>
            </a:r>
            <a:r>
              <a:rPr lang="en-US" dirty="0" err="1">
                <a:latin typeface="Times New Roman" panose="02020603050405020304" pitchFamily="18" charset="0"/>
                <a:cs typeface="Times New Roman" panose="02020603050405020304" pitchFamily="18" charset="0"/>
              </a:rPr>
              <a:t>monomophermic</a:t>
            </a:r>
            <a:r>
              <a:rPr lang="en-US" dirty="0">
                <a:latin typeface="Times New Roman" panose="02020603050405020304" pitchFamily="18" charset="0"/>
                <a:cs typeface="Times New Roman" panose="02020603050405020304" pitchFamily="18" charset="0"/>
              </a:rPr>
              <a:t> Turkish nouns of 4 to 6 letters from </a:t>
            </a:r>
            <a:r>
              <a:rPr lang="en-US" dirty="0" err="1">
                <a:latin typeface="Times New Roman" panose="02020603050405020304" pitchFamily="18" charset="0"/>
                <a:cs typeface="Times New Roman" panose="02020603050405020304" pitchFamily="18" charset="0"/>
              </a:rPr>
              <a:t>WordLex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Gimenes</a:t>
            </a:r>
            <a:r>
              <a:rPr lang="en-US" dirty="0">
                <a:latin typeface="Times New Roman" panose="02020603050405020304" pitchFamily="18" charset="0"/>
                <a:cs typeface="Times New Roman" panose="02020603050405020304" pitchFamily="18" charset="0"/>
              </a:rPr>
              <a:t> &amp; New, 2015): 71 harmonious, 71 disharmonious</a:t>
            </a:r>
          </a:p>
          <a:p>
            <a:r>
              <a:rPr lang="en-US" dirty="0">
                <a:latin typeface="Times New Roman" panose="02020603050405020304" pitchFamily="18" charset="0"/>
                <a:cs typeface="Times New Roman" panose="02020603050405020304" pitchFamily="18" charset="0"/>
              </a:rPr>
              <a:t>142 Pseudowords were generated via </a:t>
            </a:r>
            <a:r>
              <a:rPr lang="en-US" dirty="0" err="1">
                <a:latin typeface="Times New Roman" panose="02020603050405020304" pitchFamily="18" charset="0"/>
                <a:cs typeface="Times New Roman" panose="02020603050405020304" pitchFamily="18" charset="0"/>
              </a:rPr>
              <a:t>Wuggy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Keuleers</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Brysbaert</a:t>
            </a:r>
            <a:r>
              <a:rPr lang="en-US" dirty="0">
                <a:latin typeface="Times New Roman" panose="02020603050405020304" pitchFamily="18" charset="0"/>
                <a:cs typeface="Times New Roman" panose="02020603050405020304" pitchFamily="18" charset="0"/>
              </a:rPr>
              <a:t>, 2010): 71 harmonious, 71 disharmonious</a:t>
            </a:r>
          </a:p>
          <a:p>
            <a:r>
              <a:rPr lang="en-US" dirty="0">
                <a:latin typeface="Times New Roman" panose="02020603050405020304" pitchFamily="18" charset="0"/>
                <a:cs typeface="Times New Roman" panose="02020603050405020304" pitchFamily="18" charset="0"/>
              </a:rPr>
              <a:t>Thirty-six native speakers of Turkish participants took part in the experiment (M = 26.9 years)—this yielded 2,556 observations per condition.</a:t>
            </a:r>
          </a:p>
          <a:p>
            <a:r>
              <a:rPr lang="en-US" dirty="0">
                <a:latin typeface="Times New Roman" panose="02020603050405020304" pitchFamily="18" charset="0"/>
                <a:cs typeface="Times New Roman" panose="02020603050405020304" pitchFamily="18" charset="0"/>
              </a:rPr>
              <a:t>The experiment was pre-registered in OSF.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3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94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727BCEED-21BA-70D4-9EAA-BF214B34C20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1</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words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497725"/>
            <a:ext cx="10515600" cy="4821129"/>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3600" i="1" dirty="0">
              <a:latin typeface="Times New Roman" panose="02020603050405020304" pitchFamily="18" charset="0"/>
              <a:cs typeface="Times New Roman" panose="02020603050405020304" pitchFamily="18" charset="0"/>
            </a:endParaRPr>
          </a:p>
        </p:txBody>
      </p:sp>
      <p:pic>
        <p:nvPicPr>
          <p:cNvPr id="6" name="Picture 5" descr="A diagram of a word&#10;&#10;Description automatically generated">
            <a:extLst>
              <a:ext uri="{FF2B5EF4-FFF2-40B4-BE49-F238E27FC236}">
                <a16:creationId xmlns:a16="http://schemas.microsoft.com/office/drawing/2014/main" id="{2BEB26FC-E1B1-2527-8188-4ABB98F46D96}"/>
              </a:ext>
            </a:extLst>
          </p:cNvPr>
          <p:cNvPicPr>
            <a:picLocks noChangeAspect="1"/>
          </p:cNvPicPr>
          <p:nvPr/>
        </p:nvPicPr>
        <p:blipFill>
          <a:blip r:embed="rId3"/>
          <a:stretch>
            <a:fillRect/>
          </a:stretch>
        </p:blipFill>
        <p:spPr>
          <a:xfrm>
            <a:off x="419099" y="1814628"/>
            <a:ext cx="5209363" cy="3403758"/>
          </a:xfrm>
          <a:prstGeom prst="rect">
            <a:avLst/>
          </a:prstGeom>
        </p:spPr>
      </p:pic>
      <p:sp>
        <p:nvSpPr>
          <p:cNvPr id="8" name="TextBox 7">
            <a:extLst>
              <a:ext uri="{FF2B5EF4-FFF2-40B4-BE49-F238E27FC236}">
                <a16:creationId xmlns:a16="http://schemas.microsoft.com/office/drawing/2014/main" id="{804CDC8F-DA69-A1C5-5D63-35FA9262B511}"/>
              </a:ext>
            </a:extLst>
          </p:cNvPr>
          <p:cNvSpPr txBox="1"/>
          <p:nvPr/>
        </p:nvSpPr>
        <p:spPr>
          <a:xfrm>
            <a:off x="5704489" y="2289650"/>
            <a:ext cx="6068411" cy="26776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Lexical decision task.</a:t>
            </a:r>
          </a:p>
          <a:p>
            <a:pPr marL="457200" indent="-457200">
              <a:buFont typeface="Arial" panose="020B0604020202020204" pitchFamily="34" charset="0"/>
              <a:buChar char="•"/>
            </a:pPr>
            <a:r>
              <a:rPr lang="en-GB" sz="2800" dirty="0">
                <a:latin typeface="Times New Roman" panose="02020603050405020304" pitchFamily="18" charset="0"/>
                <a:ea typeface="SimSun" panose="02010600030101010101" pitchFamily="2" charset="-122"/>
              </a:rPr>
              <a:t>Implemented in </a:t>
            </a:r>
            <a:r>
              <a:rPr lang="en-GB" sz="2800" dirty="0" err="1">
                <a:effectLst/>
                <a:latin typeface="Times New Roman" panose="02020603050405020304" pitchFamily="18" charset="0"/>
                <a:ea typeface="SimSun" panose="02010600030101010101" pitchFamily="2" charset="-122"/>
              </a:rPr>
              <a:t>PsychoPy</a:t>
            </a:r>
            <a:r>
              <a:rPr lang="en-GB" sz="2800" dirty="0">
                <a:effectLst/>
                <a:latin typeface="Times New Roman" panose="02020603050405020304" pitchFamily="18" charset="0"/>
                <a:ea typeface="SimSun" panose="02010600030101010101" pitchFamily="2" charset="-122"/>
              </a:rPr>
              <a:t> (Peirce et al., 2019), and conducted online </a:t>
            </a:r>
            <a:r>
              <a:rPr lang="en-GB" sz="2800" dirty="0">
                <a:latin typeface="Times New Roman" panose="02020603050405020304" pitchFamily="18" charset="0"/>
                <a:ea typeface="SimSun" panose="02010600030101010101" pitchFamily="2" charset="-122"/>
              </a:rPr>
              <a:t>using the</a:t>
            </a:r>
            <a:r>
              <a:rPr lang="en-GB" sz="2800" dirty="0">
                <a:effectLst/>
                <a:latin typeface="Times New Roman" panose="02020603050405020304" pitchFamily="18" charset="0"/>
                <a:ea typeface="SimSun" panose="02010600030101010101" pitchFamily="2" charset="-122"/>
              </a:rPr>
              <a:t> </a:t>
            </a:r>
            <a:r>
              <a:rPr lang="en-GB" sz="2800" dirty="0" err="1">
                <a:effectLst/>
                <a:latin typeface="Times New Roman" panose="02020603050405020304" pitchFamily="18" charset="0"/>
                <a:ea typeface="SimSun" panose="02010600030101010101" pitchFamily="2" charset="-122"/>
              </a:rPr>
              <a:t>Pavlovia</a:t>
            </a:r>
            <a:r>
              <a:rPr lang="en-GB" sz="2800" dirty="0">
                <a:effectLst/>
                <a:latin typeface="Times New Roman" panose="02020603050405020304" pitchFamily="18" charset="0"/>
                <a:ea typeface="SimSun" panose="02010600030101010101" pitchFamily="2" charset="-122"/>
              </a:rPr>
              <a:t> server.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analyses were conducted using Bayesian linear mixed effects models.</a:t>
            </a:r>
          </a:p>
        </p:txBody>
      </p:sp>
    </p:spTree>
    <p:extLst>
      <p:ext uri="{BB962C8B-B14F-4D97-AF65-F5344CB8AC3E}">
        <p14:creationId xmlns:p14="http://schemas.microsoft.com/office/powerpoint/2010/main" val="133032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2A2ED8-1C0E-0A5A-171F-FA8F4AEC0920}"/>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𐰓𐰯𐰖𐰴𐰽𐰯𐰽𐰑𐰴𐰖𐰣𐰯𐰽𐰑𐰯𐰴𐰯𐰖𐰍𐰣𐰺𐰤𐰀𐰀𐰆𐰣𐰋𐰀𐰾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a:xfrm>
            <a:off x="688910" y="-67871"/>
            <a:ext cx="10515600" cy="1325563"/>
          </a:xfrm>
        </p:spPr>
        <p:txBody>
          <a:bodyPr>
            <a:normAutofit/>
          </a:bodyPr>
          <a:lstStyle/>
          <a:p>
            <a:r>
              <a:rPr lang="en-US" sz="4000" i="1" dirty="0">
                <a:latin typeface="Times New Roman" panose="02020603050405020304" pitchFamily="18" charset="0"/>
                <a:cs typeface="Times New Roman" panose="02020603050405020304" pitchFamily="18" charset="0"/>
              </a:rPr>
              <a:t>Experiment 1</a:t>
            </a:r>
            <a:endParaRPr lang="en-US" sz="60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91C455-4732-C749-54C7-9FFD411FD829}"/>
              </a:ext>
            </a:extLst>
          </p:cNvPr>
          <p:cNvSpPr txBox="1"/>
          <p:nvPr/>
        </p:nvSpPr>
        <p:spPr>
          <a:xfrm>
            <a:off x="746397" y="1268666"/>
            <a:ext cx="12811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Means</a:t>
            </a:r>
          </a:p>
        </p:txBody>
      </p:sp>
      <p:sp>
        <p:nvSpPr>
          <p:cNvPr id="5" name="TextBox 4">
            <a:extLst>
              <a:ext uri="{FF2B5EF4-FFF2-40B4-BE49-F238E27FC236}">
                <a16:creationId xmlns:a16="http://schemas.microsoft.com/office/drawing/2014/main" id="{8296432D-B34A-A85F-2FCB-45E2A101772F}"/>
              </a:ext>
            </a:extLst>
          </p:cNvPr>
          <p:cNvSpPr txBox="1"/>
          <p:nvPr/>
        </p:nvSpPr>
        <p:spPr>
          <a:xfrm>
            <a:off x="6879742" y="1311196"/>
            <a:ext cx="1975221"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Delta plots</a:t>
            </a:r>
          </a:p>
        </p:txBody>
      </p:sp>
      <p:graphicFrame>
        <p:nvGraphicFramePr>
          <p:cNvPr id="6" name="Table 5">
            <a:extLst>
              <a:ext uri="{FF2B5EF4-FFF2-40B4-BE49-F238E27FC236}">
                <a16:creationId xmlns:a16="http://schemas.microsoft.com/office/drawing/2014/main" id="{A2A97D3F-60AB-87D1-B8CD-864E63AE7643}"/>
              </a:ext>
            </a:extLst>
          </p:cNvPr>
          <p:cNvGraphicFramePr>
            <a:graphicFrameLocks noGrp="1"/>
          </p:cNvGraphicFramePr>
          <p:nvPr>
            <p:extLst>
              <p:ext uri="{D42A27DB-BD31-4B8C-83A1-F6EECF244321}">
                <p14:modId xmlns:p14="http://schemas.microsoft.com/office/powerpoint/2010/main" val="1479659172"/>
              </p:ext>
            </p:extLst>
          </p:nvPr>
        </p:nvGraphicFramePr>
        <p:xfrm>
          <a:off x="356730" y="2210183"/>
          <a:ext cx="5529020" cy="3276000"/>
        </p:xfrm>
        <a:graphic>
          <a:graphicData uri="http://schemas.openxmlformats.org/drawingml/2006/table">
            <a:tbl>
              <a:tblPr firstRow="1" firstCol="1">
                <a:tableStyleId>{9D7B26C5-4107-4FEC-AEDC-1716B250A1EF}</a:tableStyleId>
              </a:tblPr>
              <a:tblGrid>
                <a:gridCol w="600200">
                  <a:extLst>
                    <a:ext uri="{9D8B030D-6E8A-4147-A177-3AD203B41FA5}">
                      <a16:colId xmlns:a16="http://schemas.microsoft.com/office/drawing/2014/main" val="1665445365"/>
                    </a:ext>
                  </a:extLst>
                </a:gridCol>
                <a:gridCol w="233917">
                  <a:extLst>
                    <a:ext uri="{9D8B030D-6E8A-4147-A177-3AD203B41FA5}">
                      <a16:colId xmlns:a16="http://schemas.microsoft.com/office/drawing/2014/main" val="1244597965"/>
                    </a:ext>
                  </a:extLst>
                </a:gridCol>
                <a:gridCol w="2254102">
                  <a:extLst>
                    <a:ext uri="{9D8B030D-6E8A-4147-A177-3AD203B41FA5}">
                      <a16:colId xmlns:a16="http://schemas.microsoft.com/office/drawing/2014/main" val="972332775"/>
                    </a:ext>
                  </a:extLst>
                </a:gridCol>
                <a:gridCol w="1041991">
                  <a:extLst>
                    <a:ext uri="{9D8B030D-6E8A-4147-A177-3AD203B41FA5}">
                      <a16:colId xmlns:a16="http://schemas.microsoft.com/office/drawing/2014/main" val="1147474848"/>
                    </a:ext>
                  </a:extLst>
                </a:gridCol>
                <a:gridCol w="1398810">
                  <a:extLst>
                    <a:ext uri="{9D8B030D-6E8A-4147-A177-3AD203B41FA5}">
                      <a16:colId xmlns:a16="http://schemas.microsoft.com/office/drawing/2014/main" val="2710113409"/>
                    </a:ext>
                  </a:extLst>
                </a:gridCol>
              </a:tblGrid>
              <a:tr h="468000">
                <a:tc gridSpan="2">
                  <a:txBody>
                    <a:bodyPr/>
                    <a:lstStyle/>
                    <a:p>
                      <a:pPr>
                        <a:lnSpc>
                          <a:spcPct val="107000"/>
                        </a:lnSpc>
                        <a:spcAft>
                          <a:spcPts val="800"/>
                        </a:spcAft>
                      </a:pPr>
                      <a:r>
                        <a:rPr lang="en-ES"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pPr>
                        <a:lnSpc>
                          <a:spcPct val="107000"/>
                        </a:lnSpc>
                        <a:spcAft>
                          <a:spcPts val="800"/>
                        </a:spcAft>
                      </a:pP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RT</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Accuracy</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716411173"/>
                  </a:ext>
                </a:extLst>
              </a:tr>
              <a:tr h="468000">
                <a:tc gridSpan="3">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Word</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02798430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a:effectLst/>
                          <a:latin typeface="Times New Roman" panose="02020603050405020304" pitchFamily="18" charset="0"/>
                          <a:cs typeface="Times New Roman" panose="02020603050405020304" pitchFamily="18" charset="0"/>
                        </a:rPr>
                        <a:t>Harmonious</a:t>
                      </a:r>
                      <a:endParaRPr lang="en-US"/>
                    </a:p>
                  </a:txBody>
                  <a:tcPr marL="9525" marR="9525" marT="9525" marB="0" anchor="b">
                    <a:solidFill>
                      <a:srgbClr val="FFFFFF">
                        <a:alpha val="50196"/>
                      </a:srgbClr>
                    </a:solidFill>
                  </a:tcPr>
                </a:tc>
                <a:tc hMerge="1">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Harmonious</a:t>
                      </a:r>
                      <a:endParaRPr lang="en-E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604</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97370315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dirty="0">
                          <a:effectLst/>
                          <a:latin typeface="Times New Roman" panose="02020603050405020304" pitchFamily="18" charset="0"/>
                          <a:cs typeface="Times New Roman" panose="02020603050405020304" pitchFamily="18" charset="0"/>
                        </a:rPr>
                        <a:t>Disharmonious</a:t>
                      </a:r>
                      <a:endParaRPr lang="en-US" dirty="0"/>
                    </a:p>
                  </a:txBody>
                  <a:tcPr marL="9525" marR="9525" marT="9525" marB="0" anchor="b">
                    <a:solidFill>
                      <a:srgbClr val="FFFFFF">
                        <a:alpha val="50196"/>
                      </a:srgbClr>
                    </a:solidFill>
                  </a:tcPr>
                </a:tc>
                <a:tc hMerge="1">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Disharmonious</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623</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866105894"/>
                  </a:ext>
                </a:extLst>
              </a:tr>
              <a:tr h="468000">
                <a:tc gridSpan="3">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Pseudoword</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4037536581"/>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a:effectLst/>
                          <a:latin typeface="Times New Roman" panose="02020603050405020304" pitchFamily="18" charset="0"/>
                          <a:cs typeface="Times New Roman" panose="02020603050405020304" pitchFamily="18" charset="0"/>
                        </a:rPr>
                        <a:t>Harmonious</a:t>
                      </a:r>
                      <a:endParaRPr lang="en-US"/>
                    </a:p>
                  </a:txBody>
                  <a:tcPr marL="9525" marR="9525" marT="9525" marB="0" anchor="b">
                    <a:solidFill>
                      <a:srgbClr val="FFFFFF">
                        <a:alpha val="50196"/>
                      </a:srgbClr>
                    </a:solidFill>
                  </a:tcPr>
                </a:tc>
                <a:tc hMerge="1">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Harmonious</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685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55425828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dirty="0">
                          <a:effectLst/>
                          <a:latin typeface="Times New Roman" panose="02020603050405020304" pitchFamily="18" charset="0"/>
                          <a:cs typeface="Times New Roman" panose="02020603050405020304" pitchFamily="18" charset="0"/>
                        </a:rPr>
                        <a:t>Disharmonious</a:t>
                      </a:r>
                      <a:endParaRPr lang="en-US" dirty="0"/>
                    </a:p>
                  </a:txBody>
                  <a:tcPr marL="9525" marR="9525" marT="9525" marB="0" anchor="b">
                    <a:solidFill>
                      <a:srgbClr val="FFFFFF">
                        <a:alpha val="50196"/>
                      </a:srgbClr>
                    </a:solidFill>
                  </a:tcPr>
                </a:tc>
                <a:tc hMerge="1">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Disharmonious</a:t>
                      </a:r>
                      <a:endParaRPr lang="en-E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686</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0.94</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417690707"/>
                  </a:ext>
                </a:extLst>
              </a:tr>
            </a:tbl>
          </a:graphicData>
        </a:graphic>
      </p:graphicFrame>
      <p:pic>
        <p:nvPicPr>
          <p:cNvPr id="4" name="Picture 3" descr="A graph showing the difference between words and nonwords&#10;&#10;Description automatically generated">
            <a:extLst>
              <a:ext uri="{FF2B5EF4-FFF2-40B4-BE49-F238E27FC236}">
                <a16:creationId xmlns:a16="http://schemas.microsoft.com/office/drawing/2014/main" id="{3F8B1052-424E-9510-1379-385BF632125D}"/>
              </a:ext>
            </a:extLst>
          </p:cNvPr>
          <p:cNvPicPr>
            <a:picLocks noChangeAspect="1"/>
          </p:cNvPicPr>
          <p:nvPr/>
        </p:nvPicPr>
        <p:blipFill>
          <a:blip r:embed="rId3"/>
          <a:stretch>
            <a:fillRect/>
          </a:stretch>
        </p:blipFill>
        <p:spPr>
          <a:xfrm>
            <a:off x="6436567" y="1978188"/>
            <a:ext cx="5398703" cy="4049027"/>
          </a:xfrm>
          <a:prstGeom prst="rect">
            <a:avLst/>
          </a:prstGeom>
        </p:spPr>
      </p:pic>
      <p:sp>
        <p:nvSpPr>
          <p:cNvPr id="7" name="CuadroTexto 6"/>
          <p:cNvSpPr txBox="1"/>
          <p:nvPr/>
        </p:nvSpPr>
        <p:spPr>
          <a:xfrm>
            <a:off x="41253" y="5941167"/>
            <a:ext cx="11810913" cy="830997"/>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As </a:t>
            </a:r>
            <a:r>
              <a:rPr lang="es-ES" sz="2400" dirty="0" err="1">
                <a:latin typeface="Times New Roman" panose="02020603050405020304" pitchFamily="18" charset="0"/>
                <a:cs typeface="Times New Roman" panose="02020603050405020304" pitchFamily="18" charset="0"/>
              </a:rPr>
              <a:t>expected</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harmonious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words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produced</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faster</a:t>
            </a:r>
            <a:r>
              <a:rPr lang="es-ES" sz="2400" dirty="0">
                <a:latin typeface="Times New Roman" panose="02020603050405020304" pitchFamily="18" charset="0"/>
                <a:cs typeface="Times New Roman" panose="02020603050405020304" pitchFamily="18" charset="0"/>
              </a:rPr>
              <a:t> responses. </a:t>
            </a:r>
            <a:r>
              <a:rPr lang="es-ES" sz="2400" dirty="0" err="1">
                <a:latin typeface="Times New Roman" panose="02020603050405020304" pitchFamily="18" charset="0"/>
                <a:cs typeface="Times New Roman" panose="02020603050405020304" pitchFamily="18" charset="0"/>
              </a:rPr>
              <a:t>However</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there</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was</a:t>
            </a:r>
            <a:r>
              <a:rPr lang="es-ES" sz="2400" dirty="0">
                <a:latin typeface="Times New Roman" panose="02020603050405020304" pitchFamily="18" charset="0"/>
                <a:cs typeface="Times New Roman" panose="02020603050405020304" pitchFamily="18" charset="0"/>
              </a:rPr>
              <a:t> no </a:t>
            </a:r>
            <a:r>
              <a:rPr lang="es-ES" sz="2400" dirty="0" err="1">
                <a:latin typeface="Times New Roman" panose="02020603050405020304" pitchFamily="18" charset="0"/>
                <a:cs typeface="Times New Roman" panose="02020603050405020304" pitchFamily="18" charset="0"/>
              </a:rPr>
              <a:t>effect</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for</a:t>
            </a:r>
            <a:r>
              <a:rPr lang="es-ES" sz="2400" dirty="0">
                <a:latin typeface="Times New Roman" panose="02020603050405020304" pitchFamily="18" charset="0"/>
                <a:cs typeface="Times New Roman" panose="02020603050405020304" pitchFamily="18" charset="0"/>
              </a:rPr>
              <a:t> pseudowords.</a:t>
            </a:r>
          </a:p>
        </p:txBody>
      </p:sp>
    </p:spTree>
    <p:extLst>
      <p:ext uri="{BB962C8B-B14F-4D97-AF65-F5344CB8AC3E}">
        <p14:creationId xmlns:p14="http://schemas.microsoft.com/office/powerpoint/2010/main" val="9907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560509" y="1598216"/>
            <a:ext cx="11315540" cy="2430208"/>
          </a:xfrm>
        </p:spPr>
        <p:txBody>
          <a:bodyPr>
            <a:normAutofit/>
          </a:bodyPr>
          <a:lstStyle/>
          <a:p>
            <a:r>
              <a:rPr lang="en-US" sz="3600" dirty="0">
                <a:latin typeface="Times New Roman" panose="02020603050405020304" pitchFamily="18" charset="0"/>
                <a:cs typeface="Times New Roman" panose="02020603050405020304" pitchFamily="18" charset="0"/>
              </a:rPr>
              <a:t>In the Finnish experiment of Perea et al. (2022), words were always harmonious. Thus, any item that was not harmonious was a </a:t>
            </a:r>
            <a:r>
              <a:rPr lang="en-US" sz="3600" dirty="0" err="1">
                <a:latin typeface="Times New Roman" panose="02020603050405020304" pitchFamily="18" charset="0"/>
                <a:cs typeface="Times New Roman" panose="02020603050405020304" pitchFamily="18" charset="0"/>
              </a:rPr>
              <a:t>nonword</a:t>
            </a:r>
            <a:r>
              <a:rPr lang="en-US" sz="3600" dirty="0">
                <a:latin typeface="Times New Roman" panose="02020603050405020304" pitchFamily="18" charset="0"/>
                <a:cs typeface="Times New Roman" panose="02020603050405020304" pitchFamily="18" charset="0"/>
              </a:rPr>
              <a:t>, which could have led to faster RTs for disharmonious pseudowords</a:t>
            </a:r>
          </a:p>
        </p:txBody>
      </p:sp>
      <p:sp>
        <p:nvSpPr>
          <p:cNvPr id="7" name="Title 1">
            <a:extLst>
              <a:ext uri="{FF2B5EF4-FFF2-40B4-BE49-F238E27FC236}">
                <a16:creationId xmlns:a16="http://schemas.microsoft.com/office/drawing/2014/main" id="{30F21448-8274-D740-62F0-57EB1D908BE8}"/>
              </a:ext>
            </a:extLst>
          </p:cNvPr>
          <p:cNvSpPr>
            <a:spLocks noGrp="1"/>
          </p:cNvSpPr>
          <p:nvPr>
            <p:ph type="title"/>
          </p:nvPr>
        </p:nvSpPr>
        <p:spPr>
          <a:xfrm>
            <a:off x="838200" y="223964"/>
            <a:ext cx="10515600" cy="13255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Experiment 2</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Solving the apparent discrepancy for pseudowords</a:t>
            </a:r>
            <a:endParaRPr lang="en-US"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046F028-CC1E-0DD2-C75E-09D13B251BF0}"/>
              </a:ext>
            </a:extLst>
          </p:cNvPr>
          <p:cNvSpPr txBox="1">
            <a:spLocks/>
          </p:cNvSpPr>
          <p:nvPr/>
        </p:nvSpPr>
        <p:spPr>
          <a:xfrm>
            <a:off x="560509" y="3855457"/>
            <a:ext cx="11315540" cy="2155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Vowel harmony is less crucial for Turkish (around 25% of words are disharmonious) than Finnish readers, so it is a less salient marker for “</a:t>
            </a:r>
            <a:r>
              <a:rPr lang="en-US" sz="3600" dirty="0" err="1">
                <a:latin typeface="Times New Roman" panose="02020603050405020304" pitchFamily="18" charset="0"/>
                <a:cs typeface="Times New Roman" panose="02020603050405020304" pitchFamily="18" charset="0"/>
              </a:rPr>
              <a:t>nonword</a:t>
            </a:r>
            <a:r>
              <a:rPr lang="en-US" sz="3600" dirty="0">
                <a:latin typeface="Times New Roman" panose="02020603050405020304" pitchFamily="18" charset="0"/>
                <a:cs typeface="Times New Roman" panose="02020603050405020304" pitchFamily="18" charset="0"/>
              </a:rPr>
              <a:t>" responses.</a:t>
            </a:r>
          </a:p>
        </p:txBody>
      </p:sp>
      <p:sp>
        <p:nvSpPr>
          <p:cNvPr id="6" name="Content Placeholder 2">
            <a:extLst>
              <a:ext uri="{FF2B5EF4-FFF2-40B4-BE49-F238E27FC236}">
                <a16:creationId xmlns:a16="http://schemas.microsoft.com/office/drawing/2014/main" id="{D046F028-CC1E-0DD2-C75E-09D13B251BF0}"/>
              </a:ext>
            </a:extLst>
          </p:cNvPr>
          <p:cNvSpPr txBox="1">
            <a:spLocks/>
          </p:cNvSpPr>
          <p:nvPr/>
        </p:nvSpPr>
        <p:spPr>
          <a:xfrm>
            <a:off x="169832" y="5728781"/>
            <a:ext cx="12096893" cy="132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Times New Roman" panose="02020603050405020304" pitchFamily="18" charset="0"/>
                <a:cs typeface="Times New Roman" panose="02020603050405020304" pitchFamily="18" charset="0"/>
              </a:rPr>
              <a:t>To tell apart these two explanations, we designed Experiment 2</a:t>
            </a:r>
          </a:p>
        </p:txBody>
      </p:sp>
    </p:spTree>
    <p:extLst>
      <p:ext uri="{BB962C8B-B14F-4D97-AF65-F5344CB8AC3E}">
        <p14:creationId xmlns:p14="http://schemas.microsoft.com/office/powerpoint/2010/main" val="19456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40827" y="1954928"/>
            <a:ext cx="10825655" cy="4745418"/>
          </a:xfrm>
        </p:spPr>
        <p:txBody>
          <a:bodyPr>
            <a:normAutofit/>
          </a:bodyPr>
          <a:lstStyle/>
          <a:p>
            <a:r>
              <a:rPr lang="en-US" sz="3600" dirty="0">
                <a:latin typeface="Times New Roman" panose="02020603050405020304" pitchFamily="18" charset="0"/>
                <a:cs typeface="Times New Roman" panose="02020603050405020304" pitchFamily="18" charset="0"/>
              </a:rPr>
              <a:t>A new sample of thirty-six Turkish participants participated (M = 26.94 </a:t>
            </a:r>
            <a:r>
              <a:rPr lang="en-US" sz="3600" dirty="0" err="1">
                <a:latin typeface="Times New Roman" panose="02020603050405020304" pitchFamily="18" charset="0"/>
                <a:cs typeface="Times New Roman" panose="02020603050405020304" pitchFamily="18" charset="0"/>
              </a:rPr>
              <a:t>y.o</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The same pseudowords are used as in Experiment 1.</a:t>
            </a:r>
          </a:p>
          <a:p>
            <a:r>
              <a:rPr lang="en-US" sz="3600" dirty="0">
                <a:latin typeface="Times New Roman" panose="02020603050405020304" pitchFamily="18" charset="0"/>
                <a:cs typeface="Times New Roman" panose="02020603050405020304" pitchFamily="18" charset="0"/>
              </a:rPr>
              <a:t>We replaced the 71 disharmonious nouns with similar-frequency harmonious nouns from the same corpus.</a:t>
            </a:r>
          </a:p>
          <a:p>
            <a:r>
              <a:rPr lang="en-US" sz="3600" dirty="0">
                <a:latin typeface="Times New Roman" panose="02020603050405020304" pitchFamily="18" charset="0"/>
                <a:cs typeface="Times New Roman" panose="02020603050405020304" pitchFamily="18" charset="0"/>
              </a:rPr>
              <a:t>All procedures and data analysis are the same as in Experiment 1.</a:t>
            </a:r>
          </a:p>
          <a:p>
            <a:r>
              <a:rPr lang="en-US" sz="3600" dirty="0">
                <a:latin typeface="Times New Roman" panose="02020603050405020304" pitchFamily="18" charset="0"/>
                <a:cs typeface="Times New Roman" panose="02020603050405020304" pitchFamily="18" charset="0"/>
              </a:rPr>
              <a:t>The experiment was pre-registered in OSF.</a:t>
            </a:r>
          </a:p>
        </p:txBody>
      </p:sp>
      <p:sp>
        <p:nvSpPr>
          <p:cNvPr id="7" name="Title 1">
            <a:extLst>
              <a:ext uri="{FF2B5EF4-FFF2-40B4-BE49-F238E27FC236}">
                <a16:creationId xmlns:a16="http://schemas.microsoft.com/office/drawing/2014/main" id="{30F21448-8274-D740-62F0-57EB1D908BE8}"/>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2</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pseudowords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48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Experiment 2</a:t>
            </a:r>
          </a:p>
        </p:txBody>
      </p:sp>
      <p:sp>
        <p:nvSpPr>
          <p:cNvPr id="8" name="TextBox 7">
            <a:extLst>
              <a:ext uri="{FF2B5EF4-FFF2-40B4-BE49-F238E27FC236}">
                <a16:creationId xmlns:a16="http://schemas.microsoft.com/office/drawing/2014/main" id="{1E4D4BE1-933A-B87E-5FFA-01A929E0D5A2}"/>
              </a:ext>
            </a:extLst>
          </p:cNvPr>
          <p:cNvSpPr txBox="1"/>
          <p:nvPr/>
        </p:nvSpPr>
        <p:spPr>
          <a:xfrm>
            <a:off x="8907389" y="1995815"/>
            <a:ext cx="748923" cy="230832"/>
          </a:xfrm>
          <a:prstGeom prst="rect">
            <a:avLst/>
          </a:prstGeom>
          <a:noFill/>
        </p:spPr>
        <p:txBody>
          <a:bodyPr wrap="none" rtlCol="0">
            <a:spAutoFit/>
          </a:bodyPr>
          <a:lstStyle/>
          <a:p>
            <a:r>
              <a:rPr lang="en-US" sz="900" b="1" dirty="0">
                <a:latin typeface="Arial" panose="020B0604020202020204" pitchFamily="34" charset="0"/>
                <a:cs typeface="Arial" panose="020B0604020202020204" pitchFamily="34" charset="0"/>
              </a:rPr>
              <a:t>Nonwords</a:t>
            </a:r>
            <a:endParaRPr lang="en-US" sz="1100" b="1"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E9663AC4-332A-9454-28A6-26690825178B}"/>
              </a:ext>
            </a:extLst>
          </p:cNvPr>
          <p:cNvGraphicFramePr>
            <a:graphicFrameLocks noGrp="1"/>
          </p:cNvGraphicFramePr>
          <p:nvPr>
            <p:extLst>
              <p:ext uri="{D42A27DB-BD31-4B8C-83A1-F6EECF244321}">
                <p14:modId xmlns:p14="http://schemas.microsoft.com/office/powerpoint/2010/main" val="3108980680"/>
              </p:ext>
            </p:extLst>
          </p:nvPr>
        </p:nvGraphicFramePr>
        <p:xfrm>
          <a:off x="535448" y="2505686"/>
          <a:ext cx="5529020" cy="2160000"/>
        </p:xfrm>
        <a:graphic>
          <a:graphicData uri="http://schemas.openxmlformats.org/drawingml/2006/table">
            <a:tbl>
              <a:tblPr firstRow="1" firstCol="1">
                <a:tableStyleId>{9D7B26C5-4107-4FEC-AEDC-1716B250A1EF}</a:tableStyleId>
              </a:tblPr>
              <a:tblGrid>
                <a:gridCol w="581218">
                  <a:extLst>
                    <a:ext uri="{9D8B030D-6E8A-4147-A177-3AD203B41FA5}">
                      <a16:colId xmlns:a16="http://schemas.microsoft.com/office/drawing/2014/main" val="1800536297"/>
                    </a:ext>
                  </a:extLst>
                </a:gridCol>
                <a:gridCol w="2466872">
                  <a:extLst>
                    <a:ext uri="{9D8B030D-6E8A-4147-A177-3AD203B41FA5}">
                      <a16:colId xmlns:a16="http://schemas.microsoft.com/office/drawing/2014/main" val="1017061608"/>
                    </a:ext>
                  </a:extLst>
                </a:gridCol>
                <a:gridCol w="1127051">
                  <a:extLst>
                    <a:ext uri="{9D8B030D-6E8A-4147-A177-3AD203B41FA5}">
                      <a16:colId xmlns:a16="http://schemas.microsoft.com/office/drawing/2014/main" val="2364117115"/>
                    </a:ext>
                  </a:extLst>
                </a:gridCol>
                <a:gridCol w="1353879">
                  <a:extLst>
                    <a:ext uri="{9D8B030D-6E8A-4147-A177-3AD203B41FA5}">
                      <a16:colId xmlns:a16="http://schemas.microsoft.com/office/drawing/2014/main" val="4162040752"/>
                    </a:ext>
                  </a:extLst>
                </a:gridCol>
              </a:tblGrid>
              <a:tr h="540000">
                <a:tc>
                  <a:txBody>
                    <a:bodyPr/>
                    <a:lstStyle/>
                    <a:p>
                      <a:pPr>
                        <a:lnSpc>
                          <a:spcPct val="107000"/>
                        </a:lnSpc>
                        <a:spcAft>
                          <a:spcPts val="800"/>
                        </a:spcAft>
                      </a:pPr>
                      <a:r>
                        <a:rPr lang="en-ES"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RT</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Accuracy</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2498551170"/>
                  </a:ext>
                </a:extLst>
              </a:tr>
              <a:tr h="540000">
                <a:tc gridSpan="2">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Pseudoword</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601639432"/>
                  </a:ext>
                </a:extLst>
              </a:tr>
              <a:tr h="540000">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Harmonious</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658</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0.955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472708214"/>
                  </a:ext>
                </a:extLst>
              </a:tr>
              <a:tr h="540000">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Disharmonious</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652</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0.957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385658904"/>
                  </a:ext>
                </a:extLst>
              </a:tr>
            </a:tbl>
          </a:graphicData>
        </a:graphic>
      </p:graphicFrame>
      <p:sp>
        <p:nvSpPr>
          <p:cNvPr id="9" name="TextBox 8">
            <a:extLst>
              <a:ext uri="{FF2B5EF4-FFF2-40B4-BE49-F238E27FC236}">
                <a16:creationId xmlns:a16="http://schemas.microsoft.com/office/drawing/2014/main" id="{CE6221A8-1F8E-5AD3-4A75-90DDCF1B4F18}"/>
              </a:ext>
            </a:extLst>
          </p:cNvPr>
          <p:cNvSpPr txBox="1"/>
          <p:nvPr/>
        </p:nvSpPr>
        <p:spPr>
          <a:xfrm>
            <a:off x="746397" y="1703560"/>
            <a:ext cx="12811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Means</a:t>
            </a:r>
          </a:p>
        </p:txBody>
      </p:sp>
      <p:sp>
        <p:nvSpPr>
          <p:cNvPr id="12" name="TextBox 11">
            <a:extLst>
              <a:ext uri="{FF2B5EF4-FFF2-40B4-BE49-F238E27FC236}">
                <a16:creationId xmlns:a16="http://schemas.microsoft.com/office/drawing/2014/main" id="{EC65ED27-F5EF-9FD3-E59B-5A60869E55AC}"/>
              </a:ext>
            </a:extLst>
          </p:cNvPr>
          <p:cNvSpPr txBox="1"/>
          <p:nvPr/>
        </p:nvSpPr>
        <p:spPr>
          <a:xfrm>
            <a:off x="6706321" y="345477"/>
            <a:ext cx="18149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Delta plot</a:t>
            </a:r>
          </a:p>
        </p:txBody>
      </p:sp>
      <p:sp>
        <p:nvSpPr>
          <p:cNvPr id="15" name="TextBox 14">
            <a:extLst>
              <a:ext uri="{FF2B5EF4-FFF2-40B4-BE49-F238E27FC236}">
                <a16:creationId xmlns:a16="http://schemas.microsoft.com/office/drawing/2014/main" id="{2278FA7F-F630-3FBC-7E42-6C747B24D0E6}"/>
              </a:ext>
            </a:extLst>
          </p:cNvPr>
          <p:cNvSpPr txBox="1"/>
          <p:nvPr/>
        </p:nvSpPr>
        <p:spPr>
          <a:xfrm>
            <a:off x="583580" y="5311410"/>
            <a:ext cx="11608420"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We found evidence for a small but reliable effect of vowel harmony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 5.72, 95%CrI [0.25, 14.14]): RTs were faster for disharmonious than harmonious pseudowords.</a:t>
            </a:r>
          </a:p>
        </p:txBody>
      </p:sp>
      <p:pic>
        <p:nvPicPr>
          <p:cNvPr id="5" name="Imagen 4"/>
          <p:cNvPicPr>
            <a:picLocks noChangeAspect="1"/>
          </p:cNvPicPr>
          <p:nvPr/>
        </p:nvPicPr>
        <p:blipFill>
          <a:blip r:embed="rId3"/>
          <a:stretch>
            <a:fillRect/>
          </a:stretch>
        </p:blipFill>
        <p:spPr>
          <a:xfrm>
            <a:off x="6350806" y="1262811"/>
            <a:ext cx="5614452" cy="3716040"/>
          </a:xfrm>
          <a:prstGeom prst="rect">
            <a:avLst/>
          </a:prstGeom>
        </p:spPr>
      </p:pic>
    </p:spTree>
    <p:extLst>
      <p:ext uri="{BB962C8B-B14F-4D97-AF65-F5344CB8AC3E}">
        <p14:creationId xmlns:p14="http://schemas.microsoft.com/office/powerpoint/2010/main" val="128160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233D86-D485-A3E4-94DE-100C72AA6182}"/>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4AC51B99-AFC8-836B-7F4F-455C917617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4CDB4225-365B-2663-1FAB-0B03A9CB0EB0}"/>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In Turkish, vowel harmony helps during visual word recognition</a:t>
            </a:r>
          </a:p>
          <a:p>
            <a:pPr marL="0" indent="0">
              <a:buNone/>
            </a:pPr>
            <a:r>
              <a:rPr lang="en-US" dirty="0">
                <a:latin typeface="Times New Roman" panose="02020603050405020304" pitchFamily="18" charset="0"/>
                <a:cs typeface="Times New Roman" panose="02020603050405020304" pitchFamily="18" charset="0"/>
              </a:rPr>
              <a:t>2) This finding favors the idea that vowel harmony may help attain stable phonological codes (global coherence hypothesis) that, in turn, provide evidence that the item is a “word”.</a:t>
            </a:r>
          </a:p>
          <a:p>
            <a:pPr marL="0" indent="0">
              <a:buNone/>
            </a:pPr>
            <a:r>
              <a:rPr lang="en-US" dirty="0">
                <a:latin typeface="Times New Roman" panose="02020603050405020304" pitchFamily="18" charset="0"/>
                <a:cs typeface="Times New Roman" panose="02020603050405020304" pitchFamily="18" charset="0"/>
              </a:rPr>
              <a:t>3) Unlike Finnish, vowel harmony does not play a key role in “no” responses in lexical decision in Turkish, very likely because vowel disharmony is not a reliable marker of </a:t>
            </a:r>
            <a:r>
              <a:rPr lang="en-US" i="1" dirty="0" err="1">
                <a:latin typeface="Times New Roman" panose="02020603050405020304" pitchFamily="18" charset="0"/>
                <a:cs typeface="Times New Roman" panose="02020603050405020304" pitchFamily="18" charset="0"/>
              </a:rPr>
              <a:t>nonword</a:t>
            </a:r>
            <a:r>
              <a:rPr lang="en-US" i="1" dirty="0">
                <a:latin typeface="Times New Roman" panose="02020603050405020304" pitchFamily="18" charset="0"/>
                <a:cs typeface="Times New Roman" panose="02020603050405020304" pitchFamily="18" charset="0"/>
              </a:rPr>
              <a:t>-likeness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Next step: Examining the effects of vowel harmony during silent reading, in both developmental and adult readers.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6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AB2668-7D45-45F8-B71C-846DCC7CF327}"/>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36280F01-323C-2B87-459C-5783CBA0F3D1}"/>
              </a:ext>
            </a:extLst>
          </p:cNvPr>
          <p:cNvSpPr>
            <a:spLocks noGrp="1"/>
          </p:cNvSpPr>
          <p:nvPr>
            <p:ph type="title"/>
          </p:nvPr>
        </p:nvSpPr>
        <p:spPr>
          <a:xfrm>
            <a:off x="838200" y="2882786"/>
            <a:ext cx="10515600" cy="1325563"/>
          </a:xfrm>
        </p:spPr>
        <p:txBody>
          <a:bodyPr>
            <a:normAutofit/>
          </a:bodyPr>
          <a:lstStyle/>
          <a:p>
            <a:pPr algn="ctr"/>
            <a:r>
              <a:rPr lang="en-US" sz="8000" dirty="0"/>
              <a:t>! 𐱅𐰀𐱁𐰚𐰚𐰇𐰼𐰠𐰀𐰼</a:t>
            </a:r>
          </a:p>
        </p:txBody>
      </p:sp>
    </p:spTree>
    <p:extLst>
      <p:ext uri="{BB962C8B-B14F-4D97-AF65-F5344CB8AC3E}">
        <p14:creationId xmlns:p14="http://schemas.microsoft.com/office/powerpoint/2010/main" val="8456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838200" y="1690687"/>
            <a:ext cx="10515600" cy="4486275"/>
          </a:xfrm>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It is a phonological phenomenon in which vowels within a word share certain phonetic features (</a:t>
            </a:r>
            <a:r>
              <a:rPr lang="en-US" sz="2600" b="1" dirty="0" err="1">
                <a:latin typeface="Times New Roman" panose="02020603050405020304" pitchFamily="18" charset="0"/>
                <a:cs typeface="Times New Roman" panose="02020603050405020304" pitchFamily="18" charset="0"/>
              </a:rPr>
              <a:t>frontness</a:t>
            </a:r>
            <a:r>
              <a:rPr lang="en-US" sz="2600" b="1" dirty="0">
                <a:latin typeface="Times New Roman" panose="02020603050405020304" pitchFamily="18" charset="0"/>
                <a:cs typeface="Times New Roman" panose="02020603050405020304" pitchFamily="18" charset="0"/>
              </a:rPr>
              <a:t> vs. </a:t>
            </a:r>
            <a:r>
              <a:rPr lang="en-US" sz="2600" b="1" dirty="0" err="1">
                <a:latin typeface="Times New Roman" panose="02020603050405020304" pitchFamily="18" charset="0"/>
                <a:cs typeface="Times New Roman" panose="02020603050405020304" pitchFamily="18" charset="0"/>
              </a:rPr>
              <a:t>backness</a:t>
            </a:r>
            <a:r>
              <a:rPr lang="en-US" sz="2600" b="1" dirty="0">
                <a:latin typeface="Times New Roman" panose="02020603050405020304" pitchFamily="18" charset="0"/>
                <a:cs typeface="Times New Roman" panose="02020603050405020304" pitchFamily="18" charset="0"/>
              </a:rPr>
              <a:t> harmony</a:t>
            </a:r>
            <a:r>
              <a:rPr lang="en-US" sz="2600" dirty="0">
                <a:latin typeface="Times New Roman" panose="02020603050405020304" pitchFamily="18" charset="0"/>
                <a:cs typeface="Times New Roman" panose="02020603050405020304" pitchFamily="18" charset="0"/>
              </a:rPr>
              <a:t>, roundness harmony, among others).</a:t>
            </a:r>
          </a:p>
          <a:p>
            <a:pPr>
              <a:lnSpc>
                <a:spcPct val="150000"/>
              </a:lnSpc>
            </a:pPr>
            <a:r>
              <a:rPr lang="en-US" sz="2600" dirty="0">
                <a:latin typeface="Times New Roman" panose="02020603050405020304" pitchFamily="18" charset="0"/>
                <a:cs typeface="Times New Roman" panose="02020603050405020304" pitchFamily="18" charset="0"/>
              </a:rPr>
              <a:t>It occurs in several families of languages (e.g., Altaic languages [Turkish, Mongolian], Uralic languages [Finnish, Hungarian], and others).</a:t>
            </a:r>
          </a:p>
          <a:p>
            <a:pPr>
              <a:lnSpc>
                <a:spcPct val="150000"/>
              </a:lnSpc>
            </a:pPr>
            <a:r>
              <a:rPr lang="en-US" sz="2600" dirty="0">
                <a:latin typeface="Times New Roman" panose="02020603050405020304" pitchFamily="18" charset="0"/>
                <a:cs typeface="Times New Roman" panose="02020603050405020304" pitchFamily="18" charset="0"/>
              </a:rPr>
              <a:t>It also affects morphological processes (e.g., suffixes) and word formation.</a:t>
            </a:r>
          </a:p>
        </p:txBody>
      </p:sp>
    </p:spTree>
    <p:extLst>
      <p:ext uri="{BB962C8B-B14F-4D97-AF65-F5344CB8AC3E}">
        <p14:creationId xmlns:p14="http://schemas.microsoft.com/office/powerpoint/2010/main" val="266144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in Turkish</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629954" y="1514574"/>
            <a:ext cx="10932091" cy="3816355"/>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Frontness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backness</a:t>
            </a:r>
            <a:r>
              <a:rPr lang="en-US" dirty="0">
                <a:latin typeface="Times New Roman" panose="02020603050405020304" pitchFamily="18" charset="0"/>
                <a:cs typeface="Times New Roman" panose="02020603050405020304" pitchFamily="18" charset="0"/>
              </a:rPr>
              <a:t> harmony:</a:t>
            </a:r>
          </a:p>
          <a:p>
            <a:pPr marL="0" indent="0">
              <a:buNone/>
            </a:pPr>
            <a:r>
              <a:rPr lang="en-US" i="1" dirty="0">
                <a:latin typeface="Times New Roman" panose="02020603050405020304" pitchFamily="18" charset="0"/>
                <a:cs typeface="Times New Roman" panose="02020603050405020304" pitchFamily="18" charset="0"/>
              </a:rPr>
              <a:t>Words contain either </a:t>
            </a:r>
            <a:r>
              <a:rPr lang="en-US" b="1" i="1" dirty="0">
                <a:latin typeface="Times New Roman" panose="02020603050405020304" pitchFamily="18" charset="0"/>
                <a:cs typeface="Times New Roman" panose="02020603050405020304" pitchFamily="18" charset="0"/>
              </a:rPr>
              <a:t>front</a:t>
            </a:r>
            <a:r>
              <a:rPr lang="en-US" i="1" dirty="0">
                <a:latin typeface="Times New Roman" panose="02020603050405020304" pitchFamily="18" charset="0"/>
                <a:cs typeface="Times New Roman" panose="02020603050405020304" pitchFamily="18" charset="0"/>
              </a:rPr>
              <a:t> vowels or </a:t>
            </a:r>
            <a:r>
              <a:rPr lang="en-US" b="1" i="1" dirty="0">
                <a:latin typeface="Times New Roman" panose="02020603050405020304" pitchFamily="18" charset="0"/>
                <a:cs typeface="Times New Roman" panose="02020603050405020304" pitchFamily="18" charset="0"/>
              </a:rPr>
              <a:t>back</a:t>
            </a:r>
            <a:r>
              <a:rPr lang="en-US" i="1" dirty="0">
                <a:latin typeface="Times New Roman" panose="02020603050405020304" pitchFamily="18" charset="0"/>
                <a:cs typeface="Times New Roman" panose="02020603050405020304" pitchFamily="18" charset="0"/>
              </a:rPr>
              <a:t> vowels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16F1537B-1DBD-B2D6-BB45-BD13B8C094CB}"/>
              </a:ext>
            </a:extLst>
          </p:cNvPr>
          <p:cNvSpPr txBox="1">
            <a:spLocks/>
          </p:cNvSpPr>
          <p:nvPr/>
        </p:nvSpPr>
        <p:spPr>
          <a:xfrm>
            <a:off x="817323" y="4629166"/>
            <a:ext cx="10932091" cy="197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CFAB7D87-1820-7325-4B57-DFC8C28212A9}"/>
              </a:ext>
            </a:extLst>
          </p:cNvPr>
          <p:cNvSpPr txBox="1"/>
          <p:nvPr/>
        </p:nvSpPr>
        <p:spPr>
          <a:xfrm>
            <a:off x="1655381" y="2783319"/>
            <a:ext cx="6600741" cy="1481175"/>
          </a:xfrm>
          <a:prstGeom prst="rect">
            <a:avLst/>
          </a:prstGeom>
          <a:noFill/>
        </p:spPr>
        <p:txBody>
          <a:bodyPr wrap="square" rtlCol="0">
            <a:spAutoFit/>
          </a:bodyPr>
          <a:lstStyle/>
          <a:p>
            <a:pPr algn="ctr">
              <a:lnSpc>
                <a:spcPct val="150000"/>
              </a:lnSpc>
            </a:pPr>
            <a:r>
              <a:rPr lang="en-US" sz="3200" u="sng" dirty="0">
                <a:latin typeface="Times New Roman" panose="02020603050405020304" pitchFamily="18" charset="0"/>
                <a:cs typeface="Times New Roman" panose="02020603050405020304" pitchFamily="18" charset="0"/>
              </a:rPr>
              <a:t>Turkish Vowels</a:t>
            </a:r>
          </a:p>
          <a:p>
            <a:pPr>
              <a:lnSpc>
                <a:spcPct val="150000"/>
              </a:lnSpc>
            </a:pPr>
            <a:r>
              <a:rPr lang="en-US" sz="3200" u="sng" dirty="0">
                <a:latin typeface="Times New Roman" panose="02020603050405020304" pitchFamily="18" charset="0"/>
                <a:cs typeface="Times New Roman" panose="02020603050405020304" pitchFamily="18" charset="0"/>
              </a:rPr>
              <a:t>Front</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Back</a:t>
            </a:r>
          </a:p>
        </p:txBody>
      </p:sp>
      <p:sp>
        <p:nvSpPr>
          <p:cNvPr id="8" name="TextBox 7">
            <a:extLst>
              <a:ext uri="{FF2B5EF4-FFF2-40B4-BE49-F238E27FC236}">
                <a16:creationId xmlns:a16="http://schemas.microsoft.com/office/drawing/2014/main" id="{C02308DA-2A8F-69AA-D382-49664780F776}"/>
              </a:ext>
            </a:extLst>
          </p:cNvPr>
          <p:cNvSpPr txBox="1"/>
          <p:nvPr/>
        </p:nvSpPr>
        <p:spPr>
          <a:xfrm>
            <a:off x="1791428" y="4254878"/>
            <a:ext cx="103105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e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A334E6B2-CB21-5698-2C1D-27FFCAC364EA}"/>
              </a:ext>
            </a:extLst>
          </p:cNvPr>
          <p:cNvSpPr txBox="1"/>
          <p:nvPr/>
        </p:nvSpPr>
        <p:spPr>
          <a:xfrm>
            <a:off x="1791428" y="4886641"/>
            <a:ext cx="91242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195124DA-77BB-FAE8-D621-2BD3E6119260}"/>
              </a:ext>
            </a:extLst>
          </p:cNvPr>
          <p:cNvSpPr txBox="1"/>
          <p:nvPr/>
        </p:nvSpPr>
        <p:spPr>
          <a:xfrm>
            <a:off x="1791428" y="5442016"/>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ü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y</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4E6E1419-101B-0CBD-526C-7A4640CE7D8E}"/>
              </a:ext>
            </a:extLst>
          </p:cNvPr>
          <p:cNvSpPr txBox="1"/>
          <p:nvPr/>
        </p:nvSpPr>
        <p:spPr>
          <a:xfrm>
            <a:off x="1791428" y="6076323"/>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ö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ø</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4ACFDDD8-BC99-25AC-6975-96F19FAD425A}"/>
              </a:ext>
            </a:extLst>
          </p:cNvPr>
          <p:cNvSpPr txBox="1"/>
          <p:nvPr/>
        </p:nvSpPr>
        <p:spPr>
          <a:xfrm>
            <a:off x="7193539" y="4366966"/>
            <a:ext cx="103105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AE1A0291-A20F-4161-B435-0866B8004165}"/>
              </a:ext>
            </a:extLst>
          </p:cNvPr>
          <p:cNvSpPr txBox="1"/>
          <p:nvPr/>
        </p:nvSpPr>
        <p:spPr>
          <a:xfrm>
            <a:off x="7261933" y="4959411"/>
            <a:ext cx="109196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ı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ɯ</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A1931766-9AFD-2616-E01C-D7B1A65144B0}"/>
              </a:ext>
            </a:extLst>
          </p:cNvPr>
          <p:cNvSpPr txBox="1"/>
          <p:nvPr/>
        </p:nvSpPr>
        <p:spPr>
          <a:xfrm>
            <a:off x="7321129" y="5554104"/>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u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24A846D3-46F0-C888-A058-7BA188DA4568}"/>
              </a:ext>
            </a:extLst>
          </p:cNvPr>
          <p:cNvSpPr txBox="1"/>
          <p:nvPr/>
        </p:nvSpPr>
        <p:spPr>
          <a:xfrm>
            <a:off x="7317040" y="6206131"/>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o</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55CDD428-18D1-415A-1088-C9023D3F3E13}"/>
              </a:ext>
            </a:extLst>
          </p:cNvPr>
          <p:cNvSpPr txBox="1"/>
          <p:nvPr/>
        </p:nvSpPr>
        <p:spPr>
          <a:xfrm>
            <a:off x="2952825" y="4550303"/>
            <a:ext cx="2029723"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güven</a:t>
            </a:r>
            <a:r>
              <a:rPr lang="en-US" sz="2800" dirty="0">
                <a:latin typeface="Times New Roman" panose="02020603050405020304" pitchFamily="18" charset="0"/>
                <a:cs typeface="Times New Roman" panose="02020603050405020304" pitchFamily="18" charset="0"/>
              </a:rPr>
              <a:t> [trust]</a:t>
            </a:r>
          </a:p>
        </p:txBody>
      </p:sp>
      <p:sp>
        <p:nvSpPr>
          <p:cNvPr id="17" name="TextBox 16">
            <a:extLst>
              <a:ext uri="{FF2B5EF4-FFF2-40B4-BE49-F238E27FC236}">
                <a16:creationId xmlns:a16="http://schemas.microsoft.com/office/drawing/2014/main" id="{A7E8271B-02AE-8B8E-F919-928260E2F4E8}"/>
              </a:ext>
            </a:extLst>
          </p:cNvPr>
          <p:cNvSpPr txBox="1"/>
          <p:nvPr/>
        </p:nvSpPr>
        <p:spPr>
          <a:xfrm>
            <a:off x="8654702" y="4545049"/>
            <a:ext cx="222528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kabul</a:t>
            </a:r>
            <a:r>
              <a:rPr lang="en-US" sz="2800" dirty="0">
                <a:latin typeface="Times New Roman" panose="02020603050405020304" pitchFamily="18" charset="0"/>
                <a:cs typeface="Times New Roman" panose="02020603050405020304" pitchFamily="18" charset="0"/>
              </a:rPr>
              <a:t> [accept]</a:t>
            </a:r>
          </a:p>
        </p:txBody>
      </p:sp>
    </p:spTree>
    <p:extLst>
      <p:ext uri="{BB962C8B-B14F-4D97-AF65-F5344CB8AC3E}">
        <p14:creationId xmlns:p14="http://schemas.microsoft.com/office/powerpoint/2010/main" val="308125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in Turkish</a:t>
            </a:r>
          </a:p>
        </p:txBody>
      </p:sp>
      <p:sp>
        <p:nvSpPr>
          <p:cNvPr id="9" name="Content Placeholder 2">
            <a:extLst>
              <a:ext uri="{FF2B5EF4-FFF2-40B4-BE49-F238E27FC236}">
                <a16:creationId xmlns:a16="http://schemas.microsoft.com/office/drawing/2014/main" id="{388CBB40-4D58-496B-DA9D-CE405F8D30B0}"/>
              </a:ext>
            </a:extLst>
          </p:cNvPr>
          <p:cNvSpPr txBox="1">
            <a:spLocks/>
          </p:cNvSpPr>
          <p:nvPr/>
        </p:nvSpPr>
        <p:spPr>
          <a:xfrm>
            <a:off x="613317" y="1545979"/>
            <a:ext cx="11432025" cy="197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Old Turkic had full consistent word harmony. Modern Turkish still keeps 75% of this pattern despite cultural influences over time.</a:t>
            </a:r>
            <a:endParaRPr lang="en-US" dirty="0"/>
          </a:p>
        </p:txBody>
      </p:sp>
      <p:sp>
        <p:nvSpPr>
          <p:cNvPr id="3" name="TextBox 2">
            <a:extLst>
              <a:ext uri="{FF2B5EF4-FFF2-40B4-BE49-F238E27FC236}">
                <a16:creationId xmlns:a16="http://schemas.microsoft.com/office/drawing/2014/main" id="{BAD37D3B-ACED-C2CC-B623-C809C9838988}"/>
              </a:ext>
            </a:extLst>
          </p:cNvPr>
          <p:cNvSpPr txBox="1"/>
          <p:nvPr/>
        </p:nvSpPr>
        <p:spPr>
          <a:xfrm>
            <a:off x="8219330" y="3223776"/>
            <a:ext cx="3453831" cy="461665"/>
          </a:xfrm>
          <a:prstGeom prst="rect">
            <a:avLst/>
          </a:prstGeom>
          <a:solidFill>
            <a:schemeClr val="bg1"/>
          </a:solidFill>
          <a:ln>
            <a:solidFill>
              <a:schemeClr val="tx1"/>
            </a:solidFill>
          </a:ln>
        </p:spPr>
        <p:txBody>
          <a:bodyPr wrap="none" rtlCol="0">
            <a:spAutoFit/>
          </a:bodyPr>
          <a:lstStyle/>
          <a:p>
            <a:r>
              <a:rPr lang="en-US" sz="2400" b="1" dirty="0" err="1">
                <a:highlight>
                  <a:srgbClr val="FFFFFF"/>
                </a:highlight>
                <a:latin typeface="Times New Roman" panose="02020603050405020304" pitchFamily="18" charset="0"/>
                <a:cs typeface="Times New Roman" panose="02020603050405020304" pitchFamily="18" charset="0"/>
              </a:rPr>
              <a:t>Mucize</a:t>
            </a:r>
            <a:r>
              <a:rPr lang="en-US" sz="2400" b="1" dirty="0">
                <a:highlight>
                  <a:srgbClr val="FFFFFF"/>
                </a:highlight>
                <a:latin typeface="Times New Roman" panose="02020603050405020304" pitchFamily="18" charset="0"/>
                <a:cs typeface="Times New Roman" panose="02020603050405020304" pitchFamily="18" charset="0"/>
              </a:rPr>
              <a:t> [miracle] Arabic </a:t>
            </a:r>
          </a:p>
        </p:txBody>
      </p:sp>
      <p:sp>
        <p:nvSpPr>
          <p:cNvPr id="5" name="TextBox 4">
            <a:extLst>
              <a:ext uri="{FF2B5EF4-FFF2-40B4-BE49-F238E27FC236}">
                <a16:creationId xmlns:a16="http://schemas.microsoft.com/office/drawing/2014/main" id="{12F24F1E-0F6A-C9DD-8E62-A57944B3099C}"/>
              </a:ext>
            </a:extLst>
          </p:cNvPr>
          <p:cNvSpPr txBox="1"/>
          <p:nvPr/>
        </p:nvSpPr>
        <p:spPr>
          <a:xfrm>
            <a:off x="8192804" y="4779624"/>
            <a:ext cx="3355406" cy="461665"/>
          </a:xfrm>
          <a:prstGeom prst="rect">
            <a:avLst/>
          </a:prstGeom>
          <a:solidFill>
            <a:schemeClr val="bg1"/>
          </a:solidFill>
          <a:ln>
            <a:solidFill>
              <a:schemeClr val="tx1"/>
            </a:solidFill>
          </a:ln>
        </p:spPr>
        <p:txBody>
          <a:bodyPr wrap="none" rtlCol="0">
            <a:spAutoFit/>
          </a:bodyPr>
          <a:lstStyle/>
          <a:p>
            <a:r>
              <a:rPr lang="en-US" sz="2400" b="1" dirty="0" err="1">
                <a:highlight>
                  <a:srgbClr val="FFFFFF"/>
                </a:highlight>
                <a:latin typeface="Times New Roman" panose="02020603050405020304" pitchFamily="18" charset="0"/>
                <a:cs typeface="Times New Roman" panose="02020603050405020304" pitchFamily="18" charset="0"/>
              </a:rPr>
              <a:t>Efsane</a:t>
            </a:r>
            <a:r>
              <a:rPr lang="en-US" sz="2400" b="1" dirty="0">
                <a:highlight>
                  <a:srgbClr val="FFFFFF"/>
                </a:highlight>
                <a:latin typeface="Times New Roman" panose="02020603050405020304" pitchFamily="18" charset="0"/>
                <a:cs typeface="Times New Roman" panose="02020603050405020304" pitchFamily="18" charset="0"/>
              </a:rPr>
              <a:t> [legend] Persian </a:t>
            </a:r>
          </a:p>
        </p:txBody>
      </p:sp>
      <p:sp>
        <p:nvSpPr>
          <p:cNvPr id="7" name="TextBox 6">
            <a:extLst>
              <a:ext uri="{FF2B5EF4-FFF2-40B4-BE49-F238E27FC236}">
                <a16:creationId xmlns:a16="http://schemas.microsoft.com/office/drawing/2014/main" id="{EFB9F61B-6F3D-B8DC-6A1B-B612B243C43B}"/>
              </a:ext>
            </a:extLst>
          </p:cNvPr>
          <p:cNvSpPr txBox="1"/>
          <p:nvPr/>
        </p:nvSpPr>
        <p:spPr>
          <a:xfrm>
            <a:off x="8240595" y="4023405"/>
            <a:ext cx="3253648" cy="461665"/>
          </a:xfrm>
          <a:prstGeom prst="rect">
            <a:avLst/>
          </a:prstGeom>
          <a:solidFill>
            <a:schemeClr val="bg1"/>
          </a:solidFill>
          <a:ln>
            <a:solidFill>
              <a:schemeClr val="tx1"/>
            </a:solidFill>
          </a:ln>
        </p:spPr>
        <p:txBody>
          <a:bodyPr wrap="none" rtlCol="0">
            <a:spAutoFit/>
          </a:bodyPr>
          <a:lstStyle/>
          <a:p>
            <a:r>
              <a:rPr lang="en-US" sz="2400" b="1" dirty="0" err="1">
                <a:highlight>
                  <a:srgbClr val="FFFFFF"/>
                </a:highlight>
                <a:latin typeface="Times New Roman" panose="02020603050405020304" pitchFamily="18" charset="0"/>
                <a:cs typeface="Times New Roman" panose="02020603050405020304" pitchFamily="18" charset="0"/>
              </a:rPr>
              <a:t>Egzotik</a:t>
            </a:r>
            <a:r>
              <a:rPr lang="en-US" sz="2400" b="1" dirty="0">
                <a:highlight>
                  <a:srgbClr val="FFFFFF"/>
                </a:highlight>
                <a:latin typeface="Times New Roman" panose="02020603050405020304" pitchFamily="18" charset="0"/>
                <a:cs typeface="Times New Roman" panose="02020603050405020304" pitchFamily="18" charset="0"/>
              </a:rPr>
              <a:t> [exotic] French</a:t>
            </a:r>
          </a:p>
        </p:txBody>
      </p:sp>
      <p:pic>
        <p:nvPicPr>
          <p:cNvPr id="6" name="Picture 5">
            <a:extLst>
              <a:ext uri="{FF2B5EF4-FFF2-40B4-BE49-F238E27FC236}">
                <a16:creationId xmlns:a16="http://schemas.microsoft.com/office/drawing/2014/main" id="{C5CA86DD-8F94-49D2-94F6-1AE2E39D3711}"/>
              </a:ext>
            </a:extLst>
          </p:cNvPr>
          <p:cNvPicPr>
            <a:picLocks noChangeAspect="1"/>
          </p:cNvPicPr>
          <p:nvPr/>
        </p:nvPicPr>
        <p:blipFill>
          <a:blip r:embed="rId3"/>
          <a:stretch>
            <a:fillRect/>
          </a:stretch>
        </p:blipFill>
        <p:spPr>
          <a:xfrm>
            <a:off x="310221" y="2531167"/>
            <a:ext cx="7746063" cy="4218959"/>
          </a:xfrm>
          <a:prstGeom prst="rect">
            <a:avLst/>
          </a:prstGeom>
        </p:spPr>
      </p:pic>
      <p:sp>
        <p:nvSpPr>
          <p:cNvPr id="8" name="CuadroTexto 7"/>
          <p:cNvSpPr txBox="1"/>
          <p:nvPr/>
        </p:nvSpPr>
        <p:spPr>
          <a:xfrm>
            <a:off x="613317" y="6300439"/>
            <a:ext cx="3614854" cy="369332"/>
          </a:xfrm>
          <a:prstGeom prst="rect">
            <a:avLst/>
          </a:prstGeom>
          <a:noFill/>
        </p:spPr>
        <p:txBody>
          <a:bodyPr wrap="square" rtlCol="0">
            <a:spAutoFit/>
          </a:bodyPr>
          <a:lstStyle/>
          <a:p>
            <a:r>
              <a:rPr lang="es-ES" dirty="0"/>
              <a:t>Harrison et al. (2002)</a:t>
            </a:r>
          </a:p>
        </p:txBody>
      </p:sp>
    </p:spTree>
    <p:extLst>
      <p:ext uri="{BB962C8B-B14F-4D97-AF65-F5344CB8AC3E}">
        <p14:creationId xmlns:p14="http://schemas.microsoft.com/office/powerpoint/2010/main" val="417738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233340"/>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and speech segmentation</a:t>
            </a:r>
          </a:p>
        </p:txBody>
      </p:sp>
      <p:sp>
        <p:nvSpPr>
          <p:cNvPr id="15" name="TextBox 14">
            <a:extLst>
              <a:ext uri="{FF2B5EF4-FFF2-40B4-BE49-F238E27FC236}">
                <a16:creationId xmlns:a16="http://schemas.microsoft.com/office/drawing/2014/main" id="{B53571BD-C97D-2F43-823E-700D9878C554}"/>
              </a:ext>
            </a:extLst>
          </p:cNvPr>
          <p:cNvSpPr txBox="1"/>
          <p:nvPr/>
        </p:nvSpPr>
        <p:spPr>
          <a:xfrm>
            <a:off x="894906" y="2406708"/>
            <a:ext cx="9397409" cy="954107"/>
          </a:xfrm>
          <a:prstGeom prst="rect">
            <a:avLst/>
          </a:prstGeom>
          <a:noFill/>
        </p:spPr>
        <p:txBody>
          <a:bodyPr wrap="square" rtlCol="0">
            <a:spAutoFit/>
          </a:bodyPr>
          <a:lstStyle/>
          <a:p>
            <a:pPr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7-month-old infants </a:t>
            </a:r>
            <a:r>
              <a:rPr lang="en-GB" sz="2800" dirty="0">
                <a:solidFill>
                  <a:srgbClr val="0D0D0D"/>
                </a:solidFill>
                <a:latin typeface="Times New Roman" panose="02020603050405020304" pitchFamily="18" charset="0"/>
                <a:cs typeface="Times New Roman" panose="02020603050405020304" pitchFamily="18" charset="0"/>
              </a:rPr>
              <a:t>from UK </a:t>
            </a:r>
            <a:r>
              <a:rPr lang="en-GB" sz="2800" b="0" i="0" dirty="0">
                <a:solidFill>
                  <a:srgbClr val="0D0D0D"/>
                </a:solidFill>
                <a:effectLst/>
                <a:latin typeface="Times New Roman" panose="02020603050405020304" pitchFamily="18" charset="0"/>
                <a:cs typeface="Times New Roman" panose="02020603050405020304" pitchFamily="18" charset="0"/>
              </a:rPr>
              <a:t>can detect vowel harmony patterns without language exposure.</a:t>
            </a:r>
          </a:p>
        </p:txBody>
      </p:sp>
      <p:sp>
        <p:nvSpPr>
          <p:cNvPr id="17" name="TextBox 16">
            <a:extLst>
              <a:ext uri="{FF2B5EF4-FFF2-40B4-BE49-F238E27FC236}">
                <a16:creationId xmlns:a16="http://schemas.microsoft.com/office/drawing/2014/main" id="{E29C2A73-6E6A-F873-9EE9-F5DD75CD1A08}"/>
              </a:ext>
            </a:extLst>
          </p:cNvPr>
          <p:cNvSpPr txBox="1"/>
          <p:nvPr/>
        </p:nvSpPr>
        <p:spPr>
          <a:xfrm>
            <a:off x="838200" y="3447682"/>
            <a:ext cx="9794358" cy="954107"/>
          </a:xfrm>
          <a:prstGeom prst="rect">
            <a:avLst/>
          </a:prstGeom>
          <a:noFill/>
        </p:spPr>
        <p:txBody>
          <a:bodyPr wrap="square">
            <a:spAutoFit/>
          </a:bodyPr>
          <a:lstStyle/>
          <a:p>
            <a:pPr>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Vowel h</a:t>
            </a:r>
            <a:r>
              <a:rPr lang="en-GB" sz="2800" b="0" i="0" dirty="0">
                <a:solidFill>
                  <a:srgbClr val="0D0D0D"/>
                </a:solidFill>
                <a:effectLst/>
                <a:latin typeface="Times New Roman" panose="02020603050405020304" pitchFamily="18" charset="0"/>
                <a:cs typeface="Times New Roman" panose="02020603050405020304" pitchFamily="18" charset="0"/>
              </a:rPr>
              <a:t>armony patterns aid infants in segmenting continuous speech into proto-word forms</a:t>
            </a:r>
            <a:r>
              <a:rPr lang="en-GB" sz="2800" dirty="0">
                <a:solidFill>
                  <a:srgbClr val="0D0D0D"/>
                </a:solidFill>
                <a:latin typeface="Times New Roman" panose="02020603050405020304" pitchFamily="18" charset="0"/>
                <a:cs typeface="Times New Roman" panose="02020603050405020304" pitchFamily="18" charset="0"/>
              </a:rPr>
              <a:t> </a:t>
            </a:r>
            <a:r>
              <a:rPr lang="en-GB" sz="2800" b="0" i="0" dirty="0">
                <a:solidFill>
                  <a:srgbClr val="0D0D0D"/>
                </a:solidFill>
                <a:effectLst/>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Mintz</a:t>
            </a:r>
            <a:r>
              <a:rPr lang="en-US" sz="2800" dirty="0">
                <a:latin typeface="Times New Roman" panose="02020603050405020304" pitchFamily="18" charset="0"/>
                <a:cs typeface="Times New Roman" panose="02020603050405020304" pitchFamily="18" charset="0"/>
              </a:rPr>
              <a:t> et al., 2018</a:t>
            </a:r>
            <a:r>
              <a:rPr lang="en-GB" sz="2800" b="0" i="0" dirty="0">
                <a:solidFill>
                  <a:srgbClr val="0D0D0D"/>
                </a:solidFill>
                <a:effectLst/>
                <a:latin typeface="Times New Roman" panose="02020603050405020304" pitchFamily="18" charset="0"/>
                <a:cs typeface="Times New Roman" panose="02020603050405020304" pitchFamily="18" charset="0"/>
              </a:rPr>
              <a:t>).</a:t>
            </a:r>
          </a:p>
        </p:txBody>
      </p:sp>
      <p:sp>
        <p:nvSpPr>
          <p:cNvPr id="23" name="TextBox 22">
            <a:extLst>
              <a:ext uri="{FF2B5EF4-FFF2-40B4-BE49-F238E27FC236}">
                <a16:creationId xmlns:a16="http://schemas.microsoft.com/office/drawing/2014/main" id="{D0C94B36-7D57-3FD5-5B69-EDE714AF9FCE}"/>
              </a:ext>
            </a:extLst>
          </p:cNvPr>
          <p:cNvSpPr txBox="1"/>
          <p:nvPr/>
        </p:nvSpPr>
        <p:spPr>
          <a:xfrm>
            <a:off x="890719" y="1614709"/>
            <a:ext cx="10741300" cy="661207"/>
          </a:xfrm>
          <a:prstGeom prst="rect">
            <a:avLst/>
          </a:prstGeom>
          <a:noFill/>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Vowel harmony facilitates speech segmentation in infants and adults. </a:t>
            </a:r>
          </a:p>
        </p:txBody>
      </p:sp>
      <p:sp>
        <p:nvSpPr>
          <p:cNvPr id="24" name="TextBox 23">
            <a:extLst>
              <a:ext uri="{FF2B5EF4-FFF2-40B4-BE49-F238E27FC236}">
                <a16:creationId xmlns:a16="http://schemas.microsoft.com/office/drawing/2014/main" id="{9572C04B-6BBB-46A8-C6A2-EF8DEEE19574}"/>
              </a:ext>
            </a:extLst>
          </p:cNvPr>
          <p:cNvSpPr txBox="1"/>
          <p:nvPr/>
        </p:nvSpPr>
        <p:spPr>
          <a:xfrm>
            <a:off x="838200" y="4365034"/>
            <a:ext cx="10741300" cy="2031325"/>
          </a:xfrm>
          <a:prstGeom prst="rect">
            <a:avLst/>
          </a:prstGeom>
          <a:noFill/>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In adults language with vowel harmony: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They use vowel harmony as a cue when segmenting words in disharmonious spoken nonword strings (Suomi et al., 1997; </a:t>
            </a:r>
            <a:r>
              <a:rPr lang="en-US" sz="2800" dirty="0" err="1">
                <a:latin typeface="Times New Roman" panose="02020603050405020304" pitchFamily="18" charset="0"/>
                <a:cs typeface="Times New Roman" panose="02020603050405020304" pitchFamily="18" charset="0"/>
              </a:rPr>
              <a:t>Vroomen</a:t>
            </a:r>
            <a:r>
              <a:rPr lang="en-US" sz="2800" dirty="0">
                <a:latin typeface="Times New Roman" panose="02020603050405020304" pitchFamily="18" charset="0"/>
                <a:cs typeface="Times New Roman" panose="02020603050405020304" pitchFamily="18" charset="0"/>
              </a:rPr>
              <a:t> et al., 1998)</a:t>
            </a:r>
          </a:p>
        </p:txBody>
      </p:sp>
    </p:spTree>
    <p:extLst>
      <p:ext uri="{BB962C8B-B14F-4D97-AF65-F5344CB8AC3E}">
        <p14:creationId xmlns:p14="http://schemas.microsoft.com/office/powerpoint/2010/main" val="8033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6999F-7E22-860A-7F41-09300D3D565D}"/>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DFA672E4-F6AF-ACB8-2C43-E3A785E22F12}"/>
              </a:ext>
            </a:extLst>
          </p:cNvPr>
          <p:cNvSpPr>
            <a:spLocks noGrp="1"/>
          </p:cNvSpPr>
          <p:nvPr>
            <p:ph type="title"/>
          </p:nvPr>
        </p:nvSpPr>
        <p:spPr>
          <a:xfrm>
            <a:off x="838200" y="2882786"/>
            <a:ext cx="10515600" cy="1325563"/>
          </a:xfrm>
        </p:spPr>
        <p:txBody>
          <a:bodyPr/>
          <a:lstStyle/>
          <a:p>
            <a:pPr algn="ctr"/>
            <a:r>
              <a:rPr lang="en-US" dirty="0">
                <a:latin typeface="Times New Roman" panose="02020603050405020304" pitchFamily="18" charset="0"/>
                <a:cs typeface="Times New Roman" panose="02020603050405020304" pitchFamily="18" charset="0"/>
              </a:rPr>
              <a:t>What about the visual domain?</a:t>
            </a:r>
          </a:p>
        </p:txBody>
      </p:sp>
    </p:spTree>
    <p:extLst>
      <p:ext uri="{BB962C8B-B14F-4D97-AF65-F5344CB8AC3E}">
        <p14:creationId xmlns:p14="http://schemas.microsoft.com/office/powerpoint/2010/main" val="18126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when reading compounds</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617479" y="3255386"/>
            <a:ext cx="11027736" cy="1460431"/>
          </a:xfrm>
        </p:spPr>
        <p:txBody>
          <a:bodyPr>
            <a:normAutofit/>
          </a:bodyPr>
          <a:lstStyle/>
          <a:p>
            <a:pPr marL="0" indent="0">
              <a:buNone/>
            </a:pPr>
            <a:r>
              <a:rPr lang="en-US" i="1" dirty="0" err="1">
                <a:latin typeface="Times New Roman" panose="02020603050405020304" pitchFamily="18" charset="0"/>
                <a:ea typeface="Times New Roman" panose="02020603050405020304" pitchFamily="18" charset="0"/>
              </a:rPr>
              <a:t>sähkö</a:t>
            </a:r>
            <a:r>
              <a:rPr lang="en-US" i="1" dirty="0" err="1">
                <a:solidFill>
                  <a:srgbClr val="FF0000"/>
                </a:solidFill>
                <a:latin typeface="Times New Roman" panose="02020603050405020304" pitchFamily="18" charset="0"/>
                <a:ea typeface="Times New Roman" panose="02020603050405020304" pitchFamily="18" charset="0"/>
              </a:rPr>
              <a:t>asentaja</a:t>
            </a:r>
            <a:r>
              <a:rPr lang="en-US" dirty="0">
                <a:latin typeface="Times New Roman" panose="02020603050405020304" pitchFamily="18" charset="0"/>
                <a:ea typeface="Times New Roman" panose="02020603050405020304" pitchFamily="18" charset="0"/>
              </a:rPr>
              <a:t> [electricity expert</a:t>
            </a:r>
            <a:r>
              <a:rPr lang="en-ES" dirty="0">
                <a:latin typeface="Times New Roman" panose="02020603050405020304" pitchFamily="18" charset="0"/>
                <a:ea typeface="Times New Roman" panose="02020603050405020304" pitchFamily="18" charset="0"/>
              </a:rPr>
              <a:t>]; disharmoni</a:t>
            </a:r>
            <a:r>
              <a:rPr lang="es-ES" dirty="0" err="1">
                <a:latin typeface="Times New Roman" panose="02020603050405020304" pitchFamily="18" charset="0"/>
                <a:ea typeface="Times New Roman" panose="02020603050405020304" pitchFamily="18" charset="0"/>
              </a:rPr>
              <a:t>ous</a:t>
            </a:r>
            <a:endParaRPr lang="en-US" dirty="0">
              <a:latin typeface="Times New Roman" panose="02020603050405020304" pitchFamily="18" charset="0"/>
              <a:cs typeface="Times New Roman" panose="02020603050405020304" pitchFamily="18" charset="0"/>
            </a:endParaRPr>
          </a:p>
          <a:p>
            <a:pPr marL="0" indent="0">
              <a:buNone/>
            </a:pPr>
            <a:r>
              <a:rPr lang="en-US" i="1" dirty="0" err="1">
                <a:effectLst/>
                <a:latin typeface="Times New Roman" panose="02020603050405020304" pitchFamily="18" charset="0"/>
                <a:ea typeface="Times New Roman" panose="02020603050405020304" pitchFamily="18" charset="0"/>
              </a:rPr>
              <a:t>satu</a:t>
            </a:r>
            <a:r>
              <a:rPr lang="en-US" i="1" dirty="0" err="1">
                <a:solidFill>
                  <a:srgbClr val="FF0000"/>
                </a:solidFill>
                <a:effectLst/>
                <a:latin typeface="Times New Roman" panose="02020603050405020304" pitchFamily="18" charset="0"/>
                <a:ea typeface="Times New Roman" panose="02020603050405020304" pitchFamily="18" charset="0"/>
              </a:rPr>
              <a:t>olento</a:t>
            </a:r>
            <a:r>
              <a:rPr lang="en-US" dirty="0">
                <a:effectLst/>
                <a:latin typeface="Times New Roman" panose="02020603050405020304" pitchFamily="18" charset="0"/>
                <a:ea typeface="Times New Roman" panose="02020603050405020304" pitchFamily="18" charset="0"/>
              </a:rPr>
              <a:t> [fairytale creature]; </a:t>
            </a:r>
            <a:r>
              <a:rPr lang="en-ES" dirty="0">
                <a:latin typeface="Times New Roman" panose="02020603050405020304" pitchFamily="18" charset="0"/>
                <a:ea typeface="Times New Roman" panose="02020603050405020304" pitchFamily="18" charset="0"/>
              </a:rPr>
              <a:t>harmoni</a:t>
            </a:r>
            <a:r>
              <a:rPr lang="es-ES" dirty="0" err="1">
                <a:latin typeface="Times New Roman" panose="02020603050405020304" pitchFamily="18" charset="0"/>
                <a:ea typeface="Times New Roman" panose="02020603050405020304" pitchFamily="18" charset="0"/>
              </a:rPr>
              <a:t>ous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530A91-CD72-9A01-3DF7-B88BF1D48D08}"/>
              </a:ext>
            </a:extLst>
          </p:cNvPr>
          <p:cNvSpPr txBox="1"/>
          <p:nvPr/>
        </p:nvSpPr>
        <p:spPr>
          <a:xfrm>
            <a:off x="617479" y="1787742"/>
            <a:ext cx="1027649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Bertram et al. (2004) investigated the effect of vowel harmony on the parsing of compound words in Finnish. </a:t>
            </a:r>
          </a:p>
          <a:p>
            <a:endParaRPr lang="en-US" sz="2800" dirty="0">
              <a:latin typeface="Times New Roman" panose="02020603050405020304" pitchFamily="18" charset="0"/>
              <a:cs typeface="Times New Roman" panose="02020603050405020304" pitchFamily="18" charset="0"/>
            </a:endParaRPr>
          </a:p>
        </p:txBody>
      </p:sp>
      <p:sp>
        <p:nvSpPr>
          <p:cNvPr id="7" name="Rectángulo 6"/>
          <p:cNvSpPr/>
          <p:nvPr/>
        </p:nvSpPr>
        <p:spPr>
          <a:xfrm>
            <a:off x="617479" y="4961689"/>
            <a:ext cx="10935184"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They found that if the two words in the compound word are harmonically dissonant, eye fixation times on the compound are shorter.</a:t>
            </a:r>
          </a:p>
        </p:txBody>
      </p:sp>
    </p:spTree>
    <p:extLst>
      <p:ext uri="{BB962C8B-B14F-4D97-AF65-F5344CB8AC3E}">
        <p14:creationId xmlns:p14="http://schemas.microsoft.com/office/powerpoint/2010/main" val="22173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6999F-7E22-860A-7F41-09300D3D565D}"/>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DFA672E4-F6AF-ACB8-2C43-E3A785E22F12}"/>
              </a:ext>
            </a:extLst>
          </p:cNvPr>
          <p:cNvSpPr>
            <a:spLocks noGrp="1"/>
          </p:cNvSpPr>
          <p:nvPr>
            <p:ph type="title"/>
          </p:nvPr>
        </p:nvSpPr>
        <p:spPr>
          <a:xfrm>
            <a:off x="838200" y="3100258"/>
            <a:ext cx="10515600" cy="1325563"/>
          </a:xfrm>
        </p:spPr>
        <p:txBody>
          <a:bodyPr/>
          <a:lstStyle/>
          <a:p>
            <a:pPr algn="ctr"/>
            <a:r>
              <a:rPr lang="en-US" dirty="0">
                <a:latin typeface="Times New Roman" panose="02020603050405020304" pitchFamily="18" charset="0"/>
                <a:cs typeface="Times New Roman" panose="02020603050405020304" pitchFamily="18" charset="0"/>
              </a:rPr>
              <a:t>And what about the role of vowel harmony during word recognition?</a:t>
            </a:r>
          </a:p>
        </p:txBody>
      </p:sp>
    </p:spTree>
    <p:extLst>
      <p:ext uri="{BB962C8B-B14F-4D97-AF65-F5344CB8AC3E}">
        <p14:creationId xmlns:p14="http://schemas.microsoft.com/office/powerpoint/2010/main" val="269629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828D-E078-B079-ED04-9770379B8F9C}"/>
              </a:ext>
            </a:extLst>
          </p:cNvPr>
          <p:cNvSpPr txBox="1">
            <a:spLocks/>
          </p:cNvSpPr>
          <p:nvPr/>
        </p:nvSpPr>
        <p:spPr>
          <a:xfrm>
            <a:off x="1602137" y="395142"/>
            <a:ext cx="8987726" cy="96089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atin typeface="Times New Roman" panose="02020603050405020304" pitchFamily="18" charset="0"/>
                <a:cs typeface="Times New Roman" panose="02020603050405020304" pitchFamily="18" charset="0"/>
              </a:rPr>
              <a:t>Theoretical framework</a:t>
            </a:r>
            <a:br>
              <a:rPr lang="en-US" sz="6000"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Global coherence hypothesis</a:t>
            </a:r>
            <a:endParaRPr lang="en-US" sz="6000" i="1" dirty="0">
              <a:latin typeface="Times New Roman" panose="02020603050405020304" pitchFamily="18" charset="0"/>
              <a:cs typeface="Times New Roman" panose="02020603050405020304" pitchFamily="18" charset="0"/>
            </a:endParaRPr>
          </a:p>
        </p:txBody>
      </p:sp>
      <p:sp>
        <p:nvSpPr>
          <p:cNvPr id="3" name="TextBox 5">
            <a:extLst>
              <a:ext uri="{FF2B5EF4-FFF2-40B4-BE49-F238E27FC236}">
                <a16:creationId xmlns:a16="http://schemas.microsoft.com/office/drawing/2014/main" id="{6B6B13A4-32DC-5023-E4C8-A27525C112CC}"/>
              </a:ext>
            </a:extLst>
          </p:cNvPr>
          <p:cNvSpPr txBox="1"/>
          <p:nvPr/>
        </p:nvSpPr>
        <p:spPr>
          <a:xfrm>
            <a:off x="140446" y="1642775"/>
            <a:ext cx="8390238" cy="3108543"/>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O</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rthographic and phonological codes from a visually presented word can be combined into a single measure </a:t>
            </a:r>
            <a:r>
              <a:rPr lang="en-US" sz="2800" dirty="0">
                <a:latin typeface="Times New Roman" panose="02020603050405020304" pitchFamily="18" charset="0"/>
                <a:ea typeface="Calibri" panose="020F0502020204030204" pitchFamily="34" charset="0"/>
                <a:cs typeface="Times New Roman" panose="02020603050405020304" pitchFamily="18" charset="0"/>
              </a:rPr>
              <a:t>of “quality of evidence” i</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n a lexical decision task, as a measure of </a:t>
            </a:r>
            <a:r>
              <a:rPr lang="en-US" sz="2800" b="0" i="1" dirty="0">
                <a:effectLst/>
                <a:latin typeface="Times New Roman" panose="02020603050405020304" pitchFamily="18" charset="0"/>
                <a:ea typeface="Calibri" panose="020F0502020204030204" pitchFamily="34" charset="0"/>
                <a:cs typeface="Times New Roman" panose="02020603050405020304" pitchFamily="18" charset="0"/>
              </a:rPr>
              <a:t>coherence</a:t>
            </a:r>
            <a:r>
              <a:rPr lang="en-US" sz="2800" dirty="0">
                <a:latin typeface="Times New Roman" panose="02020603050405020304" pitchFamily="18" charset="0"/>
                <a:ea typeface="Calibri" panose="020F0502020204030204" pitchFamily="34" charset="0"/>
                <a:cs typeface="Times New Roman" panose="02020603050405020304" pitchFamily="18" charset="0"/>
              </a:rPr>
              <a:t>—the higher the coherence, the faster their identification (Van Orden &amp; Goldinger, 1998).  </a:t>
            </a: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8530683" y="1359150"/>
            <a:ext cx="3441775" cy="3105430"/>
          </a:xfrm>
          <a:prstGeom prst="rect">
            <a:avLst/>
          </a:prstGeom>
        </p:spPr>
      </p:pic>
      <p:sp>
        <p:nvSpPr>
          <p:cNvPr id="6" name="TextBox 5">
            <a:extLst>
              <a:ext uri="{FF2B5EF4-FFF2-40B4-BE49-F238E27FC236}">
                <a16:creationId xmlns:a16="http://schemas.microsoft.com/office/drawing/2014/main" id="{6B6B13A4-32DC-5023-E4C8-A27525C112CC}"/>
              </a:ext>
            </a:extLst>
          </p:cNvPr>
          <p:cNvSpPr txBox="1"/>
          <p:nvPr/>
        </p:nvSpPr>
        <p:spPr>
          <a:xfrm>
            <a:off x="231474" y="4631267"/>
            <a:ext cx="11878749" cy="2246769"/>
          </a:xfrm>
          <a:prstGeom prst="rect">
            <a:avLst/>
          </a:prstGeom>
          <a:noFill/>
        </p:spPr>
        <p:txBody>
          <a:bodyPr wrap="square" rtlCol="0">
            <a:spAutoFit/>
          </a:bodyPr>
          <a:lstStyle/>
          <a:p>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If vowel harmony contributes to the formation of coherent phonological codes in Turkish,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harmonious words </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would reach a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stable orthographic-phonological state</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in a lexical decision task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faster</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than</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disharmonious words</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dirty="0">
                <a:latin typeface="Times New Roman" panose="02020603050405020304" pitchFamily="18" charset="0"/>
                <a:ea typeface="Calibri" panose="020F0502020204030204" pitchFamily="34" charset="0"/>
                <a:cs typeface="Times New Roman" panose="02020603050405020304" pitchFamily="18" charset="0"/>
              </a:rPr>
              <a:t>Conversely,  t</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he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opposite</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pattern might be expected for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pseudowords</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70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1673</TotalTime>
  <Words>1604</Words>
  <Application>Microsoft Macintosh PowerPoint</Application>
  <PresentationFormat>Widescreen</PresentationFormat>
  <Paragraphs>199</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Times</vt:lpstr>
      <vt:lpstr>Times New Roman</vt:lpstr>
      <vt:lpstr>Office Theme</vt:lpstr>
      <vt:lpstr>Harmony in sight or how vowel harmony modulates visual word recognition in Turkish</vt:lpstr>
      <vt:lpstr>Vowel Harmony</vt:lpstr>
      <vt:lpstr>Vowel Harmony in Turkish</vt:lpstr>
      <vt:lpstr>Vowel Harmony in Turkish</vt:lpstr>
      <vt:lpstr>Vowel Harmony and speech segmentation</vt:lpstr>
      <vt:lpstr>What about the visual domain?</vt:lpstr>
      <vt:lpstr>Vowel Harmony when reading compounds</vt:lpstr>
      <vt:lpstr>And what about the role of vowel harmony during word recognition?</vt:lpstr>
      <vt:lpstr>PowerPoint Presentation</vt:lpstr>
      <vt:lpstr>Vowel Harmony and lexical processing</vt:lpstr>
      <vt:lpstr>Can we directly examine the effect of vowel harmony on words?</vt:lpstr>
      <vt:lpstr>Experiment 1 Vowel harmony for words</vt:lpstr>
      <vt:lpstr>Experiment 1 Vowel harmony for words</vt:lpstr>
      <vt:lpstr>Experiment 1</vt:lpstr>
      <vt:lpstr>Experiment 2 Solving the apparent discrepancy for pseudowords</vt:lpstr>
      <vt:lpstr>Experiment 2 Vowel harmony for pseudowords</vt:lpstr>
      <vt:lpstr>Experiment 2</vt:lpstr>
      <vt:lpstr>Conclusions</vt:lpstr>
      <vt:lpstr>! 𐱅𐰀𐱁𐰚𐰚𐰇𐰼𐰠𐰀𐰼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in sight or how vowel harmony modulates visual word recognition in Turkish</dc:title>
  <dc:creator>Zeynep Gunes Ozkan</dc:creator>
  <cp:lastModifiedBy>Zeynep Gunes Ozkan</cp:lastModifiedBy>
  <cp:revision>17</cp:revision>
  <dcterms:created xsi:type="dcterms:W3CDTF">2024-03-25T17:40:29Z</dcterms:created>
  <dcterms:modified xsi:type="dcterms:W3CDTF">2024-03-28T17:01:01Z</dcterms:modified>
</cp:coreProperties>
</file>