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8" r:id="rId3"/>
    <p:sldId id="259" r:id="rId4"/>
    <p:sldId id="260" r:id="rId5"/>
    <p:sldId id="267" r:id="rId6"/>
    <p:sldId id="268" r:id="rId7"/>
    <p:sldId id="265" r:id="rId8"/>
    <p:sldId id="270" r:id="rId9"/>
    <p:sldId id="280" r:id="rId10"/>
    <p:sldId id="269" r:id="rId11"/>
    <p:sldId id="266" r:id="rId12"/>
    <p:sldId id="272" r:id="rId13"/>
    <p:sldId id="278" r:id="rId14"/>
    <p:sldId id="263" r:id="rId15"/>
    <p:sldId id="273" r:id="rId16"/>
    <p:sldId id="279" r:id="rId17"/>
    <p:sldId id="261" r:id="rId18"/>
    <p:sldId id="276" r:id="rId19"/>
    <p:sldId id="277" r:id="rId20"/>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D5F0E8-11BB-958C-6699-122CFBFCB2DC}" name="Zeynep Gunes Ozkan" initials="" userId="S::zeynep.ozkan@uv.es::57a04a60-d115-425d-89b9-3cc9c849c22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02C67"/>
    <a:srgbClr val="FFFFFF"/>
    <a:srgbClr val="FDFCF9"/>
    <a:srgbClr val="FDFBF7"/>
    <a:srgbClr val="F8F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23"/>
    <p:restoredTop sz="78617" autoAdjust="0"/>
  </p:normalViewPr>
  <p:slideViewPr>
    <p:cSldViewPr snapToGrid="0">
      <p:cViewPr>
        <p:scale>
          <a:sx n="50" d="100"/>
          <a:sy n="50" d="100"/>
        </p:scale>
        <p:origin x="1152" y="8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2" d="100"/>
          <a:sy n="82" d="100"/>
        </p:scale>
        <p:origin x="399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200FB8-5BCC-525D-45A7-5D02C8786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81AEE1-0E0A-6538-F20C-3799B252FC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952924-45C3-CC47-90D5-EB1C89F2668D}" type="datetimeFigureOut">
              <a:rPr lang="en-US" smtClean="0"/>
              <a:t>4/7/24</a:t>
            </a:fld>
            <a:endParaRPr lang="en-US"/>
          </a:p>
        </p:txBody>
      </p:sp>
      <p:sp>
        <p:nvSpPr>
          <p:cNvPr id="4" name="Footer Placeholder 3">
            <a:extLst>
              <a:ext uri="{FF2B5EF4-FFF2-40B4-BE49-F238E27FC236}">
                <a16:creationId xmlns:a16="http://schemas.microsoft.com/office/drawing/2014/main" id="{10439B7F-9DA2-88B8-09D5-8BA90352B9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6E83F7-C077-9F16-0F37-311B056AE3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7FC5A5-CCF3-DE40-A522-667DAA013387}" type="slidenum">
              <a:rPr lang="en-US" smtClean="0"/>
              <a:t>‹#›</a:t>
            </a:fld>
            <a:endParaRPr lang="en-US"/>
          </a:p>
        </p:txBody>
      </p:sp>
    </p:spTree>
    <p:extLst>
      <p:ext uri="{BB962C8B-B14F-4D97-AF65-F5344CB8AC3E}">
        <p14:creationId xmlns:p14="http://schemas.microsoft.com/office/powerpoint/2010/main" val="2881000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D035F-5082-3D43-82BA-02FD46820E33}" type="datetimeFigureOut">
              <a:rPr lang="en-US" smtClean="0"/>
              <a:t>4/7/24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EF63C-BB3C-434C-A8AF-E327C1094C0C}" type="slidenum">
              <a:rPr lang="en-US" smtClean="0"/>
              <a:t>‹#›</a:t>
            </a:fld>
            <a:endParaRPr lang="en-US"/>
          </a:p>
        </p:txBody>
      </p:sp>
    </p:spTree>
    <p:extLst>
      <p:ext uri="{BB962C8B-B14F-4D97-AF65-F5344CB8AC3E}">
        <p14:creationId xmlns:p14="http://schemas.microsoft.com/office/powerpoint/2010/main" val="429005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Hello everyone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zeynep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özkan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today I would like to talk about vowel harmony in Turkish. </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EEF63C-BB3C-434C-A8AF-E327C1094C0C}" type="slidenum">
              <a:rPr lang="en-US" smtClean="0"/>
              <a:t>1</a:t>
            </a:fld>
            <a:endParaRPr lang="en-US"/>
          </a:p>
        </p:txBody>
      </p:sp>
    </p:spTree>
    <p:extLst>
      <p:ext uri="{BB962C8B-B14F-4D97-AF65-F5344CB8AC3E}">
        <p14:creationId xmlns:p14="http://schemas.microsoft.com/office/powerpoint/2010/main" val="210020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ES" sz="1200" kern="100" dirty="0">
                <a:effectLst/>
                <a:latin typeface="Aptos" panose="020B0004020202020204" pitchFamily="34" charset="0"/>
                <a:ea typeface="Aptos" panose="020B0004020202020204" pitchFamily="34" charset="0"/>
                <a:cs typeface="Times New Roman" panose="02020603050405020304" pitchFamily="18" charset="0"/>
              </a:rPr>
              <a:t>In Finnish, almost all words are harmonious, That is why Perea and his colleagues compared harmonic and disharmonic pseudowords with lexical decision task. They found that disharmonious pseudowords are recognized faster than harmonious pseudowords which is consistent with the global coherence hypothesis. </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10</a:t>
            </a:fld>
            <a:endParaRPr lang="en-US"/>
          </a:p>
        </p:txBody>
      </p:sp>
    </p:spTree>
    <p:extLst>
      <p:ext uri="{BB962C8B-B14F-4D97-AF65-F5344CB8AC3E}">
        <p14:creationId xmlns:p14="http://schemas.microsoft.com/office/powerpoint/2010/main" val="571012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ES" sz="1800" kern="100" dirty="0">
                <a:effectLst/>
                <a:latin typeface="Aptos" panose="020B0004020202020204" pitchFamily="34" charset="0"/>
                <a:ea typeface="Aptos" panose="020B0004020202020204" pitchFamily="34" charset="0"/>
                <a:cs typeface="Times New Roman" panose="02020603050405020304" pitchFamily="18" charset="0"/>
              </a:rPr>
              <a:t>So is it possible to examine the effect of vowel harmony on words?</a:t>
            </a:r>
          </a:p>
          <a:p>
            <a:pPr>
              <a:lnSpc>
                <a:spcPct val="115000"/>
              </a:lnSpc>
              <a:spcAft>
                <a:spcPts val="800"/>
              </a:spcAft>
            </a:pPr>
            <a:r>
              <a:rPr lang="en-ES" sz="1800" kern="100" dirty="0">
                <a:effectLst/>
                <a:latin typeface="Aptos" panose="020B0004020202020204" pitchFamily="34" charset="0"/>
                <a:ea typeface="Aptos" panose="020B0004020202020204" pitchFamily="34" charset="0"/>
                <a:cs typeface="Times New Roman" panose="02020603050405020304" pitchFamily="18" charset="0"/>
              </a:rPr>
              <a:t>Yes, because Turkish has %25 percent of disharmonious words and they are eligible to be controlled by other factors such as word frequency length and orthographic neighbors.</a:t>
            </a:r>
          </a:p>
          <a:p>
            <a:pPr marL="0" marR="0" lvl="0" indent="0" algn="l" defTabSz="914400" rtl="0" eaLnBrk="1" fontAlgn="auto" latinLnBrk="0" hangingPunct="1">
              <a:lnSpc>
                <a:spcPct val="100000"/>
              </a:lnSpc>
              <a:spcBef>
                <a:spcPts val="0"/>
              </a:spcBef>
              <a:spcAft>
                <a:spcPts val="0"/>
              </a:spcAft>
              <a:buClrTx/>
              <a:buSzTx/>
              <a:buFontTx/>
              <a:buNone/>
              <a:tabLst/>
              <a:defRPr/>
            </a:pPr>
            <a:r>
              <a:rPr lang="en-ES" sz="1800" kern="100" dirty="0">
                <a:effectLst/>
                <a:latin typeface="Aptos" panose="020B0004020202020204" pitchFamily="34" charset="0"/>
                <a:ea typeface="Aptos" panose="020B0004020202020204" pitchFamily="34" charset="0"/>
                <a:cs typeface="Times New Roman" panose="02020603050405020304" pitchFamily="18" charset="0"/>
              </a:rPr>
              <a:t>Here you can see examples from our four conditions.</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11</a:t>
            </a:fld>
            <a:endParaRPr lang="en-US"/>
          </a:p>
        </p:txBody>
      </p:sp>
    </p:spTree>
    <p:extLst>
      <p:ext uri="{BB962C8B-B14F-4D97-AF65-F5344CB8AC3E}">
        <p14:creationId xmlns:p14="http://schemas.microsoft.com/office/powerpoint/2010/main" val="345221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sz="1800" kern="100" dirty="0">
                <a:effectLst/>
                <a:latin typeface="Aptos" panose="020B0004020202020204" pitchFamily="34" charset="0"/>
                <a:ea typeface="Aptos" panose="020B0004020202020204" pitchFamily="34" charset="0"/>
                <a:cs typeface="Times New Roman" panose="02020603050405020304" pitchFamily="18" charset="0"/>
              </a:rPr>
              <a:t>So we create a list with 142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monomorphemic Turkish nouns with half harmonious and half disharmonious of 4 to 6 letters 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Wordlex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Also in the same amount and same proportion, we create pseudowords 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wuggy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12</a:t>
            </a:fld>
            <a:endParaRPr lang="en-US"/>
          </a:p>
        </p:txBody>
      </p:sp>
    </p:spTree>
    <p:extLst>
      <p:ext uri="{BB962C8B-B14F-4D97-AF65-F5344CB8AC3E}">
        <p14:creationId xmlns:p14="http://schemas.microsoft.com/office/powerpoint/2010/main" val="2994232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ES" sz="1800" kern="100" dirty="0">
                <a:effectLst/>
                <a:latin typeface="Aptos" panose="020B0004020202020204" pitchFamily="34" charset="0"/>
                <a:ea typeface="Aptos" panose="020B0004020202020204" pitchFamily="34" charset="0"/>
                <a:cs typeface="Times New Roman" panose="02020603050405020304" pitchFamily="18" charset="0"/>
              </a:rPr>
              <a:t>We used lexical decision task in online settings by pavlovia and psychopy. We analyse our data with bayesian linear mixed effect model.</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13</a:t>
            </a:fld>
            <a:endParaRPr lang="en-US"/>
          </a:p>
        </p:txBody>
      </p:sp>
    </p:spTree>
    <p:extLst>
      <p:ext uri="{BB962C8B-B14F-4D97-AF65-F5344CB8AC3E}">
        <p14:creationId xmlns:p14="http://schemas.microsoft.com/office/powerpoint/2010/main" val="2714177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you can see our means and delta plots. </a:t>
            </a:r>
            <a:r>
              <a:rPr lang="es-ES" sz="1200" dirty="0">
                <a:latin typeface="Times New Roman" panose="02020603050405020304" pitchFamily="18" charset="0"/>
                <a:cs typeface="Times New Roman" panose="02020603050405020304" pitchFamily="18" charset="0"/>
              </a:rPr>
              <a:t>As </a:t>
            </a:r>
            <a:r>
              <a:rPr lang="es-ES" sz="1200" dirty="0" err="1">
                <a:latin typeface="Times New Roman" panose="02020603050405020304" pitchFamily="18" charset="0"/>
                <a:cs typeface="Times New Roman" panose="02020603050405020304" pitchFamily="18" charset="0"/>
              </a:rPr>
              <a:t>expected</a:t>
            </a:r>
            <a:r>
              <a:rPr lang="es-ES" sz="1200" dirty="0">
                <a:latin typeface="Times New Roman" panose="02020603050405020304" pitchFamily="18" charset="0"/>
                <a:cs typeface="Times New Roman" panose="02020603050405020304" pitchFamily="18" charset="0"/>
              </a:rPr>
              <a:t>, </a:t>
            </a:r>
            <a:r>
              <a:rPr lang="es-ES" sz="1200" dirty="0" err="1">
                <a:latin typeface="Times New Roman" panose="02020603050405020304" pitchFamily="18" charset="0"/>
                <a:cs typeface="Times New Roman" panose="02020603050405020304" pitchFamily="18" charset="0"/>
              </a:rPr>
              <a:t>harmonious</a:t>
            </a:r>
            <a:r>
              <a:rPr lang="es-ES" sz="1200" dirty="0">
                <a:latin typeface="Times New Roman" panose="02020603050405020304" pitchFamily="18" charset="0"/>
                <a:cs typeface="Times New Roman" panose="02020603050405020304" pitchFamily="18" charset="0"/>
              </a:rPr>
              <a:t> </a:t>
            </a:r>
            <a:r>
              <a:rPr lang="es-ES" sz="1200" dirty="0" err="1">
                <a:latin typeface="Times New Roman" panose="02020603050405020304" pitchFamily="18" charset="0"/>
                <a:cs typeface="Times New Roman" panose="02020603050405020304" pitchFamily="18" charset="0"/>
              </a:rPr>
              <a:t>words</a:t>
            </a:r>
            <a:r>
              <a:rPr lang="es-ES" sz="1200" dirty="0">
                <a:latin typeface="Times New Roman" panose="02020603050405020304" pitchFamily="18" charset="0"/>
                <a:cs typeface="Times New Roman" panose="02020603050405020304" pitchFamily="18" charset="0"/>
              </a:rPr>
              <a:t> </a:t>
            </a:r>
            <a:r>
              <a:rPr lang="es-ES" sz="1200" dirty="0" err="1">
                <a:latin typeface="Times New Roman" panose="02020603050405020304" pitchFamily="18" charset="0"/>
                <a:cs typeface="Times New Roman" panose="02020603050405020304" pitchFamily="18" charset="0"/>
              </a:rPr>
              <a:t>produced</a:t>
            </a:r>
            <a:r>
              <a:rPr lang="es-ES" sz="1200" dirty="0">
                <a:latin typeface="Times New Roman" panose="02020603050405020304" pitchFamily="18" charset="0"/>
                <a:cs typeface="Times New Roman" panose="02020603050405020304" pitchFamily="18" charset="0"/>
              </a:rPr>
              <a:t> </a:t>
            </a:r>
            <a:r>
              <a:rPr lang="es-ES" sz="1200" dirty="0" err="1">
                <a:latin typeface="Times New Roman" panose="02020603050405020304" pitchFamily="18" charset="0"/>
                <a:cs typeface="Times New Roman" panose="02020603050405020304" pitchFamily="18" charset="0"/>
              </a:rPr>
              <a:t>faster</a:t>
            </a:r>
            <a:r>
              <a:rPr lang="es-ES" sz="1200" dirty="0">
                <a:latin typeface="Times New Roman" panose="02020603050405020304" pitchFamily="18" charset="0"/>
                <a:cs typeface="Times New Roman" panose="02020603050405020304" pitchFamily="18" charset="0"/>
              </a:rPr>
              <a:t> responses </a:t>
            </a:r>
            <a:r>
              <a:rPr lang="es-ES" sz="1200" dirty="0" err="1">
                <a:latin typeface="Times New Roman" panose="02020603050405020304" pitchFamily="18" charset="0"/>
                <a:cs typeface="Times New Roman" panose="02020603050405020304" pitchFamily="18" charset="0"/>
              </a:rPr>
              <a:t>than</a:t>
            </a:r>
            <a:r>
              <a:rPr lang="es-ES" sz="1200" dirty="0">
                <a:latin typeface="Times New Roman" panose="02020603050405020304" pitchFamily="18" charset="0"/>
                <a:cs typeface="Times New Roman" panose="02020603050405020304" pitchFamily="18" charset="0"/>
              </a:rPr>
              <a:t> </a:t>
            </a:r>
            <a:r>
              <a:rPr lang="es-ES" sz="1200" dirty="0" err="1">
                <a:latin typeface="Times New Roman" panose="02020603050405020304" pitchFamily="18" charset="0"/>
                <a:cs typeface="Times New Roman" panose="02020603050405020304" pitchFamily="18" charset="0"/>
              </a:rPr>
              <a:t>disharmonious</a:t>
            </a:r>
            <a:r>
              <a:rPr lang="es-ES" sz="1200" dirty="0">
                <a:latin typeface="Times New Roman" panose="02020603050405020304" pitchFamily="18" charset="0"/>
                <a:cs typeface="Times New Roman" panose="02020603050405020304" pitchFamily="18" charset="0"/>
              </a:rPr>
              <a:t> </a:t>
            </a:r>
            <a:r>
              <a:rPr lang="es-ES" sz="1200" dirty="0" err="1">
                <a:latin typeface="Times New Roman" panose="02020603050405020304" pitchFamily="18" charset="0"/>
                <a:cs typeface="Times New Roman" panose="02020603050405020304" pitchFamily="18" charset="0"/>
              </a:rPr>
              <a:t>words</a:t>
            </a:r>
            <a:r>
              <a:rPr lang="es-ES" sz="1200" dirty="0">
                <a:latin typeface="Times New Roman" panose="02020603050405020304" pitchFamily="18" charset="0"/>
                <a:cs typeface="Times New Roman" panose="02020603050405020304" pitchFamily="18" charset="0"/>
              </a:rPr>
              <a:t>. </a:t>
            </a:r>
            <a:r>
              <a:rPr lang="es-ES" sz="1200" dirty="0" err="1">
                <a:latin typeface="Times New Roman" panose="02020603050405020304" pitchFamily="18" charset="0"/>
                <a:cs typeface="Times New Roman" panose="02020603050405020304" pitchFamily="18" charset="0"/>
              </a:rPr>
              <a:t>However</a:t>
            </a:r>
            <a:r>
              <a:rPr lang="es-ES" sz="1200"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f</a:t>
            </a:r>
            <a:r>
              <a:rPr lang="en-US" dirty="0"/>
              <a:t>or pseudowords, we didn’t get any effect and this null effect differs from the experiment in Finnish that I mentioned earlier. We design a second experiment 2 to solve this discrepancy. </a:t>
            </a:r>
          </a:p>
        </p:txBody>
      </p:sp>
      <p:sp>
        <p:nvSpPr>
          <p:cNvPr id="4" name="Slide Number Placeholder 3"/>
          <p:cNvSpPr>
            <a:spLocks noGrp="1"/>
          </p:cNvSpPr>
          <p:nvPr>
            <p:ph type="sldNum" sz="quarter" idx="5"/>
          </p:nvPr>
        </p:nvSpPr>
        <p:spPr/>
        <p:txBody>
          <a:bodyPr/>
          <a:lstStyle/>
          <a:p>
            <a:fld id="{4BEEF63C-BB3C-434C-A8AF-E327C1094C0C}" type="slidenum">
              <a:rPr lang="en-US" smtClean="0"/>
              <a:t>14</a:t>
            </a:fld>
            <a:endParaRPr lang="en-US"/>
          </a:p>
        </p:txBody>
      </p:sp>
    </p:spTree>
    <p:extLst>
      <p:ext uri="{BB962C8B-B14F-4D97-AF65-F5344CB8AC3E}">
        <p14:creationId xmlns:p14="http://schemas.microsoft.com/office/powerpoint/2010/main" val="3550462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There can be two potential reasons for this apparent discrepancy. </a:t>
            </a:r>
            <a:r>
              <a:rPr lang="en-ES" sz="1800" kern="100" dirty="0">
                <a:effectLst/>
                <a:latin typeface="Aptos" panose="020B0004020202020204" pitchFamily="34" charset="0"/>
                <a:ea typeface="Aptos" panose="020B0004020202020204" pitchFamily="34" charset="0"/>
                <a:cs typeface="Times New Roman" panose="02020603050405020304" pitchFamily="18" charset="0"/>
              </a:rPr>
              <a:t>One option is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the Finnish experiment words were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always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harmonious. So any disharmonious item should be a nonword. However we had half harmonious and half disharmonious words in our item list. </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Second option is, as Turkish has more disharmonious words in its corpus than Finnish, maybe vowel harmony is a less salient marker for nonword responses.</a:t>
            </a:r>
          </a:p>
          <a:p>
            <a:pPr marL="0" marR="0" lvl="0" indent="0" algn="l" defTabSz="914400" rtl="0" eaLnBrk="1" fontAlgn="auto" latinLnBrk="0" hangingPunct="1">
              <a:lnSpc>
                <a:spcPct val="115000"/>
              </a:lnSpc>
              <a:spcBef>
                <a:spcPts val="0"/>
              </a:spcBef>
              <a:spcAft>
                <a:spcPts val="800"/>
              </a:spcAft>
              <a:buClrTx/>
              <a:buSzTx/>
              <a:buFontTx/>
              <a:buNone/>
              <a:tabLst/>
              <a:defRPr/>
            </a:pPr>
            <a:r>
              <a:rPr lang="en-US" sz="1800" dirty="0">
                <a:latin typeface="Times New Roman" panose="02020603050405020304" pitchFamily="18" charset="0"/>
                <a:cs typeface="Times New Roman" panose="02020603050405020304" pitchFamily="18" charset="0"/>
              </a:rPr>
              <a:t>To tell apart these two explanations, we designed Experiment 2</a:t>
            </a:r>
          </a:p>
          <a:p>
            <a:pPr>
              <a:lnSpc>
                <a:spcPct val="115000"/>
              </a:lnSpc>
              <a:spcAft>
                <a:spcPts val="800"/>
              </a:spcAft>
            </a:pP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EEF63C-BB3C-434C-A8AF-E327C1094C0C}" type="slidenum">
              <a:rPr lang="en-US" smtClean="0"/>
              <a:t>15</a:t>
            </a:fld>
            <a:endParaRPr lang="en-US"/>
          </a:p>
        </p:txBody>
      </p:sp>
    </p:spTree>
    <p:extLst>
      <p:ext uri="{BB962C8B-B14F-4D97-AF65-F5344CB8AC3E}">
        <p14:creationId xmlns:p14="http://schemas.microsoft.com/office/powerpoint/2010/main" val="926913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16</a:t>
            </a:fld>
            <a:endParaRPr lang="en-US"/>
          </a:p>
        </p:txBody>
      </p:sp>
    </p:spTree>
    <p:extLst>
      <p:ext uri="{BB962C8B-B14F-4D97-AF65-F5344CB8AC3E}">
        <p14:creationId xmlns:p14="http://schemas.microsoft.com/office/powerpoint/2010/main" val="2656712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found evidence for a small but reliable effect of vowel harmony. Disharmonic nonwords produced faster reaction time than harmonics. However its important to note that this effect size much smaller than in Finnish.</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r>
              <a:rPr lang="en-US" dirty="0"/>
              <a:t> </a:t>
            </a:r>
          </a:p>
        </p:txBody>
      </p:sp>
      <p:sp>
        <p:nvSpPr>
          <p:cNvPr id="4" name="Slide Number Placeholder 3"/>
          <p:cNvSpPr>
            <a:spLocks noGrp="1"/>
          </p:cNvSpPr>
          <p:nvPr>
            <p:ph type="sldNum" sz="quarter" idx="5"/>
          </p:nvPr>
        </p:nvSpPr>
        <p:spPr/>
        <p:txBody>
          <a:bodyPr/>
          <a:lstStyle/>
          <a:p>
            <a:fld id="{4BEEF63C-BB3C-434C-A8AF-E327C1094C0C}" type="slidenum">
              <a:rPr lang="en-US" smtClean="0"/>
              <a:t>17</a:t>
            </a:fld>
            <a:endParaRPr lang="en-US"/>
          </a:p>
        </p:txBody>
      </p:sp>
    </p:spTree>
    <p:extLst>
      <p:ext uri="{BB962C8B-B14F-4D97-AF65-F5344CB8AC3E}">
        <p14:creationId xmlns:p14="http://schemas.microsoft.com/office/powerpoint/2010/main" val="2812227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sz="1800" kern="100" dirty="0">
                <a:effectLst/>
                <a:latin typeface="Aptos" panose="020B0004020202020204" pitchFamily="34" charset="0"/>
                <a:ea typeface="Aptos" panose="020B0004020202020204" pitchFamily="34" charset="0"/>
                <a:cs typeface="Times New Roman" panose="02020603050405020304" pitchFamily="18" charset="0"/>
              </a:rPr>
              <a:t>In summary, this study is the first demonstration of the facilitative effect of vowel harmony on the word recognition of visually presented words. Our findings were consistent with the global coherence theory.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Its important to note that vowel harmony plays a smaller role in nonword responses than Finnish.</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a:p>
            <a:r>
              <a:rPr lang="en-US" dirty="0"/>
              <a:t>The design is matter. But its not a critical criterion. </a:t>
            </a:r>
          </a:p>
        </p:txBody>
      </p:sp>
      <p:sp>
        <p:nvSpPr>
          <p:cNvPr id="4" name="Slide Number Placeholder 3"/>
          <p:cNvSpPr>
            <a:spLocks noGrp="1"/>
          </p:cNvSpPr>
          <p:nvPr>
            <p:ph type="sldNum" sz="quarter" idx="5"/>
          </p:nvPr>
        </p:nvSpPr>
        <p:spPr/>
        <p:txBody>
          <a:bodyPr/>
          <a:lstStyle/>
          <a:p>
            <a:fld id="{4BEEF63C-BB3C-434C-A8AF-E327C1094C0C}" type="slidenum">
              <a:rPr lang="en-US" smtClean="0"/>
              <a:t>18</a:t>
            </a:fld>
            <a:endParaRPr lang="en-US"/>
          </a:p>
        </p:txBody>
      </p:sp>
    </p:spTree>
    <p:extLst>
      <p:ext uri="{BB962C8B-B14F-4D97-AF65-F5344CB8AC3E}">
        <p14:creationId xmlns:p14="http://schemas.microsoft.com/office/powerpoint/2010/main" val="189875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Vowel harmony is a phonological phenomenon. </a:t>
            </a:r>
            <a:r>
              <a:rPr lang="en-GB" sz="2800" b="0" i="0" dirty="0">
                <a:solidFill>
                  <a:srgbClr val="0D0D0D"/>
                </a:solidFill>
                <a:effectLst/>
                <a:highlight>
                  <a:srgbClr val="FFFFFF"/>
                </a:highlight>
                <a:latin typeface="Söhne"/>
              </a:rPr>
              <a:t>This occurs when vowels within a word share certain phonetic features.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There are different kinds of harmony types like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frontness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vs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backness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harmony or roundness harmony in this presentation I will focus on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frontness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backness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vowel harmony. Vowel harmony occurs in several families of languages.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helps speech production as it facilitates pronunciation. And also it affects morphological processes such as suffix formation.</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i="0" dirty="0">
              <a:effectLst/>
              <a:latin typeface="Times"/>
            </a:endParaRPr>
          </a:p>
        </p:txBody>
      </p:sp>
      <p:sp>
        <p:nvSpPr>
          <p:cNvPr id="4" name="Slide Number Placeholder 3"/>
          <p:cNvSpPr>
            <a:spLocks noGrp="1"/>
          </p:cNvSpPr>
          <p:nvPr>
            <p:ph type="sldNum" sz="quarter" idx="5"/>
          </p:nvPr>
        </p:nvSpPr>
        <p:spPr/>
        <p:txBody>
          <a:bodyPr/>
          <a:lstStyle/>
          <a:p>
            <a:fld id="{4BEEF63C-BB3C-434C-A8AF-E327C1094C0C}" type="slidenum">
              <a:rPr lang="en-US" smtClean="0"/>
              <a:t>2</a:t>
            </a:fld>
            <a:endParaRPr lang="en-US"/>
          </a:p>
        </p:txBody>
      </p:sp>
    </p:spTree>
    <p:extLst>
      <p:ext uri="{BB962C8B-B14F-4D97-AF65-F5344CB8AC3E}">
        <p14:creationId xmlns:p14="http://schemas.microsoft.com/office/powerpoint/2010/main" val="93334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front back harmony, words should contain only front or back vowels. </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3</a:t>
            </a:fld>
            <a:endParaRPr lang="en-US"/>
          </a:p>
        </p:txBody>
      </p:sp>
    </p:spTree>
    <p:extLst>
      <p:ext uri="{BB962C8B-B14F-4D97-AF65-F5344CB8AC3E}">
        <p14:creationId xmlns:p14="http://schemas.microsoft.com/office/powerpoint/2010/main" val="1212643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While all words in old Turkic were harmonious, with the influence of other cultures across time like Arabic, Persian, and, Western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languages,the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percentage of  Vowel harmony reduced in most Turkic languages.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Yet modern Turkish maintains a vowel harmony pattern in approximately 75% of its vocabulary.</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4</a:t>
            </a:fld>
            <a:endParaRPr lang="en-US"/>
          </a:p>
        </p:txBody>
      </p:sp>
    </p:spTree>
    <p:extLst>
      <p:ext uri="{BB962C8B-B14F-4D97-AF65-F5344CB8AC3E}">
        <p14:creationId xmlns:p14="http://schemas.microsoft.com/office/powerpoint/2010/main" val="312200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ES" sz="1800" kern="100" dirty="0">
                <a:effectLst/>
                <a:latin typeface="Aptos" panose="020B0004020202020204" pitchFamily="34" charset="0"/>
                <a:ea typeface="Aptos" panose="020B0004020202020204" pitchFamily="34" charset="0"/>
                <a:cs typeface="Times New Roman" panose="02020603050405020304" pitchFamily="18" charset="0"/>
              </a:rPr>
              <a:t>As Vowel harmony is an phonological phenomonen, it helps speech segmentation in adulst and infants.</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7-month-old infants who have never been exposed to a language with vowel harmony can detect the harmony patterns. Also when no other cues to word boundaries are present, infants segment word forms from continuous speech based on harmony patterns.</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as expected adults from vowel harmony languages can use harmony patterns as a cue to segment words in disharmonious spoken nonword string.</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5</a:t>
            </a:fld>
            <a:endParaRPr lang="en-US"/>
          </a:p>
        </p:txBody>
      </p:sp>
    </p:spTree>
    <p:extLst>
      <p:ext uri="{BB962C8B-B14F-4D97-AF65-F5344CB8AC3E}">
        <p14:creationId xmlns:p14="http://schemas.microsoft.com/office/powerpoint/2010/main" val="3630794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Okay we went over the auditory domain but what about the visual domain?</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6</a:t>
            </a:fld>
            <a:endParaRPr lang="en-US"/>
          </a:p>
        </p:txBody>
      </p:sp>
    </p:spTree>
    <p:extLst>
      <p:ext uri="{BB962C8B-B14F-4D97-AF65-F5344CB8AC3E}">
        <p14:creationId xmlns:p14="http://schemas.microsoft.com/office/powerpoint/2010/main" val="1756654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is evidence that this phenomenon also affects visual domains. For example, in Finnish, which is also a language with vowel harmony, if the two words in the compound word are harmonically dissonant, the process of the compound is faster. This means that vowel harmony facilitates the segmentation of compound words</a:t>
            </a:r>
            <a:r>
              <a:rPr lang="en-E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acts</a:t>
            </a:r>
            <a:r>
              <a:rPr lang="en-ES" sz="1800" kern="100" dirty="0">
                <a:effectLst/>
                <a:latin typeface="Aptos" panose="020B0004020202020204" pitchFamily="34" charset="0"/>
                <a:ea typeface="Aptos" panose="020B0004020202020204" pitchFamily="34" charset="0"/>
                <a:cs typeface="Times New Roman" panose="02020603050405020304" pitchFamily="18" charset="0"/>
              </a:rPr>
              <a:t> as a cue.</a:t>
            </a:r>
          </a:p>
          <a:p>
            <a:endParaRPr lang="en-ES" sz="1800" dirty="0">
              <a:effectLst/>
              <a:latin typeface="Times New Roman" panose="02020603050405020304" pitchFamily="18" charset="0"/>
            </a:endParaRPr>
          </a:p>
          <a:p>
            <a:endParaRPr lang="en-ES" sz="1800"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7</a:t>
            </a:fld>
            <a:endParaRPr lang="en-US"/>
          </a:p>
        </p:txBody>
      </p:sp>
    </p:spTree>
    <p:extLst>
      <p:ext uri="{BB962C8B-B14F-4D97-AF65-F5344CB8AC3E}">
        <p14:creationId xmlns:p14="http://schemas.microsoft.com/office/powerpoint/2010/main" val="272972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sz="1800" kern="100" dirty="0">
                <a:effectLst/>
                <a:latin typeface="Aptos" panose="020B0004020202020204" pitchFamily="34" charset="0"/>
                <a:ea typeface="Aptos" panose="020B0004020202020204" pitchFamily="34" charset="0"/>
                <a:cs typeface="Times New Roman" panose="02020603050405020304" pitchFamily="18" charset="0"/>
              </a:rPr>
              <a:t>More specifically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what about the role of vowel harmony during word recognition?</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8</a:t>
            </a:fld>
            <a:endParaRPr lang="en-US"/>
          </a:p>
        </p:txBody>
      </p:sp>
    </p:spTree>
    <p:extLst>
      <p:ext uri="{BB962C8B-B14F-4D97-AF65-F5344CB8AC3E}">
        <p14:creationId xmlns:p14="http://schemas.microsoft.com/office/powerpoint/2010/main" val="1231676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According to global coherence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hypothsis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Orthographic and phonological codes from a word can be combined into a single measure of quality of evidence in a lexical decision task, as a measure of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coherence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Basically the higher the coherence, the faster their identification. </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 If vowel harmony contributes to the formation of coherent phonological codes,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harmonious words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would reach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stable orthographic-phonological state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produce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faster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reaction time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disharmonious words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Similarly,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opposite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pattern might be expected for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pseudowords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E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9</a:t>
            </a:fld>
            <a:endParaRPr lang="en-US"/>
          </a:p>
        </p:txBody>
      </p:sp>
    </p:spTree>
    <p:extLst>
      <p:ext uri="{BB962C8B-B14F-4D97-AF65-F5344CB8AC3E}">
        <p14:creationId xmlns:p14="http://schemas.microsoft.com/office/powerpoint/2010/main" val="388667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A5E4-C420-0FCC-9D26-2A4CF15641C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54AA1C2-0BC4-507E-4A0E-5EF6CF158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4F9DA1C-AF1A-AB17-857C-9B967C9838DD}"/>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5" name="Footer Placeholder 4">
            <a:extLst>
              <a:ext uri="{FF2B5EF4-FFF2-40B4-BE49-F238E27FC236}">
                <a16:creationId xmlns:a16="http://schemas.microsoft.com/office/drawing/2014/main" id="{A359352B-0C13-F3BD-9933-D809E7EB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F2648-E125-8061-2FE7-FA24462856AE}"/>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55008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6878-CB08-BC75-93E2-05AFC4543D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D9EB0B-B2F0-B567-61B7-BD42141B7E6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6D5DE7-50F1-055E-4CBF-AC8813B4B792}"/>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5" name="Footer Placeholder 4">
            <a:extLst>
              <a:ext uri="{FF2B5EF4-FFF2-40B4-BE49-F238E27FC236}">
                <a16:creationId xmlns:a16="http://schemas.microsoft.com/office/drawing/2014/main" id="{0769BB47-5A9F-49C9-3BE6-AED1C0E15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3F5E9-4DAC-5DC6-C69E-E37CDFDA5390}"/>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35737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9957D-B6B4-CE86-7BF7-1D8453D87F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298B18-F857-6A33-4496-7DCBB81BEA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542915-3A99-48FC-0911-80DF9F7456EF}"/>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5" name="Footer Placeholder 4">
            <a:extLst>
              <a:ext uri="{FF2B5EF4-FFF2-40B4-BE49-F238E27FC236}">
                <a16:creationId xmlns:a16="http://schemas.microsoft.com/office/drawing/2014/main" id="{4F6BBC2B-030E-FE47-C4F6-46890E74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E626-5760-4806-628D-1BEEB7125012}"/>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27864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AF10-5F9E-F410-43CB-15C8B6C78C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7EEA14-C26F-F963-C436-549A6F58CD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1FA1F0-072F-A31F-8F30-097E96CF16B3}"/>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5" name="Footer Placeholder 4">
            <a:extLst>
              <a:ext uri="{FF2B5EF4-FFF2-40B4-BE49-F238E27FC236}">
                <a16:creationId xmlns:a16="http://schemas.microsoft.com/office/drawing/2014/main" id="{F5C3168B-3DFE-C532-D49C-F9516DBE9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73ECD-DB2B-21B3-FCFD-0AB5C3873249}"/>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7354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99CC-2381-2354-91A3-6AE81F8F7F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7C49874-D289-0F4A-B122-F9EF3F7A97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487187-856F-06E2-8E72-349BDA70C5E5}"/>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5" name="Footer Placeholder 4">
            <a:extLst>
              <a:ext uri="{FF2B5EF4-FFF2-40B4-BE49-F238E27FC236}">
                <a16:creationId xmlns:a16="http://schemas.microsoft.com/office/drawing/2014/main" id="{F6102C9D-9ACE-8788-9606-31C48DD1F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4632C-96D7-38B0-8B72-97534E40B213}"/>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213364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1877-C30B-6C49-4D6D-EF8D4C5E3EA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759C5F-3112-90BB-A767-30B9E34CBAF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57E3625-7CCB-69A0-3B32-14F1A63DED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A0609-84CD-D931-751D-D300B3B89330}"/>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6" name="Footer Placeholder 5">
            <a:extLst>
              <a:ext uri="{FF2B5EF4-FFF2-40B4-BE49-F238E27FC236}">
                <a16:creationId xmlns:a16="http://schemas.microsoft.com/office/drawing/2014/main" id="{25E5C1F5-3359-0BC2-B04A-5A11DD976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F8135-6CA9-155C-3448-4622EF9DC5FE}"/>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3279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DC6-3EBB-D9DC-6E49-6238187CBE8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7FCBB7-F43C-89F8-377A-C557D42EE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9826C1-6272-954F-723E-477C85BD4E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B43592-1D02-C9B6-6325-DDF43BA17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EA5261-68DF-E2B3-D298-D1ED1E9952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1F2DFDF-2D98-196C-E3B1-243BC0D84D89}"/>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8" name="Footer Placeholder 7">
            <a:extLst>
              <a:ext uri="{FF2B5EF4-FFF2-40B4-BE49-F238E27FC236}">
                <a16:creationId xmlns:a16="http://schemas.microsoft.com/office/drawing/2014/main" id="{8A359B52-5761-D9FD-E241-10A4B4F864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B2CCDA-5B9C-7CB0-75EB-0F9C91195610}"/>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351341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2853-7CE6-3895-83CC-31F06D70E9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D6DFAF1-A471-8C4D-6281-D670C6E51A4D}"/>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4" name="Footer Placeholder 3">
            <a:extLst>
              <a:ext uri="{FF2B5EF4-FFF2-40B4-BE49-F238E27FC236}">
                <a16:creationId xmlns:a16="http://schemas.microsoft.com/office/drawing/2014/main" id="{DD76C754-F568-C765-2A52-2707BF588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3178D1-47D7-B501-8B3F-87C820C5C377}"/>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258447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0C663-E000-74B3-8E9A-10DD59CA0DF7}"/>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3" name="Footer Placeholder 2">
            <a:extLst>
              <a:ext uri="{FF2B5EF4-FFF2-40B4-BE49-F238E27FC236}">
                <a16:creationId xmlns:a16="http://schemas.microsoft.com/office/drawing/2014/main" id="{D6FDC512-5D7B-9135-7FC8-7E5BEF3AC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228EB9-FA40-1C02-C32D-96ABEF13B11F}"/>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15257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FD99-7A1E-68C4-02C3-E51F0F5670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0E402C-8202-B54B-96F3-FBFF183D5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8C6113-2FA5-CD30-01A0-33F3BD4C3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BDECF2-2308-4BE0-D2A0-20A6DB320CEA}"/>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6" name="Footer Placeholder 5">
            <a:extLst>
              <a:ext uri="{FF2B5EF4-FFF2-40B4-BE49-F238E27FC236}">
                <a16:creationId xmlns:a16="http://schemas.microsoft.com/office/drawing/2014/main" id="{3F28704F-C664-E155-D1B2-0E6E962A7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8C735-DBEB-07F0-691C-BC1B76138AFE}"/>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227404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C4B0-8218-B09D-0FE6-132192C231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89AAB97-ABEB-D599-6AC0-F2F61E8A7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F1E11-EA53-97CD-09BB-1E8B41E0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B4BA41-D9BA-669C-DC8F-479CEFDAD666}"/>
              </a:ext>
            </a:extLst>
          </p:cNvPr>
          <p:cNvSpPr>
            <a:spLocks noGrp="1"/>
          </p:cNvSpPr>
          <p:nvPr>
            <p:ph type="dt" sz="half" idx="10"/>
          </p:nvPr>
        </p:nvSpPr>
        <p:spPr/>
        <p:txBody>
          <a:bodyPr/>
          <a:lstStyle/>
          <a:p>
            <a:fld id="{8E170A2D-1D47-3143-9B2F-81E660E0BD67}" type="datetimeFigureOut">
              <a:rPr lang="en-US" smtClean="0"/>
              <a:t>4/7/24</a:t>
            </a:fld>
            <a:endParaRPr lang="en-US"/>
          </a:p>
        </p:txBody>
      </p:sp>
      <p:sp>
        <p:nvSpPr>
          <p:cNvPr id="6" name="Footer Placeholder 5">
            <a:extLst>
              <a:ext uri="{FF2B5EF4-FFF2-40B4-BE49-F238E27FC236}">
                <a16:creationId xmlns:a16="http://schemas.microsoft.com/office/drawing/2014/main" id="{2A274E74-4891-9C49-36C3-0E11C45FB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3B7A8-C296-767C-4DED-6DD56E5D962C}"/>
              </a:ext>
            </a:extLst>
          </p:cNvPr>
          <p:cNvSpPr>
            <a:spLocks noGrp="1"/>
          </p:cNvSpPr>
          <p:nvPr>
            <p:ph type="sldNum" sz="quarter" idx="12"/>
          </p:nvPr>
        </p:nvSpPr>
        <p:spPr/>
        <p:txBody>
          <a:bodyPr/>
          <a:lstStyle/>
          <a:p>
            <a:fld id="{DA876F6D-1E66-5E46-B448-85C9950E39DB}" type="slidenum">
              <a:rPr lang="en-US" smtClean="0"/>
              <a:t>‹#›</a:t>
            </a:fld>
            <a:endParaRPr lang="en-US"/>
          </a:p>
        </p:txBody>
      </p:sp>
    </p:spTree>
    <p:extLst>
      <p:ext uri="{BB962C8B-B14F-4D97-AF65-F5344CB8AC3E}">
        <p14:creationId xmlns:p14="http://schemas.microsoft.com/office/powerpoint/2010/main" val="5479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A7348-EECB-EB0D-6637-E7D24EFD6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EAE3B0-1164-8127-E847-89BEBDDB1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25BAAC-1E45-21B2-453E-C9987B2F5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170A2D-1D47-3143-9B2F-81E660E0BD67}" type="datetimeFigureOut">
              <a:rPr lang="en-US" smtClean="0"/>
              <a:t>4/7/24</a:t>
            </a:fld>
            <a:endParaRPr lang="en-US"/>
          </a:p>
        </p:txBody>
      </p:sp>
      <p:sp>
        <p:nvSpPr>
          <p:cNvPr id="5" name="Footer Placeholder 4">
            <a:extLst>
              <a:ext uri="{FF2B5EF4-FFF2-40B4-BE49-F238E27FC236}">
                <a16:creationId xmlns:a16="http://schemas.microsoft.com/office/drawing/2014/main" id="{7DD79167-6258-F04E-0568-37963D4F9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049027-0EEC-4186-D7D8-BDEE120A5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876F6D-1E66-5E46-B448-85C9950E39DB}" type="slidenum">
              <a:rPr lang="en-US" smtClean="0"/>
              <a:t>‹#›</a:t>
            </a:fld>
            <a:endParaRPr lang="en-US"/>
          </a:p>
        </p:txBody>
      </p:sp>
    </p:spTree>
    <p:extLst>
      <p:ext uri="{BB962C8B-B14F-4D97-AF65-F5344CB8AC3E}">
        <p14:creationId xmlns:p14="http://schemas.microsoft.com/office/powerpoint/2010/main" val="95860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1BB17-2284-7E1A-3860-3D84A752FC10}"/>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2C8D3D87-CF5E-E152-4A18-3092193D3C14}"/>
              </a:ext>
            </a:extLst>
          </p:cNvPr>
          <p:cNvSpPr>
            <a:spLocks noGrp="1"/>
          </p:cNvSpPr>
          <p:nvPr>
            <p:ph type="ctrTitle"/>
          </p:nvPr>
        </p:nvSpPr>
        <p:spPr>
          <a:xfrm>
            <a:off x="1237785" y="482351"/>
            <a:ext cx="9716429" cy="2387600"/>
          </a:xfrm>
        </p:spPr>
        <p:txBody>
          <a:bodyPr>
            <a:normAutofit/>
          </a:bodyPr>
          <a:lstStyle/>
          <a:p>
            <a:r>
              <a:rPr lang="en-US" sz="4000" i="1" dirty="0">
                <a:effectLst/>
                <a:latin typeface="Times New Roman" panose="02020603050405020304" pitchFamily="18" charset="0"/>
                <a:ea typeface="Times New Roman" panose="02020603050405020304" pitchFamily="18" charset="0"/>
                <a:cs typeface="Times New Roman" panose="02020603050405020304" pitchFamily="18" charset="0"/>
              </a:rPr>
              <a:t>Harmony in sight </a:t>
            </a: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or how vowel harmony modulates visual word recognition in Turkish</a:t>
            </a:r>
            <a:endParaRPr lang="en-US" sz="11500" dirty="0"/>
          </a:p>
        </p:txBody>
      </p:sp>
      <p:sp>
        <p:nvSpPr>
          <p:cNvPr id="3" name="Subtitle 2">
            <a:extLst>
              <a:ext uri="{FF2B5EF4-FFF2-40B4-BE49-F238E27FC236}">
                <a16:creationId xmlns:a16="http://schemas.microsoft.com/office/drawing/2014/main" id="{23717311-A874-ED4E-900B-DCE5C7C29115}"/>
              </a:ext>
            </a:extLst>
          </p:cNvPr>
          <p:cNvSpPr>
            <a:spLocks noGrp="1"/>
          </p:cNvSpPr>
          <p:nvPr>
            <p:ph type="subTitle" idx="1"/>
          </p:nvPr>
        </p:nvSpPr>
        <p:spPr>
          <a:xfrm>
            <a:off x="1524000" y="3768291"/>
            <a:ext cx="9144000" cy="2945719"/>
          </a:xfrm>
        </p:spPr>
        <p:txBody>
          <a:bodyPr>
            <a:normAutofit/>
          </a:bodyPr>
          <a:lstStyle/>
          <a:p>
            <a:pPr>
              <a:lnSpc>
                <a:spcPct val="107000"/>
              </a:lnSpc>
              <a:spcAft>
                <a:spcPts val="800"/>
              </a:spcAft>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Zeynep</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G.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Özkan</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Berceste</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Özdemir</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Pablo Gómez </a:t>
            </a:r>
            <a:r>
              <a:rPr lang="es-ES" sz="23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Manuel Perea </a:t>
            </a:r>
            <a:r>
              <a:rPr lang="es-ES" sz="23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ES" sz="23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Universitat</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València</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Üsküdar</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Üniversitesi</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Skidmore</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College</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0083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and lexical processing</a:t>
            </a:r>
          </a:p>
        </p:txBody>
      </p:sp>
      <p:sp>
        <p:nvSpPr>
          <p:cNvPr id="9" name="TextBox 8">
            <a:extLst>
              <a:ext uri="{FF2B5EF4-FFF2-40B4-BE49-F238E27FC236}">
                <a16:creationId xmlns:a16="http://schemas.microsoft.com/office/drawing/2014/main" id="{27659DE8-2045-AE44-1440-6FD93D96A3F8}"/>
              </a:ext>
            </a:extLst>
          </p:cNvPr>
          <p:cNvSpPr txBox="1"/>
          <p:nvPr/>
        </p:nvSpPr>
        <p:spPr>
          <a:xfrm>
            <a:off x="3524482" y="3649591"/>
            <a:ext cx="6268147" cy="1384995"/>
          </a:xfrm>
          <a:prstGeom prst="rect">
            <a:avLst/>
          </a:prstGeom>
          <a:noFill/>
        </p:spPr>
        <p:txBody>
          <a:bodyPr wrap="square">
            <a:sp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i="1" dirty="0" err="1">
                <a:latin typeface="Times New Roman" panose="02020603050405020304" pitchFamily="18" charset="0"/>
                <a:cs typeface="Times New Roman" panose="02020603050405020304" pitchFamily="18" charset="0"/>
              </a:rPr>
              <a:t>Höpeä</a:t>
            </a:r>
            <a:r>
              <a:rPr lang="en-US" sz="2800" i="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Harmonious (pseudoword)</a:t>
            </a:r>
          </a:p>
          <a:p>
            <a:pPr marL="0" indent="0">
              <a:buNone/>
            </a:pPr>
            <a:r>
              <a:rPr lang="en-US" sz="2800" i="1" dirty="0" err="1">
                <a:latin typeface="Times New Roman" panose="02020603050405020304" pitchFamily="18" charset="0"/>
                <a:cs typeface="Times New Roman" panose="02020603050405020304" pitchFamily="18" charset="0"/>
              </a:rPr>
              <a:t>Vöurio</a:t>
            </a:r>
            <a:r>
              <a:rPr lang="en-US" sz="2800" dirty="0">
                <a:latin typeface="Times New Roman" panose="02020603050405020304" pitchFamily="18" charset="0"/>
                <a:cs typeface="Times New Roman" panose="02020603050405020304" pitchFamily="18" charset="0"/>
              </a:rPr>
              <a:t> - Disharmonious (pseudoword)</a:t>
            </a:r>
          </a:p>
        </p:txBody>
      </p:sp>
      <p:sp>
        <p:nvSpPr>
          <p:cNvPr id="12" name="TextBox 11">
            <a:extLst>
              <a:ext uri="{FF2B5EF4-FFF2-40B4-BE49-F238E27FC236}">
                <a16:creationId xmlns:a16="http://schemas.microsoft.com/office/drawing/2014/main" id="{7665C6BE-8EDB-91EE-0896-8229E5F75CEB}"/>
              </a:ext>
            </a:extLst>
          </p:cNvPr>
          <p:cNvSpPr txBox="1"/>
          <p:nvPr/>
        </p:nvSpPr>
        <p:spPr>
          <a:xfrm>
            <a:off x="600250" y="1473734"/>
            <a:ext cx="11494214"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Finnish, disharmonious words are too few—it is not possible to compare a well-controlled set of harmonious vs disharmonious words.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However, it is possible to do that manipulation with pseudowords. Perea, </a:t>
            </a:r>
            <a:r>
              <a:rPr lang="en-US" sz="2800" dirty="0" err="1">
                <a:latin typeface="Times New Roman" panose="02020603050405020304" pitchFamily="18" charset="0"/>
                <a:cs typeface="Times New Roman" panose="02020603050405020304" pitchFamily="18" charset="0"/>
              </a:rPr>
              <a:t>Hyönä</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Marcet’s</a:t>
            </a:r>
            <a:r>
              <a:rPr lang="en-US" sz="2800" dirty="0">
                <a:latin typeface="Times New Roman" panose="02020603050405020304" pitchFamily="18" charset="0"/>
                <a:cs typeface="Times New Roman" panose="02020603050405020304" pitchFamily="18" charset="0"/>
              </a:rPr>
              <a:t> (2022) Experiment 3 compared two sets of pseudowords: </a:t>
            </a:r>
          </a:p>
        </p:txBody>
      </p:sp>
      <p:sp>
        <p:nvSpPr>
          <p:cNvPr id="13" name="TextBox 12">
            <a:extLst>
              <a:ext uri="{FF2B5EF4-FFF2-40B4-BE49-F238E27FC236}">
                <a16:creationId xmlns:a16="http://schemas.microsoft.com/office/drawing/2014/main" id="{8AFA9F0D-4562-1D69-DE82-749030868462}"/>
              </a:ext>
            </a:extLst>
          </p:cNvPr>
          <p:cNvSpPr txBox="1"/>
          <p:nvPr/>
        </p:nvSpPr>
        <p:spPr>
          <a:xfrm>
            <a:off x="600250" y="5247086"/>
            <a:ext cx="10991499"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They found that response times in a lexical decision task (word/nonword) were faster for (the less wordlike) disharmonious pseudowords, which is consistent with the global coherence hypothesis.</a:t>
            </a:r>
          </a:p>
        </p:txBody>
      </p:sp>
    </p:spTree>
    <p:extLst>
      <p:ext uri="{BB962C8B-B14F-4D97-AF65-F5344CB8AC3E}">
        <p14:creationId xmlns:p14="http://schemas.microsoft.com/office/powerpoint/2010/main" val="272600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a:xfrm>
            <a:off x="379141" y="365125"/>
            <a:ext cx="10974659" cy="1325563"/>
          </a:xfrm>
        </p:spPr>
        <p:txBody>
          <a:bodyPr/>
          <a:lstStyle/>
          <a:p>
            <a:pPr algn="ctr"/>
            <a:r>
              <a:rPr lang="en-US" dirty="0">
                <a:latin typeface="Times New Roman" panose="02020603050405020304" pitchFamily="18" charset="0"/>
                <a:cs typeface="Times New Roman" panose="02020603050405020304" pitchFamily="18" charset="0"/>
              </a:rPr>
              <a:t>Can we </a:t>
            </a:r>
            <a:r>
              <a:rPr lang="en-US" b="1" dirty="0">
                <a:latin typeface="Times New Roman" panose="02020603050405020304" pitchFamily="18" charset="0"/>
                <a:cs typeface="Times New Roman" panose="02020603050405020304" pitchFamily="18" charset="0"/>
              </a:rPr>
              <a:t>directly</a:t>
            </a:r>
            <a:r>
              <a:rPr lang="en-US" dirty="0">
                <a:latin typeface="Times New Roman" panose="02020603050405020304" pitchFamily="18" charset="0"/>
                <a:cs typeface="Times New Roman" panose="02020603050405020304" pitchFamily="18" charset="0"/>
              </a:rPr>
              <a:t> examine the effect of vowel harmony on words?</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838200" y="1690687"/>
            <a:ext cx="10515600" cy="4486275"/>
          </a:xfrm>
        </p:spPr>
        <p:txBody>
          <a:bodyPr/>
          <a:lstStyle/>
          <a:p>
            <a:pPr marL="0" indent="0">
              <a:buNone/>
            </a:pPr>
            <a:endParaRPr lang="en-US" dirty="0"/>
          </a:p>
          <a:p>
            <a:pPr marL="0" indent="0">
              <a:buNone/>
            </a:pPr>
            <a:r>
              <a:rPr lang="en-US" b="1" dirty="0">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Turkish has 25% of disharmonious words.</a:t>
            </a:r>
          </a:p>
          <a:p>
            <a:pPr marL="0" indent="0">
              <a:buNone/>
            </a:pPr>
            <a:r>
              <a:rPr lang="en-US" dirty="0">
                <a:latin typeface="Times New Roman" panose="02020603050405020304" pitchFamily="18" charset="0"/>
                <a:cs typeface="Times New Roman" panose="02020603050405020304" pitchFamily="18" charset="0"/>
              </a:rPr>
              <a:t>We can compare two sets of words, harmonious vs disharmonious while controlling for other relevant effects (word frequency, length, orthographic neighborhood, … )</a:t>
            </a:r>
          </a:p>
          <a:p>
            <a:pPr marL="0" indent="0">
              <a:buNone/>
            </a:pPr>
            <a:endParaRPr lang="en-US" dirty="0"/>
          </a:p>
        </p:txBody>
      </p:sp>
      <p:graphicFrame>
        <p:nvGraphicFramePr>
          <p:cNvPr id="5" name="Table 4">
            <a:extLst>
              <a:ext uri="{FF2B5EF4-FFF2-40B4-BE49-F238E27FC236}">
                <a16:creationId xmlns:a16="http://schemas.microsoft.com/office/drawing/2014/main" id="{ACFDF0D1-C2F6-3C69-FBD5-50AE8141C091}"/>
              </a:ext>
            </a:extLst>
          </p:cNvPr>
          <p:cNvGraphicFramePr>
            <a:graphicFrameLocks noGrp="1"/>
          </p:cNvGraphicFramePr>
          <p:nvPr>
            <p:extLst>
              <p:ext uri="{D42A27DB-BD31-4B8C-83A1-F6EECF244321}">
                <p14:modId xmlns:p14="http://schemas.microsoft.com/office/powerpoint/2010/main" val="3812180911"/>
              </p:ext>
            </p:extLst>
          </p:nvPr>
        </p:nvGraphicFramePr>
        <p:xfrm>
          <a:off x="2589705" y="4333286"/>
          <a:ext cx="5860612" cy="1969803"/>
        </p:xfrm>
        <a:graphic>
          <a:graphicData uri="http://schemas.openxmlformats.org/drawingml/2006/table">
            <a:tbl>
              <a:tblPr>
                <a:tableStyleId>{8EC20E35-A176-4012-BC5E-935CFFF8708E}</a:tableStyleId>
              </a:tblPr>
              <a:tblGrid>
                <a:gridCol w="2162364">
                  <a:extLst>
                    <a:ext uri="{9D8B030D-6E8A-4147-A177-3AD203B41FA5}">
                      <a16:colId xmlns:a16="http://schemas.microsoft.com/office/drawing/2014/main" val="1715624917"/>
                    </a:ext>
                  </a:extLst>
                </a:gridCol>
                <a:gridCol w="1940064">
                  <a:extLst>
                    <a:ext uri="{9D8B030D-6E8A-4147-A177-3AD203B41FA5}">
                      <a16:colId xmlns:a16="http://schemas.microsoft.com/office/drawing/2014/main" val="110869349"/>
                    </a:ext>
                  </a:extLst>
                </a:gridCol>
                <a:gridCol w="1758184">
                  <a:extLst>
                    <a:ext uri="{9D8B030D-6E8A-4147-A177-3AD203B41FA5}">
                      <a16:colId xmlns:a16="http://schemas.microsoft.com/office/drawing/2014/main" val="1291071853"/>
                    </a:ext>
                  </a:extLst>
                </a:gridCol>
              </a:tblGrid>
              <a:tr h="656601">
                <a:tc>
                  <a:txBody>
                    <a:bodyPr/>
                    <a:lstStyle/>
                    <a:p>
                      <a:pPr algn="l" fontAlgn="b"/>
                      <a:endParaRPr lang="en-E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b="1" u="none" strike="noStrike" dirty="0">
                          <a:effectLst/>
                          <a:latin typeface="Times New Roman" panose="02020603050405020304" pitchFamily="18" charset="0"/>
                          <a:cs typeface="Times New Roman" panose="02020603050405020304" pitchFamily="18" charset="0"/>
                        </a:rPr>
                        <a:t>Word</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b="1" u="none" strike="noStrike" dirty="0">
                          <a:effectLst/>
                          <a:latin typeface="Times New Roman" panose="02020603050405020304" pitchFamily="18" charset="0"/>
                          <a:cs typeface="Times New Roman" panose="02020603050405020304" pitchFamily="18" charset="0"/>
                        </a:rPr>
                        <a:t>Pseudoword</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48544082"/>
                  </a:ext>
                </a:extLst>
              </a:tr>
              <a:tr h="656601">
                <a:tc>
                  <a:txBody>
                    <a:bodyPr/>
                    <a:lstStyle/>
                    <a:p>
                      <a:pPr algn="l" fontAlgn="b"/>
                      <a:r>
                        <a:rPr lang="en-GB" sz="2400" b="1" u="none" strike="noStrike" dirty="0">
                          <a:effectLst/>
                          <a:latin typeface="Times New Roman" panose="02020603050405020304" pitchFamily="18" charset="0"/>
                          <a:cs typeface="Times New Roman" panose="02020603050405020304" pitchFamily="18" charset="0"/>
                        </a:rPr>
                        <a:t>Harmonious</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sanat</a:t>
                      </a:r>
                      <a:r>
                        <a:rPr lang="en-GB" sz="2400" u="none" strike="noStrike" dirty="0">
                          <a:effectLst/>
                          <a:latin typeface="Times New Roman" panose="02020603050405020304" pitchFamily="18" charset="0"/>
                          <a:cs typeface="Times New Roman" panose="02020603050405020304" pitchFamily="18" charset="0"/>
                        </a:rPr>
                        <a:t> [art]</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tesil</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15329726"/>
                  </a:ext>
                </a:extLst>
              </a:tr>
              <a:tr h="656601">
                <a:tc>
                  <a:txBody>
                    <a:bodyPr/>
                    <a:lstStyle/>
                    <a:p>
                      <a:pPr algn="l" fontAlgn="b"/>
                      <a:r>
                        <a:rPr lang="en-GB" sz="2400" b="1" u="none" strike="noStrike" dirty="0">
                          <a:effectLst/>
                          <a:latin typeface="Times New Roman" panose="02020603050405020304" pitchFamily="18" charset="0"/>
                          <a:cs typeface="Times New Roman" panose="02020603050405020304" pitchFamily="18" charset="0"/>
                        </a:rPr>
                        <a:t>Disharmonious</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zafer</a:t>
                      </a:r>
                      <a:r>
                        <a:rPr lang="en-GB" sz="2400" u="none" strike="noStrike" dirty="0">
                          <a:effectLst/>
                          <a:latin typeface="Times New Roman" panose="02020603050405020304" pitchFamily="18" charset="0"/>
                          <a:cs typeface="Times New Roman" panose="02020603050405020304" pitchFamily="18" charset="0"/>
                        </a:rPr>
                        <a:t> [victory]</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canit</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273769059"/>
                  </a:ext>
                </a:extLst>
              </a:tr>
            </a:tbl>
          </a:graphicData>
        </a:graphic>
      </p:graphicFrame>
    </p:spTree>
    <p:extLst>
      <p:ext uri="{BB962C8B-B14F-4D97-AF65-F5344CB8AC3E}">
        <p14:creationId xmlns:p14="http://schemas.microsoft.com/office/powerpoint/2010/main" val="223859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727BCEED-21BA-70D4-9EAA-BF214B34C20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1</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words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38200" y="1690688"/>
            <a:ext cx="11026698" cy="4821129"/>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142 monomorphemic Turkish nouns of 4 to 6 letters from </a:t>
            </a:r>
            <a:r>
              <a:rPr lang="en-US" dirty="0" err="1">
                <a:latin typeface="Times New Roman" panose="02020603050405020304" pitchFamily="18" charset="0"/>
                <a:cs typeface="Times New Roman" panose="02020603050405020304" pitchFamily="18" charset="0"/>
              </a:rPr>
              <a:t>WordLex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Gimenes</a:t>
            </a:r>
            <a:r>
              <a:rPr lang="en-US" dirty="0">
                <a:latin typeface="Times New Roman" panose="02020603050405020304" pitchFamily="18" charset="0"/>
                <a:cs typeface="Times New Roman" panose="02020603050405020304" pitchFamily="18" charset="0"/>
              </a:rPr>
              <a:t> &amp; New, 2015): 71 harmonious, 71 disharmonious</a:t>
            </a:r>
          </a:p>
          <a:p>
            <a:r>
              <a:rPr lang="en-US" dirty="0">
                <a:latin typeface="Times New Roman" panose="02020603050405020304" pitchFamily="18" charset="0"/>
                <a:cs typeface="Times New Roman" panose="02020603050405020304" pitchFamily="18" charset="0"/>
              </a:rPr>
              <a:t>142 pseudowords generated with </a:t>
            </a:r>
            <a:r>
              <a:rPr lang="en-US" dirty="0" err="1">
                <a:latin typeface="Times New Roman" panose="02020603050405020304" pitchFamily="18" charset="0"/>
                <a:cs typeface="Times New Roman" panose="02020603050405020304" pitchFamily="18" charset="0"/>
              </a:rPr>
              <a:t>Wuggy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Keuleers</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Brysbaert</a:t>
            </a:r>
            <a:r>
              <a:rPr lang="en-US" dirty="0">
                <a:latin typeface="Times New Roman" panose="02020603050405020304" pitchFamily="18" charset="0"/>
                <a:cs typeface="Times New Roman" panose="02020603050405020304" pitchFamily="18" charset="0"/>
              </a:rPr>
              <a:t>, 2010): 71 harmonious, 71 disharmonious</a:t>
            </a:r>
          </a:p>
          <a:p>
            <a:r>
              <a:rPr lang="en-US" dirty="0">
                <a:latin typeface="Times New Roman" panose="02020603050405020304" pitchFamily="18" charset="0"/>
                <a:cs typeface="Times New Roman" panose="02020603050405020304" pitchFamily="18" charset="0"/>
              </a:rPr>
              <a:t>Thirty-six native speakers of Turkish participants took part in the experiment (M = 26.9 years)—this yielded 2,556 observations per condition.</a:t>
            </a:r>
          </a:p>
          <a:p>
            <a:r>
              <a:rPr lang="en-US" dirty="0">
                <a:latin typeface="Times New Roman" panose="02020603050405020304" pitchFamily="18" charset="0"/>
                <a:cs typeface="Times New Roman" panose="02020603050405020304" pitchFamily="18" charset="0"/>
              </a:rPr>
              <a:t>The experiment was pre-registered in OSF.</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3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94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727BCEED-21BA-70D4-9EAA-BF214B34C20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1</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words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38200" y="1497725"/>
            <a:ext cx="10515600" cy="4821129"/>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3600" i="1" dirty="0">
              <a:latin typeface="Times New Roman" panose="02020603050405020304" pitchFamily="18" charset="0"/>
              <a:cs typeface="Times New Roman" panose="02020603050405020304" pitchFamily="18" charset="0"/>
            </a:endParaRPr>
          </a:p>
        </p:txBody>
      </p:sp>
      <p:pic>
        <p:nvPicPr>
          <p:cNvPr id="6" name="Picture 5" descr="A diagram of a word&#10;&#10;Description automatically generated">
            <a:extLst>
              <a:ext uri="{FF2B5EF4-FFF2-40B4-BE49-F238E27FC236}">
                <a16:creationId xmlns:a16="http://schemas.microsoft.com/office/drawing/2014/main" id="{2BEB26FC-E1B1-2527-8188-4ABB98F46D96}"/>
              </a:ext>
            </a:extLst>
          </p:cNvPr>
          <p:cNvPicPr>
            <a:picLocks noChangeAspect="1"/>
          </p:cNvPicPr>
          <p:nvPr/>
        </p:nvPicPr>
        <p:blipFill>
          <a:blip r:embed="rId3"/>
          <a:stretch>
            <a:fillRect/>
          </a:stretch>
        </p:blipFill>
        <p:spPr>
          <a:xfrm>
            <a:off x="419099" y="1814628"/>
            <a:ext cx="5209363" cy="3403758"/>
          </a:xfrm>
          <a:prstGeom prst="rect">
            <a:avLst/>
          </a:prstGeom>
        </p:spPr>
      </p:pic>
      <p:sp>
        <p:nvSpPr>
          <p:cNvPr id="8" name="TextBox 7">
            <a:extLst>
              <a:ext uri="{FF2B5EF4-FFF2-40B4-BE49-F238E27FC236}">
                <a16:creationId xmlns:a16="http://schemas.microsoft.com/office/drawing/2014/main" id="{804CDC8F-DA69-A1C5-5D63-35FA9262B511}"/>
              </a:ext>
            </a:extLst>
          </p:cNvPr>
          <p:cNvSpPr txBox="1"/>
          <p:nvPr/>
        </p:nvSpPr>
        <p:spPr>
          <a:xfrm>
            <a:off x="5704489" y="2289650"/>
            <a:ext cx="6304631" cy="2677656"/>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Lexical decision task.</a:t>
            </a:r>
          </a:p>
          <a:p>
            <a:pPr marL="457200" indent="-457200">
              <a:buFont typeface="Arial" panose="020B0604020202020204" pitchFamily="34" charset="0"/>
              <a:buChar char="•"/>
            </a:pPr>
            <a:r>
              <a:rPr lang="en-GB" sz="2800" dirty="0">
                <a:latin typeface="Times New Roman" panose="02020603050405020304" pitchFamily="18" charset="0"/>
                <a:ea typeface="SimSun" panose="02010600030101010101" pitchFamily="2" charset="-122"/>
              </a:rPr>
              <a:t>Implemented in </a:t>
            </a:r>
            <a:r>
              <a:rPr lang="en-GB" sz="2800" dirty="0" err="1">
                <a:effectLst/>
                <a:latin typeface="Times New Roman" panose="02020603050405020304" pitchFamily="18" charset="0"/>
                <a:ea typeface="SimSun" panose="02010600030101010101" pitchFamily="2" charset="-122"/>
              </a:rPr>
              <a:t>PsychoPy</a:t>
            </a:r>
            <a:r>
              <a:rPr lang="en-GB" sz="2800" dirty="0">
                <a:effectLst/>
                <a:latin typeface="Times New Roman" panose="02020603050405020304" pitchFamily="18" charset="0"/>
                <a:ea typeface="SimSun" panose="02010600030101010101" pitchFamily="2" charset="-122"/>
              </a:rPr>
              <a:t> (Peirce et al., 2019), and conducted online </a:t>
            </a:r>
            <a:r>
              <a:rPr lang="en-GB" sz="2800" dirty="0">
                <a:latin typeface="Times New Roman" panose="02020603050405020304" pitchFamily="18" charset="0"/>
                <a:ea typeface="SimSun" panose="02010600030101010101" pitchFamily="2" charset="-122"/>
              </a:rPr>
              <a:t>using the</a:t>
            </a:r>
            <a:r>
              <a:rPr lang="en-GB" sz="2800" dirty="0">
                <a:effectLst/>
                <a:latin typeface="Times New Roman" panose="02020603050405020304" pitchFamily="18" charset="0"/>
                <a:ea typeface="SimSun" panose="02010600030101010101" pitchFamily="2" charset="-122"/>
              </a:rPr>
              <a:t> </a:t>
            </a:r>
            <a:r>
              <a:rPr lang="en-GB" sz="2800" dirty="0" err="1">
                <a:effectLst/>
                <a:latin typeface="Times New Roman" panose="02020603050405020304" pitchFamily="18" charset="0"/>
                <a:ea typeface="SimSun" panose="02010600030101010101" pitchFamily="2" charset="-122"/>
              </a:rPr>
              <a:t>Pavlovia</a:t>
            </a:r>
            <a:r>
              <a:rPr lang="en-GB" sz="2800" dirty="0">
                <a:effectLst/>
                <a:latin typeface="Times New Roman" panose="02020603050405020304" pitchFamily="18" charset="0"/>
                <a:ea typeface="SimSun" panose="02010600030101010101" pitchFamily="2" charset="-122"/>
              </a:rPr>
              <a:t> server.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analyses were conducted using Bayesian linear mixed-effects models.</a:t>
            </a:r>
          </a:p>
        </p:txBody>
      </p:sp>
    </p:spTree>
    <p:extLst>
      <p:ext uri="{BB962C8B-B14F-4D97-AF65-F5344CB8AC3E}">
        <p14:creationId xmlns:p14="http://schemas.microsoft.com/office/powerpoint/2010/main" val="133032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1F8064-F605-5B7C-3BA2-32C97785DEB6}"/>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a:xfrm>
            <a:off x="688910" y="-67871"/>
            <a:ext cx="10515600" cy="1325563"/>
          </a:xfrm>
        </p:spPr>
        <p:txBody>
          <a:bodyPr>
            <a:normAutofit/>
          </a:bodyPr>
          <a:lstStyle/>
          <a:p>
            <a:r>
              <a:rPr lang="en-US" sz="4000" i="1" dirty="0">
                <a:latin typeface="Times New Roman" panose="02020603050405020304" pitchFamily="18" charset="0"/>
                <a:cs typeface="Times New Roman" panose="02020603050405020304" pitchFamily="18" charset="0"/>
              </a:rPr>
              <a:t>Experiment 1</a:t>
            </a:r>
            <a:endParaRPr lang="en-US" sz="60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91C455-4732-C749-54C7-9FFD411FD829}"/>
              </a:ext>
            </a:extLst>
          </p:cNvPr>
          <p:cNvSpPr txBox="1"/>
          <p:nvPr/>
        </p:nvSpPr>
        <p:spPr>
          <a:xfrm>
            <a:off x="746397" y="1268666"/>
            <a:ext cx="12811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Means</a:t>
            </a:r>
          </a:p>
        </p:txBody>
      </p:sp>
      <p:sp>
        <p:nvSpPr>
          <p:cNvPr id="5" name="TextBox 4">
            <a:extLst>
              <a:ext uri="{FF2B5EF4-FFF2-40B4-BE49-F238E27FC236}">
                <a16:creationId xmlns:a16="http://schemas.microsoft.com/office/drawing/2014/main" id="{8296432D-B34A-A85F-2FCB-45E2A101772F}"/>
              </a:ext>
            </a:extLst>
          </p:cNvPr>
          <p:cNvSpPr txBox="1"/>
          <p:nvPr/>
        </p:nvSpPr>
        <p:spPr>
          <a:xfrm>
            <a:off x="6879742" y="1311196"/>
            <a:ext cx="1975221"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Delta plots</a:t>
            </a:r>
          </a:p>
        </p:txBody>
      </p:sp>
      <p:graphicFrame>
        <p:nvGraphicFramePr>
          <p:cNvPr id="6" name="Table 5">
            <a:extLst>
              <a:ext uri="{FF2B5EF4-FFF2-40B4-BE49-F238E27FC236}">
                <a16:creationId xmlns:a16="http://schemas.microsoft.com/office/drawing/2014/main" id="{A2A97D3F-60AB-87D1-B8CD-864E63AE7643}"/>
              </a:ext>
            </a:extLst>
          </p:cNvPr>
          <p:cNvGraphicFramePr>
            <a:graphicFrameLocks noGrp="1"/>
          </p:cNvGraphicFramePr>
          <p:nvPr>
            <p:extLst>
              <p:ext uri="{D42A27DB-BD31-4B8C-83A1-F6EECF244321}">
                <p14:modId xmlns:p14="http://schemas.microsoft.com/office/powerpoint/2010/main" val="1368542155"/>
              </p:ext>
            </p:extLst>
          </p:nvPr>
        </p:nvGraphicFramePr>
        <p:xfrm>
          <a:off x="356730" y="2210183"/>
          <a:ext cx="5529020" cy="3276000"/>
        </p:xfrm>
        <a:graphic>
          <a:graphicData uri="http://schemas.openxmlformats.org/drawingml/2006/table">
            <a:tbl>
              <a:tblPr firstRow="1" firstCol="1">
                <a:tableStyleId>{9D7B26C5-4107-4FEC-AEDC-1716B250A1EF}</a:tableStyleId>
              </a:tblPr>
              <a:tblGrid>
                <a:gridCol w="600200">
                  <a:extLst>
                    <a:ext uri="{9D8B030D-6E8A-4147-A177-3AD203B41FA5}">
                      <a16:colId xmlns:a16="http://schemas.microsoft.com/office/drawing/2014/main" val="1665445365"/>
                    </a:ext>
                  </a:extLst>
                </a:gridCol>
                <a:gridCol w="233917">
                  <a:extLst>
                    <a:ext uri="{9D8B030D-6E8A-4147-A177-3AD203B41FA5}">
                      <a16:colId xmlns:a16="http://schemas.microsoft.com/office/drawing/2014/main" val="1244597965"/>
                    </a:ext>
                  </a:extLst>
                </a:gridCol>
                <a:gridCol w="2254102">
                  <a:extLst>
                    <a:ext uri="{9D8B030D-6E8A-4147-A177-3AD203B41FA5}">
                      <a16:colId xmlns:a16="http://schemas.microsoft.com/office/drawing/2014/main" val="972332775"/>
                    </a:ext>
                  </a:extLst>
                </a:gridCol>
                <a:gridCol w="1041991">
                  <a:extLst>
                    <a:ext uri="{9D8B030D-6E8A-4147-A177-3AD203B41FA5}">
                      <a16:colId xmlns:a16="http://schemas.microsoft.com/office/drawing/2014/main" val="1147474848"/>
                    </a:ext>
                  </a:extLst>
                </a:gridCol>
                <a:gridCol w="1398810">
                  <a:extLst>
                    <a:ext uri="{9D8B030D-6E8A-4147-A177-3AD203B41FA5}">
                      <a16:colId xmlns:a16="http://schemas.microsoft.com/office/drawing/2014/main" val="2710113409"/>
                    </a:ext>
                  </a:extLst>
                </a:gridCol>
              </a:tblGrid>
              <a:tr h="468000">
                <a:tc gridSpan="2">
                  <a:txBody>
                    <a:bodyPr/>
                    <a:lstStyle/>
                    <a:p>
                      <a:pPr>
                        <a:lnSpc>
                          <a:spcPct val="107000"/>
                        </a:lnSpc>
                        <a:spcAft>
                          <a:spcPts val="800"/>
                        </a:spcAft>
                      </a:pPr>
                      <a:r>
                        <a:rPr lang="en-ES"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pPr>
                        <a:lnSpc>
                          <a:spcPct val="107000"/>
                        </a:lnSpc>
                        <a:spcAft>
                          <a:spcPts val="800"/>
                        </a:spcAft>
                      </a:pP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RT</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Accuracy</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716411173"/>
                  </a:ext>
                </a:extLst>
              </a:tr>
              <a:tr h="468000">
                <a:tc gridSpan="3">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Word</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02798430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a:effectLst/>
                          <a:latin typeface="Times New Roman" panose="02020603050405020304" pitchFamily="18" charset="0"/>
                          <a:cs typeface="Times New Roman" panose="02020603050405020304" pitchFamily="18" charset="0"/>
                        </a:rPr>
                        <a:t>Harmonious</a:t>
                      </a:r>
                      <a:endParaRPr lang="en-US"/>
                    </a:p>
                  </a:txBody>
                  <a:tcPr marL="9525" marR="9525" marT="9525" marB="0" anchor="b">
                    <a:solidFill>
                      <a:srgbClr val="FFFFFF">
                        <a:alpha val="50196"/>
                      </a:srgbClr>
                    </a:solidFill>
                  </a:tcPr>
                </a:tc>
                <a:tc hMerge="1">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Harmonious</a:t>
                      </a:r>
                      <a:endParaRPr lang="en-E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604</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0.974</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97370315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dirty="0">
                          <a:effectLst/>
                          <a:latin typeface="Times New Roman" panose="02020603050405020304" pitchFamily="18" charset="0"/>
                          <a:cs typeface="Times New Roman" panose="02020603050405020304" pitchFamily="18" charset="0"/>
                        </a:rPr>
                        <a:t>Disharmonious</a:t>
                      </a:r>
                      <a:endParaRPr lang="en-US" dirty="0"/>
                    </a:p>
                  </a:txBody>
                  <a:tcPr marL="9525" marR="9525" marT="9525" marB="0" anchor="b">
                    <a:solidFill>
                      <a:srgbClr val="FFFFFF">
                        <a:alpha val="50196"/>
                      </a:srgbClr>
                    </a:solidFill>
                  </a:tcPr>
                </a:tc>
                <a:tc hMerge="1">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Disharmonious</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623</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0.973</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866105894"/>
                  </a:ext>
                </a:extLst>
              </a:tr>
              <a:tr h="468000">
                <a:tc gridSpan="3">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Pseudoword</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4037536581"/>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a:effectLst/>
                          <a:latin typeface="Times New Roman" panose="02020603050405020304" pitchFamily="18" charset="0"/>
                          <a:cs typeface="Times New Roman" panose="02020603050405020304" pitchFamily="18" charset="0"/>
                        </a:rPr>
                        <a:t>Harmonious</a:t>
                      </a:r>
                      <a:endParaRPr lang="en-US"/>
                    </a:p>
                  </a:txBody>
                  <a:tcPr marL="9525" marR="9525" marT="9525" marB="0" anchor="b">
                    <a:solidFill>
                      <a:srgbClr val="FFFFFF">
                        <a:alpha val="50196"/>
                      </a:srgbClr>
                    </a:solidFill>
                  </a:tcPr>
                </a:tc>
                <a:tc hMerge="1">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Harmonious</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685</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0.946</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55425828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dirty="0">
                          <a:effectLst/>
                          <a:latin typeface="Times New Roman" panose="02020603050405020304" pitchFamily="18" charset="0"/>
                          <a:cs typeface="Times New Roman" panose="02020603050405020304" pitchFamily="18" charset="0"/>
                        </a:rPr>
                        <a:t>Disharmonious</a:t>
                      </a:r>
                      <a:endParaRPr lang="en-US" dirty="0"/>
                    </a:p>
                  </a:txBody>
                  <a:tcPr marL="9525" marR="9525" marT="9525" marB="0" anchor="b">
                    <a:solidFill>
                      <a:srgbClr val="FFFFFF">
                        <a:alpha val="50196"/>
                      </a:srgbClr>
                    </a:solidFill>
                  </a:tcPr>
                </a:tc>
                <a:tc hMerge="1">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Disharmonious</a:t>
                      </a:r>
                      <a:endParaRPr lang="en-E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686</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0.943</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417690707"/>
                  </a:ext>
                </a:extLst>
              </a:tr>
            </a:tbl>
          </a:graphicData>
        </a:graphic>
      </p:graphicFrame>
      <p:pic>
        <p:nvPicPr>
          <p:cNvPr id="4" name="Picture 3" descr="A graph showing the difference between words and nonwords&#10;&#10;Description automatically generated">
            <a:extLst>
              <a:ext uri="{FF2B5EF4-FFF2-40B4-BE49-F238E27FC236}">
                <a16:creationId xmlns:a16="http://schemas.microsoft.com/office/drawing/2014/main" id="{3F8B1052-424E-9510-1379-385BF632125D}"/>
              </a:ext>
            </a:extLst>
          </p:cNvPr>
          <p:cNvPicPr>
            <a:picLocks noChangeAspect="1"/>
          </p:cNvPicPr>
          <p:nvPr/>
        </p:nvPicPr>
        <p:blipFill>
          <a:blip r:embed="rId3"/>
          <a:stretch>
            <a:fillRect/>
          </a:stretch>
        </p:blipFill>
        <p:spPr>
          <a:xfrm>
            <a:off x="6436567" y="1993686"/>
            <a:ext cx="5398703" cy="4049027"/>
          </a:xfrm>
          <a:prstGeom prst="rect">
            <a:avLst/>
          </a:prstGeom>
        </p:spPr>
      </p:pic>
      <p:sp>
        <p:nvSpPr>
          <p:cNvPr id="7" name="CuadroTexto 6"/>
          <p:cNvSpPr txBox="1"/>
          <p:nvPr/>
        </p:nvSpPr>
        <p:spPr>
          <a:xfrm>
            <a:off x="252267" y="5941167"/>
            <a:ext cx="11810913" cy="830997"/>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As </a:t>
            </a:r>
            <a:r>
              <a:rPr lang="es-ES" sz="2400" dirty="0" err="1">
                <a:latin typeface="Times New Roman" panose="02020603050405020304" pitchFamily="18" charset="0"/>
                <a:cs typeface="Times New Roman" panose="02020603050405020304" pitchFamily="18" charset="0"/>
              </a:rPr>
              <a:t>expected</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harmonious</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words</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produced</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faster</a:t>
            </a:r>
            <a:r>
              <a:rPr lang="es-ES" sz="2400" dirty="0">
                <a:latin typeface="Times New Roman" panose="02020603050405020304" pitchFamily="18" charset="0"/>
                <a:cs typeface="Times New Roman" panose="02020603050405020304" pitchFamily="18" charset="0"/>
              </a:rPr>
              <a:t> responses </a:t>
            </a:r>
            <a:r>
              <a:rPr lang="es-ES" sz="2400" dirty="0" err="1">
                <a:latin typeface="Times New Roman" panose="02020603050405020304" pitchFamily="18" charset="0"/>
                <a:cs typeface="Times New Roman" panose="02020603050405020304" pitchFamily="18" charset="0"/>
              </a:rPr>
              <a:t>than</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disharmonious</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words</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However</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there</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was</a:t>
            </a:r>
            <a:r>
              <a:rPr lang="es-ES" sz="2400" dirty="0">
                <a:latin typeface="Times New Roman" panose="02020603050405020304" pitchFamily="18" charset="0"/>
                <a:cs typeface="Times New Roman" panose="02020603050405020304" pitchFamily="18" charset="0"/>
              </a:rPr>
              <a:t> no </a:t>
            </a:r>
            <a:r>
              <a:rPr lang="es-ES" sz="2400" dirty="0" err="1">
                <a:latin typeface="Times New Roman" panose="02020603050405020304" pitchFamily="18" charset="0"/>
                <a:cs typeface="Times New Roman" panose="02020603050405020304" pitchFamily="18" charset="0"/>
              </a:rPr>
              <a:t>effect</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of</a:t>
            </a:r>
            <a:r>
              <a:rPr lang="es-ES" sz="2400" dirty="0">
                <a:latin typeface="Times New Roman" panose="02020603050405020304" pitchFamily="18" charset="0"/>
                <a:cs typeface="Times New Roman" panose="02020603050405020304" pitchFamily="18" charset="0"/>
              </a:rPr>
              <a:t> VH </a:t>
            </a:r>
            <a:r>
              <a:rPr lang="es-ES" sz="2400" dirty="0" err="1">
                <a:latin typeface="Times New Roman" panose="02020603050405020304" pitchFamily="18" charset="0"/>
                <a:cs typeface="Times New Roman" panose="02020603050405020304" pitchFamily="18" charset="0"/>
              </a:rPr>
              <a:t>for</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pseudowords</a:t>
            </a:r>
            <a:r>
              <a:rPr lang="es-E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07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560509" y="1598216"/>
            <a:ext cx="11497378" cy="2430208"/>
          </a:xfrm>
        </p:spPr>
        <p:txBody>
          <a:bodyPr>
            <a:normAutofit/>
          </a:bodyPr>
          <a:lstStyle/>
          <a:p>
            <a:r>
              <a:rPr lang="en-US" sz="3600" dirty="0">
                <a:latin typeface="Times New Roman" panose="02020603050405020304" pitchFamily="18" charset="0"/>
                <a:cs typeface="Times New Roman" panose="02020603050405020304" pitchFamily="18" charset="0"/>
              </a:rPr>
              <a:t>Option 1: In the Finnish experiment of Perea et al. (2022), words were </a:t>
            </a:r>
            <a:r>
              <a:rPr lang="en-US" sz="3600" i="1" dirty="0">
                <a:latin typeface="Times New Roman" panose="02020603050405020304" pitchFamily="18" charset="0"/>
                <a:cs typeface="Times New Roman" panose="02020603050405020304" pitchFamily="18" charset="0"/>
              </a:rPr>
              <a:t>always</a:t>
            </a:r>
            <a:r>
              <a:rPr lang="en-US" sz="3600" dirty="0">
                <a:latin typeface="Times New Roman" panose="02020603050405020304" pitchFamily="18" charset="0"/>
                <a:cs typeface="Times New Roman" panose="02020603050405020304" pitchFamily="18" charset="0"/>
              </a:rPr>
              <a:t> harmonious. Thus, any item that was not harmonious was a </a:t>
            </a:r>
            <a:r>
              <a:rPr lang="en-US" sz="3600" dirty="0" err="1">
                <a:latin typeface="Times New Roman" panose="02020603050405020304" pitchFamily="18" charset="0"/>
                <a:cs typeface="Times New Roman" panose="02020603050405020304" pitchFamily="18" charset="0"/>
              </a:rPr>
              <a:t>nonword</a:t>
            </a:r>
            <a:r>
              <a:rPr lang="en-US" sz="3600" dirty="0">
                <a:latin typeface="Times New Roman" panose="02020603050405020304" pitchFamily="18" charset="0"/>
                <a:cs typeface="Times New Roman" panose="02020603050405020304" pitchFamily="18" charset="0"/>
              </a:rPr>
              <a:t>, which could have induced faster RTs for disharmonious pseudowords.</a:t>
            </a:r>
          </a:p>
        </p:txBody>
      </p:sp>
      <p:sp>
        <p:nvSpPr>
          <p:cNvPr id="7" name="Title 1">
            <a:extLst>
              <a:ext uri="{FF2B5EF4-FFF2-40B4-BE49-F238E27FC236}">
                <a16:creationId xmlns:a16="http://schemas.microsoft.com/office/drawing/2014/main" id="{30F21448-8274-D740-62F0-57EB1D908BE8}"/>
              </a:ext>
            </a:extLst>
          </p:cNvPr>
          <p:cNvSpPr>
            <a:spLocks noGrp="1"/>
          </p:cNvSpPr>
          <p:nvPr>
            <p:ph type="title"/>
          </p:nvPr>
        </p:nvSpPr>
        <p:spPr>
          <a:xfrm>
            <a:off x="838200" y="223964"/>
            <a:ext cx="10515600" cy="132556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Experiment 2</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Solving the apparent discrepancy for pseudowords</a:t>
            </a:r>
            <a:endParaRPr lang="en-US"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046F028-CC1E-0DD2-C75E-09D13B251BF0}"/>
              </a:ext>
            </a:extLst>
          </p:cNvPr>
          <p:cNvSpPr txBox="1">
            <a:spLocks/>
          </p:cNvSpPr>
          <p:nvPr/>
        </p:nvSpPr>
        <p:spPr>
          <a:xfrm>
            <a:off x="560508" y="3855457"/>
            <a:ext cx="11497379" cy="2155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Times New Roman" panose="02020603050405020304" pitchFamily="18" charset="0"/>
                <a:cs typeface="Times New Roman" panose="02020603050405020304" pitchFamily="18" charset="0"/>
              </a:rPr>
              <a:t>Option 2: Vowel harmony is less crucial for Turkish (around 25% of words are disharmonious) than Finnish readers, so it is a less salient marker for “</a:t>
            </a:r>
            <a:r>
              <a:rPr lang="en-US" sz="3600" dirty="0" err="1">
                <a:latin typeface="Times New Roman" panose="02020603050405020304" pitchFamily="18" charset="0"/>
                <a:cs typeface="Times New Roman" panose="02020603050405020304" pitchFamily="18" charset="0"/>
              </a:rPr>
              <a:t>nonword</a:t>
            </a:r>
            <a:r>
              <a:rPr lang="en-US" sz="3600" dirty="0">
                <a:latin typeface="Times New Roman" panose="02020603050405020304" pitchFamily="18" charset="0"/>
                <a:cs typeface="Times New Roman" panose="02020603050405020304" pitchFamily="18" charset="0"/>
              </a:rPr>
              <a:t>" responses.</a:t>
            </a:r>
          </a:p>
        </p:txBody>
      </p:sp>
      <p:sp>
        <p:nvSpPr>
          <p:cNvPr id="6" name="Content Placeholder 2">
            <a:extLst>
              <a:ext uri="{FF2B5EF4-FFF2-40B4-BE49-F238E27FC236}">
                <a16:creationId xmlns:a16="http://schemas.microsoft.com/office/drawing/2014/main" id="{D046F028-CC1E-0DD2-C75E-09D13B251BF0}"/>
              </a:ext>
            </a:extLst>
          </p:cNvPr>
          <p:cNvSpPr txBox="1">
            <a:spLocks/>
          </p:cNvSpPr>
          <p:nvPr/>
        </p:nvSpPr>
        <p:spPr>
          <a:xfrm>
            <a:off x="169832" y="5728781"/>
            <a:ext cx="12096893" cy="1323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latin typeface="Times New Roman" panose="02020603050405020304" pitchFamily="18" charset="0"/>
                <a:cs typeface="Times New Roman" panose="02020603050405020304" pitchFamily="18" charset="0"/>
              </a:rPr>
              <a:t>To tell apart these two explanations, we designed Experiment 2</a:t>
            </a:r>
          </a:p>
        </p:txBody>
      </p:sp>
    </p:spTree>
    <p:extLst>
      <p:ext uri="{BB962C8B-B14F-4D97-AF65-F5344CB8AC3E}">
        <p14:creationId xmlns:p14="http://schemas.microsoft.com/office/powerpoint/2010/main" val="19456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38200" y="1784240"/>
            <a:ext cx="10825655" cy="4745418"/>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We replaced the 71 disharmonious nouns with similar-frequency harmonious nouns from the same corpus. This way, </a:t>
            </a:r>
            <a:r>
              <a:rPr lang="en-US" sz="3600" b="1" dirty="0">
                <a:latin typeface="Times New Roman" panose="02020603050405020304" pitchFamily="18" charset="0"/>
                <a:cs typeface="Times New Roman" panose="02020603050405020304" pitchFamily="18" charset="0"/>
              </a:rPr>
              <a:t>all words were harmonious</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The pseudowords were the same as in Experiment 1.</a:t>
            </a:r>
          </a:p>
          <a:p>
            <a:r>
              <a:rPr lang="en-US" sz="3600" dirty="0">
                <a:latin typeface="Times New Roman" panose="02020603050405020304" pitchFamily="18" charset="0"/>
                <a:cs typeface="Times New Roman" panose="02020603050405020304" pitchFamily="18" charset="0"/>
              </a:rPr>
              <a:t>A new sample of thirty-six Turkish participants participated (M = 26.94 </a:t>
            </a:r>
            <a:r>
              <a:rPr lang="en-US" sz="3600" dirty="0" err="1">
                <a:latin typeface="Times New Roman" panose="02020603050405020304" pitchFamily="18" charset="0"/>
                <a:cs typeface="Times New Roman" panose="02020603050405020304" pitchFamily="18" charset="0"/>
              </a:rPr>
              <a:t>y.o</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All procedures and data analyses are the same as in Experiment 1.</a:t>
            </a:r>
          </a:p>
          <a:p>
            <a:r>
              <a:rPr lang="en-US" sz="3600" dirty="0">
                <a:latin typeface="Times New Roman" panose="02020603050405020304" pitchFamily="18" charset="0"/>
                <a:cs typeface="Times New Roman" panose="02020603050405020304" pitchFamily="18" charset="0"/>
              </a:rPr>
              <a:t>The experiment was pre-registered in OSF.</a:t>
            </a:r>
          </a:p>
        </p:txBody>
      </p:sp>
      <p:sp>
        <p:nvSpPr>
          <p:cNvPr id="7" name="Title 1">
            <a:extLst>
              <a:ext uri="{FF2B5EF4-FFF2-40B4-BE49-F238E27FC236}">
                <a16:creationId xmlns:a16="http://schemas.microsoft.com/office/drawing/2014/main" id="{30F21448-8274-D740-62F0-57EB1D908BE8}"/>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2</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pseudowords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48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F42388-A887-01B7-B7D3-3ACFA3CBD7AC}"/>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Experiment 2</a:t>
            </a:r>
          </a:p>
        </p:txBody>
      </p:sp>
      <p:sp>
        <p:nvSpPr>
          <p:cNvPr id="8" name="TextBox 7">
            <a:extLst>
              <a:ext uri="{FF2B5EF4-FFF2-40B4-BE49-F238E27FC236}">
                <a16:creationId xmlns:a16="http://schemas.microsoft.com/office/drawing/2014/main" id="{1E4D4BE1-933A-B87E-5FFA-01A929E0D5A2}"/>
              </a:ext>
            </a:extLst>
          </p:cNvPr>
          <p:cNvSpPr txBox="1"/>
          <p:nvPr/>
        </p:nvSpPr>
        <p:spPr>
          <a:xfrm>
            <a:off x="8907389" y="1995815"/>
            <a:ext cx="748923" cy="230832"/>
          </a:xfrm>
          <a:prstGeom prst="rect">
            <a:avLst/>
          </a:prstGeom>
          <a:noFill/>
        </p:spPr>
        <p:txBody>
          <a:bodyPr wrap="none" rtlCol="0">
            <a:spAutoFit/>
          </a:bodyPr>
          <a:lstStyle/>
          <a:p>
            <a:r>
              <a:rPr lang="en-US" sz="900" b="1" dirty="0">
                <a:latin typeface="Arial" panose="020B0604020202020204" pitchFamily="34" charset="0"/>
                <a:cs typeface="Arial" panose="020B0604020202020204" pitchFamily="34" charset="0"/>
              </a:rPr>
              <a:t>Nonwords</a:t>
            </a:r>
            <a:endParaRPr lang="en-US" sz="1100" b="1"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E9663AC4-332A-9454-28A6-26690825178B}"/>
              </a:ext>
            </a:extLst>
          </p:cNvPr>
          <p:cNvGraphicFramePr>
            <a:graphicFrameLocks noGrp="1"/>
          </p:cNvGraphicFramePr>
          <p:nvPr>
            <p:extLst>
              <p:ext uri="{D42A27DB-BD31-4B8C-83A1-F6EECF244321}">
                <p14:modId xmlns:p14="http://schemas.microsoft.com/office/powerpoint/2010/main" val="3108980680"/>
              </p:ext>
            </p:extLst>
          </p:nvPr>
        </p:nvGraphicFramePr>
        <p:xfrm>
          <a:off x="535448" y="2505686"/>
          <a:ext cx="5529020" cy="2160000"/>
        </p:xfrm>
        <a:graphic>
          <a:graphicData uri="http://schemas.openxmlformats.org/drawingml/2006/table">
            <a:tbl>
              <a:tblPr firstRow="1" firstCol="1">
                <a:tableStyleId>{9D7B26C5-4107-4FEC-AEDC-1716B250A1EF}</a:tableStyleId>
              </a:tblPr>
              <a:tblGrid>
                <a:gridCol w="581218">
                  <a:extLst>
                    <a:ext uri="{9D8B030D-6E8A-4147-A177-3AD203B41FA5}">
                      <a16:colId xmlns:a16="http://schemas.microsoft.com/office/drawing/2014/main" val="1800536297"/>
                    </a:ext>
                  </a:extLst>
                </a:gridCol>
                <a:gridCol w="2466872">
                  <a:extLst>
                    <a:ext uri="{9D8B030D-6E8A-4147-A177-3AD203B41FA5}">
                      <a16:colId xmlns:a16="http://schemas.microsoft.com/office/drawing/2014/main" val="1017061608"/>
                    </a:ext>
                  </a:extLst>
                </a:gridCol>
                <a:gridCol w="1127051">
                  <a:extLst>
                    <a:ext uri="{9D8B030D-6E8A-4147-A177-3AD203B41FA5}">
                      <a16:colId xmlns:a16="http://schemas.microsoft.com/office/drawing/2014/main" val="2364117115"/>
                    </a:ext>
                  </a:extLst>
                </a:gridCol>
                <a:gridCol w="1353879">
                  <a:extLst>
                    <a:ext uri="{9D8B030D-6E8A-4147-A177-3AD203B41FA5}">
                      <a16:colId xmlns:a16="http://schemas.microsoft.com/office/drawing/2014/main" val="4162040752"/>
                    </a:ext>
                  </a:extLst>
                </a:gridCol>
              </a:tblGrid>
              <a:tr h="540000">
                <a:tc>
                  <a:txBody>
                    <a:bodyPr/>
                    <a:lstStyle/>
                    <a:p>
                      <a:pPr>
                        <a:lnSpc>
                          <a:spcPct val="107000"/>
                        </a:lnSpc>
                        <a:spcAft>
                          <a:spcPts val="800"/>
                        </a:spcAft>
                      </a:pPr>
                      <a:r>
                        <a:rPr lang="en-ES"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RT</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Accuracy</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2498551170"/>
                  </a:ext>
                </a:extLst>
              </a:tr>
              <a:tr h="540000">
                <a:tc gridSpan="2">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Pseudoword</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601639432"/>
                  </a:ext>
                </a:extLst>
              </a:tr>
              <a:tr h="540000">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Harmonious</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658</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0.955</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472708214"/>
                  </a:ext>
                </a:extLst>
              </a:tr>
              <a:tr h="540000">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Disharmonious</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652</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0.957</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385658904"/>
                  </a:ext>
                </a:extLst>
              </a:tr>
            </a:tbl>
          </a:graphicData>
        </a:graphic>
      </p:graphicFrame>
      <p:sp>
        <p:nvSpPr>
          <p:cNvPr id="9" name="TextBox 8">
            <a:extLst>
              <a:ext uri="{FF2B5EF4-FFF2-40B4-BE49-F238E27FC236}">
                <a16:creationId xmlns:a16="http://schemas.microsoft.com/office/drawing/2014/main" id="{CE6221A8-1F8E-5AD3-4A75-90DDCF1B4F18}"/>
              </a:ext>
            </a:extLst>
          </p:cNvPr>
          <p:cNvSpPr txBox="1"/>
          <p:nvPr/>
        </p:nvSpPr>
        <p:spPr>
          <a:xfrm>
            <a:off x="746397" y="1703560"/>
            <a:ext cx="12811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Means</a:t>
            </a:r>
          </a:p>
        </p:txBody>
      </p:sp>
      <p:sp>
        <p:nvSpPr>
          <p:cNvPr id="12" name="TextBox 11">
            <a:extLst>
              <a:ext uri="{FF2B5EF4-FFF2-40B4-BE49-F238E27FC236}">
                <a16:creationId xmlns:a16="http://schemas.microsoft.com/office/drawing/2014/main" id="{EC65ED27-F5EF-9FD3-E59B-5A60869E55AC}"/>
              </a:ext>
            </a:extLst>
          </p:cNvPr>
          <p:cNvSpPr txBox="1"/>
          <p:nvPr/>
        </p:nvSpPr>
        <p:spPr>
          <a:xfrm>
            <a:off x="6706321" y="345477"/>
            <a:ext cx="18149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Delta plot</a:t>
            </a:r>
          </a:p>
        </p:txBody>
      </p:sp>
      <p:sp>
        <p:nvSpPr>
          <p:cNvPr id="15" name="TextBox 14">
            <a:extLst>
              <a:ext uri="{FF2B5EF4-FFF2-40B4-BE49-F238E27FC236}">
                <a16:creationId xmlns:a16="http://schemas.microsoft.com/office/drawing/2014/main" id="{2278FA7F-F630-3FBC-7E42-6C747B24D0E6}"/>
              </a:ext>
            </a:extLst>
          </p:cNvPr>
          <p:cNvSpPr txBox="1"/>
          <p:nvPr/>
        </p:nvSpPr>
        <p:spPr>
          <a:xfrm>
            <a:off x="583580" y="5311410"/>
            <a:ext cx="11608420" cy="13849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We found evidence for a small but reliable effect of vowel harmony (</a:t>
            </a:r>
            <a:r>
              <a:rPr lang="en-US" sz="2800" i="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 5.72, 95%CrI [0.25, 14.14]): RTs were faster for disharmonious than harmonious pseudowords—the same direction as in the cited experiment in Finnish.</a:t>
            </a:r>
          </a:p>
        </p:txBody>
      </p:sp>
      <p:pic>
        <p:nvPicPr>
          <p:cNvPr id="5" name="Imagen 4"/>
          <p:cNvPicPr>
            <a:picLocks noChangeAspect="1"/>
          </p:cNvPicPr>
          <p:nvPr/>
        </p:nvPicPr>
        <p:blipFill>
          <a:blip r:embed="rId3"/>
          <a:stretch>
            <a:fillRect/>
          </a:stretch>
        </p:blipFill>
        <p:spPr>
          <a:xfrm>
            <a:off x="6350806" y="1262811"/>
            <a:ext cx="5614452" cy="3716040"/>
          </a:xfrm>
          <a:prstGeom prst="rect">
            <a:avLst/>
          </a:prstGeom>
        </p:spPr>
      </p:pic>
      <p:sp>
        <p:nvSpPr>
          <p:cNvPr id="3" name="CuadroTexto 2"/>
          <p:cNvSpPr txBox="1"/>
          <p:nvPr/>
        </p:nvSpPr>
        <p:spPr>
          <a:xfrm>
            <a:off x="436461" y="4682982"/>
            <a:ext cx="3182112" cy="400110"/>
          </a:xfrm>
          <a:prstGeom prst="rect">
            <a:avLst/>
          </a:prstGeom>
          <a:noFill/>
        </p:spPr>
        <p:txBody>
          <a:bodyPr wrap="square" rtlCol="0">
            <a:spAutoFit/>
          </a:bodyPr>
          <a:lstStyle/>
          <a:p>
            <a:r>
              <a:rPr lang="es-ES" sz="2000" dirty="0" err="1">
                <a:latin typeface="Times New Roman" panose="02020603050405020304" pitchFamily="18" charset="0"/>
                <a:cs typeface="Times New Roman" panose="02020603050405020304" pitchFamily="18" charset="0"/>
              </a:rPr>
              <a:t>Words</a:t>
            </a:r>
            <a:r>
              <a:rPr lang="es-ES" sz="2000" dirty="0">
                <a:latin typeface="Times New Roman" panose="02020603050405020304" pitchFamily="18" charset="0"/>
                <a:cs typeface="Times New Roman" panose="02020603050405020304" pitchFamily="18" charset="0"/>
              </a:rPr>
              <a:t>: 581 ms, 0.955</a:t>
            </a:r>
          </a:p>
        </p:txBody>
      </p:sp>
    </p:spTree>
    <p:extLst>
      <p:ext uri="{BB962C8B-B14F-4D97-AF65-F5344CB8AC3E}">
        <p14:creationId xmlns:p14="http://schemas.microsoft.com/office/powerpoint/2010/main" val="128160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233D86-D485-A3E4-94DE-100C72AA6182}"/>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4AC51B99-AFC8-836B-7F4F-455C917617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4CDB4225-365B-2663-1FAB-0B03A9CB0EB0}"/>
              </a:ext>
            </a:extLst>
          </p:cNvPr>
          <p:cNvSpPr>
            <a:spLocks noGrp="1"/>
          </p:cNvSpPr>
          <p:nvPr>
            <p:ph idx="1"/>
          </p:nvPr>
        </p:nvSpPr>
        <p:spPr>
          <a:xfrm>
            <a:off x="838200" y="1825625"/>
            <a:ext cx="10887456" cy="3258439"/>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1) This is the first demonstration of a facilitative effect of vowel harmony on the identification of visually presented words.</a:t>
            </a:r>
          </a:p>
          <a:p>
            <a:pPr marL="0" indent="0">
              <a:buNone/>
            </a:pPr>
            <a:r>
              <a:rPr lang="en-US" dirty="0">
                <a:latin typeface="Times New Roman" panose="02020603050405020304" pitchFamily="18" charset="0"/>
                <a:cs typeface="Times New Roman" panose="02020603050405020304" pitchFamily="18" charset="0"/>
              </a:rPr>
              <a:t>2) This finding is consistent with the idea that vowel harmony helps to create a stable phonological code (</a:t>
            </a:r>
            <a:r>
              <a:rPr lang="en-US" i="1" dirty="0">
                <a:latin typeface="Times New Roman" panose="02020603050405020304" pitchFamily="18" charset="0"/>
                <a:cs typeface="Times New Roman" panose="02020603050405020304" pitchFamily="18" charset="0"/>
              </a:rPr>
              <a:t>global coherence hypothesis</a:t>
            </a:r>
            <a:r>
              <a:rPr lang="en-US" dirty="0">
                <a:latin typeface="Times New Roman" panose="02020603050405020304" pitchFamily="18" charset="0"/>
                <a:cs typeface="Times New Roman" panose="02020603050405020304" pitchFamily="18" charset="0"/>
              </a:rPr>
              <a:t>) during lexical access.</a:t>
            </a:r>
          </a:p>
          <a:p>
            <a:pPr marL="0" indent="0">
              <a:buNone/>
            </a:pPr>
            <a:r>
              <a:rPr lang="en-US" dirty="0">
                <a:latin typeface="Times New Roman" panose="02020603050405020304" pitchFamily="18" charset="0"/>
                <a:cs typeface="Times New Roman" panose="02020603050405020304" pitchFamily="18" charset="0"/>
              </a:rPr>
              <a:t>3) Unlike Finnish, vowel harmony only plays a very small role in “no” responses in lexical decision in Turkish, most likely because vowel disharmony is not a reliable marker of </a:t>
            </a:r>
            <a:r>
              <a:rPr lang="en-US" i="1" dirty="0">
                <a:latin typeface="Times New Roman" panose="02020603050405020304" pitchFamily="18" charset="0"/>
                <a:cs typeface="Times New Roman" panose="02020603050405020304" pitchFamily="18" charset="0"/>
              </a:rPr>
              <a:t>nonword-likeness</a:t>
            </a:r>
            <a:r>
              <a:rPr lang="en-US" dirty="0">
                <a:latin typeface="Times New Roman" panose="02020603050405020304" pitchFamily="18" charset="0"/>
                <a:cs typeface="Times New Roman" panose="02020603050405020304" pitchFamily="18" charset="0"/>
              </a:rPr>
              <a:t>.</a:t>
            </a:r>
          </a:p>
        </p:txBody>
      </p:sp>
      <p:sp>
        <p:nvSpPr>
          <p:cNvPr id="5" name="CuadroTexto 4"/>
          <p:cNvSpPr txBox="1"/>
          <p:nvPr/>
        </p:nvSpPr>
        <p:spPr>
          <a:xfrm>
            <a:off x="838200" y="5219001"/>
            <a:ext cx="10887456" cy="123110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Next step: Examining the effects of vowel harmony in a more “ecological” situation, during silent reading.</a:t>
            </a:r>
            <a:endParaRPr lang="en-US" sz="2800" b="1" dirty="0">
              <a:latin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39567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AB2668-7D45-45F8-B71C-846DCC7CF327}"/>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36280F01-323C-2B87-459C-5783CBA0F3D1}"/>
              </a:ext>
            </a:extLst>
          </p:cNvPr>
          <p:cNvSpPr>
            <a:spLocks noGrp="1"/>
          </p:cNvSpPr>
          <p:nvPr>
            <p:ph type="title"/>
          </p:nvPr>
        </p:nvSpPr>
        <p:spPr>
          <a:xfrm>
            <a:off x="838200" y="2882786"/>
            <a:ext cx="10515600" cy="1325563"/>
          </a:xfrm>
        </p:spPr>
        <p:txBody>
          <a:bodyPr>
            <a:normAutofit/>
          </a:bodyPr>
          <a:lstStyle/>
          <a:p>
            <a:pPr algn="ctr"/>
            <a:r>
              <a:rPr lang="en-US" sz="8000" dirty="0"/>
              <a:t>! 𐱅𐰀𐱁𐰚𐰚𐰇𐰼𐰠𐰀𐰼</a:t>
            </a:r>
          </a:p>
        </p:txBody>
      </p:sp>
    </p:spTree>
    <p:extLst>
      <p:ext uri="{BB962C8B-B14F-4D97-AF65-F5344CB8AC3E}">
        <p14:creationId xmlns:p14="http://schemas.microsoft.com/office/powerpoint/2010/main" val="8456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2DFF02-4168-ED99-2E5F-ADE0F3C8C1C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a:t>
            </a:r>
          </a:p>
        </p:txBody>
      </p:sp>
      <p:sp>
        <p:nvSpPr>
          <p:cNvPr id="6" name="TextBox 5">
            <a:extLst>
              <a:ext uri="{FF2B5EF4-FFF2-40B4-BE49-F238E27FC236}">
                <a16:creationId xmlns:a16="http://schemas.microsoft.com/office/drawing/2014/main" id="{F2B62EAD-61D8-ED29-27B0-0C15E04C0AEC}"/>
              </a:ext>
            </a:extLst>
          </p:cNvPr>
          <p:cNvSpPr txBox="1"/>
          <p:nvPr/>
        </p:nvSpPr>
        <p:spPr>
          <a:xfrm>
            <a:off x="454269" y="1370604"/>
            <a:ext cx="11049001" cy="1953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 </a:t>
            </a:r>
            <a:r>
              <a:rPr lang="en-US" sz="2800" i="1" dirty="0">
                <a:latin typeface="Times New Roman" panose="02020603050405020304" pitchFamily="18" charset="0"/>
                <a:cs typeface="Times New Roman" panose="02020603050405020304" pitchFamily="18" charset="0"/>
              </a:rPr>
              <a:t>phonological phenomenon </a:t>
            </a:r>
            <a:r>
              <a:rPr lang="en-US" sz="2800" dirty="0">
                <a:latin typeface="Times New Roman" panose="02020603050405020304" pitchFamily="18" charset="0"/>
                <a:cs typeface="Times New Roman" panose="02020603050405020304" pitchFamily="18" charset="0"/>
              </a:rPr>
              <a:t>that occurs in several families of languages (e.g., Altaic languages [Turkish, Mongolian], Uralic languages [Finnish, Hungarian], and others).</a:t>
            </a:r>
          </a:p>
        </p:txBody>
      </p:sp>
      <p:sp>
        <p:nvSpPr>
          <p:cNvPr id="8" name="TextBox 7">
            <a:extLst>
              <a:ext uri="{FF2B5EF4-FFF2-40B4-BE49-F238E27FC236}">
                <a16:creationId xmlns:a16="http://schemas.microsoft.com/office/drawing/2014/main" id="{1A2998E3-4C08-EF45-5030-067C0477B51C}"/>
              </a:ext>
            </a:extLst>
          </p:cNvPr>
          <p:cNvSpPr txBox="1"/>
          <p:nvPr/>
        </p:nvSpPr>
        <p:spPr>
          <a:xfrm>
            <a:off x="452746" y="3201694"/>
            <a:ext cx="10782301" cy="13075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these languages, vowels within a word share certain phonetic features (</a:t>
            </a:r>
            <a:r>
              <a:rPr lang="en-US" sz="2800" b="1" dirty="0" err="1">
                <a:latin typeface="Times New Roman" panose="02020603050405020304" pitchFamily="18" charset="0"/>
                <a:cs typeface="Times New Roman" panose="02020603050405020304" pitchFamily="18" charset="0"/>
              </a:rPr>
              <a:t>frontness</a:t>
            </a:r>
            <a:r>
              <a:rPr lang="en-US" sz="2800" b="1" dirty="0">
                <a:latin typeface="Times New Roman" panose="02020603050405020304" pitchFamily="18" charset="0"/>
                <a:cs typeface="Times New Roman" panose="02020603050405020304" pitchFamily="18" charset="0"/>
              </a:rPr>
              <a:t> vs. </a:t>
            </a:r>
            <a:r>
              <a:rPr lang="en-US" sz="2800" b="1" dirty="0" err="1">
                <a:latin typeface="Times New Roman" panose="02020603050405020304" pitchFamily="18" charset="0"/>
                <a:cs typeface="Times New Roman" panose="02020603050405020304" pitchFamily="18" charset="0"/>
              </a:rPr>
              <a:t>backness</a:t>
            </a:r>
            <a:r>
              <a:rPr lang="en-US" sz="2800" b="1" dirty="0">
                <a:latin typeface="Times New Roman" panose="02020603050405020304" pitchFamily="18" charset="0"/>
                <a:cs typeface="Times New Roman" panose="02020603050405020304" pitchFamily="18" charset="0"/>
              </a:rPr>
              <a:t> harmony</a:t>
            </a:r>
            <a:r>
              <a:rPr lang="en-US" sz="2800" dirty="0">
                <a:latin typeface="Times New Roman" panose="02020603050405020304" pitchFamily="18" charset="0"/>
                <a:cs typeface="Times New Roman" panose="02020603050405020304" pitchFamily="18" charset="0"/>
              </a:rPr>
              <a:t>, roundness harmony, among others).</a:t>
            </a:r>
          </a:p>
        </p:txBody>
      </p:sp>
      <p:sp>
        <p:nvSpPr>
          <p:cNvPr id="10" name="TextBox 9">
            <a:extLst>
              <a:ext uri="{FF2B5EF4-FFF2-40B4-BE49-F238E27FC236}">
                <a16:creationId xmlns:a16="http://schemas.microsoft.com/office/drawing/2014/main" id="{E4FAADC6-BBAF-EE31-0DDD-DAF558A90880}"/>
              </a:ext>
            </a:extLst>
          </p:cNvPr>
          <p:cNvSpPr txBox="1"/>
          <p:nvPr/>
        </p:nvSpPr>
        <p:spPr>
          <a:xfrm>
            <a:off x="452745" y="4712700"/>
            <a:ext cx="11049001" cy="6612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may help speech production by having consistent articulatory gestures.</a:t>
            </a:r>
          </a:p>
        </p:txBody>
      </p:sp>
      <p:sp>
        <p:nvSpPr>
          <p:cNvPr id="12" name="TextBox 11">
            <a:extLst>
              <a:ext uri="{FF2B5EF4-FFF2-40B4-BE49-F238E27FC236}">
                <a16:creationId xmlns:a16="http://schemas.microsoft.com/office/drawing/2014/main" id="{22AAD045-FE24-9074-80C4-7EAFECB946DA}"/>
              </a:ext>
            </a:extLst>
          </p:cNvPr>
          <p:cNvSpPr txBox="1"/>
          <p:nvPr/>
        </p:nvSpPr>
        <p:spPr>
          <a:xfrm>
            <a:off x="452744" y="5550463"/>
            <a:ext cx="11340671" cy="6612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also affects morphological processes (e.g., suffixes) and word formation.</a:t>
            </a:r>
          </a:p>
        </p:txBody>
      </p:sp>
    </p:spTree>
    <p:extLst>
      <p:ext uri="{BB962C8B-B14F-4D97-AF65-F5344CB8AC3E}">
        <p14:creationId xmlns:p14="http://schemas.microsoft.com/office/powerpoint/2010/main" val="26614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86096"/>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in Turkish</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629954" y="1514574"/>
            <a:ext cx="7675846" cy="3816355"/>
          </a:xfrm>
        </p:spPr>
        <p:txBody>
          <a:bodyPr>
            <a:normAutofit/>
          </a:bodyPr>
          <a:lstStyle/>
          <a:p>
            <a:pPr marL="0" indent="0">
              <a:buNone/>
            </a:pPr>
            <a:r>
              <a:rPr lang="en-US" dirty="0" err="1">
                <a:latin typeface="Times New Roman" panose="02020603050405020304" pitchFamily="18" charset="0"/>
                <a:cs typeface="Times New Roman" panose="02020603050405020304" pitchFamily="18" charset="0"/>
              </a:rPr>
              <a:t>Frontness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backness</a:t>
            </a:r>
            <a:r>
              <a:rPr lang="en-US" dirty="0">
                <a:latin typeface="Times New Roman" panose="02020603050405020304" pitchFamily="18" charset="0"/>
                <a:cs typeface="Times New Roman" panose="02020603050405020304" pitchFamily="18" charset="0"/>
              </a:rPr>
              <a:t> harmony:</a:t>
            </a:r>
          </a:p>
          <a:p>
            <a:pPr marL="0" indent="0">
              <a:buNone/>
            </a:pPr>
            <a:r>
              <a:rPr lang="en-US" i="1" dirty="0">
                <a:latin typeface="Times New Roman" panose="02020603050405020304" pitchFamily="18" charset="0"/>
                <a:cs typeface="Times New Roman" panose="02020603050405020304" pitchFamily="18" charset="0"/>
              </a:rPr>
              <a:t>Words contain either </a:t>
            </a:r>
            <a:r>
              <a:rPr lang="en-US" b="1" i="1" dirty="0">
                <a:latin typeface="Times New Roman" panose="02020603050405020304" pitchFamily="18" charset="0"/>
                <a:cs typeface="Times New Roman" panose="02020603050405020304" pitchFamily="18" charset="0"/>
              </a:rPr>
              <a:t>front</a:t>
            </a:r>
            <a:r>
              <a:rPr lang="en-US" i="1" dirty="0">
                <a:latin typeface="Times New Roman" panose="02020603050405020304" pitchFamily="18" charset="0"/>
                <a:cs typeface="Times New Roman" panose="02020603050405020304" pitchFamily="18" charset="0"/>
              </a:rPr>
              <a:t> vowels or </a:t>
            </a:r>
            <a:r>
              <a:rPr lang="en-US" b="1" i="1" dirty="0">
                <a:latin typeface="Times New Roman" panose="02020603050405020304" pitchFamily="18" charset="0"/>
                <a:cs typeface="Times New Roman" panose="02020603050405020304" pitchFamily="18" charset="0"/>
              </a:rPr>
              <a:t>back</a:t>
            </a:r>
            <a:r>
              <a:rPr lang="en-US" i="1" dirty="0">
                <a:latin typeface="Times New Roman" panose="02020603050405020304" pitchFamily="18" charset="0"/>
                <a:cs typeface="Times New Roman" panose="02020603050405020304" pitchFamily="18" charset="0"/>
              </a:rPr>
              <a:t> vowels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7" name="Content Placeholder 2">
            <a:extLst>
              <a:ext uri="{FF2B5EF4-FFF2-40B4-BE49-F238E27FC236}">
                <a16:creationId xmlns:a16="http://schemas.microsoft.com/office/drawing/2014/main" id="{16F1537B-1DBD-B2D6-BB45-BD13B8C094CB}"/>
              </a:ext>
            </a:extLst>
          </p:cNvPr>
          <p:cNvSpPr txBox="1">
            <a:spLocks/>
          </p:cNvSpPr>
          <p:nvPr/>
        </p:nvSpPr>
        <p:spPr>
          <a:xfrm>
            <a:off x="-4138429" y="6857547"/>
            <a:ext cx="10932091" cy="1970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CFAB7D87-1820-7325-4B57-DFC8C28212A9}"/>
              </a:ext>
            </a:extLst>
          </p:cNvPr>
          <p:cNvSpPr txBox="1"/>
          <p:nvPr/>
        </p:nvSpPr>
        <p:spPr>
          <a:xfrm>
            <a:off x="2362043" y="2377250"/>
            <a:ext cx="6600741" cy="1481175"/>
          </a:xfrm>
          <a:prstGeom prst="rect">
            <a:avLst/>
          </a:prstGeom>
          <a:noFill/>
        </p:spPr>
        <p:txBody>
          <a:bodyPr wrap="square" rtlCol="0">
            <a:spAutoFit/>
          </a:bodyPr>
          <a:lstStyle/>
          <a:p>
            <a:pPr algn="ctr">
              <a:lnSpc>
                <a:spcPct val="150000"/>
              </a:lnSpc>
            </a:pPr>
            <a:r>
              <a:rPr lang="en-US" sz="3200" u="sng" dirty="0">
                <a:latin typeface="Times New Roman" panose="02020603050405020304" pitchFamily="18" charset="0"/>
                <a:cs typeface="Times New Roman" panose="02020603050405020304" pitchFamily="18" charset="0"/>
              </a:rPr>
              <a:t>Turkish Vowels</a:t>
            </a:r>
          </a:p>
          <a:p>
            <a:pPr>
              <a:lnSpc>
                <a:spcPct val="150000"/>
              </a:lnSpc>
            </a:pPr>
            <a:r>
              <a:rPr lang="en-US" sz="3200" u="sng" dirty="0">
                <a:latin typeface="Times New Roman" panose="02020603050405020304" pitchFamily="18" charset="0"/>
                <a:cs typeface="Times New Roman" panose="02020603050405020304" pitchFamily="18" charset="0"/>
              </a:rPr>
              <a:t>Front</a:t>
            </a: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Back</a:t>
            </a:r>
          </a:p>
        </p:txBody>
      </p:sp>
      <p:sp>
        <p:nvSpPr>
          <p:cNvPr id="8" name="TextBox 7">
            <a:extLst>
              <a:ext uri="{FF2B5EF4-FFF2-40B4-BE49-F238E27FC236}">
                <a16:creationId xmlns:a16="http://schemas.microsoft.com/office/drawing/2014/main" id="{C02308DA-2A8F-69AA-D382-49664780F776}"/>
              </a:ext>
            </a:extLst>
          </p:cNvPr>
          <p:cNvSpPr txBox="1"/>
          <p:nvPr/>
        </p:nvSpPr>
        <p:spPr>
          <a:xfrm>
            <a:off x="3887320" y="3872131"/>
            <a:ext cx="103105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e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A334E6B2-CB21-5698-2C1D-27FFCAC364EA}"/>
              </a:ext>
            </a:extLst>
          </p:cNvPr>
          <p:cNvSpPr txBox="1"/>
          <p:nvPr/>
        </p:nvSpPr>
        <p:spPr>
          <a:xfrm>
            <a:off x="3902560" y="4488654"/>
            <a:ext cx="91242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195124DA-77BB-FAE8-D621-2BD3E6119260}"/>
              </a:ext>
            </a:extLst>
          </p:cNvPr>
          <p:cNvSpPr txBox="1"/>
          <p:nvPr/>
        </p:nvSpPr>
        <p:spPr>
          <a:xfrm>
            <a:off x="3902560" y="5044029"/>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ü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y</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4E6E1419-101B-0CBD-526C-7A4640CE7D8E}"/>
              </a:ext>
            </a:extLst>
          </p:cNvPr>
          <p:cNvSpPr txBox="1"/>
          <p:nvPr/>
        </p:nvSpPr>
        <p:spPr>
          <a:xfrm>
            <a:off x="3902560" y="5678336"/>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ö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ø</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4ACFDDD8-BC99-25AC-6975-96F19FAD425A}"/>
              </a:ext>
            </a:extLst>
          </p:cNvPr>
          <p:cNvSpPr txBox="1"/>
          <p:nvPr/>
        </p:nvSpPr>
        <p:spPr>
          <a:xfrm>
            <a:off x="9838683" y="3812359"/>
            <a:ext cx="103105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AE1A0291-A20F-4161-B435-0866B8004165}"/>
              </a:ext>
            </a:extLst>
          </p:cNvPr>
          <p:cNvSpPr txBox="1"/>
          <p:nvPr/>
        </p:nvSpPr>
        <p:spPr>
          <a:xfrm>
            <a:off x="9907077" y="4404804"/>
            <a:ext cx="109196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ı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ɯ</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A1931766-9AFD-2616-E01C-D7B1A65144B0}"/>
              </a:ext>
            </a:extLst>
          </p:cNvPr>
          <p:cNvSpPr txBox="1"/>
          <p:nvPr/>
        </p:nvSpPr>
        <p:spPr>
          <a:xfrm>
            <a:off x="9893121" y="4999497"/>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u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8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24A846D3-46F0-C888-A058-7BA188DA4568}"/>
              </a:ext>
            </a:extLst>
          </p:cNvPr>
          <p:cNvSpPr txBox="1"/>
          <p:nvPr/>
        </p:nvSpPr>
        <p:spPr>
          <a:xfrm>
            <a:off x="9925608" y="5651524"/>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o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o</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pic>
        <p:nvPicPr>
          <p:cNvPr id="18" name="Picture 17" descr="Side view of the side of a person's face&#10;&#10;Description automatically generated">
            <a:extLst>
              <a:ext uri="{FF2B5EF4-FFF2-40B4-BE49-F238E27FC236}">
                <a16:creationId xmlns:a16="http://schemas.microsoft.com/office/drawing/2014/main" id="{5C112749-7CC3-8CD6-0828-C79B61BD80EF}"/>
              </a:ext>
            </a:extLst>
          </p:cNvPr>
          <p:cNvPicPr>
            <a:picLocks noChangeAspect="1"/>
          </p:cNvPicPr>
          <p:nvPr/>
        </p:nvPicPr>
        <p:blipFill rotWithShape="1">
          <a:blip r:embed="rId3"/>
          <a:srcRect l="7741" t="52495" r="13297" b="6091"/>
          <a:stretch/>
        </p:blipFill>
        <p:spPr>
          <a:xfrm>
            <a:off x="6350959" y="3947075"/>
            <a:ext cx="3210128" cy="2171223"/>
          </a:xfrm>
          <a:prstGeom prst="rect">
            <a:avLst/>
          </a:prstGeom>
        </p:spPr>
      </p:pic>
      <p:pic>
        <p:nvPicPr>
          <p:cNvPr id="19" name="Picture 18" descr="Side view of the side of a person's face&#10;&#10;Description automatically generated">
            <a:extLst>
              <a:ext uri="{FF2B5EF4-FFF2-40B4-BE49-F238E27FC236}">
                <a16:creationId xmlns:a16="http://schemas.microsoft.com/office/drawing/2014/main" id="{C117A90D-D2FA-1178-7601-C402B8B3926C}"/>
              </a:ext>
            </a:extLst>
          </p:cNvPr>
          <p:cNvPicPr>
            <a:picLocks noChangeAspect="1"/>
          </p:cNvPicPr>
          <p:nvPr/>
        </p:nvPicPr>
        <p:blipFill rotWithShape="1">
          <a:blip r:embed="rId3"/>
          <a:srcRect l="11843" t="4590" r="9195" b="49394"/>
          <a:stretch/>
        </p:blipFill>
        <p:spPr>
          <a:xfrm>
            <a:off x="632949" y="3918428"/>
            <a:ext cx="3210128" cy="2412460"/>
          </a:xfrm>
          <a:prstGeom prst="rect">
            <a:avLst/>
          </a:prstGeom>
        </p:spPr>
      </p:pic>
      <p:sp>
        <p:nvSpPr>
          <p:cNvPr id="17" name="TextBox 16">
            <a:extLst>
              <a:ext uri="{FF2B5EF4-FFF2-40B4-BE49-F238E27FC236}">
                <a16:creationId xmlns:a16="http://schemas.microsoft.com/office/drawing/2014/main" id="{A7E8271B-02AE-8B8E-F919-928260E2F4E8}"/>
              </a:ext>
            </a:extLst>
          </p:cNvPr>
          <p:cNvSpPr txBox="1"/>
          <p:nvPr/>
        </p:nvSpPr>
        <p:spPr>
          <a:xfrm>
            <a:off x="7118254" y="6163928"/>
            <a:ext cx="2225289"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kabul</a:t>
            </a:r>
            <a:r>
              <a:rPr lang="en-US" sz="2800" dirty="0">
                <a:latin typeface="Times New Roman" panose="02020603050405020304" pitchFamily="18" charset="0"/>
                <a:cs typeface="Times New Roman" panose="02020603050405020304" pitchFamily="18" charset="0"/>
              </a:rPr>
              <a:t> [accept]</a:t>
            </a:r>
          </a:p>
        </p:txBody>
      </p:sp>
      <p:sp>
        <p:nvSpPr>
          <p:cNvPr id="16" name="TextBox 15">
            <a:extLst>
              <a:ext uri="{FF2B5EF4-FFF2-40B4-BE49-F238E27FC236}">
                <a16:creationId xmlns:a16="http://schemas.microsoft.com/office/drawing/2014/main" id="{55CDD428-18D1-415A-1088-C9023D3F3E13}"/>
              </a:ext>
            </a:extLst>
          </p:cNvPr>
          <p:cNvSpPr txBox="1"/>
          <p:nvPr/>
        </p:nvSpPr>
        <p:spPr>
          <a:xfrm>
            <a:off x="1223151" y="6163928"/>
            <a:ext cx="2029723"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güven</a:t>
            </a:r>
            <a:r>
              <a:rPr lang="en-US" sz="2800" dirty="0">
                <a:latin typeface="Times New Roman" panose="02020603050405020304" pitchFamily="18" charset="0"/>
                <a:cs typeface="Times New Roman" panose="02020603050405020304" pitchFamily="18" charset="0"/>
              </a:rPr>
              <a:t> [trust]</a:t>
            </a:r>
          </a:p>
        </p:txBody>
      </p:sp>
      <p:sp>
        <p:nvSpPr>
          <p:cNvPr id="5" name="Oval 4">
            <a:extLst>
              <a:ext uri="{FF2B5EF4-FFF2-40B4-BE49-F238E27FC236}">
                <a16:creationId xmlns:a16="http://schemas.microsoft.com/office/drawing/2014/main" id="{8014198C-ABBC-884F-F0AF-55A92892F1B0}"/>
              </a:ext>
            </a:extLst>
          </p:cNvPr>
          <p:cNvSpPr/>
          <p:nvPr/>
        </p:nvSpPr>
        <p:spPr>
          <a:xfrm>
            <a:off x="1558353" y="4473052"/>
            <a:ext cx="803690" cy="792500"/>
          </a:xfrm>
          <a:prstGeom prst="ellipse">
            <a:avLst/>
          </a:prstGeom>
          <a:solidFill>
            <a:srgbClr val="00B0F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E432FDA-12BF-8EC4-86CA-8133B1D6D3D2}"/>
              </a:ext>
            </a:extLst>
          </p:cNvPr>
          <p:cNvSpPr/>
          <p:nvPr/>
        </p:nvSpPr>
        <p:spPr>
          <a:xfrm>
            <a:off x="8069972" y="4502786"/>
            <a:ext cx="803690" cy="792500"/>
          </a:xfrm>
          <a:prstGeom prst="ellipse">
            <a:avLst/>
          </a:prstGeom>
          <a:solidFill>
            <a:srgbClr val="00B0F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125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in Turkish</a:t>
            </a:r>
          </a:p>
        </p:txBody>
      </p:sp>
      <p:sp>
        <p:nvSpPr>
          <p:cNvPr id="9" name="Content Placeholder 2">
            <a:extLst>
              <a:ext uri="{FF2B5EF4-FFF2-40B4-BE49-F238E27FC236}">
                <a16:creationId xmlns:a16="http://schemas.microsoft.com/office/drawing/2014/main" id="{388CBB40-4D58-496B-DA9D-CE405F8D30B0}"/>
              </a:ext>
            </a:extLst>
          </p:cNvPr>
          <p:cNvSpPr txBox="1">
            <a:spLocks/>
          </p:cNvSpPr>
          <p:nvPr/>
        </p:nvSpPr>
        <p:spPr>
          <a:xfrm>
            <a:off x="613317" y="1545979"/>
            <a:ext cx="11432025" cy="1970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Old Turkic had full consistent word harmony. Modern Turkish still keeps 75% of this pattern despite cultural influences over time.</a:t>
            </a:r>
            <a:endParaRPr lang="en-US" dirty="0"/>
          </a:p>
        </p:txBody>
      </p:sp>
      <p:sp>
        <p:nvSpPr>
          <p:cNvPr id="3" name="TextBox 2">
            <a:extLst>
              <a:ext uri="{FF2B5EF4-FFF2-40B4-BE49-F238E27FC236}">
                <a16:creationId xmlns:a16="http://schemas.microsoft.com/office/drawing/2014/main" id="{BAD37D3B-ACED-C2CC-B623-C809C9838988}"/>
              </a:ext>
            </a:extLst>
          </p:cNvPr>
          <p:cNvSpPr txBox="1"/>
          <p:nvPr/>
        </p:nvSpPr>
        <p:spPr>
          <a:xfrm>
            <a:off x="8219330" y="3223776"/>
            <a:ext cx="3282309" cy="461665"/>
          </a:xfrm>
          <a:prstGeom prst="rect">
            <a:avLst/>
          </a:prstGeom>
          <a:solidFill>
            <a:schemeClr val="bg1"/>
          </a:solidFill>
          <a:ln>
            <a:solidFill>
              <a:schemeClr val="tx1"/>
            </a:solidFill>
          </a:ln>
        </p:spPr>
        <p:txBody>
          <a:bodyPr wrap="none" rtlCol="0">
            <a:spAutoFit/>
          </a:bodyPr>
          <a:lstStyle/>
          <a:p>
            <a:r>
              <a:rPr lang="en-US" sz="2400" dirty="0" err="1">
                <a:highlight>
                  <a:srgbClr val="FFFFFF"/>
                </a:highlight>
                <a:latin typeface="Times New Roman" panose="02020603050405020304" pitchFamily="18" charset="0"/>
                <a:cs typeface="Times New Roman" panose="02020603050405020304" pitchFamily="18" charset="0"/>
              </a:rPr>
              <a:t>Mucize</a:t>
            </a:r>
            <a:r>
              <a:rPr lang="en-US" sz="2400" dirty="0">
                <a:highlight>
                  <a:srgbClr val="FFFFFF"/>
                </a:highlight>
                <a:latin typeface="Times New Roman" panose="02020603050405020304" pitchFamily="18" charset="0"/>
                <a:cs typeface="Times New Roman" panose="02020603050405020304" pitchFamily="18" charset="0"/>
              </a:rPr>
              <a:t> [miracle] Arabic </a:t>
            </a:r>
          </a:p>
        </p:txBody>
      </p:sp>
      <p:sp>
        <p:nvSpPr>
          <p:cNvPr id="5" name="TextBox 4">
            <a:extLst>
              <a:ext uri="{FF2B5EF4-FFF2-40B4-BE49-F238E27FC236}">
                <a16:creationId xmlns:a16="http://schemas.microsoft.com/office/drawing/2014/main" id="{12F24F1E-0F6A-C9DD-8E62-A57944B3099C}"/>
              </a:ext>
            </a:extLst>
          </p:cNvPr>
          <p:cNvSpPr txBox="1"/>
          <p:nvPr/>
        </p:nvSpPr>
        <p:spPr>
          <a:xfrm>
            <a:off x="8192804" y="4779624"/>
            <a:ext cx="3182281" cy="461665"/>
          </a:xfrm>
          <a:prstGeom prst="rect">
            <a:avLst/>
          </a:prstGeom>
          <a:solidFill>
            <a:schemeClr val="bg1"/>
          </a:solidFill>
          <a:ln>
            <a:solidFill>
              <a:schemeClr val="tx1"/>
            </a:solidFill>
          </a:ln>
        </p:spPr>
        <p:txBody>
          <a:bodyPr wrap="none" rtlCol="0">
            <a:spAutoFit/>
          </a:bodyPr>
          <a:lstStyle/>
          <a:p>
            <a:r>
              <a:rPr lang="en-US" sz="2400" dirty="0" err="1">
                <a:highlight>
                  <a:srgbClr val="FFFFFF"/>
                </a:highlight>
                <a:latin typeface="Times New Roman" panose="02020603050405020304" pitchFamily="18" charset="0"/>
                <a:cs typeface="Times New Roman" panose="02020603050405020304" pitchFamily="18" charset="0"/>
              </a:rPr>
              <a:t>Efsane</a:t>
            </a:r>
            <a:r>
              <a:rPr lang="en-US" sz="2400" dirty="0">
                <a:highlight>
                  <a:srgbClr val="FFFFFF"/>
                </a:highlight>
                <a:latin typeface="Times New Roman" panose="02020603050405020304" pitchFamily="18" charset="0"/>
                <a:cs typeface="Times New Roman" panose="02020603050405020304" pitchFamily="18" charset="0"/>
              </a:rPr>
              <a:t> [legend] Persian </a:t>
            </a:r>
          </a:p>
        </p:txBody>
      </p:sp>
      <p:sp>
        <p:nvSpPr>
          <p:cNvPr id="7" name="TextBox 6">
            <a:extLst>
              <a:ext uri="{FF2B5EF4-FFF2-40B4-BE49-F238E27FC236}">
                <a16:creationId xmlns:a16="http://schemas.microsoft.com/office/drawing/2014/main" id="{EFB9F61B-6F3D-B8DC-6A1B-B612B243C43B}"/>
              </a:ext>
            </a:extLst>
          </p:cNvPr>
          <p:cNvSpPr txBox="1"/>
          <p:nvPr/>
        </p:nvSpPr>
        <p:spPr>
          <a:xfrm>
            <a:off x="8240595" y="4023405"/>
            <a:ext cx="3103735" cy="461665"/>
          </a:xfrm>
          <a:prstGeom prst="rect">
            <a:avLst/>
          </a:prstGeom>
          <a:solidFill>
            <a:schemeClr val="bg1"/>
          </a:solidFill>
          <a:ln>
            <a:solidFill>
              <a:schemeClr val="tx1"/>
            </a:solidFill>
          </a:ln>
        </p:spPr>
        <p:txBody>
          <a:bodyPr wrap="none" rtlCol="0">
            <a:spAutoFit/>
          </a:bodyPr>
          <a:lstStyle/>
          <a:p>
            <a:r>
              <a:rPr lang="en-US" sz="2400" dirty="0" err="1">
                <a:highlight>
                  <a:srgbClr val="FFFFFF"/>
                </a:highlight>
                <a:latin typeface="Times New Roman" panose="02020603050405020304" pitchFamily="18" charset="0"/>
                <a:cs typeface="Times New Roman" panose="02020603050405020304" pitchFamily="18" charset="0"/>
              </a:rPr>
              <a:t>Egzotik</a:t>
            </a:r>
            <a:r>
              <a:rPr lang="en-US" sz="2400" dirty="0">
                <a:highlight>
                  <a:srgbClr val="FFFFFF"/>
                </a:highlight>
                <a:latin typeface="Times New Roman" panose="02020603050405020304" pitchFamily="18" charset="0"/>
                <a:cs typeface="Times New Roman" panose="02020603050405020304" pitchFamily="18" charset="0"/>
              </a:rPr>
              <a:t> [exotic] French</a:t>
            </a:r>
          </a:p>
        </p:txBody>
      </p:sp>
      <p:pic>
        <p:nvPicPr>
          <p:cNvPr id="6" name="Picture 5">
            <a:extLst>
              <a:ext uri="{FF2B5EF4-FFF2-40B4-BE49-F238E27FC236}">
                <a16:creationId xmlns:a16="http://schemas.microsoft.com/office/drawing/2014/main" id="{C5CA86DD-8F94-49D2-94F6-1AE2E39D3711}"/>
              </a:ext>
            </a:extLst>
          </p:cNvPr>
          <p:cNvPicPr>
            <a:picLocks noChangeAspect="1"/>
          </p:cNvPicPr>
          <p:nvPr/>
        </p:nvPicPr>
        <p:blipFill>
          <a:blip r:embed="rId3"/>
          <a:stretch>
            <a:fillRect/>
          </a:stretch>
        </p:blipFill>
        <p:spPr>
          <a:xfrm>
            <a:off x="310221" y="2531167"/>
            <a:ext cx="7746063" cy="4218959"/>
          </a:xfrm>
          <a:prstGeom prst="rect">
            <a:avLst/>
          </a:prstGeom>
        </p:spPr>
      </p:pic>
      <p:sp>
        <p:nvSpPr>
          <p:cNvPr id="8" name="CuadroTexto 7"/>
          <p:cNvSpPr txBox="1"/>
          <p:nvPr/>
        </p:nvSpPr>
        <p:spPr>
          <a:xfrm>
            <a:off x="613317" y="6300439"/>
            <a:ext cx="3614854" cy="369332"/>
          </a:xfrm>
          <a:prstGeom prst="rect">
            <a:avLst/>
          </a:prstGeom>
          <a:noFill/>
        </p:spPr>
        <p:txBody>
          <a:bodyPr wrap="square" rtlCol="0">
            <a:spAutoFit/>
          </a:bodyPr>
          <a:lstStyle/>
          <a:p>
            <a:r>
              <a:rPr lang="es-ES" dirty="0">
                <a:latin typeface="Times New Roman" panose="02020603050405020304" pitchFamily="18" charset="0"/>
                <a:cs typeface="Times New Roman" panose="02020603050405020304" pitchFamily="18" charset="0"/>
              </a:rPr>
              <a:t>Harrison et al. (2002)</a:t>
            </a:r>
          </a:p>
        </p:txBody>
      </p:sp>
    </p:spTree>
    <p:extLst>
      <p:ext uri="{BB962C8B-B14F-4D97-AF65-F5344CB8AC3E}">
        <p14:creationId xmlns:p14="http://schemas.microsoft.com/office/powerpoint/2010/main" val="417738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55132-AEC7-0FB4-4DF9-7A4B5A589F51}"/>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and speech segmentation</a:t>
            </a:r>
          </a:p>
        </p:txBody>
      </p:sp>
      <p:sp>
        <p:nvSpPr>
          <p:cNvPr id="15" name="TextBox 14">
            <a:extLst>
              <a:ext uri="{FF2B5EF4-FFF2-40B4-BE49-F238E27FC236}">
                <a16:creationId xmlns:a16="http://schemas.microsoft.com/office/drawing/2014/main" id="{B53571BD-C97D-2F43-823E-700D9878C554}"/>
              </a:ext>
            </a:extLst>
          </p:cNvPr>
          <p:cNvSpPr txBox="1"/>
          <p:nvPr/>
        </p:nvSpPr>
        <p:spPr>
          <a:xfrm>
            <a:off x="894906" y="2406708"/>
            <a:ext cx="9397409" cy="954107"/>
          </a:xfrm>
          <a:prstGeom prst="rect">
            <a:avLst/>
          </a:prstGeom>
          <a:noFill/>
        </p:spPr>
        <p:txBody>
          <a:bodyPr wrap="square" rtlCol="0">
            <a:spAutoFit/>
          </a:bodyPr>
          <a:lstStyle/>
          <a:p>
            <a:pPr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 7-month-old infants </a:t>
            </a:r>
            <a:r>
              <a:rPr lang="en-GB" sz="2800" dirty="0">
                <a:solidFill>
                  <a:srgbClr val="0D0D0D"/>
                </a:solidFill>
                <a:latin typeface="Times New Roman" panose="02020603050405020304" pitchFamily="18" charset="0"/>
                <a:cs typeface="Times New Roman" panose="02020603050405020304" pitchFamily="18" charset="0"/>
              </a:rPr>
              <a:t>from UK </a:t>
            </a:r>
            <a:r>
              <a:rPr lang="en-GB" sz="2800" b="0" i="0" dirty="0">
                <a:solidFill>
                  <a:srgbClr val="0D0D0D"/>
                </a:solidFill>
                <a:effectLst/>
                <a:latin typeface="Times New Roman" panose="02020603050405020304" pitchFamily="18" charset="0"/>
                <a:cs typeface="Times New Roman" panose="02020603050405020304" pitchFamily="18" charset="0"/>
              </a:rPr>
              <a:t>can detect vowel harmony patterns without language exposure.</a:t>
            </a:r>
          </a:p>
        </p:txBody>
      </p:sp>
      <p:sp>
        <p:nvSpPr>
          <p:cNvPr id="17" name="TextBox 16">
            <a:extLst>
              <a:ext uri="{FF2B5EF4-FFF2-40B4-BE49-F238E27FC236}">
                <a16:creationId xmlns:a16="http://schemas.microsoft.com/office/drawing/2014/main" id="{E29C2A73-6E6A-F873-9EE9-F5DD75CD1A08}"/>
              </a:ext>
            </a:extLst>
          </p:cNvPr>
          <p:cNvSpPr txBox="1"/>
          <p:nvPr/>
        </p:nvSpPr>
        <p:spPr>
          <a:xfrm>
            <a:off x="838200" y="3447682"/>
            <a:ext cx="9794358" cy="954107"/>
          </a:xfrm>
          <a:prstGeom prst="rect">
            <a:avLst/>
          </a:prstGeom>
          <a:noFill/>
        </p:spPr>
        <p:txBody>
          <a:bodyPr wrap="square">
            <a:spAutoFit/>
          </a:bodyPr>
          <a:lstStyle/>
          <a:p>
            <a:pPr>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 </a:t>
            </a:r>
            <a:r>
              <a:rPr lang="en-GB" sz="2800" dirty="0">
                <a:solidFill>
                  <a:srgbClr val="0D0D0D"/>
                </a:solidFill>
                <a:latin typeface="Times New Roman" panose="02020603050405020304" pitchFamily="18" charset="0"/>
                <a:cs typeface="Times New Roman" panose="02020603050405020304" pitchFamily="18" charset="0"/>
              </a:rPr>
              <a:t>Vowel h</a:t>
            </a:r>
            <a:r>
              <a:rPr lang="en-GB" sz="2800" b="0" i="0" dirty="0">
                <a:solidFill>
                  <a:srgbClr val="0D0D0D"/>
                </a:solidFill>
                <a:effectLst/>
                <a:latin typeface="Times New Roman" panose="02020603050405020304" pitchFamily="18" charset="0"/>
                <a:cs typeface="Times New Roman" panose="02020603050405020304" pitchFamily="18" charset="0"/>
              </a:rPr>
              <a:t>armony patterns aid infants in segmenting continuous speech into proto-word forms</a:t>
            </a:r>
            <a:r>
              <a:rPr lang="en-GB" sz="2800" dirty="0">
                <a:solidFill>
                  <a:srgbClr val="0D0D0D"/>
                </a:solidFill>
                <a:latin typeface="Times New Roman" panose="02020603050405020304" pitchFamily="18" charset="0"/>
                <a:cs typeface="Times New Roman" panose="02020603050405020304" pitchFamily="18" charset="0"/>
              </a:rPr>
              <a:t> </a:t>
            </a:r>
            <a:r>
              <a:rPr lang="en-GB" sz="2800" b="0" i="0" dirty="0">
                <a:solidFill>
                  <a:srgbClr val="0D0D0D"/>
                </a:solidFill>
                <a:effectLst/>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Mintz</a:t>
            </a:r>
            <a:r>
              <a:rPr lang="en-US" sz="2800" dirty="0">
                <a:latin typeface="Times New Roman" panose="02020603050405020304" pitchFamily="18" charset="0"/>
                <a:cs typeface="Times New Roman" panose="02020603050405020304" pitchFamily="18" charset="0"/>
              </a:rPr>
              <a:t> et al., 2018</a:t>
            </a:r>
            <a:r>
              <a:rPr lang="en-GB" sz="2800" b="0" i="0" dirty="0">
                <a:solidFill>
                  <a:srgbClr val="0D0D0D"/>
                </a:solidFill>
                <a:effectLst/>
                <a:latin typeface="Times New Roman" panose="02020603050405020304" pitchFamily="18" charset="0"/>
                <a:cs typeface="Times New Roman" panose="02020603050405020304" pitchFamily="18" charset="0"/>
              </a:rPr>
              <a:t>).</a:t>
            </a:r>
          </a:p>
        </p:txBody>
      </p:sp>
      <p:sp>
        <p:nvSpPr>
          <p:cNvPr id="23" name="TextBox 22">
            <a:extLst>
              <a:ext uri="{FF2B5EF4-FFF2-40B4-BE49-F238E27FC236}">
                <a16:creationId xmlns:a16="http://schemas.microsoft.com/office/drawing/2014/main" id="{D0C94B36-7D57-3FD5-5B69-EDE714AF9FCE}"/>
              </a:ext>
            </a:extLst>
          </p:cNvPr>
          <p:cNvSpPr txBox="1"/>
          <p:nvPr/>
        </p:nvSpPr>
        <p:spPr>
          <a:xfrm>
            <a:off x="890719" y="1614709"/>
            <a:ext cx="10741300" cy="661207"/>
          </a:xfrm>
          <a:prstGeom prst="rect">
            <a:avLst/>
          </a:prstGeom>
          <a:noFill/>
        </p:spPr>
        <p:txBody>
          <a:bodyPr wrap="square">
            <a:spAutoFit/>
          </a:bodyPr>
          <a:lstStyle/>
          <a:p>
            <a:pPr>
              <a:lnSpc>
                <a:spcPct val="150000"/>
              </a:lnSpc>
            </a:pPr>
            <a:r>
              <a:rPr lang="en-US" sz="2800" dirty="0">
                <a:latin typeface="Times New Roman" panose="02020603050405020304" pitchFamily="18" charset="0"/>
                <a:cs typeface="Times New Roman" panose="02020603050405020304" pitchFamily="18" charset="0"/>
              </a:rPr>
              <a:t>Vowel harmony facilitates speech segmentation in infants and adults. </a:t>
            </a:r>
          </a:p>
        </p:txBody>
      </p:sp>
      <p:sp>
        <p:nvSpPr>
          <p:cNvPr id="24" name="TextBox 23">
            <a:extLst>
              <a:ext uri="{FF2B5EF4-FFF2-40B4-BE49-F238E27FC236}">
                <a16:creationId xmlns:a16="http://schemas.microsoft.com/office/drawing/2014/main" id="{9572C04B-6BBB-46A8-C6A2-EF8DEEE19574}"/>
              </a:ext>
            </a:extLst>
          </p:cNvPr>
          <p:cNvSpPr txBox="1"/>
          <p:nvPr/>
        </p:nvSpPr>
        <p:spPr>
          <a:xfrm>
            <a:off x="838200" y="4365034"/>
            <a:ext cx="10741300" cy="2031325"/>
          </a:xfrm>
          <a:prstGeom prst="rect">
            <a:avLst/>
          </a:prstGeom>
          <a:noFill/>
        </p:spPr>
        <p:txBody>
          <a:bodyPr wrap="square">
            <a:spAutoFit/>
          </a:bodyPr>
          <a:lstStyle/>
          <a:p>
            <a:pPr>
              <a:lnSpc>
                <a:spcPct val="150000"/>
              </a:lnSpc>
            </a:pPr>
            <a:r>
              <a:rPr lang="en-US" sz="2800" dirty="0">
                <a:latin typeface="Times New Roman" panose="02020603050405020304" pitchFamily="18" charset="0"/>
                <a:cs typeface="Times New Roman" panose="02020603050405020304" pitchFamily="18" charset="0"/>
              </a:rPr>
              <a:t>In adults of languages with vowel harmony: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They use vowel harmony as a cue when segmenting words in disharmonious spoken nonword strings (Suomi et al., 1997; </a:t>
            </a:r>
            <a:r>
              <a:rPr lang="en-US" sz="2800" dirty="0" err="1">
                <a:latin typeface="Times New Roman" panose="02020603050405020304" pitchFamily="18" charset="0"/>
                <a:cs typeface="Times New Roman" panose="02020603050405020304" pitchFamily="18" charset="0"/>
              </a:rPr>
              <a:t>Vroomen</a:t>
            </a:r>
            <a:r>
              <a:rPr lang="en-US" sz="2800" dirty="0">
                <a:latin typeface="Times New Roman" panose="02020603050405020304" pitchFamily="18" charset="0"/>
                <a:cs typeface="Times New Roman" panose="02020603050405020304" pitchFamily="18" charset="0"/>
              </a:rPr>
              <a:t> et al., 1998)</a:t>
            </a:r>
          </a:p>
        </p:txBody>
      </p:sp>
    </p:spTree>
    <p:extLst>
      <p:ext uri="{BB962C8B-B14F-4D97-AF65-F5344CB8AC3E}">
        <p14:creationId xmlns:p14="http://schemas.microsoft.com/office/powerpoint/2010/main" val="8033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6999F-7E22-860A-7F41-09300D3D565D}"/>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DFA672E4-F6AF-ACB8-2C43-E3A785E22F12}"/>
              </a:ext>
            </a:extLst>
          </p:cNvPr>
          <p:cNvSpPr>
            <a:spLocks noGrp="1"/>
          </p:cNvSpPr>
          <p:nvPr>
            <p:ph type="title"/>
          </p:nvPr>
        </p:nvSpPr>
        <p:spPr>
          <a:xfrm>
            <a:off x="838200" y="2882786"/>
            <a:ext cx="10515600" cy="1325563"/>
          </a:xfrm>
        </p:spPr>
        <p:txBody>
          <a:bodyPr/>
          <a:lstStyle/>
          <a:p>
            <a:pPr algn="ctr"/>
            <a:r>
              <a:rPr lang="en-US" dirty="0">
                <a:latin typeface="Times New Roman" panose="02020603050405020304" pitchFamily="18" charset="0"/>
                <a:cs typeface="Times New Roman" panose="02020603050405020304" pitchFamily="18" charset="0"/>
              </a:rPr>
              <a:t>What about the visual domain?</a:t>
            </a:r>
          </a:p>
        </p:txBody>
      </p:sp>
    </p:spTree>
    <p:extLst>
      <p:ext uri="{BB962C8B-B14F-4D97-AF65-F5344CB8AC3E}">
        <p14:creationId xmlns:p14="http://schemas.microsoft.com/office/powerpoint/2010/main" val="18126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when reading compounds</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617479" y="3255386"/>
            <a:ext cx="11027736" cy="1460431"/>
          </a:xfrm>
        </p:spPr>
        <p:txBody>
          <a:bodyPr>
            <a:normAutofit/>
          </a:bodyPr>
          <a:lstStyle/>
          <a:p>
            <a:pPr marL="0" indent="0">
              <a:buNone/>
            </a:pPr>
            <a:r>
              <a:rPr lang="en-US" i="1" dirty="0" err="1">
                <a:latin typeface="Times New Roman" panose="02020603050405020304" pitchFamily="18" charset="0"/>
                <a:ea typeface="Times New Roman" panose="02020603050405020304" pitchFamily="18" charset="0"/>
              </a:rPr>
              <a:t>sähkö</a:t>
            </a:r>
            <a:r>
              <a:rPr lang="en-US" i="1" dirty="0" err="1">
                <a:solidFill>
                  <a:srgbClr val="FF0000"/>
                </a:solidFill>
                <a:latin typeface="Times New Roman" panose="02020603050405020304" pitchFamily="18" charset="0"/>
                <a:ea typeface="Times New Roman" panose="02020603050405020304" pitchFamily="18" charset="0"/>
              </a:rPr>
              <a:t>asentaja</a:t>
            </a:r>
            <a:r>
              <a:rPr lang="en-US" dirty="0">
                <a:latin typeface="Times New Roman" panose="02020603050405020304" pitchFamily="18" charset="0"/>
                <a:ea typeface="Times New Roman" panose="02020603050405020304" pitchFamily="18" charset="0"/>
              </a:rPr>
              <a:t> [electricity expert</a:t>
            </a:r>
            <a:r>
              <a:rPr lang="en-ES" dirty="0">
                <a:latin typeface="Times New Roman" panose="02020603050405020304" pitchFamily="18" charset="0"/>
                <a:ea typeface="Times New Roman" panose="02020603050405020304" pitchFamily="18" charset="0"/>
              </a:rPr>
              <a:t>]; disharmoni</a:t>
            </a:r>
            <a:r>
              <a:rPr lang="es-ES" dirty="0" err="1">
                <a:latin typeface="Times New Roman" panose="02020603050405020304" pitchFamily="18" charset="0"/>
                <a:ea typeface="Times New Roman" panose="02020603050405020304" pitchFamily="18" charset="0"/>
              </a:rPr>
              <a:t>ous</a:t>
            </a:r>
            <a:endParaRPr lang="en-US" dirty="0">
              <a:latin typeface="Times New Roman" panose="02020603050405020304" pitchFamily="18" charset="0"/>
              <a:cs typeface="Times New Roman" panose="02020603050405020304" pitchFamily="18" charset="0"/>
            </a:endParaRPr>
          </a:p>
          <a:p>
            <a:pPr marL="0" indent="0">
              <a:buNone/>
            </a:pPr>
            <a:r>
              <a:rPr lang="en-US" i="1" dirty="0" err="1">
                <a:effectLst/>
                <a:latin typeface="Times New Roman" panose="02020603050405020304" pitchFamily="18" charset="0"/>
                <a:ea typeface="Times New Roman" panose="02020603050405020304" pitchFamily="18" charset="0"/>
              </a:rPr>
              <a:t>satu</a:t>
            </a:r>
            <a:r>
              <a:rPr lang="en-US" i="1" dirty="0" err="1">
                <a:solidFill>
                  <a:srgbClr val="FF0000"/>
                </a:solidFill>
                <a:effectLst/>
                <a:latin typeface="Times New Roman" panose="02020603050405020304" pitchFamily="18" charset="0"/>
                <a:ea typeface="Times New Roman" panose="02020603050405020304" pitchFamily="18" charset="0"/>
              </a:rPr>
              <a:t>olento</a:t>
            </a:r>
            <a:r>
              <a:rPr lang="en-US" dirty="0">
                <a:effectLst/>
                <a:latin typeface="Times New Roman" panose="02020603050405020304" pitchFamily="18" charset="0"/>
                <a:ea typeface="Times New Roman" panose="02020603050405020304" pitchFamily="18" charset="0"/>
              </a:rPr>
              <a:t> [fairytale creature]; </a:t>
            </a:r>
            <a:r>
              <a:rPr lang="en-ES" dirty="0">
                <a:latin typeface="Times New Roman" panose="02020603050405020304" pitchFamily="18" charset="0"/>
                <a:ea typeface="Times New Roman" panose="02020603050405020304" pitchFamily="18" charset="0"/>
              </a:rPr>
              <a:t>harmoni</a:t>
            </a:r>
            <a:r>
              <a:rPr lang="es-ES" dirty="0" err="1">
                <a:latin typeface="Times New Roman" panose="02020603050405020304" pitchFamily="18" charset="0"/>
                <a:ea typeface="Times New Roman" panose="02020603050405020304" pitchFamily="18" charset="0"/>
              </a:rPr>
              <a:t>ous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530A91-CD72-9A01-3DF7-B88BF1D48D08}"/>
              </a:ext>
            </a:extLst>
          </p:cNvPr>
          <p:cNvSpPr txBox="1"/>
          <p:nvPr/>
        </p:nvSpPr>
        <p:spPr>
          <a:xfrm>
            <a:off x="617479" y="1787742"/>
            <a:ext cx="1027649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Bertram et al. (2004) investigated the effect of vowel harmony on the parsing of compound words in Finnish. </a:t>
            </a:r>
          </a:p>
          <a:p>
            <a:endParaRPr lang="en-US" sz="2800" dirty="0">
              <a:latin typeface="Times New Roman" panose="02020603050405020304" pitchFamily="18" charset="0"/>
              <a:cs typeface="Times New Roman" panose="02020603050405020304" pitchFamily="18" charset="0"/>
            </a:endParaRPr>
          </a:p>
        </p:txBody>
      </p:sp>
      <p:sp>
        <p:nvSpPr>
          <p:cNvPr id="7" name="Rectángulo 6"/>
          <p:cNvSpPr/>
          <p:nvPr/>
        </p:nvSpPr>
        <p:spPr>
          <a:xfrm>
            <a:off x="617479" y="4961689"/>
            <a:ext cx="11027736"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They found shorter eye fixation times when the constituents of the compound word were harmonically dissonant.</a:t>
            </a:r>
          </a:p>
        </p:txBody>
      </p:sp>
    </p:spTree>
    <p:extLst>
      <p:ext uri="{BB962C8B-B14F-4D97-AF65-F5344CB8AC3E}">
        <p14:creationId xmlns:p14="http://schemas.microsoft.com/office/powerpoint/2010/main" val="22173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6999F-7E22-860A-7F41-09300D3D565D}"/>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DFA672E4-F6AF-ACB8-2C43-E3A785E22F12}"/>
              </a:ext>
            </a:extLst>
          </p:cNvPr>
          <p:cNvSpPr>
            <a:spLocks noGrp="1"/>
          </p:cNvSpPr>
          <p:nvPr>
            <p:ph type="title"/>
          </p:nvPr>
        </p:nvSpPr>
        <p:spPr>
          <a:xfrm>
            <a:off x="838200" y="3100258"/>
            <a:ext cx="10515600" cy="1325563"/>
          </a:xfrm>
        </p:spPr>
        <p:txBody>
          <a:bodyPr/>
          <a:lstStyle/>
          <a:p>
            <a:pPr algn="ctr"/>
            <a:r>
              <a:rPr lang="en-US" dirty="0">
                <a:latin typeface="Times New Roman" panose="02020603050405020304" pitchFamily="18" charset="0"/>
                <a:cs typeface="Times New Roman" panose="02020603050405020304" pitchFamily="18" charset="0"/>
              </a:rPr>
              <a:t>And what about the role of vowel harmony during visual word recognition?</a:t>
            </a:r>
          </a:p>
        </p:txBody>
      </p:sp>
    </p:spTree>
    <p:extLst>
      <p:ext uri="{BB962C8B-B14F-4D97-AF65-F5344CB8AC3E}">
        <p14:creationId xmlns:p14="http://schemas.microsoft.com/office/powerpoint/2010/main" val="269629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828D-E078-B079-ED04-9770379B8F9C}"/>
              </a:ext>
            </a:extLst>
          </p:cNvPr>
          <p:cNvSpPr txBox="1">
            <a:spLocks/>
          </p:cNvSpPr>
          <p:nvPr/>
        </p:nvSpPr>
        <p:spPr>
          <a:xfrm>
            <a:off x="1320924" y="172985"/>
            <a:ext cx="9529159" cy="1384890"/>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latin typeface="Times New Roman" panose="02020603050405020304" pitchFamily="18" charset="0"/>
                <a:cs typeface="Times New Roman" panose="02020603050405020304" pitchFamily="18" charset="0"/>
              </a:rPr>
              <a:t>Theoretical framework</a:t>
            </a:r>
            <a:br>
              <a:rPr lang="en-US" sz="6000"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Global coherence hypothesis in a lexical decision (word/</a:t>
            </a:r>
            <a:r>
              <a:rPr lang="en-US" i="1" dirty="0" err="1">
                <a:latin typeface="Times New Roman" panose="02020603050405020304" pitchFamily="18" charset="0"/>
                <a:cs typeface="Times New Roman" panose="02020603050405020304" pitchFamily="18" charset="0"/>
              </a:rPr>
              <a:t>nonword</a:t>
            </a:r>
            <a:r>
              <a:rPr lang="en-US" i="1" dirty="0">
                <a:latin typeface="Times New Roman" panose="02020603050405020304" pitchFamily="18" charset="0"/>
                <a:cs typeface="Times New Roman" panose="02020603050405020304" pitchFamily="18" charset="0"/>
              </a:rPr>
              <a:t>) task </a:t>
            </a:r>
            <a:endParaRPr lang="en-US" sz="6000" i="1" dirty="0">
              <a:latin typeface="Times New Roman" panose="02020603050405020304" pitchFamily="18" charset="0"/>
              <a:cs typeface="Times New Roman" panose="02020603050405020304" pitchFamily="18" charset="0"/>
            </a:endParaRPr>
          </a:p>
        </p:txBody>
      </p:sp>
      <p:sp>
        <p:nvSpPr>
          <p:cNvPr id="3" name="TextBox 5">
            <a:extLst>
              <a:ext uri="{FF2B5EF4-FFF2-40B4-BE49-F238E27FC236}">
                <a16:creationId xmlns:a16="http://schemas.microsoft.com/office/drawing/2014/main" id="{6B6B13A4-32DC-5023-E4C8-A27525C112CC}"/>
              </a:ext>
            </a:extLst>
          </p:cNvPr>
          <p:cNvSpPr txBox="1"/>
          <p:nvPr/>
        </p:nvSpPr>
        <p:spPr>
          <a:xfrm>
            <a:off x="140446" y="1642775"/>
            <a:ext cx="8459120" cy="3108543"/>
          </a:xfrm>
          <a:prstGeom prst="rect">
            <a:avLst/>
          </a:prstGeom>
          <a:noFill/>
        </p:spPr>
        <p:txBody>
          <a:bodyPr wrap="square" rtlCol="0">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O</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rthographic and phonological codes from a visually presented word can be combined into a single measure </a:t>
            </a:r>
            <a:r>
              <a:rPr lang="en-US" sz="2800" dirty="0">
                <a:latin typeface="Times New Roman" panose="02020603050405020304" pitchFamily="18" charset="0"/>
                <a:ea typeface="Calibri" panose="020F0502020204030204" pitchFamily="34" charset="0"/>
                <a:cs typeface="Times New Roman" panose="02020603050405020304" pitchFamily="18" charset="0"/>
              </a:rPr>
              <a:t>of “quality of evidence” i</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n a lexical decision task, as a measure of </a:t>
            </a:r>
            <a:r>
              <a:rPr lang="en-US" sz="2800" b="0" i="1" dirty="0">
                <a:effectLst/>
                <a:latin typeface="Times New Roman" panose="02020603050405020304" pitchFamily="18" charset="0"/>
                <a:ea typeface="Calibri" panose="020F0502020204030204" pitchFamily="34" charset="0"/>
                <a:cs typeface="Times New Roman" panose="02020603050405020304" pitchFamily="18" charset="0"/>
              </a:rPr>
              <a:t>coherence</a:t>
            </a:r>
            <a:r>
              <a:rPr lang="en-US" sz="2800" dirty="0">
                <a:latin typeface="Times New Roman" panose="02020603050405020304" pitchFamily="18" charset="0"/>
                <a:ea typeface="Calibri" panose="020F0502020204030204" pitchFamily="34" charset="0"/>
                <a:cs typeface="Times New Roman" panose="02020603050405020304" pitchFamily="18" charset="0"/>
              </a:rPr>
              <a:t>—the higher the coherence, the faster their identification (Van Orden &amp; Goldinger, 1998).  </a:t>
            </a:r>
          </a:p>
          <a:p>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3"/>
          <a:stretch>
            <a:fillRect/>
          </a:stretch>
        </p:blipFill>
        <p:spPr>
          <a:xfrm>
            <a:off x="8599566" y="1356037"/>
            <a:ext cx="3441775" cy="3105430"/>
          </a:xfrm>
          <a:prstGeom prst="rect">
            <a:avLst/>
          </a:prstGeom>
        </p:spPr>
      </p:pic>
      <p:sp>
        <p:nvSpPr>
          <p:cNvPr id="6" name="TextBox 5">
            <a:extLst>
              <a:ext uri="{FF2B5EF4-FFF2-40B4-BE49-F238E27FC236}">
                <a16:creationId xmlns:a16="http://schemas.microsoft.com/office/drawing/2014/main" id="{6B6B13A4-32DC-5023-E4C8-A27525C112CC}"/>
              </a:ext>
            </a:extLst>
          </p:cNvPr>
          <p:cNvSpPr txBox="1"/>
          <p:nvPr/>
        </p:nvSpPr>
        <p:spPr>
          <a:xfrm>
            <a:off x="231474" y="4631267"/>
            <a:ext cx="11878749" cy="2246769"/>
          </a:xfrm>
          <a:prstGeom prst="rect">
            <a:avLst/>
          </a:prstGeom>
          <a:noFill/>
        </p:spPr>
        <p:txBody>
          <a:bodyPr wrap="square" rtlCol="0">
            <a:spAutoFit/>
          </a:bodyPr>
          <a:lstStyle/>
          <a:p>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If vowel harmony contributes to the formation of coherent phonological codes in Turkish,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harmonious words </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would reach a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stable orthographic-phonological state</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in a lexical decision task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faster</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than</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disharmonious words</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dirty="0">
                <a:latin typeface="Times New Roman" panose="02020603050405020304" pitchFamily="18" charset="0"/>
                <a:ea typeface="Calibri" panose="020F0502020204030204" pitchFamily="34" charset="0"/>
                <a:cs typeface="Times New Roman" panose="02020603050405020304" pitchFamily="18" charset="0"/>
              </a:rPr>
              <a:t>Conversely,  t</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he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opposite</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pattern might be expected for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pseudowords</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EE23611-1F2F-8214-E8B5-374BE2A585F3}"/>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Tree>
    <p:extLst>
      <p:ext uri="{BB962C8B-B14F-4D97-AF65-F5344CB8AC3E}">
        <p14:creationId xmlns:p14="http://schemas.microsoft.com/office/powerpoint/2010/main" val="121970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2706</TotalTime>
  <Words>2135</Words>
  <Application>Microsoft Macintosh PowerPoint</Application>
  <PresentationFormat>Widescreen</PresentationFormat>
  <Paragraphs>217</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Söhne</vt:lpstr>
      <vt:lpstr>Times</vt:lpstr>
      <vt:lpstr>Times New Roman</vt:lpstr>
      <vt:lpstr>Office Theme</vt:lpstr>
      <vt:lpstr>Harmony in sight or how vowel harmony modulates visual word recognition in Turkish</vt:lpstr>
      <vt:lpstr>Vowel Harmony</vt:lpstr>
      <vt:lpstr>Vowel Harmony in Turkish</vt:lpstr>
      <vt:lpstr>Vowel Harmony in Turkish</vt:lpstr>
      <vt:lpstr>Vowel Harmony and speech segmentation</vt:lpstr>
      <vt:lpstr>What about the visual domain?</vt:lpstr>
      <vt:lpstr>Vowel Harmony when reading compounds</vt:lpstr>
      <vt:lpstr>And what about the role of vowel harmony during visual word recognition?</vt:lpstr>
      <vt:lpstr>PowerPoint Presentation</vt:lpstr>
      <vt:lpstr>Vowel Harmony and lexical processing</vt:lpstr>
      <vt:lpstr>Can we directly examine the effect of vowel harmony on words?</vt:lpstr>
      <vt:lpstr>Experiment 1 Vowel harmony for words</vt:lpstr>
      <vt:lpstr>Experiment 1 Vowel harmony for words</vt:lpstr>
      <vt:lpstr>Experiment 1</vt:lpstr>
      <vt:lpstr>Experiment 2 Solving the apparent discrepancy for pseudowords</vt:lpstr>
      <vt:lpstr>Experiment 2 Vowel harmony for pseudowords</vt:lpstr>
      <vt:lpstr>Experiment 2</vt:lpstr>
      <vt:lpstr>Conclusions</vt:lpstr>
      <vt:lpstr>! 𐱅𐰀𐱁𐰚𐰚𐰇𐰼𐰠𐰀𐰼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in sight or how vowel harmony modulates visual word recognition in Turkish</dc:title>
  <dc:creator>Zeynep Gunes Ozkan</dc:creator>
  <cp:lastModifiedBy>Zeynep Gunes Ozkan</cp:lastModifiedBy>
  <cp:revision>31</cp:revision>
  <dcterms:created xsi:type="dcterms:W3CDTF">2024-03-25T17:40:29Z</dcterms:created>
  <dcterms:modified xsi:type="dcterms:W3CDTF">2024-04-07T09:32:36Z</dcterms:modified>
</cp:coreProperties>
</file>