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heme/theme2.xml" ContentType="application/vnd.openxmlformats-officedocument.them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80" r:id="rId3"/>
    <p:sldId id="281" r:id="rId4"/>
    <p:sldId id="282" r:id="rId5"/>
    <p:sldId id="259" r:id="rId6"/>
    <p:sldId id="283" r:id="rId7"/>
    <p:sldId id="28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47321" y="2410559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7321" y="3617616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1"/>
            </p:custDataLst>
          </p:nvPr>
        </p:nvCxnSpPr>
        <p:spPr>
          <a:xfrm flipH="1" flipV="1">
            <a:off x="6713855" y="1092200"/>
            <a:ext cx="476821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2"/>
            </p:custDataLst>
          </p:nvPr>
        </p:nvCxnSpPr>
        <p:spPr>
          <a:xfrm flipH="1" flipV="1">
            <a:off x="10405110" y="1315085"/>
            <a:ext cx="107696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1"/>
            </p:custDataLst>
          </p:nvPr>
        </p:nvCxnSpPr>
        <p:spPr>
          <a:xfrm flipH="1" flipV="1">
            <a:off x="11955780" y="770255"/>
            <a:ext cx="7620" cy="357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3"/>
            </p:custDataLst>
          </p:nvPr>
        </p:nvCxnSpPr>
        <p:spPr>
          <a:xfrm flipH="1" flipV="1">
            <a:off x="234950" y="770255"/>
            <a:ext cx="7620" cy="357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 flipV="1">
            <a:off x="10994390" y="6155690"/>
            <a:ext cx="892810" cy="452755"/>
            <a:chOff x="1205" y="788"/>
            <a:chExt cx="1406" cy="713"/>
          </a:xfrm>
        </p:grpSpPr>
        <p:cxnSp>
          <p:nvCxnSpPr>
            <p:cNvPr id="11" name="直接连接符 10"/>
            <p:cNvCxnSpPr/>
            <p:nvPr userDrawn="1">
              <p:custDataLst>
                <p:tags r:id="rId9"/>
              </p:custDataLst>
            </p:nvPr>
          </p:nvCxnSpPr>
          <p:spPr>
            <a:xfrm flipH="1" flipV="1">
              <a:off x="1205" y="788"/>
              <a:ext cx="140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1845" y="1140"/>
              <a:ext cx="7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11"/>
              </p:custDataLst>
            </p:nvPr>
          </p:nvCxnSpPr>
          <p:spPr>
            <a:xfrm flipH="1">
              <a:off x="2223" y="1491"/>
              <a:ext cx="388" cy="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cxnSp>
        <p:nvCxnSpPr>
          <p:cNvPr id="11" name="直接箭头连接符 10"/>
          <p:cNvCxnSpPr/>
          <p:nvPr userDrawn="1">
            <p:custDataLst>
              <p:tags r:id="rId2"/>
            </p:custDataLst>
          </p:nvPr>
        </p:nvCxnSpPr>
        <p:spPr>
          <a:xfrm flipV="1">
            <a:off x="11811000" y="6250940"/>
            <a:ext cx="5715" cy="47053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 userDrawn="1">
            <p:custDataLst>
              <p:tags r:id="rId3"/>
            </p:custDataLst>
          </p:nvPr>
        </p:nvCxnSpPr>
        <p:spPr>
          <a:xfrm>
            <a:off x="11788140" y="254000"/>
            <a:ext cx="0" cy="4152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 userDrawn="1">
            <p:custDataLst>
              <p:tags r:id="rId1"/>
            </p:custDataLst>
          </p:nvPr>
        </p:nvCxnSpPr>
        <p:spPr>
          <a:xfrm flipV="1">
            <a:off x="8002905" y="6609715"/>
            <a:ext cx="313055" cy="25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>
            <p:custDataLst>
              <p:tags r:id="rId2"/>
            </p:custDataLst>
          </p:nvPr>
        </p:nvCxnSpPr>
        <p:spPr>
          <a:xfrm flipV="1">
            <a:off x="3463290" y="6290310"/>
            <a:ext cx="575310" cy="508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 userDrawn="1">
            <p:custDataLst>
              <p:tags r:id="rId3"/>
            </p:custDataLst>
          </p:nvPr>
        </p:nvCxnSpPr>
        <p:spPr>
          <a:xfrm rot="16200000" flipH="1">
            <a:off x="10989310" y="6336030"/>
            <a:ext cx="0" cy="2952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>
            <p:custDataLst>
              <p:tags r:id="rId4"/>
            </p:custDataLst>
          </p:nvPr>
        </p:nvCxnSpPr>
        <p:spPr>
          <a:xfrm>
            <a:off x="710565" y="6609715"/>
            <a:ext cx="37274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1"/>
            </p:custDataLst>
          </p:nvPr>
        </p:nvCxnSpPr>
        <p:spPr>
          <a:xfrm flipH="1" flipV="1">
            <a:off x="10971530" y="374015"/>
            <a:ext cx="89281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2"/>
            </p:custDataLst>
          </p:nvPr>
        </p:nvCxnSpPr>
        <p:spPr>
          <a:xfrm flipH="1" flipV="1">
            <a:off x="11377930" y="597535"/>
            <a:ext cx="486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flipH="1">
            <a:off x="222885" y="372745"/>
            <a:ext cx="892810" cy="223520"/>
            <a:chOff x="1205" y="788"/>
            <a:chExt cx="1406" cy="352"/>
          </a:xfrm>
        </p:grpSpPr>
        <p:cxnSp>
          <p:nvCxnSpPr>
            <p:cNvPr id="6" name="直接连接符 5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1205" y="788"/>
              <a:ext cx="140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>
              <p:custDataLst>
                <p:tags r:id="rId11"/>
              </p:custDataLst>
            </p:nvPr>
          </p:nvCxnSpPr>
          <p:spPr>
            <a:xfrm flipH="1" flipV="1">
              <a:off x="1845" y="1140"/>
              <a:ext cx="7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1"/>
            </p:custDataLst>
          </p:nvPr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>
            <p:custDataLst>
              <p:tags r:id="rId6"/>
            </p:custDataLst>
          </p:nvPr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>
            <p:custDataLst>
              <p:tags r:id="rId9"/>
            </p:custDataLst>
          </p:nvPr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>
            <p:custDataLst>
              <p:tags r:id="rId10"/>
            </p:custDataLst>
          </p:nvPr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2024/3/27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46.xml"/><Relationship Id="rId7" Type="http://schemas.openxmlformats.org/officeDocument/2006/relationships/image" Target="../media/image1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7321" y="2355314"/>
            <a:ext cx="6342035" cy="1200329"/>
          </a:xfrm>
        </p:spPr>
        <p:txBody>
          <a:bodyPr anchor="ctr" anchorCtr="0">
            <a:noAutofit/>
          </a:bodyPr>
          <a:lstStyle/>
          <a:p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</a:rPr>
              <a:t>Recurrent Neural Network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7321" y="3440451"/>
            <a:ext cx="6342035" cy="424732"/>
          </a:xfrm>
        </p:spPr>
        <p:txBody>
          <a:bodyPr anchor="ctr" anchorCtr="0"/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N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eural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N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etwork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 C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haracterized by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D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irection of the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F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low of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I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nformation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B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etween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I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ts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L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ayers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59430" y="919330"/>
            <a:ext cx="10273141" cy="81144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  <a:sym typeface="+mn-ea"/>
              </a:rPr>
              <a:t>Recurrent Neural Network</a:t>
            </a:r>
            <a:endParaRPr lang="en-US" altLang="zh-CN" sz="40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pic>
        <p:nvPicPr>
          <p:cNvPr id="2" name="图片 1" descr="image-202403051309533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r="2033" b="3895"/>
          <a:stretch>
            <a:fillRect/>
          </a:stretch>
        </p:blipFill>
        <p:spPr>
          <a:xfrm>
            <a:off x="549275" y="2727325"/>
            <a:ext cx="3611245" cy="2162175"/>
          </a:xfrm>
          <a:prstGeom prst="rect">
            <a:avLst/>
          </a:prstGeom>
        </p:spPr>
      </p:pic>
      <p:pic>
        <p:nvPicPr>
          <p:cNvPr id="5" name="图片 4" descr="IMG_04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47845" y="2621915"/>
            <a:ext cx="7466330" cy="2373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59430" y="616435"/>
            <a:ext cx="10273141" cy="81144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  <a:sym typeface="+mn-ea"/>
              </a:rPr>
              <a:t>Gradient Explosion &amp; Vanishing Gradient</a:t>
            </a:r>
          </a:p>
        </p:txBody>
      </p:sp>
      <p:pic>
        <p:nvPicPr>
          <p:cNvPr id="4" name="图片 3" descr="IMG_85238686FD5A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785" y="1731010"/>
            <a:ext cx="6995795" cy="43516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F89255872C0E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0" y="2275205"/>
            <a:ext cx="5450840" cy="2916555"/>
          </a:xfrm>
          <a:prstGeom prst="rect">
            <a:avLst/>
          </a:prstGeom>
        </p:spPr>
      </p:pic>
      <p:pic>
        <p:nvPicPr>
          <p:cNvPr id="5" name="图片 4" descr="IMG_E030C30FCBC0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" y="2275205"/>
            <a:ext cx="5528945" cy="292862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59430" y="645010"/>
            <a:ext cx="10273141" cy="81144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  <a:sym typeface="+mn-ea"/>
              </a:rPr>
              <a:t>Gradient Explosion &amp; Vanishing Gradient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ea typeface="新宋体" panose="02010609030101010101" pitchFamily="49" charset="-122"/>
              </a:rPr>
              <a:t>Geometric interpretation</a:t>
            </a:r>
          </a:p>
        </p:txBody>
      </p:sp>
      <p:pic>
        <p:nvPicPr>
          <p:cNvPr id="4" name="图片 3" descr="IMG_AF85DFCD0BC3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50" y="1910080"/>
            <a:ext cx="5651500" cy="37953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ea typeface="新宋体" panose="02010609030101010101" pitchFamily="49" charset="-122"/>
              </a:rPr>
              <a:t>Time Series Problem</a:t>
            </a:r>
          </a:p>
        </p:txBody>
      </p:sp>
      <p:pic>
        <p:nvPicPr>
          <p:cNvPr id="3" name="图片 2" descr="IMG_739B2EF41C1E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735" y="1564005"/>
            <a:ext cx="7288530" cy="4935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5651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ea typeface="新宋体" panose="02010609030101010101" pitchFamily="49" charset="-122"/>
              </a:rPr>
              <a:t>Pathological Tasks</a:t>
            </a:r>
          </a:p>
        </p:txBody>
      </p:sp>
      <p:pic>
        <p:nvPicPr>
          <p:cNvPr id="4" name="图片 3" descr="IMG_C79A75F13077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1224280"/>
            <a:ext cx="5884545" cy="5374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yNzcwMDUyZThhY2U3YTc0NWIzMzM1YWM2MjY2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6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6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4566"/>
  <p:tag name="KSO_WM_SLIDE_ID" val="custom20184566_1"/>
  <p:tag name="KSO_WM_SLIDE_INDEX" val="1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MASTER_TYPE" val="1"/>
  <p:tag name="KSO_WM_TEMPLATE_COLOR_TYPE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ID" val="custom20184566_1*a*1"/>
  <p:tag name="KSO_WM_UNIT_PRESET_TEXT" val="细线简约总结汇报"/>
  <p:tag name="KSO_WM_UNIT_NOCLEAR" val="0"/>
  <p:tag name="KSO_WM_UNIT_DIAGRAM_ISNUMVISUAL" val="0"/>
  <p:tag name="KSO_WM_UNIT_DIAGRAM_ISREFERUNIT" val="0"/>
  <p:tag name="KSO_WM_UNIT_ISNUMDGMTITLE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b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20184566_1*b*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ISNUMDGMTITLE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6.437*170.326"/>
  <p:tag name="KSO_WM_SLIDE_SIZE" val="207.625*221.096"/>
  <p:tag name="KSO_WM_COMBINE_RELATE_SLIDE_ID" val="diagram20169744_1"/>
  <p:tag name="KSO_WM_TEMPLATE_CATEGORY" val="custom"/>
  <p:tag name="KSO_WM_TEMPLATE_INDEX" val="20184566"/>
  <p:tag name="KSO_WM_SLIDE_ID" val="custom20184566_13"/>
  <p:tag name="KSO_WM_SLIDE_INDEX" val="13"/>
  <p:tag name="KSO_WM_DIAGRAM_GROUP_CODE" val="m1-1"/>
  <p:tag name="KSO_WM_TEMPLATE_SUBCATEGORY" val="0"/>
  <p:tag name="KSO_WM_SLIDE_SUBTYPE" val="diag"/>
  <p:tag name="KSO_WM_SLIDE_DIAGTYPE" val="m"/>
  <p:tag name="KSO_WM_TEMPLATE_MASTER_TYPE" val="1"/>
  <p:tag name="KSO_WM_TEMPLATE_COLOR_TYPE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DIAGRAM_GROUP_CODE" val="m1-1"/>
  <p:tag name="KSO_WM_UNIT_ID" val="custom20184566_13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05,&quot;width&quot;:5687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8,&quot;width&quot;:11758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6.437*170.326"/>
  <p:tag name="KSO_WM_SLIDE_SIZE" val="207.625*221.096"/>
  <p:tag name="KSO_WM_COMBINE_RELATE_SLIDE_ID" val="diagram20169744_1"/>
  <p:tag name="KSO_WM_TEMPLATE_CATEGORY" val="custom"/>
  <p:tag name="KSO_WM_TEMPLATE_INDEX" val="20184566"/>
  <p:tag name="KSO_WM_SLIDE_ID" val="custom20184566_13"/>
  <p:tag name="KSO_WM_SLIDE_INDEX" val="13"/>
  <p:tag name="KSO_WM_DIAGRAM_GROUP_CODE" val="m1-1"/>
  <p:tag name="KSO_WM_TEMPLATE_SUBCATEGORY" val="0"/>
  <p:tag name="KSO_WM_SLIDE_SUBTYPE" val="diag"/>
  <p:tag name="KSO_WM_SLIDE_DIAGTYPE" val="m"/>
  <p:tag name="KSO_WM_TEMPLATE_MASTER_TYPE" val="1"/>
  <p:tag name="KSO_WM_TEMPLATE_COLOR_TYPE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DIAGRAM_GROUP_CODE" val="m1-1"/>
  <p:tag name="KSO_WM_UNIT_ID" val="custom20184566_13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6.437*170.326"/>
  <p:tag name="KSO_WM_SLIDE_SIZE" val="207.625*221.096"/>
  <p:tag name="KSO_WM_COMBINE_RELATE_SLIDE_ID" val="diagram20169744_1"/>
  <p:tag name="KSO_WM_TEMPLATE_CATEGORY" val="custom"/>
  <p:tag name="KSO_WM_TEMPLATE_INDEX" val="20184566"/>
  <p:tag name="KSO_WM_SLIDE_ID" val="custom20184566_13"/>
  <p:tag name="KSO_WM_SLIDE_INDEX" val="13"/>
  <p:tag name="KSO_WM_DIAGRAM_GROUP_CODE" val="m1-1"/>
  <p:tag name="KSO_WM_TEMPLATE_SUBCATEGORY" val="0"/>
  <p:tag name="KSO_WM_SLIDE_SUBTYPE" val="diag"/>
  <p:tag name="KSO_WM_SLIDE_DIAGTYPE" val="m"/>
  <p:tag name="KSO_WM_TEMPLATE_MASTER_TYPE" val="1"/>
  <p:tag name="KSO_WM_TEMPLATE_COLOR_TYPE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DIAGRAM_GROUP_CODE" val="m1-1"/>
  <p:tag name="KSO_WM_UNIT_ID" val="custom20184566_13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4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4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20184566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00000"/>
      </a:accent1>
      <a:accent2>
        <a:srgbClr val="2E2E2E"/>
      </a:accent2>
      <a:accent3>
        <a:srgbClr val="5C5C5C"/>
      </a:accent3>
      <a:accent4>
        <a:srgbClr val="898989"/>
      </a:accent4>
      <a:accent5>
        <a:srgbClr val="B7B7B7"/>
      </a:accent5>
      <a:accent6>
        <a:srgbClr val="E5E5E5"/>
      </a:accent6>
      <a:hlink>
        <a:srgbClr val="0563C1"/>
      </a:hlink>
      <a:folHlink>
        <a:srgbClr val="954F72"/>
      </a:folHlink>
    </a:clrScheme>
    <a:fontScheme name="font">
      <a:majorFont>
        <a:latin typeface="Times New Roman"/>
        <a:ea typeface="新宋体"/>
        <a:cs typeface=""/>
      </a:majorFont>
      <a:minorFont>
        <a:latin typeface="Times New Roman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宽屏</PresentationFormat>
  <Paragraphs>15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新宋体</vt:lpstr>
      <vt:lpstr>方正兰亭细黑_GBK</vt:lpstr>
      <vt:lpstr>Arial</vt:lpstr>
      <vt:lpstr>Calibri</vt:lpstr>
      <vt:lpstr>Times New Roman</vt:lpstr>
      <vt:lpstr>1_Office 主题</vt:lpstr>
      <vt:lpstr>Recurrent Neural Network</vt:lpstr>
      <vt:lpstr>PowerPoint 演示文稿</vt:lpstr>
      <vt:lpstr>PowerPoint 演示文稿</vt:lpstr>
      <vt:lpstr>PowerPoint 演示文稿</vt:lpstr>
      <vt:lpstr>Geometric interpretation</vt:lpstr>
      <vt:lpstr>Time Series Problem</vt:lpstr>
      <vt:lpstr>Pathological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Zeyu Xie</dc:creator>
  <cp:lastModifiedBy>Zeyu Xie</cp:lastModifiedBy>
  <cp:revision>11</cp:revision>
  <dcterms:created xsi:type="dcterms:W3CDTF">2023-08-09T12:44:00Z</dcterms:created>
  <dcterms:modified xsi:type="dcterms:W3CDTF">2024-03-27T02:55:59Z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