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7" r:id="rId3"/>
    <p:sldId id="380" r:id="rId4"/>
    <p:sldId id="312" r:id="rId5"/>
    <p:sldId id="3387" r:id="rId6"/>
    <p:sldId id="3388" r:id="rId7"/>
    <p:sldId id="3240" r:id="rId8"/>
    <p:sldId id="3241" r:id="rId9"/>
    <p:sldId id="3295" r:id="rId10"/>
    <p:sldId id="3381" r:id="rId11"/>
    <p:sldId id="3296" r:id="rId12"/>
    <p:sldId id="3389" r:id="rId13"/>
    <p:sldId id="3390" r:id="rId14"/>
    <p:sldId id="3382" r:id="rId15"/>
    <p:sldId id="3297" r:id="rId16"/>
    <p:sldId id="3391" r:id="rId17"/>
    <p:sldId id="3392" r:id="rId18"/>
    <p:sldId id="262" r:id="rId19"/>
  </p:sldIdLst>
  <p:sldSz cx="12192000" cy="6858000"/>
  <p:notesSz cx="6797675" cy="992505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C04CB83E-5C2E-4122-978B-369D97DFC714}">
          <p14:sldIdLst>
            <p14:sldId id="256"/>
            <p14:sldId id="257"/>
            <p14:sldId id="380"/>
            <p14:sldId id="312"/>
            <p14:sldId id="3387"/>
            <p14:sldId id="3388"/>
            <p14:sldId id="3240"/>
            <p14:sldId id="3241"/>
            <p14:sldId id="3295"/>
            <p14:sldId id="3381"/>
            <p14:sldId id="3296"/>
            <p14:sldId id="3389"/>
            <p14:sldId id="3390"/>
            <p14:sldId id="3382"/>
            <p14:sldId id="3297"/>
            <p14:sldId id="3391"/>
            <p14:sldId id="3392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1C6F"/>
    <a:srgbClr val="2222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3148" autoAdjust="0"/>
    <p:restoredTop sz="93364"/>
  </p:normalViewPr>
  <p:slideViewPr>
    <p:cSldViewPr snapToGrid="0">
      <p:cViewPr varScale="1">
        <p:scale>
          <a:sx n="72" d="100"/>
          <a:sy n="72" d="100"/>
        </p:scale>
        <p:origin x="84" y="5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6" d="100"/>
          <a:sy n="76" d="100"/>
        </p:scale>
        <p:origin x="2632" y="3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7976"/>
          </a:xfrm>
          <a:prstGeom prst="rect">
            <a:avLst/>
          </a:prstGeom>
        </p:spPr>
        <p:txBody>
          <a:bodyPr vert="horz" lIns="95548" tIns="47774" rIns="95548" bIns="47774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7976"/>
          </a:xfrm>
          <a:prstGeom prst="rect">
            <a:avLst/>
          </a:prstGeom>
        </p:spPr>
        <p:txBody>
          <a:bodyPr vert="horz" lIns="95548" tIns="47774" rIns="95548" bIns="47774" rtlCol="0"/>
          <a:lstStyle>
            <a:lvl1pPr algn="r">
              <a:defRPr sz="1300"/>
            </a:lvl1pPr>
          </a:lstStyle>
          <a:p>
            <a:fld id="{0D48F1C5-2E4B-4BC8-9EDE-4E0D69146DBA}" type="datetimeFigureOut">
              <a:rPr lang="zh-CN" altLang="en-US" smtClean="0"/>
              <a:t>2021/6/10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27076"/>
            <a:ext cx="2945659" cy="497975"/>
          </a:xfrm>
          <a:prstGeom prst="rect">
            <a:avLst/>
          </a:prstGeom>
        </p:spPr>
        <p:txBody>
          <a:bodyPr vert="horz" lIns="95548" tIns="47774" rIns="95548" bIns="47774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50443" y="9427076"/>
            <a:ext cx="2945659" cy="497975"/>
          </a:xfrm>
          <a:prstGeom prst="rect">
            <a:avLst/>
          </a:prstGeom>
        </p:spPr>
        <p:txBody>
          <a:bodyPr vert="horz" lIns="95548" tIns="47774" rIns="95548" bIns="47774" rtlCol="0" anchor="b"/>
          <a:lstStyle>
            <a:lvl1pPr algn="r">
              <a:defRPr sz="1300"/>
            </a:lvl1pPr>
          </a:lstStyle>
          <a:p>
            <a:fld id="{020AA61F-EBE5-4547-907E-CB70638956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7976"/>
          </a:xfrm>
          <a:prstGeom prst="rect">
            <a:avLst/>
          </a:prstGeom>
        </p:spPr>
        <p:txBody>
          <a:bodyPr vert="horz" lIns="95548" tIns="47774" rIns="95548" bIns="47774" rtlCol="0"/>
          <a:lstStyle>
            <a:lvl1pPr algn="l">
              <a:defRPr sz="13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7976"/>
          </a:xfrm>
          <a:prstGeom prst="rect">
            <a:avLst/>
          </a:prstGeom>
        </p:spPr>
        <p:txBody>
          <a:bodyPr vert="horz" lIns="95548" tIns="47774" rIns="95548" bIns="47774" rtlCol="0"/>
          <a:lstStyle>
            <a:lvl1pPr algn="r">
              <a:defRPr sz="1300"/>
            </a:lvl1pPr>
          </a:lstStyle>
          <a:p>
            <a:fld id="{9FBCB20C-7F4F-6D49-A9ED-152DBBA75259}" type="datetimeFigureOut">
              <a:rPr kumimoji="1" lang="zh-CN" altLang="en-US" smtClean="0"/>
              <a:t>2021/6/10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4713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548" tIns="47774" rIns="95548" bIns="47774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768" y="4776430"/>
            <a:ext cx="5438140" cy="3907989"/>
          </a:xfrm>
          <a:prstGeom prst="rect">
            <a:avLst/>
          </a:prstGeom>
        </p:spPr>
        <p:txBody>
          <a:bodyPr vert="horz" lIns="95548" tIns="47774" rIns="95548" bIns="47774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27076"/>
            <a:ext cx="2945659" cy="497975"/>
          </a:xfrm>
          <a:prstGeom prst="rect">
            <a:avLst/>
          </a:prstGeom>
        </p:spPr>
        <p:txBody>
          <a:bodyPr vert="horz" lIns="95548" tIns="47774" rIns="95548" bIns="47774" rtlCol="0" anchor="b"/>
          <a:lstStyle>
            <a:lvl1pPr algn="l">
              <a:defRPr sz="13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0443" y="9427076"/>
            <a:ext cx="2945659" cy="497975"/>
          </a:xfrm>
          <a:prstGeom prst="rect">
            <a:avLst/>
          </a:prstGeom>
        </p:spPr>
        <p:txBody>
          <a:bodyPr vert="horz" lIns="95548" tIns="47774" rIns="95548" bIns="47774" rtlCol="0" anchor="b"/>
          <a:lstStyle>
            <a:lvl1pPr algn="r">
              <a:defRPr sz="1300"/>
            </a:lvl1pPr>
          </a:lstStyle>
          <a:p>
            <a:fld id="{D55B3D21-93D0-4B44-8188-17F3B798575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B3D21-93D0-4B44-8188-17F3B798575F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177383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B3D21-93D0-4B44-8188-17F3B798575F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358692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B3D21-93D0-4B44-8188-17F3B798575F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885461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B3D21-93D0-4B44-8188-17F3B798575F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43216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B3D21-93D0-4B44-8188-17F3B798575F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696024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B3D21-93D0-4B44-8188-17F3B798575F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462525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B3D21-93D0-4B44-8188-17F3B798575F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B3D21-93D0-4B44-8188-17F3B798575F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900758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B3D21-93D0-4B44-8188-17F3B798575F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707687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B3D21-93D0-4B44-8188-17F3B798575F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727649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B3D21-93D0-4B44-8188-17F3B798575F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917265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B3D21-93D0-4B44-8188-17F3B798575F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031665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B3D21-93D0-4B44-8188-17F3B798575F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072790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B3D21-93D0-4B44-8188-17F3B798575F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474611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B3D21-93D0-4B44-8188-17F3B798575F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231069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: 剪去单角 9"/>
          <p:cNvSpPr/>
          <p:nvPr userDrawn="1"/>
        </p:nvSpPr>
        <p:spPr>
          <a:xfrm>
            <a:off x="0" y="827314"/>
            <a:ext cx="12192000" cy="5508172"/>
          </a:xfrm>
          <a:prstGeom prst="snip1Rect">
            <a:avLst>
              <a:gd name="adj" fmla="val 50000"/>
            </a:avLst>
          </a:prstGeom>
          <a:solidFill>
            <a:srgbClr val="0F1C6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 userDrawn="1"/>
        </p:nvSpPr>
        <p:spPr>
          <a:xfrm>
            <a:off x="496635" y="2289514"/>
            <a:ext cx="77288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AMC 10 </a:t>
            </a:r>
            <a:r>
              <a:rPr lang="zh-CN" altLang="en-US" sz="4800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美国数学竞赛</a:t>
            </a:r>
          </a:p>
        </p:txBody>
      </p:sp>
      <p:sp>
        <p:nvSpPr>
          <p:cNvPr id="11" name="直角三角形 10"/>
          <p:cNvSpPr/>
          <p:nvPr userDrawn="1"/>
        </p:nvSpPr>
        <p:spPr>
          <a:xfrm rot="10800000">
            <a:off x="5334000" y="1165438"/>
            <a:ext cx="6868886" cy="4233876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连接符 12"/>
          <p:cNvCxnSpPr>
            <a:cxnSpLocks/>
          </p:cNvCxnSpPr>
          <p:nvPr userDrawn="1"/>
        </p:nvCxnSpPr>
        <p:spPr>
          <a:xfrm>
            <a:off x="431321" y="3156856"/>
            <a:ext cx="8255479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 userDrawn="1"/>
        </p:nvSpPr>
        <p:spPr>
          <a:xfrm>
            <a:off x="4559060" y="3282376"/>
            <a:ext cx="635725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High Tower Text" panose="02040502050506030303" pitchFamily="18" charset="0"/>
              </a:rPr>
              <a:t>AMC 10</a:t>
            </a:r>
            <a:r>
              <a:rPr lang="zh-CN" altLang="en-US" sz="3200" dirty="0">
                <a:solidFill>
                  <a:schemeClr val="bg1"/>
                </a:solidFill>
                <a:latin typeface="High Tower Text" panose="02040502050506030303" pitchFamily="18" charset="0"/>
              </a:rPr>
              <a:t> </a:t>
            </a:r>
            <a:r>
              <a:rPr lang="en-US" altLang="zh-CN" sz="3200" dirty="0">
                <a:solidFill>
                  <a:schemeClr val="bg1"/>
                </a:solidFill>
                <a:latin typeface="High Tower Text" panose="02040502050506030303" pitchFamily="18" charset="0"/>
              </a:rPr>
              <a:t>Advanced Class</a:t>
            </a:r>
          </a:p>
          <a:p>
            <a:r>
              <a:rPr lang="en-US" altLang="zh-CN" sz="3200" dirty="0">
                <a:solidFill>
                  <a:schemeClr val="bg1"/>
                </a:solidFill>
                <a:latin typeface="High Tower Text" panose="02040502050506030303" pitchFamily="18" charset="0"/>
              </a:rPr>
              <a:t>Teacher</a:t>
            </a:r>
            <a:r>
              <a:rPr lang="zh-CN" altLang="en-US" sz="3200" dirty="0">
                <a:solidFill>
                  <a:schemeClr val="bg1"/>
                </a:solidFill>
                <a:latin typeface="High Tower Text" panose="02040502050506030303" pitchFamily="18" charset="0"/>
              </a:rPr>
              <a:t> </a:t>
            </a:r>
            <a:r>
              <a:rPr lang="en-US" altLang="zh-CN" sz="3200" dirty="0">
                <a:solidFill>
                  <a:schemeClr val="bg1"/>
                </a:solidFill>
                <a:latin typeface="High Tower Text" panose="02040502050506030303" pitchFamily="18" charset="0"/>
              </a:rPr>
              <a:t>:</a:t>
            </a:r>
            <a:r>
              <a:rPr lang="zh-CN" altLang="en-US" sz="3200" dirty="0">
                <a:solidFill>
                  <a:schemeClr val="bg1"/>
                </a:solidFill>
                <a:latin typeface="High Tower Text" panose="02040502050506030303" pitchFamily="18" charset="0"/>
              </a:rPr>
              <a:t> </a:t>
            </a:r>
            <a:r>
              <a:rPr lang="en-US" altLang="zh-CN" sz="3200" dirty="0">
                <a:solidFill>
                  <a:schemeClr val="bg1"/>
                </a:solidFill>
                <a:latin typeface="High Tower Text" panose="02040502050506030303" pitchFamily="18" charset="0"/>
              </a:rPr>
              <a:t>Mr.</a:t>
            </a:r>
            <a:r>
              <a:rPr lang="zh-CN" altLang="en-US" sz="3200" dirty="0">
                <a:solidFill>
                  <a:schemeClr val="bg1"/>
                </a:solidFill>
                <a:latin typeface="High Tower Text" panose="02040502050506030303" pitchFamily="18" charset="0"/>
              </a:rPr>
              <a:t> </a:t>
            </a:r>
            <a:r>
              <a:rPr lang="en-US" altLang="zh-CN" sz="3200" dirty="0">
                <a:solidFill>
                  <a:schemeClr val="bg1"/>
                </a:solidFill>
                <a:latin typeface="High Tower Text" panose="02040502050506030303" pitchFamily="18" charset="0"/>
              </a:rPr>
              <a:t>Mao</a:t>
            </a:r>
            <a:endParaRPr lang="zh-CN" altLang="en-US" sz="3200" dirty="0">
              <a:solidFill>
                <a:schemeClr val="bg1"/>
              </a:solidFill>
              <a:latin typeface="High Tower Text" panose="02040502050506030303" pitchFamily="18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 userDrawn="1"/>
        </p:nvSpPr>
        <p:spPr>
          <a:xfrm>
            <a:off x="174171" y="185057"/>
            <a:ext cx="4495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F1C6F"/>
                </a:solidFill>
                <a:latin typeface="High Tower Text" panose="02040502050506030303" pitchFamily="18" charset="0"/>
              </a:rPr>
              <a:t>You will learn…</a:t>
            </a:r>
            <a:endParaRPr lang="zh-CN" altLang="en-US" sz="4000" b="1" dirty="0">
              <a:solidFill>
                <a:srgbClr val="0F1C6F"/>
              </a:solidFill>
              <a:latin typeface="High Tower Text" panose="02040502050506030303" pitchFamily="18" charset="0"/>
            </a:endParaRPr>
          </a:p>
        </p:txBody>
      </p:sp>
      <p:sp>
        <p:nvSpPr>
          <p:cNvPr id="7" name="椭圆 6"/>
          <p:cNvSpPr/>
          <p:nvPr userDrawn="1"/>
        </p:nvSpPr>
        <p:spPr>
          <a:xfrm>
            <a:off x="2743201" y="2280874"/>
            <a:ext cx="228600" cy="244928"/>
          </a:xfrm>
          <a:prstGeom prst="ellipse">
            <a:avLst/>
          </a:prstGeom>
          <a:solidFill>
            <a:srgbClr val="0F1C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 userDrawn="1"/>
        </p:nvSpPr>
        <p:spPr>
          <a:xfrm>
            <a:off x="2743202" y="3064645"/>
            <a:ext cx="228600" cy="244928"/>
          </a:xfrm>
          <a:prstGeom prst="ellipse">
            <a:avLst/>
          </a:prstGeom>
          <a:solidFill>
            <a:srgbClr val="0F1C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 userDrawn="1"/>
        </p:nvSpPr>
        <p:spPr>
          <a:xfrm>
            <a:off x="2743201" y="3869874"/>
            <a:ext cx="228600" cy="244928"/>
          </a:xfrm>
          <a:prstGeom prst="ellipse">
            <a:avLst/>
          </a:prstGeom>
          <a:solidFill>
            <a:srgbClr val="0F1C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174171" y="185057"/>
            <a:ext cx="4495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F1C6F"/>
                </a:solidFill>
                <a:latin typeface="High Tower Text" panose="02040502050506030303" pitchFamily="18" charset="0"/>
              </a:rPr>
              <a:t>Examples</a:t>
            </a:r>
            <a:endParaRPr lang="zh-CN" altLang="en-US" sz="4000" b="1" dirty="0">
              <a:solidFill>
                <a:srgbClr val="0F1C6F"/>
              </a:solidFill>
              <a:latin typeface="High Tower Text" panose="02040502050506030303" pitchFamily="18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974951"/>
            <a:ext cx="8610600" cy="314325"/>
          </a:xfrm>
          <a:prstGeom prst="rect">
            <a:avLst/>
          </a:prstGeom>
        </p:spPr>
      </p:pic>
      <p:sp>
        <p:nvSpPr>
          <p:cNvPr id="9" name="文本框 8"/>
          <p:cNvSpPr txBox="1"/>
          <p:nvPr userDrawn="1"/>
        </p:nvSpPr>
        <p:spPr>
          <a:xfrm>
            <a:off x="174171" y="185057"/>
            <a:ext cx="4495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F1C6F"/>
                </a:solidFill>
                <a:latin typeface="High Tower Text" panose="02040502050506030303" pitchFamily="18" charset="0"/>
              </a:rPr>
              <a:t>Practice</a:t>
            </a:r>
            <a:endParaRPr lang="zh-CN" altLang="en-US" sz="4000" b="1" dirty="0">
              <a:solidFill>
                <a:srgbClr val="0F1C6F"/>
              </a:solidFill>
              <a:latin typeface="High Tower Text" panose="02040502050506030303" pitchFamily="18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2021/6/10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横版.png" descr="横版.png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10485145" y="304132"/>
            <a:ext cx="1351585" cy="46392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1" name="文本框 3"/>
          <p:cNvSpPr txBox="1"/>
          <p:nvPr userDrawn="1"/>
        </p:nvSpPr>
        <p:spPr>
          <a:xfrm>
            <a:off x="299085" y="6500495"/>
            <a:ext cx="4120515" cy="246217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</p:spPr>
        <p:txBody>
          <a:bodyPr wrap="square" lIns="45718" tIns="45718" rIns="45718" bIns="45718">
            <a:spAutoFit/>
          </a:bodyPr>
          <a:lstStyle>
            <a:lvl1pPr>
              <a:defRPr sz="1000">
                <a:solidFill>
                  <a:srgbClr val="0D0D0D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dirty="0"/>
              <a:t>通 向 海 外 一 流</a:t>
            </a:r>
            <a:r>
              <a:rPr lang="en-US" altLang="zh-CN" dirty="0"/>
              <a:t> </a:t>
            </a:r>
            <a:r>
              <a:rPr dirty="0"/>
              <a:t>大 学 的 留 学 早 培  |  Copyright © hybleland.com</a:t>
            </a:r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0" y="974951"/>
            <a:ext cx="8610600" cy="31432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41B5690-F6CB-4E9A-97F6-5BEF688C17D0}"/>
              </a:ext>
            </a:extLst>
          </p:cNvPr>
          <p:cNvSpPr txBox="1"/>
          <p:nvPr/>
        </p:nvSpPr>
        <p:spPr>
          <a:xfrm>
            <a:off x="174171" y="185057"/>
            <a:ext cx="4495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F1C6F"/>
                </a:solidFill>
                <a:latin typeface="High Tower Text" panose="02040502050506030303" pitchFamily="18" charset="0"/>
              </a:rPr>
              <a:t>Part 2</a:t>
            </a:r>
            <a:endParaRPr lang="zh-CN" altLang="en-US" sz="4000" b="1" dirty="0">
              <a:solidFill>
                <a:srgbClr val="0F1C6F"/>
              </a:solidFill>
              <a:latin typeface="High Tower Text" panose="02040502050506030303" pitchFamily="18" charset="0"/>
            </a:endParaRPr>
          </a:p>
        </p:txBody>
      </p:sp>
      <p:sp>
        <p:nvSpPr>
          <p:cNvPr id="10" name="圆角矩形 3">
            <a:extLst>
              <a:ext uri="{FF2B5EF4-FFF2-40B4-BE49-F238E27FC236}">
                <a16:creationId xmlns:a16="http://schemas.microsoft.com/office/drawing/2014/main" id="{76C05AEE-853E-4574-AD65-EA5BC854FFCE}"/>
              </a:ext>
            </a:extLst>
          </p:cNvPr>
          <p:cNvSpPr/>
          <p:nvPr/>
        </p:nvSpPr>
        <p:spPr>
          <a:xfrm>
            <a:off x="2494625" y="3409406"/>
            <a:ext cx="7128769" cy="542556"/>
          </a:xfrm>
          <a:prstGeom prst="roundRect">
            <a:avLst>
              <a:gd name="adj" fmla="val 20638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rgbClr val="0F1C6F"/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  <a:t>Graph of Coordinate Plane</a:t>
            </a:r>
            <a:endParaRPr lang="zh-CN" altLang="en-US" sz="2800" dirty="0">
              <a:solidFill>
                <a:srgbClr val="0F1C6F"/>
              </a:solidFill>
              <a:latin typeface="Arial Black" panose="020B0A040201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6295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432AFE9-0879-43DD-85E8-49E323EF0DAB}"/>
              </a:ext>
            </a:extLst>
          </p:cNvPr>
          <p:cNvSpPr txBox="1"/>
          <p:nvPr/>
        </p:nvSpPr>
        <p:spPr>
          <a:xfrm>
            <a:off x="174170" y="185057"/>
            <a:ext cx="6866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F1C6F"/>
                </a:solidFill>
                <a:latin typeface="High Tower Text" panose="02040502050506030303" pitchFamily="18" charset="0"/>
              </a:rPr>
              <a:t>Example</a:t>
            </a:r>
            <a:endParaRPr lang="zh-CN" altLang="en-US" sz="4000" b="1" dirty="0">
              <a:solidFill>
                <a:srgbClr val="0F1C6F"/>
              </a:solidFill>
              <a:latin typeface="High Tower Text" panose="02040502050506030303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1D0B0C5-2BF0-4121-B9D0-36ABC57045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170" y="3429000"/>
            <a:ext cx="4095750" cy="94297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0971B86-CC50-42DD-A359-2D348EC891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84" y="4920343"/>
            <a:ext cx="2336890" cy="3048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7558898-71BF-4D31-B856-5CBE388C5D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3985" y="1609725"/>
            <a:ext cx="10363200" cy="181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9291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432AFE9-0879-43DD-85E8-49E323EF0DAB}"/>
              </a:ext>
            </a:extLst>
          </p:cNvPr>
          <p:cNvSpPr txBox="1"/>
          <p:nvPr/>
        </p:nvSpPr>
        <p:spPr>
          <a:xfrm>
            <a:off x="174170" y="185057"/>
            <a:ext cx="6866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F1C6F"/>
                </a:solidFill>
                <a:latin typeface="High Tower Text" panose="02040502050506030303" pitchFamily="18" charset="0"/>
              </a:rPr>
              <a:t>Example</a:t>
            </a:r>
            <a:endParaRPr lang="zh-CN" altLang="en-US" sz="4000" b="1" dirty="0">
              <a:solidFill>
                <a:srgbClr val="0F1C6F"/>
              </a:solidFill>
              <a:latin typeface="High Tower Text" panose="02040502050506030303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1D0B0C5-2BF0-4121-B9D0-36ABC57045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170" y="3429000"/>
            <a:ext cx="4095750" cy="94297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0971B86-CC50-42DD-A359-2D348EC891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84" y="4920343"/>
            <a:ext cx="2336890" cy="30480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B353A0B2-D397-4E9E-B0CB-DD0FF5C3CF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7204" y="1632857"/>
            <a:ext cx="9972675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501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432AFE9-0879-43DD-85E8-49E323EF0DAB}"/>
              </a:ext>
            </a:extLst>
          </p:cNvPr>
          <p:cNvSpPr txBox="1"/>
          <p:nvPr/>
        </p:nvSpPr>
        <p:spPr>
          <a:xfrm>
            <a:off x="174170" y="185057"/>
            <a:ext cx="6866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F1C6F"/>
                </a:solidFill>
                <a:latin typeface="High Tower Text" panose="02040502050506030303" pitchFamily="18" charset="0"/>
              </a:rPr>
              <a:t>Example</a:t>
            </a:r>
            <a:endParaRPr lang="zh-CN" altLang="en-US" sz="4000" b="1" dirty="0">
              <a:solidFill>
                <a:srgbClr val="0F1C6F"/>
              </a:solidFill>
              <a:latin typeface="High Tower Text" panose="02040502050506030303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1D0B0C5-2BF0-4121-B9D0-36ABC57045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170" y="3429000"/>
            <a:ext cx="4095750" cy="94297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0971B86-CC50-42DD-A359-2D348EC891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84" y="4920343"/>
            <a:ext cx="2336890" cy="30480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D2869D36-B87E-4254-9290-71F368C8CC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3580" y="1673156"/>
            <a:ext cx="10306050" cy="246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2251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41B5690-F6CB-4E9A-97F6-5BEF688C17D0}"/>
              </a:ext>
            </a:extLst>
          </p:cNvPr>
          <p:cNvSpPr txBox="1"/>
          <p:nvPr/>
        </p:nvSpPr>
        <p:spPr>
          <a:xfrm>
            <a:off x="174171" y="185057"/>
            <a:ext cx="4495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F1C6F"/>
                </a:solidFill>
                <a:latin typeface="High Tower Text" panose="02040502050506030303" pitchFamily="18" charset="0"/>
              </a:rPr>
              <a:t>Part 3</a:t>
            </a:r>
            <a:endParaRPr lang="zh-CN" altLang="en-US" sz="4000" b="1" dirty="0">
              <a:solidFill>
                <a:srgbClr val="0F1C6F"/>
              </a:solidFill>
              <a:latin typeface="High Tower Text" panose="02040502050506030303" pitchFamily="18" charset="0"/>
            </a:endParaRPr>
          </a:p>
        </p:txBody>
      </p:sp>
      <p:sp>
        <p:nvSpPr>
          <p:cNvPr id="10" name="圆角矩形 3">
            <a:extLst>
              <a:ext uri="{FF2B5EF4-FFF2-40B4-BE49-F238E27FC236}">
                <a16:creationId xmlns:a16="http://schemas.microsoft.com/office/drawing/2014/main" id="{76C05AEE-853E-4574-AD65-EA5BC854FFCE}"/>
              </a:ext>
            </a:extLst>
          </p:cNvPr>
          <p:cNvSpPr/>
          <p:nvPr/>
        </p:nvSpPr>
        <p:spPr>
          <a:xfrm>
            <a:off x="2494625" y="3409406"/>
            <a:ext cx="7128769" cy="542556"/>
          </a:xfrm>
          <a:prstGeom prst="roundRect">
            <a:avLst>
              <a:gd name="adj" fmla="val 20638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rgbClr val="0F1C6F"/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  <a:t>Establish Coordinate Plane</a:t>
            </a:r>
            <a:endParaRPr lang="zh-CN" altLang="en-US" sz="2800" dirty="0">
              <a:solidFill>
                <a:srgbClr val="0F1C6F"/>
              </a:solidFill>
              <a:latin typeface="Arial Black" panose="020B0A040201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1705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432AFE9-0879-43DD-85E8-49E323EF0DAB}"/>
              </a:ext>
            </a:extLst>
          </p:cNvPr>
          <p:cNvSpPr txBox="1"/>
          <p:nvPr/>
        </p:nvSpPr>
        <p:spPr>
          <a:xfrm>
            <a:off x="174170" y="185057"/>
            <a:ext cx="6866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F1C6F"/>
                </a:solidFill>
                <a:latin typeface="High Tower Text" panose="02040502050506030303" pitchFamily="18" charset="0"/>
              </a:rPr>
              <a:t>Example</a:t>
            </a:r>
            <a:endParaRPr lang="zh-CN" altLang="en-US" sz="4000" b="1" dirty="0">
              <a:solidFill>
                <a:srgbClr val="0F1C6F"/>
              </a:solidFill>
              <a:latin typeface="High Tower Text" panose="02040502050506030303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9F492FF-D68D-421D-962E-514BAC84DC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170" y="1428670"/>
            <a:ext cx="8952075" cy="5315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8292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432AFE9-0879-43DD-85E8-49E323EF0DAB}"/>
              </a:ext>
            </a:extLst>
          </p:cNvPr>
          <p:cNvSpPr txBox="1"/>
          <p:nvPr/>
        </p:nvSpPr>
        <p:spPr>
          <a:xfrm>
            <a:off x="174170" y="185057"/>
            <a:ext cx="6866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F1C6F"/>
                </a:solidFill>
                <a:latin typeface="High Tower Text" panose="02040502050506030303" pitchFamily="18" charset="0"/>
              </a:rPr>
              <a:t>Example</a:t>
            </a:r>
            <a:endParaRPr lang="zh-CN" altLang="en-US" sz="4000" b="1" dirty="0">
              <a:solidFill>
                <a:srgbClr val="0F1C6F"/>
              </a:solidFill>
              <a:latin typeface="High Tower Text" panose="02040502050506030303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B3236EC-97D2-462E-97E2-E012DC3A2B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095" y="1543928"/>
            <a:ext cx="9953625" cy="204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1285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432AFE9-0879-43DD-85E8-49E323EF0DAB}"/>
              </a:ext>
            </a:extLst>
          </p:cNvPr>
          <p:cNvSpPr txBox="1"/>
          <p:nvPr/>
        </p:nvSpPr>
        <p:spPr>
          <a:xfrm>
            <a:off x="174170" y="185057"/>
            <a:ext cx="6866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F1C6F"/>
                </a:solidFill>
                <a:latin typeface="High Tower Text" panose="02040502050506030303" pitchFamily="18" charset="0"/>
              </a:rPr>
              <a:t>Example</a:t>
            </a:r>
            <a:endParaRPr lang="zh-CN" altLang="en-US" sz="4000" b="1" dirty="0">
              <a:solidFill>
                <a:srgbClr val="0F1C6F"/>
              </a:solidFill>
              <a:latin typeface="High Tower Text" panose="02040502050506030303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2B5EF03-29E7-4BF2-B4C4-E6AB603642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714" y="1540137"/>
            <a:ext cx="9839325" cy="294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5508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40225"/>
            <a:ext cx="8724900" cy="76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平行四边形 4"/>
          <p:cNvSpPr/>
          <p:nvPr/>
        </p:nvSpPr>
        <p:spPr>
          <a:xfrm rot="10800000" flipH="1">
            <a:off x="0" y="995424"/>
            <a:ext cx="8724899" cy="5208605"/>
          </a:xfrm>
          <a:prstGeom prst="parallelogram">
            <a:avLst>
              <a:gd name="adj" fmla="val 78373"/>
            </a:avLst>
          </a:prstGeom>
          <a:solidFill>
            <a:srgbClr val="0F1C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直角三角形 3"/>
          <p:cNvSpPr/>
          <p:nvPr/>
        </p:nvSpPr>
        <p:spPr>
          <a:xfrm>
            <a:off x="0" y="995424"/>
            <a:ext cx="7674015" cy="5208608"/>
          </a:xfrm>
          <a:prstGeom prst="rtTriangle">
            <a:avLst/>
          </a:prstGeom>
          <a:solidFill>
            <a:srgbClr val="0F1C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梯形 7"/>
          <p:cNvSpPr/>
          <p:nvPr/>
        </p:nvSpPr>
        <p:spPr>
          <a:xfrm rot="10800000" flipH="1">
            <a:off x="8724899" y="995420"/>
            <a:ext cx="2773095" cy="5208606"/>
          </a:xfrm>
          <a:prstGeom prst="trapezoid">
            <a:avLst>
              <a:gd name="adj" fmla="val 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直角三角形 8"/>
          <p:cNvSpPr/>
          <p:nvPr/>
        </p:nvSpPr>
        <p:spPr>
          <a:xfrm rot="10800000">
            <a:off x="4653022" y="995418"/>
            <a:ext cx="4071873" cy="5208606"/>
          </a:xfrm>
          <a:prstGeom prst="rtTriangl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038475" y="2747010"/>
            <a:ext cx="594741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See You Ne</a:t>
            </a:r>
            <a:r>
              <a:rPr lang="en-US" altLang="zh-CN" sz="5400" dirty="0">
                <a:solidFill>
                  <a:srgbClr val="0F1C6F"/>
                </a:solidFill>
                <a:latin typeface="Times New Roman" panose="02020603050405020304" charset="0"/>
                <a:cs typeface="Times New Roman" panose="02020603050405020304" charset="0"/>
              </a:rPr>
              <a:t>xt Time!</a:t>
            </a:r>
            <a:endParaRPr lang="zh-CN" altLang="en-US" sz="5400" dirty="0">
              <a:solidFill>
                <a:srgbClr val="0F1C6F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剪去单角 2"/>
          <p:cNvSpPr/>
          <p:nvPr/>
        </p:nvSpPr>
        <p:spPr>
          <a:xfrm>
            <a:off x="0" y="1380281"/>
            <a:ext cx="10810755" cy="1638300"/>
          </a:xfrm>
          <a:prstGeom prst="snip1Rect">
            <a:avLst>
              <a:gd name="adj" fmla="val 50000"/>
            </a:avLst>
          </a:prstGeom>
          <a:solidFill>
            <a:srgbClr val="22224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直角三角形 3"/>
          <p:cNvSpPr/>
          <p:nvPr/>
        </p:nvSpPr>
        <p:spPr>
          <a:xfrm rot="10800000">
            <a:off x="6197962" y="1205454"/>
            <a:ext cx="4624367" cy="1824702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0" y="628650"/>
            <a:ext cx="8724900" cy="76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平行四边形 5"/>
          <p:cNvSpPr/>
          <p:nvPr/>
        </p:nvSpPr>
        <p:spPr>
          <a:xfrm>
            <a:off x="280204" y="948537"/>
            <a:ext cx="2870297" cy="2508194"/>
          </a:xfrm>
          <a:prstGeom prst="parallelogram">
            <a:avLst>
              <a:gd name="adj" fmla="val 36728"/>
            </a:avLst>
          </a:prstGeom>
          <a:solidFill>
            <a:srgbClr val="0F1C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369671" y="1120676"/>
            <a:ext cx="115166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09</a:t>
            </a:r>
            <a:endParaRPr lang="en-US" sz="7200" b="1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3391382" y="1724626"/>
            <a:ext cx="415531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4099369" y="2050648"/>
            <a:ext cx="415531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4888379" y="2353520"/>
            <a:ext cx="415531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5677384" y="2667968"/>
            <a:ext cx="415531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1739" y="1401348"/>
            <a:ext cx="7671829" cy="163830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0" y="3249004"/>
            <a:ext cx="12192000" cy="31393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6600" b="1" dirty="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Lesson 09</a:t>
            </a:r>
          </a:p>
          <a:p>
            <a:pPr algn="ctr"/>
            <a:r>
              <a:rPr lang="en-US" altLang="zh-CN" sz="6600" b="1" dirty="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Coordinate Geometry III-</a:t>
            </a:r>
          </a:p>
          <a:p>
            <a:pPr algn="ctr"/>
            <a:r>
              <a:rPr lang="en-US" altLang="zh-CN" sz="6600" b="1" dirty="0">
                <a:solidFill>
                  <a:srgbClr val="002060"/>
                </a:solidFill>
                <a:latin typeface="Times New Roman" panose="02020603050405020304" charset="0"/>
                <a:ea typeface="SF Pro"/>
                <a:cs typeface="Times New Roman" panose="02020603050405020304" charset="0"/>
                <a:sym typeface="+mn-ea"/>
              </a:rPr>
              <a:t>Circle and Graph</a:t>
            </a:r>
            <a:endParaRPr lang="zh-CN" sz="6600" b="1" dirty="0">
              <a:solidFill>
                <a:srgbClr val="002060"/>
              </a:solidFill>
              <a:latin typeface="Times New Roman" panose="02020603050405020304" charset="0"/>
              <a:ea typeface="SF Pro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41B5690-F6CB-4E9A-97F6-5BEF688C17D0}"/>
              </a:ext>
            </a:extLst>
          </p:cNvPr>
          <p:cNvSpPr txBox="1"/>
          <p:nvPr/>
        </p:nvSpPr>
        <p:spPr>
          <a:xfrm>
            <a:off x="174171" y="185057"/>
            <a:ext cx="4495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F1C6F"/>
                </a:solidFill>
                <a:latin typeface="High Tower Text" panose="02040502050506030303" pitchFamily="18" charset="0"/>
              </a:rPr>
              <a:t>Part 1</a:t>
            </a:r>
            <a:endParaRPr lang="zh-CN" altLang="en-US" sz="4000" b="1" dirty="0">
              <a:solidFill>
                <a:srgbClr val="0F1C6F"/>
              </a:solidFill>
              <a:latin typeface="High Tower Text" panose="02040502050506030303" pitchFamily="18" charset="0"/>
            </a:endParaRPr>
          </a:p>
        </p:txBody>
      </p:sp>
      <p:sp>
        <p:nvSpPr>
          <p:cNvPr id="10" name="圆角矩形 3">
            <a:extLst>
              <a:ext uri="{FF2B5EF4-FFF2-40B4-BE49-F238E27FC236}">
                <a16:creationId xmlns:a16="http://schemas.microsoft.com/office/drawing/2014/main" id="{76C05AEE-853E-4574-AD65-EA5BC854FFCE}"/>
              </a:ext>
            </a:extLst>
          </p:cNvPr>
          <p:cNvSpPr/>
          <p:nvPr/>
        </p:nvSpPr>
        <p:spPr>
          <a:xfrm>
            <a:off x="2494625" y="3409406"/>
            <a:ext cx="7128769" cy="542556"/>
          </a:xfrm>
          <a:prstGeom prst="roundRect">
            <a:avLst>
              <a:gd name="adj" fmla="val 20638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rgbClr val="0F1C6F"/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  <a:t>Equation of Circle</a:t>
            </a:r>
            <a:endParaRPr lang="zh-CN" altLang="en-US" sz="2800" dirty="0">
              <a:solidFill>
                <a:srgbClr val="0F1C6F"/>
              </a:solidFill>
              <a:latin typeface="Arial Black" panose="020B0A040201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3970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432AFE9-0879-43DD-85E8-49E323EF0DAB}"/>
              </a:ext>
            </a:extLst>
          </p:cNvPr>
          <p:cNvSpPr txBox="1"/>
          <p:nvPr/>
        </p:nvSpPr>
        <p:spPr>
          <a:xfrm>
            <a:off x="174170" y="185057"/>
            <a:ext cx="6866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F1C6F"/>
                </a:solidFill>
                <a:latin typeface="High Tower Text" panose="02040502050506030303" pitchFamily="18" charset="0"/>
              </a:rPr>
              <a:t>Lead in</a:t>
            </a:r>
            <a:endParaRPr lang="zh-CN" altLang="en-US" sz="4000" b="1" dirty="0">
              <a:solidFill>
                <a:srgbClr val="0F1C6F"/>
              </a:solidFill>
              <a:latin typeface="High Tower Text" panose="02040502050506030303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DE4F9C1-5A34-49D0-9280-32D3C670ED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662" y="1691231"/>
            <a:ext cx="11496675" cy="366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406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432AFE9-0879-43DD-85E8-49E323EF0DAB}"/>
              </a:ext>
            </a:extLst>
          </p:cNvPr>
          <p:cNvSpPr txBox="1"/>
          <p:nvPr/>
        </p:nvSpPr>
        <p:spPr>
          <a:xfrm>
            <a:off x="174170" y="185057"/>
            <a:ext cx="6866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F1C6F"/>
                </a:solidFill>
                <a:latin typeface="High Tower Text" panose="02040502050506030303" pitchFamily="18" charset="0"/>
              </a:rPr>
              <a:t>Lead in</a:t>
            </a:r>
            <a:endParaRPr lang="zh-CN" altLang="en-US" sz="4000" b="1" dirty="0">
              <a:solidFill>
                <a:srgbClr val="0F1C6F"/>
              </a:solidFill>
              <a:latin typeface="High Tower Text" panose="02040502050506030303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66CACC2-99A5-4DE2-A627-B1D3496605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75" y="1680482"/>
            <a:ext cx="11982450" cy="401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4056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432AFE9-0879-43DD-85E8-49E323EF0DAB}"/>
              </a:ext>
            </a:extLst>
          </p:cNvPr>
          <p:cNvSpPr txBox="1"/>
          <p:nvPr/>
        </p:nvSpPr>
        <p:spPr>
          <a:xfrm>
            <a:off x="174170" y="185057"/>
            <a:ext cx="6866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F1C6F"/>
                </a:solidFill>
                <a:latin typeface="High Tower Text" panose="02040502050506030303" pitchFamily="18" charset="0"/>
              </a:rPr>
              <a:t>Lead in</a:t>
            </a:r>
            <a:endParaRPr lang="zh-CN" altLang="en-US" sz="4000" b="1" dirty="0">
              <a:solidFill>
                <a:srgbClr val="0F1C6F"/>
              </a:solidFill>
              <a:latin typeface="High Tower Text" panose="02040502050506030303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D0364C4-73F0-4F22-90E2-E581519F63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937" y="1668372"/>
            <a:ext cx="11668125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2074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432AFE9-0879-43DD-85E8-49E323EF0DAB}"/>
              </a:ext>
            </a:extLst>
          </p:cNvPr>
          <p:cNvSpPr txBox="1"/>
          <p:nvPr/>
        </p:nvSpPr>
        <p:spPr>
          <a:xfrm>
            <a:off x="174170" y="185057"/>
            <a:ext cx="6866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F1C6F"/>
                </a:solidFill>
                <a:latin typeface="High Tower Text" panose="02040502050506030303" pitchFamily="18" charset="0"/>
              </a:rPr>
              <a:t>Example</a:t>
            </a:r>
            <a:endParaRPr lang="zh-CN" altLang="en-US" sz="4000" b="1" dirty="0">
              <a:solidFill>
                <a:srgbClr val="0F1C6F"/>
              </a:solidFill>
              <a:latin typeface="High Tower Text" panose="02040502050506030303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3CAEB3A-3B18-40CF-A507-85069A9E5F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366" y="1609586"/>
            <a:ext cx="10344150" cy="246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9630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432AFE9-0879-43DD-85E8-49E323EF0DAB}"/>
              </a:ext>
            </a:extLst>
          </p:cNvPr>
          <p:cNvSpPr txBox="1"/>
          <p:nvPr/>
        </p:nvSpPr>
        <p:spPr>
          <a:xfrm>
            <a:off x="174170" y="185057"/>
            <a:ext cx="6866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F1C6F"/>
                </a:solidFill>
                <a:latin typeface="High Tower Text" panose="02040502050506030303" pitchFamily="18" charset="0"/>
              </a:rPr>
              <a:t>Example</a:t>
            </a:r>
            <a:endParaRPr lang="zh-CN" altLang="en-US" sz="4000" b="1" dirty="0">
              <a:solidFill>
                <a:srgbClr val="0F1C6F"/>
              </a:solidFill>
              <a:latin typeface="High Tower Text" panose="02040502050506030303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39379BF-332A-45C6-8B26-BD5715A5CF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753" y="1538842"/>
            <a:ext cx="10239375" cy="298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5966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432AFE9-0879-43DD-85E8-49E323EF0DAB}"/>
              </a:ext>
            </a:extLst>
          </p:cNvPr>
          <p:cNvSpPr txBox="1"/>
          <p:nvPr/>
        </p:nvSpPr>
        <p:spPr>
          <a:xfrm>
            <a:off x="174170" y="185057"/>
            <a:ext cx="6866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F1C6F"/>
                </a:solidFill>
                <a:latin typeface="High Tower Text" panose="02040502050506030303" pitchFamily="18" charset="0"/>
              </a:rPr>
              <a:t>Example</a:t>
            </a:r>
            <a:endParaRPr lang="zh-CN" altLang="en-US" sz="4000" b="1" dirty="0">
              <a:solidFill>
                <a:srgbClr val="0F1C6F"/>
              </a:solidFill>
              <a:latin typeface="High Tower Text" panose="02040502050506030303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E581030-9FF3-4223-AC18-2A45F71217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863601"/>
            <a:ext cx="2081349" cy="56197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985D0C8-1A52-4829-B6DB-8B1CD9E9A3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869" y="1620972"/>
            <a:ext cx="10353675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6274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2430</TotalTime>
  <Words>60</Words>
  <Application>Microsoft Office PowerPoint</Application>
  <PresentationFormat>宽屏</PresentationFormat>
  <Paragraphs>38</Paragraphs>
  <Slides>18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6" baseType="lpstr">
      <vt:lpstr>等线</vt:lpstr>
      <vt:lpstr>华文新魏</vt:lpstr>
      <vt:lpstr>微软雅黑</vt:lpstr>
      <vt:lpstr>Arial</vt:lpstr>
      <vt:lpstr>Arial Black</vt:lpstr>
      <vt:lpstr>High Tower Text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EDZ</dc:creator>
  <cp:lastModifiedBy>毛 剑宇</cp:lastModifiedBy>
  <cp:revision>325</cp:revision>
  <cp:lastPrinted>2020-09-04T07:31:11Z</cp:lastPrinted>
  <dcterms:created xsi:type="dcterms:W3CDTF">2019-06-04T06:52:00Z</dcterms:created>
  <dcterms:modified xsi:type="dcterms:W3CDTF">2021-06-10T04:31:01Z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2052-11.1.0.8808</vt:lpwstr>
  </property>
</Properties>
</file>