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57" r:id="rId3"/>
    <p:sldId id="312" r:id="rId4"/>
    <p:sldId id="3355" r:id="rId5"/>
    <p:sldId id="380" r:id="rId6"/>
    <p:sldId id="3295" r:id="rId7"/>
    <p:sldId id="3240" r:id="rId8"/>
    <p:sldId id="3377" r:id="rId9"/>
    <p:sldId id="3378" r:id="rId10"/>
    <p:sldId id="3379" r:id="rId11"/>
    <p:sldId id="3382" r:id="rId12"/>
    <p:sldId id="3380" r:id="rId13"/>
    <p:sldId id="3381" r:id="rId14"/>
    <p:sldId id="3392" r:id="rId15"/>
    <p:sldId id="3383" r:id="rId16"/>
    <p:sldId id="3391" r:id="rId17"/>
    <p:sldId id="3393" r:id="rId18"/>
    <p:sldId id="3394" r:id="rId19"/>
    <p:sldId id="3398" r:id="rId20"/>
    <p:sldId id="3395" r:id="rId21"/>
    <p:sldId id="3400" r:id="rId22"/>
    <p:sldId id="3399" r:id="rId23"/>
    <p:sldId id="262" r:id="rId24"/>
  </p:sldIdLst>
  <p:sldSz cx="12192000" cy="6858000"/>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04CB83E-5C2E-4122-978B-369D97DFC714}">
          <p14:sldIdLst>
            <p14:sldId id="256"/>
            <p14:sldId id="257"/>
            <p14:sldId id="312"/>
            <p14:sldId id="3355"/>
            <p14:sldId id="380"/>
            <p14:sldId id="3295"/>
            <p14:sldId id="3240"/>
            <p14:sldId id="3377"/>
            <p14:sldId id="3378"/>
            <p14:sldId id="3379"/>
            <p14:sldId id="3382"/>
            <p14:sldId id="3380"/>
            <p14:sldId id="3381"/>
            <p14:sldId id="3392"/>
            <p14:sldId id="3383"/>
            <p14:sldId id="3391"/>
            <p14:sldId id="3393"/>
            <p14:sldId id="3394"/>
            <p14:sldId id="3398"/>
            <p14:sldId id="3395"/>
            <p14:sldId id="3400"/>
            <p14:sldId id="3399"/>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C6F"/>
    <a:srgbClr val="222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19" autoAdjust="0"/>
    <p:restoredTop sz="93364"/>
  </p:normalViewPr>
  <p:slideViewPr>
    <p:cSldViewPr snapToGrid="0">
      <p:cViewPr varScale="1">
        <p:scale>
          <a:sx n="73" d="100"/>
          <a:sy n="73" d="100"/>
        </p:scale>
        <p:origin x="68" y="4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63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7976"/>
          </a:xfrm>
          <a:prstGeom prst="rect">
            <a:avLst/>
          </a:prstGeom>
        </p:spPr>
        <p:txBody>
          <a:bodyPr vert="horz" lIns="95548" tIns="47774" rIns="95548" bIns="47774" rtlCol="0"/>
          <a:lstStyle>
            <a:lvl1pPr algn="l">
              <a:defRPr sz="1300"/>
            </a:lvl1pPr>
          </a:lstStyle>
          <a:p>
            <a:endParaRPr lang="zh-CN" altLang="en-US"/>
          </a:p>
        </p:txBody>
      </p:sp>
      <p:sp>
        <p:nvSpPr>
          <p:cNvPr id="3" name="日期占位符 2"/>
          <p:cNvSpPr>
            <a:spLocks noGrp="1"/>
          </p:cNvSpPr>
          <p:nvPr>
            <p:ph type="dt" sz="quarter" idx="1"/>
          </p:nvPr>
        </p:nvSpPr>
        <p:spPr>
          <a:xfrm>
            <a:off x="3850443" y="0"/>
            <a:ext cx="2945659" cy="497976"/>
          </a:xfrm>
          <a:prstGeom prst="rect">
            <a:avLst/>
          </a:prstGeom>
        </p:spPr>
        <p:txBody>
          <a:bodyPr vert="horz" lIns="95548" tIns="47774" rIns="95548" bIns="47774" rtlCol="0"/>
          <a:lstStyle>
            <a:lvl1pPr algn="r">
              <a:defRPr sz="1300"/>
            </a:lvl1pPr>
          </a:lstStyle>
          <a:p>
            <a:fld id="{0D48F1C5-2E4B-4BC8-9EDE-4E0D69146DBA}" type="datetimeFigureOut">
              <a:rPr lang="zh-CN" altLang="en-US" smtClean="0"/>
              <a:t>2021/4/16</a:t>
            </a:fld>
            <a:endParaRPr lang="zh-CN" altLang="en-US"/>
          </a:p>
        </p:txBody>
      </p:sp>
      <p:sp>
        <p:nvSpPr>
          <p:cNvPr id="4" name="页脚占位符 3"/>
          <p:cNvSpPr>
            <a:spLocks noGrp="1"/>
          </p:cNvSpPr>
          <p:nvPr>
            <p:ph type="ftr" sz="quarter" idx="2"/>
          </p:nvPr>
        </p:nvSpPr>
        <p:spPr>
          <a:xfrm>
            <a:off x="0" y="9427076"/>
            <a:ext cx="2945659" cy="497975"/>
          </a:xfrm>
          <a:prstGeom prst="rect">
            <a:avLst/>
          </a:prstGeom>
        </p:spPr>
        <p:txBody>
          <a:bodyPr vert="horz" lIns="95548" tIns="47774" rIns="95548" bIns="4777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850443" y="9427076"/>
            <a:ext cx="2945659" cy="497975"/>
          </a:xfrm>
          <a:prstGeom prst="rect">
            <a:avLst/>
          </a:prstGeom>
        </p:spPr>
        <p:txBody>
          <a:bodyPr vert="horz" lIns="95548" tIns="47774" rIns="95548" bIns="47774" rtlCol="0" anchor="b"/>
          <a:lstStyle>
            <a:lvl1pPr algn="r">
              <a:defRPr sz="1300"/>
            </a:lvl1pPr>
          </a:lstStyle>
          <a:p>
            <a:fld id="{020AA61F-EBE5-4547-907E-CB706389566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7976"/>
          </a:xfrm>
          <a:prstGeom prst="rect">
            <a:avLst/>
          </a:prstGeom>
        </p:spPr>
        <p:txBody>
          <a:bodyPr vert="horz" lIns="95548" tIns="47774" rIns="95548" bIns="47774" rtlCol="0"/>
          <a:lstStyle>
            <a:lvl1pPr algn="l">
              <a:defRPr sz="1300"/>
            </a:lvl1pPr>
          </a:lstStyle>
          <a:p>
            <a:endParaRPr kumimoji="1" lang="zh-CN" altLang="en-US"/>
          </a:p>
        </p:txBody>
      </p:sp>
      <p:sp>
        <p:nvSpPr>
          <p:cNvPr id="3" name="日期占位符 2"/>
          <p:cNvSpPr>
            <a:spLocks noGrp="1"/>
          </p:cNvSpPr>
          <p:nvPr>
            <p:ph type="dt" idx="1"/>
          </p:nvPr>
        </p:nvSpPr>
        <p:spPr>
          <a:xfrm>
            <a:off x="3850443" y="0"/>
            <a:ext cx="2945659" cy="497976"/>
          </a:xfrm>
          <a:prstGeom prst="rect">
            <a:avLst/>
          </a:prstGeom>
        </p:spPr>
        <p:txBody>
          <a:bodyPr vert="horz" lIns="95548" tIns="47774" rIns="95548" bIns="47774" rtlCol="0"/>
          <a:lstStyle>
            <a:lvl1pPr algn="r">
              <a:defRPr sz="1300"/>
            </a:lvl1pPr>
          </a:lstStyle>
          <a:p>
            <a:fld id="{9FBCB20C-7F4F-6D49-A9ED-152DBBA75259}" type="datetimeFigureOut">
              <a:rPr kumimoji="1" lang="zh-CN" altLang="en-US" smtClean="0"/>
              <a:t>2021/4/16</a:t>
            </a:fld>
            <a:endParaRPr kumimoji="1" lang="zh-CN" altLang="en-US"/>
          </a:p>
        </p:txBody>
      </p:sp>
      <p:sp>
        <p:nvSpPr>
          <p:cNvPr id="4" name="幻灯片图像占位符 3"/>
          <p:cNvSpPr>
            <a:spLocks noGrp="1" noRot="1" noChangeAspect="1"/>
          </p:cNvSpPr>
          <p:nvPr>
            <p:ph type="sldImg" idx="2"/>
          </p:nvPr>
        </p:nvSpPr>
        <p:spPr>
          <a:xfrm>
            <a:off x="422275" y="1241425"/>
            <a:ext cx="5954713" cy="3349625"/>
          </a:xfrm>
          <a:prstGeom prst="rect">
            <a:avLst/>
          </a:prstGeom>
          <a:noFill/>
          <a:ln w="12700">
            <a:solidFill>
              <a:prstClr val="black"/>
            </a:solidFill>
          </a:ln>
        </p:spPr>
        <p:txBody>
          <a:bodyPr vert="horz" lIns="95548" tIns="47774" rIns="95548" bIns="47774" rtlCol="0" anchor="ctr"/>
          <a:lstStyle/>
          <a:p>
            <a:endParaRPr lang="zh-CN" altLang="en-US"/>
          </a:p>
        </p:txBody>
      </p:sp>
      <p:sp>
        <p:nvSpPr>
          <p:cNvPr id="5" name="备注占位符 4"/>
          <p:cNvSpPr>
            <a:spLocks noGrp="1"/>
          </p:cNvSpPr>
          <p:nvPr>
            <p:ph type="body" sz="quarter" idx="3"/>
          </p:nvPr>
        </p:nvSpPr>
        <p:spPr>
          <a:xfrm>
            <a:off x="679768" y="4776430"/>
            <a:ext cx="5438140" cy="3907989"/>
          </a:xfrm>
          <a:prstGeom prst="rect">
            <a:avLst/>
          </a:prstGeom>
        </p:spPr>
        <p:txBody>
          <a:bodyPr vert="horz" lIns="95548" tIns="47774" rIns="95548" bIns="47774"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27076"/>
            <a:ext cx="2945659" cy="497975"/>
          </a:xfrm>
          <a:prstGeom prst="rect">
            <a:avLst/>
          </a:prstGeom>
        </p:spPr>
        <p:txBody>
          <a:bodyPr vert="horz" lIns="95548" tIns="47774" rIns="95548" bIns="47774" rtlCol="0" anchor="b"/>
          <a:lstStyle>
            <a:lvl1pPr algn="l">
              <a:defRPr sz="1300"/>
            </a:lvl1pPr>
          </a:lstStyle>
          <a:p>
            <a:endParaRPr kumimoji="1" lang="zh-CN" altLang="en-US"/>
          </a:p>
        </p:txBody>
      </p:sp>
      <p:sp>
        <p:nvSpPr>
          <p:cNvPr id="7" name="灯片编号占位符 6"/>
          <p:cNvSpPr>
            <a:spLocks noGrp="1"/>
          </p:cNvSpPr>
          <p:nvPr>
            <p:ph type="sldNum" sz="quarter" idx="5"/>
          </p:nvPr>
        </p:nvSpPr>
        <p:spPr>
          <a:xfrm>
            <a:off x="3850443" y="9427076"/>
            <a:ext cx="2945659" cy="497975"/>
          </a:xfrm>
          <a:prstGeom prst="rect">
            <a:avLst/>
          </a:prstGeom>
        </p:spPr>
        <p:txBody>
          <a:bodyPr vert="horz" lIns="95548" tIns="47774" rIns="95548" bIns="47774" rtlCol="0" anchor="b"/>
          <a:lstStyle>
            <a:lvl1pPr algn="r">
              <a:defRPr sz="1300"/>
            </a:lvl1pPr>
          </a:lstStyle>
          <a:p>
            <a:fld id="{D55B3D21-93D0-4B44-8188-17F3B798575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a:t>
            </a:fld>
            <a:endParaRPr kumimoji="1" lang="zh-CN" altLang="en-US"/>
          </a:p>
        </p:txBody>
      </p:sp>
    </p:spTree>
    <p:extLst>
      <p:ext uri="{BB962C8B-B14F-4D97-AF65-F5344CB8AC3E}">
        <p14:creationId xmlns:p14="http://schemas.microsoft.com/office/powerpoint/2010/main" val="381773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12</a:t>
            </a:fld>
            <a:endParaRPr kumimoji="1" lang="zh-CN" altLang="en-US"/>
          </a:p>
        </p:txBody>
      </p:sp>
    </p:spTree>
    <p:extLst>
      <p:ext uri="{BB962C8B-B14F-4D97-AF65-F5344CB8AC3E}">
        <p14:creationId xmlns:p14="http://schemas.microsoft.com/office/powerpoint/2010/main" val="13635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13</a:t>
            </a:fld>
            <a:endParaRPr kumimoji="1" lang="zh-CN" altLang="en-US"/>
          </a:p>
        </p:txBody>
      </p:sp>
    </p:spTree>
    <p:extLst>
      <p:ext uri="{BB962C8B-B14F-4D97-AF65-F5344CB8AC3E}">
        <p14:creationId xmlns:p14="http://schemas.microsoft.com/office/powerpoint/2010/main" val="45918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14</a:t>
            </a:fld>
            <a:endParaRPr kumimoji="1" lang="zh-CN" altLang="en-US"/>
          </a:p>
        </p:txBody>
      </p:sp>
    </p:spTree>
    <p:extLst>
      <p:ext uri="{BB962C8B-B14F-4D97-AF65-F5344CB8AC3E}">
        <p14:creationId xmlns:p14="http://schemas.microsoft.com/office/powerpoint/2010/main" val="392342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15</a:t>
            </a:fld>
            <a:endParaRPr kumimoji="1" lang="zh-CN" altLang="en-US"/>
          </a:p>
        </p:txBody>
      </p:sp>
    </p:spTree>
    <p:extLst>
      <p:ext uri="{BB962C8B-B14F-4D97-AF65-F5344CB8AC3E}">
        <p14:creationId xmlns:p14="http://schemas.microsoft.com/office/powerpoint/2010/main" val="2563879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16</a:t>
            </a:fld>
            <a:endParaRPr kumimoji="1" lang="zh-CN" altLang="en-US"/>
          </a:p>
        </p:txBody>
      </p:sp>
    </p:spTree>
    <p:extLst>
      <p:ext uri="{BB962C8B-B14F-4D97-AF65-F5344CB8AC3E}">
        <p14:creationId xmlns:p14="http://schemas.microsoft.com/office/powerpoint/2010/main" val="368917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18</a:t>
            </a:fld>
            <a:endParaRPr kumimoji="1" lang="zh-CN" altLang="en-US"/>
          </a:p>
        </p:txBody>
      </p:sp>
    </p:spTree>
    <p:extLst>
      <p:ext uri="{BB962C8B-B14F-4D97-AF65-F5344CB8AC3E}">
        <p14:creationId xmlns:p14="http://schemas.microsoft.com/office/powerpoint/2010/main" val="1992111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19</a:t>
            </a:fld>
            <a:endParaRPr kumimoji="1" lang="zh-CN" altLang="en-US"/>
          </a:p>
        </p:txBody>
      </p:sp>
    </p:spTree>
    <p:extLst>
      <p:ext uri="{BB962C8B-B14F-4D97-AF65-F5344CB8AC3E}">
        <p14:creationId xmlns:p14="http://schemas.microsoft.com/office/powerpoint/2010/main" val="385744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20</a:t>
            </a:fld>
            <a:endParaRPr kumimoji="1" lang="zh-CN" altLang="en-US"/>
          </a:p>
        </p:txBody>
      </p:sp>
    </p:spTree>
    <p:extLst>
      <p:ext uri="{BB962C8B-B14F-4D97-AF65-F5344CB8AC3E}">
        <p14:creationId xmlns:p14="http://schemas.microsoft.com/office/powerpoint/2010/main" val="3709669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21</a:t>
            </a:fld>
            <a:endParaRPr kumimoji="1" lang="zh-CN" altLang="en-US"/>
          </a:p>
        </p:txBody>
      </p:sp>
    </p:spTree>
    <p:extLst>
      <p:ext uri="{BB962C8B-B14F-4D97-AF65-F5344CB8AC3E}">
        <p14:creationId xmlns:p14="http://schemas.microsoft.com/office/powerpoint/2010/main" val="45877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22</a:t>
            </a:fld>
            <a:endParaRPr kumimoji="1" lang="zh-CN" altLang="en-US"/>
          </a:p>
        </p:txBody>
      </p:sp>
    </p:spTree>
    <p:extLst>
      <p:ext uri="{BB962C8B-B14F-4D97-AF65-F5344CB8AC3E}">
        <p14:creationId xmlns:p14="http://schemas.microsoft.com/office/powerpoint/2010/main" val="248859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2</a:t>
            </a:fld>
            <a:endParaRPr kumimoji="1" lang="zh-CN" altLang="en-US"/>
          </a:p>
        </p:txBody>
      </p:sp>
    </p:spTree>
    <p:extLst>
      <p:ext uri="{BB962C8B-B14F-4D97-AF65-F5344CB8AC3E}">
        <p14:creationId xmlns:p14="http://schemas.microsoft.com/office/powerpoint/2010/main" val="379007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23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3</a:t>
            </a:fld>
            <a:endParaRPr kumimoji="1" lang="zh-CN" altLang="en-US"/>
          </a:p>
        </p:txBody>
      </p:sp>
    </p:spTree>
    <p:extLst>
      <p:ext uri="{BB962C8B-B14F-4D97-AF65-F5344CB8AC3E}">
        <p14:creationId xmlns:p14="http://schemas.microsoft.com/office/powerpoint/2010/main" val="42707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4</a:t>
            </a:fld>
            <a:endParaRPr kumimoji="1" lang="zh-CN" altLang="en-US"/>
          </a:p>
        </p:txBody>
      </p:sp>
    </p:spTree>
    <p:extLst>
      <p:ext uri="{BB962C8B-B14F-4D97-AF65-F5344CB8AC3E}">
        <p14:creationId xmlns:p14="http://schemas.microsoft.com/office/powerpoint/2010/main" val="223627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6</a:t>
            </a:fld>
            <a:endParaRPr kumimoji="1" lang="zh-CN" altLang="en-US"/>
          </a:p>
        </p:txBody>
      </p:sp>
    </p:spTree>
    <p:extLst>
      <p:ext uri="{BB962C8B-B14F-4D97-AF65-F5344CB8AC3E}">
        <p14:creationId xmlns:p14="http://schemas.microsoft.com/office/powerpoint/2010/main" val="424746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7</a:t>
            </a:fld>
            <a:endParaRPr kumimoji="1" lang="zh-CN" altLang="en-US"/>
          </a:p>
        </p:txBody>
      </p:sp>
    </p:spTree>
    <p:extLst>
      <p:ext uri="{BB962C8B-B14F-4D97-AF65-F5344CB8AC3E}">
        <p14:creationId xmlns:p14="http://schemas.microsoft.com/office/powerpoint/2010/main" val="14031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8</a:t>
            </a:fld>
            <a:endParaRPr kumimoji="1" lang="zh-CN" altLang="en-US"/>
          </a:p>
        </p:txBody>
      </p:sp>
    </p:spTree>
    <p:extLst>
      <p:ext uri="{BB962C8B-B14F-4D97-AF65-F5344CB8AC3E}">
        <p14:creationId xmlns:p14="http://schemas.microsoft.com/office/powerpoint/2010/main" val="210939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9</a:t>
            </a:fld>
            <a:endParaRPr kumimoji="1" lang="zh-CN" altLang="en-US"/>
          </a:p>
        </p:txBody>
      </p:sp>
    </p:spTree>
    <p:extLst>
      <p:ext uri="{BB962C8B-B14F-4D97-AF65-F5344CB8AC3E}">
        <p14:creationId xmlns:p14="http://schemas.microsoft.com/office/powerpoint/2010/main" val="231827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5B3D21-93D0-4B44-8188-17F3B798575F}" type="slidenum">
              <a:rPr kumimoji="1" lang="zh-CN" altLang="en-US" smtClean="0"/>
              <a:t>10</a:t>
            </a:fld>
            <a:endParaRPr kumimoji="1" lang="zh-CN" altLang="en-US"/>
          </a:p>
        </p:txBody>
      </p:sp>
    </p:spTree>
    <p:extLst>
      <p:ext uri="{BB962C8B-B14F-4D97-AF65-F5344CB8AC3E}">
        <p14:creationId xmlns:p14="http://schemas.microsoft.com/office/powerpoint/2010/main" val="13193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剪去单角 9"/>
          <p:cNvSpPr/>
          <p:nvPr userDrawn="1"/>
        </p:nvSpPr>
        <p:spPr>
          <a:xfrm>
            <a:off x="0" y="827314"/>
            <a:ext cx="12192000" cy="5508172"/>
          </a:xfrm>
          <a:prstGeom prst="snip1Rect">
            <a:avLst>
              <a:gd name="adj" fmla="val 50000"/>
            </a:avLst>
          </a:prstGeom>
          <a:solidFill>
            <a:srgbClr val="0F1C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496635" y="2289514"/>
            <a:ext cx="7728858" cy="830997"/>
          </a:xfrm>
          <a:prstGeom prst="rect">
            <a:avLst/>
          </a:prstGeom>
          <a:noFill/>
        </p:spPr>
        <p:txBody>
          <a:bodyPr wrap="square" rtlCol="0">
            <a:spAutoFit/>
          </a:bodyPr>
          <a:lstStyle/>
          <a:p>
            <a:r>
              <a:rPr lang="en-US" altLang="zh-CN" sz="4800" i="0" dirty="0">
                <a:solidFill>
                  <a:schemeClr val="bg1"/>
                </a:solidFill>
                <a:latin typeface="华文新魏" panose="02010800040101010101" pitchFamily="2" charset="-122"/>
                <a:ea typeface="华文新魏" panose="02010800040101010101" pitchFamily="2" charset="-122"/>
              </a:rPr>
              <a:t>AMC 10 </a:t>
            </a:r>
            <a:r>
              <a:rPr lang="zh-CN" altLang="en-US" sz="4800" i="0" dirty="0">
                <a:solidFill>
                  <a:schemeClr val="bg1"/>
                </a:solidFill>
                <a:latin typeface="华文新魏" panose="02010800040101010101" pitchFamily="2" charset="-122"/>
                <a:ea typeface="华文新魏" panose="02010800040101010101" pitchFamily="2" charset="-122"/>
              </a:rPr>
              <a:t>美国数学竞赛</a:t>
            </a:r>
          </a:p>
        </p:txBody>
      </p:sp>
      <p:sp>
        <p:nvSpPr>
          <p:cNvPr id="11" name="直角三角形 10"/>
          <p:cNvSpPr/>
          <p:nvPr userDrawn="1"/>
        </p:nvSpPr>
        <p:spPr>
          <a:xfrm rot="10800000">
            <a:off x="5334000" y="1165438"/>
            <a:ext cx="6868886" cy="42338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cxnSpLocks/>
          </p:cNvCxnSpPr>
          <p:nvPr userDrawn="1"/>
        </p:nvCxnSpPr>
        <p:spPr>
          <a:xfrm>
            <a:off x="431321" y="3156856"/>
            <a:ext cx="82554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4559060" y="3282376"/>
            <a:ext cx="6357257" cy="1077218"/>
          </a:xfrm>
          <a:prstGeom prst="rect">
            <a:avLst/>
          </a:prstGeom>
          <a:noFill/>
        </p:spPr>
        <p:txBody>
          <a:bodyPr wrap="square" rtlCol="0">
            <a:spAutoFit/>
          </a:bodyPr>
          <a:lstStyle/>
          <a:p>
            <a:r>
              <a:rPr lang="en-US" altLang="zh-CN" sz="3200" dirty="0">
                <a:solidFill>
                  <a:schemeClr val="bg1"/>
                </a:solidFill>
                <a:latin typeface="High Tower Text" panose="02040502050506030303" pitchFamily="18" charset="0"/>
              </a:rPr>
              <a:t>AMC 10</a:t>
            </a:r>
            <a:r>
              <a:rPr lang="zh-CN" altLang="en-US" sz="3200" dirty="0">
                <a:solidFill>
                  <a:schemeClr val="bg1"/>
                </a:solidFill>
                <a:latin typeface="High Tower Text" panose="02040502050506030303" pitchFamily="18" charset="0"/>
              </a:rPr>
              <a:t> </a:t>
            </a:r>
            <a:r>
              <a:rPr lang="en-US" altLang="zh-CN" sz="3200" dirty="0">
                <a:solidFill>
                  <a:schemeClr val="bg1"/>
                </a:solidFill>
                <a:latin typeface="High Tower Text" panose="02040502050506030303" pitchFamily="18" charset="0"/>
              </a:rPr>
              <a:t>Advanced Class</a:t>
            </a:r>
          </a:p>
          <a:p>
            <a:r>
              <a:rPr lang="en-US" altLang="zh-CN" sz="3200" dirty="0">
                <a:solidFill>
                  <a:schemeClr val="bg1"/>
                </a:solidFill>
                <a:latin typeface="High Tower Text" panose="02040502050506030303" pitchFamily="18" charset="0"/>
              </a:rPr>
              <a:t>Teacher</a:t>
            </a:r>
            <a:r>
              <a:rPr lang="zh-CN" altLang="en-US" sz="3200" dirty="0">
                <a:solidFill>
                  <a:schemeClr val="bg1"/>
                </a:solidFill>
                <a:latin typeface="High Tower Text" panose="02040502050506030303" pitchFamily="18" charset="0"/>
              </a:rPr>
              <a:t> </a:t>
            </a:r>
            <a:r>
              <a:rPr lang="en-US" altLang="zh-CN" sz="3200" dirty="0">
                <a:solidFill>
                  <a:schemeClr val="bg1"/>
                </a:solidFill>
                <a:latin typeface="High Tower Text" panose="02040502050506030303" pitchFamily="18" charset="0"/>
              </a:rPr>
              <a:t>:</a:t>
            </a:r>
            <a:r>
              <a:rPr lang="zh-CN" altLang="en-US" sz="3200" dirty="0">
                <a:solidFill>
                  <a:schemeClr val="bg1"/>
                </a:solidFill>
                <a:latin typeface="High Tower Text" panose="02040502050506030303" pitchFamily="18" charset="0"/>
              </a:rPr>
              <a:t> </a:t>
            </a:r>
            <a:r>
              <a:rPr lang="en-US" altLang="zh-CN" sz="3200" dirty="0">
                <a:solidFill>
                  <a:schemeClr val="bg1"/>
                </a:solidFill>
                <a:latin typeface="High Tower Text" panose="02040502050506030303" pitchFamily="18" charset="0"/>
              </a:rPr>
              <a:t>Mr.</a:t>
            </a:r>
            <a:r>
              <a:rPr lang="zh-CN" altLang="en-US" sz="3200" dirty="0">
                <a:solidFill>
                  <a:schemeClr val="bg1"/>
                </a:solidFill>
                <a:latin typeface="High Tower Text" panose="02040502050506030303" pitchFamily="18" charset="0"/>
              </a:rPr>
              <a:t> </a:t>
            </a:r>
            <a:r>
              <a:rPr lang="en-US" altLang="zh-CN" sz="3200" dirty="0">
                <a:solidFill>
                  <a:schemeClr val="bg1"/>
                </a:solidFill>
                <a:latin typeface="High Tower Text" panose="02040502050506030303" pitchFamily="18" charset="0"/>
              </a:rPr>
              <a:t>Mao</a:t>
            </a:r>
            <a:endParaRPr lang="zh-CN" altLang="en-US" sz="3200" dirty="0">
              <a:solidFill>
                <a:schemeClr val="bg1"/>
              </a:solidFill>
              <a:latin typeface="High Tower Text" panose="020405020505060303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文本框 2"/>
          <p:cNvSpPr txBox="1"/>
          <p:nvPr userDrawn="1"/>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You will learn…</a:t>
            </a:r>
            <a:endParaRPr lang="zh-CN" altLang="en-US" sz="4000" b="1" dirty="0">
              <a:solidFill>
                <a:srgbClr val="0F1C6F"/>
              </a:solidFill>
              <a:latin typeface="High Tower Text" panose="02040502050506030303" pitchFamily="18" charset="0"/>
            </a:endParaRPr>
          </a:p>
        </p:txBody>
      </p:sp>
      <p:sp>
        <p:nvSpPr>
          <p:cNvPr id="7" name="椭圆 6"/>
          <p:cNvSpPr/>
          <p:nvPr userDrawn="1"/>
        </p:nvSpPr>
        <p:spPr>
          <a:xfrm>
            <a:off x="2743201" y="2280874"/>
            <a:ext cx="228600" cy="244928"/>
          </a:xfrm>
          <a:prstGeom prst="ellipse">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743202" y="3064645"/>
            <a:ext cx="228600" cy="244928"/>
          </a:xfrm>
          <a:prstGeom prst="ellipse">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2743201" y="3869874"/>
            <a:ext cx="228600" cy="244928"/>
          </a:xfrm>
          <a:prstGeom prst="ellipse">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Examples</a:t>
            </a:r>
            <a:endParaRPr lang="zh-CN" altLang="en-US" sz="4000" b="1" dirty="0">
              <a:solidFill>
                <a:srgbClr val="0F1C6F"/>
              </a:solidFill>
              <a:latin typeface="High Tower Text" panose="020405020505060303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974951"/>
            <a:ext cx="8610600" cy="314325"/>
          </a:xfrm>
          <a:prstGeom prst="rect">
            <a:avLst/>
          </a:prstGeom>
        </p:spPr>
      </p:pic>
      <p:sp>
        <p:nvSpPr>
          <p:cNvPr id="9" name="文本框 8"/>
          <p:cNvSpPr txBox="1"/>
          <p:nvPr userDrawn="1"/>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Practice</a:t>
            </a:r>
            <a:endParaRPr lang="zh-CN" altLang="en-US" sz="4000" b="1" dirty="0">
              <a:solidFill>
                <a:srgbClr val="0F1C6F"/>
              </a:solidFill>
              <a:latin typeface="High Tower Text" panose="020405020505060303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2021/4/16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横版.png" descr="横版.png"/>
          <p:cNvPicPr>
            <a:picLocks noChangeAspect="1"/>
          </p:cNvPicPr>
          <p:nvPr userDrawn="1"/>
        </p:nvPicPr>
        <p:blipFill>
          <a:blip r:embed="rId8"/>
          <a:stretch>
            <a:fillRect/>
          </a:stretch>
        </p:blipFill>
        <p:spPr>
          <a:xfrm>
            <a:off x="10485145" y="304132"/>
            <a:ext cx="1351585" cy="463923"/>
          </a:xfrm>
          <a:prstGeom prst="rect">
            <a:avLst/>
          </a:prstGeom>
          <a:ln w="12700">
            <a:miter lim="400000"/>
            <a:headEnd/>
            <a:tailEnd/>
          </a:ln>
        </p:spPr>
      </p:pic>
      <p:sp>
        <p:nvSpPr>
          <p:cNvPr id="11" name="文本框 3"/>
          <p:cNvSpPr txBox="1"/>
          <p:nvPr userDrawn="1"/>
        </p:nvSpPr>
        <p:spPr>
          <a:xfrm>
            <a:off x="299085" y="6500495"/>
            <a:ext cx="4120515" cy="246217"/>
          </a:xfrm>
          <a:prstGeom prst="rect">
            <a:avLst/>
          </a:prstGeom>
          <a:solidFill>
            <a:schemeClr val="bg1"/>
          </a:solidFill>
          <a:ln w="12700">
            <a:miter lim="400000"/>
          </a:ln>
        </p:spPr>
        <p:txBody>
          <a:bodyPr wrap="square" lIns="45718" tIns="45718" rIns="45718" bIns="45718">
            <a:spAutoFit/>
          </a:bodyPr>
          <a:lstStyle>
            <a:lvl1pPr>
              <a:defRPr sz="1000">
                <a:solidFill>
                  <a:srgbClr val="0D0D0D"/>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通 向 海 外 一 流</a:t>
            </a:r>
            <a:r>
              <a:rPr lang="en-US" altLang="zh-CN" dirty="0"/>
              <a:t> </a:t>
            </a:r>
            <a:r>
              <a:rPr dirty="0"/>
              <a:t>大 学 的 留 学 早 培  |  Copyright © hybleland.com</a:t>
            </a:r>
          </a:p>
        </p:txBody>
      </p:sp>
      <p:pic>
        <p:nvPicPr>
          <p:cNvPr id="12" name="图片 11"/>
          <p:cNvPicPr>
            <a:picLocks noChangeAspect="1"/>
          </p:cNvPicPr>
          <p:nvPr userDrawn="1"/>
        </p:nvPicPr>
        <p:blipFill>
          <a:blip r:embed="rId9"/>
          <a:stretch>
            <a:fillRect/>
          </a:stretch>
        </p:blipFill>
        <p:spPr>
          <a:xfrm>
            <a:off x="0" y="974951"/>
            <a:ext cx="8610600" cy="314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2318905"/>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5</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lnSpc>
                <a:spcPct val="200000"/>
              </a:lnSpc>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4-digit even numbers can be formed using the digits of 0,1,2,3 and 4? No digit can be used twice in any such 4-digit number.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1B5690-F6CB-4E9A-97F6-5BEF688C17D0}"/>
              </a:ext>
            </a:extLst>
          </p:cNvPr>
          <p:cNvSpPr txBox="1"/>
          <p:nvPr/>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Part 2</a:t>
            </a:r>
            <a:endParaRPr lang="zh-CN" altLang="en-US" sz="4000" b="1" dirty="0">
              <a:solidFill>
                <a:srgbClr val="0F1C6F"/>
              </a:solidFill>
              <a:latin typeface="High Tower Text" panose="02040502050506030303" pitchFamily="18" charset="0"/>
            </a:endParaRPr>
          </a:p>
        </p:txBody>
      </p:sp>
      <p:sp>
        <p:nvSpPr>
          <p:cNvPr id="10" name="圆角矩形 3">
            <a:extLst>
              <a:ext uri="{FF2B5EF4-FFF2-40B4-BE49-F238E27FC236}">
                <a16:creationId xmlns:a16="http://schemas.microsoft.com/office/drawing/2014/main" id="{76C05AEE-853E-4574-AD65-EA5BC854FFCE}"/>
              </a:ext>
            </a:extLst>
          </p:cNvPr>
          <p:cNvSpPr/>
          <p:nvPr/>
        </p:nvSpPr>
        <p:spPr>
          <a:xfrm>
            <a:off x="1571897" y="3429000"/>
            <a:ext cx="9048206" cy="542556"/>
          </a:xfrm>
          <a:prstGeom prst="roundRect">
            <a:avLst>
              <a:gd name="adj" fmla="val 2063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F1C6F"/>
                </a:solidFill>
                <a:latin typeface="Arial Black" panose="020B0A04020102020204" pitchFamily="34" charset="0"/>
                <a:cs typeface="Times New Roman" panose="02020603050405020304" pitchFamily="18" charset="0"/>
              </a:rPr>
              <a:t>Extra Example about Basic Counting Rule</a:t>
            </a:r>
            <a:endParaRPr lang="zh-CN" altLang="en-US" sz="2800" dirty="0">
              <a:solidFill>
                <a:srgbClr val="0F1C6F"/>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278157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1692771"/>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6</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two-digit positive integers have at least one 5 as a digit?</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 12     (B) 18     (C) 21     (D) 25     (E) 35</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38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3057568"/>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7.</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As shown in the figure below, each of five regions ABCDE is to be assigned a color. There are 5 colors to choose from, and no adjacent regions can be the same color. How many different ways are there if each color is allowed to be used more than once?</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 360     (B) 540     (C) 720     (D) 1440     (E) 180</a:t>
            </a:r>
            <a:endParaRPr lang="zh-CN" altLang="en-US" sz="2400" dirty="0">
              <a:latin typeface="Times New Roman" panose="02020603050405020304" pitchFamily="18" charset="0"/>
              <a:cs typeface="Times New Roman" panose="02020603050405020304" pitchFamily="18" charset="0"/>
            </a:endParaRPr>
          </a:p>
          <a:p>
            <a:pPr algn="just">
              <a:lnSpc>
                <a:spcPct val="200000"/>
              </a:lnSpc>
              <a:tabLst>
                <a:tab pos="3933190" algn="l"/>
              </a:tabLst>
            </a:pPr>
            <a:endParaRPr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A9BD8CA-A133-4A07-BDA5-053D640F734E}"/>
              </a:ext>
            </a:extLst>
          </p:cNvPr>
          <p:cNvPicPr>
            <a:picLocks noChangeAspect="1"/>
          </p:cNvPicPr>
          <p:nvPr/>
        </p:nvPicPr>
        <p:blipFill>
          <a:blip r:embed="rId3"/>
          <a:stretch>
            <a:fillRect/>
          </a:stretch>
        </p:blipFill>
        <p:spPr>
          <a:xfrm>
            <a:off x="9450296" y="4332210"/>
            <a:ext cx="2505075" cy="2200275"/>
          </a:xfrm>
          <a:prstGeom prst="rect">
            <a:avLst/>
          </a:prstGeom>
        </p:spPr>
      </p:pic>
    </p:spTree>
    <p:extLst>
      <p:ext uri="{BB962C8B-B14F-4D97-AF65-F5344CB8AC3E}">
        <p14:creationId xmlns:p14="http://schemas.microsoft.com/office/powerpoint/2010/main" val="299289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4" name="文本框 3">
            <a:extLst>
              <a:ext uri="{FF2B5EF4-FFF2-40B4-BE49-F238E27FC236}">
                <a16:creationId xmlns:a16="http://schemas.microsoft.com/office/drawing/2014/main" id="{746E792B-9873-4141-AD67-51A07ED38ECF}"/>
              </a:ext>
            </a:extLst>
          </p:cNvPr>
          <p:cNvSpPr txBox="1"/>
          <p:nvPr/>
        </p:nvSpPr>
        <p:spPr>
          <a:xfrm>
            <a:off x="400322" y="1294236"/>
            <a:ext cx="11137150" cy="3426900"/>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8. </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Using red, yellow, blue, and black colors to color the figure as shown. Each region is colored with one color and no adjacent region can have the same color. If each color is allowed to use more than once, how many ways are there to color?</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 48     (B) 36     (C) 30     (D) 24     (E) 42</a:t>
            </a:r>
            <a:endParaRPr lang="zh-CN" altLang="en-US" sz="2400" dirty="0">
              <a:latin typeface="Times New Roman" panose="02020603050405020304" pitchFamily="18" charset="0"/>
              <a:cs typeface="Times New Roman" panose="02020603050405020304" pitchFamily="18" charset="0"/>
            </a:endParaRPr>
          </a:p>
          <a:p>
            <a:pPr algn="just">
              <a:tabLst>
                <a:tab pos="3933190" algn="l"/>
              </a:tabLst>
            </a:pP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200000"/>
              </a:lnSpc>
              <a:tabLst>
                <a:tab pos="3933190" algn="l"/>
              </a:tabLst>
            </a:pP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D417E56-1E96-4C73-B0A9-EB6A46137B7B}"/>
              </a:ext>
            </a:extLst>
          </p:cNvPr>
          <p:cNvPicPr>
            <a:picLocks noChangeAspect="1"/>
          </p:cNvPicPr>
          <p:nvPr/>
        </p:nvPicPr>
        <p:blipFill>
          <a:blip r:embed="rId3"/>
          <a:stretch>
            <a:fillRect/>
          </a:stretch>
        </p:blipFill>
        <p:spPr>
          <a:xfrm>
            <a:off x="9877153" y="3429000"/>
            <a:ext cx="1914525" cy="2714625"/>
          </a:xfrm>
          <a:prstGeom prst="rect">
            <a:avLst/>
          </a:prstGeom>
        </p:spPr>
      </p:pic>
    </p:spTree>
    <p:extLst>
      <p:ext uri="{BB962C8B-B14F-4D97-AF65-F5344CB8AC3E}">
        <p14:creationId xmlns:p14="http://schemas.microsoft.com/office/powerpoint/2010/main" val="41046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4" name="文本框 3">
            <a:extLst>
              <a:ext uri="{FF2B5EF4-FFF2-40B4-BE49-F238E27FC236}">
                <a16:creationId xmlns:a16="http://schemas.microsoft.com/office/drawing/2014/main" id="{746E792B-9873-4141-AD67-51A07ED38ECF}"/>
              </a:ext>
            </a:extLst>
          </p:cNvPr>
          <p:cNvSpPr txBox="1"/>
          <p:nvPr/>
        </p:nvSpPr>
        <p:spPr>
          <a:xfrm>
            <a:off x="400322" y="1294236"/>
            <a:ext cx="11137150" cy="3057568"/>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9. (Challenge)</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As shown in the figure below, each of four regions ABCD is to be assigned a color. There are 4 colors to choose from, and no adjacent regions can be the same color (Two regions are adjacent if they share at least one side). How many different ways are there if each color is allowed to be used more than once?</a:t>
            </a:r>
          </a:p>
          <a:p>
            <a:pPr algn="just">
              <a:lnSpc>
                <a:spcPct val="200000"/>
              </a:lnSpc>
              <a:tabLst>
                <a:tab pos="3933190" algn="l"/>
              </a:tabLst>
            </a:pP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924BDAE-8722-4F08-8BD3-8EF96D68ACC1}"/>
              </a:ext>
            </a:extLst>
          </p:cNvPr>
          <p:cNvPicPr>
            <a:picLocks noChangeAspect="1"/>
          </p:cNvPicPr>
          <p:nvPr/>
        </p:nvPicPr>
        <p:blipFill>
          <a:blip r:embed="rId3"/>
          <a:stretch>
            <a:fillRect/>
          </a:stretch>
        </p:blipFill>
        <p:spPr>
          <a:xfrm>
            <a:off x="9305326" y="3929960"/>
            <a:ext cx="2307336" cy="2307336"/>
          </a:xfrm>
          <a:prstGeom prst="rect">
            <a:avLst/>
          </a:prstGeom>
        </p:spPr>
      </p:pic>
    </p:spTree>
    <p:extLst>
      <p:ext uri="{BB962C8B-B14F-4D97-AF65-F5344CB8AC3E}">
        <p14:creationId xmlns:p14="http://schemas.microsoft.com/office/powerpoint/2010/main" val="261069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4" name="文本框 3">
            <a:extLst>
              <a:ext uri="{FF2B5EF4-FFF2-40B4-BE49-F238E27FC236}">
                <a16:creationId xmlns:a16="http://schemas.microsoft.com/office/drawing/2014/main" id="{746E792B-9873-4141-AD67-51A07ED38ECF}"/>
              </a:ext>
            </a:extLst>
          </p:cNvPr>
          <p:cNvSpPr txBox="1"/>
          <p:nvPr/>
        </p:nvSpPr>
        <p:spPr>
          <a:xfrm>
            <a:off x="400322" y="1294236"/>
            <a:ext cx="11137150" cy="3426900"/>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10. </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There are five regions that need to be colored by six different colors as shown in the figure. Each region can only be colored with one color and no adjacent regions can be the same color. How many different ways are there to do the coloring?</a:t>
            </a:r>
          </a:p>
          <a:p>
            <a:pPr algn="just">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(A) 1440     (B) 720     (C) 1560     (D) 1024     (E) 2016</a:t>
            </a:r>
            <a:endParaRPr lang="zh-CN" altLang="en-US" sz="2400" dirty="0">
              <a:latin typeface="Times New Roman" panose="02020603050405020304" pitchFamily="18" charset="0"/>
              <a:cs typeface="Times New Roman" panose="02020603050405020304" pitchFamily="18" charset="0"/>
            </a:endParaRPr>
          </a:p>
          <a:p>
            <a:pPr algn="just">
              <a:tabLst>
                <a:tab pos="3933190" algn="l"/>
              </a:tabLst>
            </a:pP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200000"/>
              </a:lnSpc>
              <a:tabLst>
                <a:tab pos="3933190" algn="l"/>
              </a:tabLst>
            </a:pP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1DC35F8-FD42-4B21-8FB0-766ED157DF86}"/>
              </a:ext>
            </a:extLst>
          </p:cNvPr>
          <p:cNvPicPr>
            <a:picLocks noChangeAspect="1"/>
          </p:cNvPicPr>
          <p:nvPr/>
        </p:nvPicPr>
        <p:blipFill>
          <a:blip r:embed="rId3"/>
          <a:stretch>
            <a:fillRect/>
          </a:stretch>
        </p:blipFill>
        <p:spPr>
          <a:xfrm>
            <a:off x="8856635" y="3570514"/>
            <a:ext cx="2935043" cy="2746466"/>
          </a:xfrm>
          <a:prstGeom prst="rect">
            <a:avLst/>
          </a:prstGeom>
        </p:spPr>
      </p:pic>
    </p:spTree>
    <p:extLst>
      <p:ext uri="{BB962C8B-B14F-4D97-AF65-F5344CB8AC3E}">
        <p14:creationId xmlns:p14="http://schemas.microsoft.com/office/powerpoint/2010/main" val="44236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1B5690-F6CB-4E9A-97F6-5BEF688C17D0}"/>
              </a:ext>
            </a:extLst>
          </p:cNvPr>
          <p:cNvSpPr txBox="1"/>
          <p:nvPr/>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Part 3</a:t>
            </a:r>
            <a:endParaRPr lang="zh-CN" altLang="en-US" sz="4000" b="1" dirty="0">
              <a:solidFill>
                <a:srgbClr val="0F1C6F"/>
              </a:solidFill>
              <a:latin typeface="High Tower Text" panose="02040502050506030303" pitchFamily="18" charset="0"/>
            </a:endParaRPr>
          </a:p>
        </p:txBody>
      </p:sp>
      <p:sp>
        <p:nvSpPr>
          <p:cNvPr id="10" name="圆角矩形 3">
            <a:extLst>
              <a:ext uri="{FF2B5EF4-FFF2-40B4-BE49-F238E27FC236}">
                <a16:creationId xmlns:a16="http://schemas.microsoft.com/office/drawing/2014/main" id="{76C05AEE-853E-4574-AD65-EA5BC854FFCE}"/>
              </a:ext>
            </a:extLst>
          </p:cNvPr>
          <p:cNvSpPr/>
          <p:nvPr/>
        </p:nvSpPr>
        <p:spPr>
          <a:xfrm>
            <a:off x="2980508" y="3429000"/>
            <a:ext cx="6230983" cy="542556"/>
          </a:xfrm>
          <a:prstGeom prst="roundRect">
            <a:avLst>
              <a:gd name="adj" fmla="val 2063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F1C6F"/>
                </a:solidFill>
                <a:latin typeface="Arial Black" panose="020B0A04020102020204" pitchFamily="34" charset="0"/>
                <a:cs typeface="Times New Roman" panose="02020603050405020304" pitchFamily="18" charset="0"/>
              </a:rPr>
              <a:t>Past Problem of AMC 10</a:t>
            </a:r>
            <a:endParaRPr lang="zh-CN" altLang="en-US" sz="2800" dirty="0">
              <a:solidFill>
                <a:srgbClr val="0F1C6F"/>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8141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4" name="图片 3">
            <a:extLst>
              <a:ext uri="{FF2B5EF4-FFF2-40B4-BE49-F238E27FC236}">
                <a16:creationId xmlns:a16="http://schemas.microsoft.com/office/drawing/2014/main" id="{9BBA6ABF-64FB-4562-B950-7840DD349886}"/>
              </a:ext>
            </a:extLst>
          </p:cNvPr>
          <p:cNvPicPr>
            <a:picLocks noChangeAspect="1"/>
          </p:cNvPicPr>
          <p:nvPr/>
        </p:nvPicPr>
        <p:blipFill>
          <a:blip r:embed="rId3"/>
          <a:stretch>
            <a:fillRect/>
          </a:stretch>
        </p:blipFill>
        <p:spPr>
          <a:xfrm>
            <a:off x="311331" y="1434872"/>
            <a:ext cx="11584578" cy="3006591"/>
          </a:xfrm>
          <a:prstGeom prst="rect">
            <a:avLst/>
          </a:prstGeom>
        </p:spPr>
      </p:pic>
    </p:spTree>
    <p:extLst>
      <p:ext uri="{BB962C8B-B14F-4D97-AF65-F5344CB8AC3E}">
        <p14:creationId xmlns:p14="http://schemas.microsoft.com/office/powerpoint/2010/main" val="5394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4" name="图片 3">
            <a:extLst>
              <a:ext uri="{FF2B5EF4-FFF2-40B4-BE49-F238E27FC236}">
                <a16:creationId xmlns:a16="http://schemas.microsoft.com/office/drawing/2014/main" id="{074DFA2B-33DD-4451-978E-15463CCEC062}"/>
              </a:ext>
            </a:extLst>
          </p:cNvPr>
          <p:cNvPicPr>
            <a:picLocks noChangeAspect="1"/>
          </p:cNvPicPr>
          <p:nvPr/>
        </p:nvPicPr>
        <p:blipFill>
          <a:blip r:embed="rId3"/>
          <a:stretch>
            <a:fillRect/>
          </a:stretch>
        </p:blipFill>
        <p:spPr>
          <a:xfrm>
            <a:off x="313507" y="1465761"/>
            <a:ext cx="11077305" cy="2872330"/>
          </a:xfrm>
          <a:prstGeom prst="rect">
            <a:avLst/>
          </a:prstGeom>
        </p:spPr>
      </p:pic>
    </p:spTree>
    <p:extLst>
      <p:ext uri="{BB962C8B-B14F-4D97-AF65-F5344CB8AC3E}">
        <p14:creationId xmlns:p14="http://schemas.microsoft.com/office/powerpoint/2010/main" val="300207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剪去单角 2"/>
          <p:cNvSpPr/>
          <p:nvPr/>
        </p:nvSpPr>
        <p:spPr>
          <a:xfrm>
            <a:off x="0" y="1380281"/>
            <a:ext cx="10810755" cy="1638300"/>
          </a:xfrm>
          <a:prstGeom prst="snip1Rect">
            <a:avLst>
              <a:gd name="adj" fmla="val 50000"/>
            </a:avLst>
          </a:prstGeom>
          <a:solidFill>
            <a:srgbClr val="2222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6197962" y="1205454"/>
            <a:ext cx="4624367" cy="182470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28650"/>
            <a:ext cx="87249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280204" y="948537"/>
            <a:ext cx="2870297" cy="2508194"/>
          </a:xfrm>
          <a:prstGeom prst="parallelogram">
            <a:avLst>
              <a:gd name="adj" fmla="val 36728"/>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69671" y="1120676"/>
            <a:ext cx="1151662" cy="2308324"/>
          </a:xfrm>
          <a:prstGeom prst="rect">
            <a:avLst/>
          </a:prstGeom>
          <a:noFill/>
        </p:spPr>
        <p:txBody>
          <a:bodyPr wrap="square" rtlCol="0">
            <a:spAutoFit/>
          </a:bodyPr>
          <a:lstStyle/>
          <a:p>
            <a:r>
              <a:rPr lang="en-US" altLang="zh-CN" sz="7200" b="1" dirty="0">
                <a:solidFill>
                  <a:schemeClr val="bg1"/>
                </a:solidFill>
                <a:latin typeface="华文新魏" panose="02010800040101010101" pitchFamily="2" charset="-122"/>
                <a:ea typeface="华文新魏" panose="02010800040101010101" pitchFamily="2" charset="-122"/>
              </a:rPr>
              <a:t>0</a:t>
            </a:r>
          </a:p>
          <a:p>
            <a:r>
              <a:rPr lang="en-US" altLang="zh-CN" sz="7200" b="1" dirty="0">
                <a:solidFill>
                  <a:schemeClr val="bg1"/>
                </a:solidFill>
                <a:latin typeface="华文新魏" panose="02010800040101010101" pitchFamily="2" charset="-122"/>
                <a:ea typeface="华文新魏" panose="02010800040101010101" pitchFamily="2" charset="-122"/>
              </a:rPr>
              <a:t>1</a:t>
            </a:r>
            <a:endParaRPr lang="en-US" sz="7200" b="1" dirty="0">
              <a:solidFill>
                <a:schemeClr val="bg1"/>
              </a:solidFill>
              <a:latin typeface="华文新魏" panose="02010800040101010101" pitchFamily="2" charset="-122"/>
              <a:ea typeface="华文新魏" panose="02010800040101010101" pitchFamily="2" charset="-122"/>
            </a:endParaRPr>
          </a:p>
        </p:txBody>
      </p:sp>
      <p:cxnSp>
        <p:nvCxnSpPr>
          <p:cNvPr id="10" name="直接连接符 9"/>
          <p:cNvCxnSpPr/>
          <p:nvPr/>
        </p:nvCxnSpPr>
        <p:spPr>
          <a:xfrm>
            <a:off x="3391382" y="1724626"/>
            <a:ext cx="4155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99369" y="2050648"/>
            <a:ext cx="4155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88379" y="2353520"/>
            <a:ext cx="4155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77384" y="2667968"/>
            <a:ext cx="4155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a:stretch>
            <a:fillRect/>
          </a:stretch>
        </p:blipFill>
        <p:spPr>
          <a:xfrm>
            <a:off x="3201739" y="1401348"/>
            <a:ext cx="7671829" cy="1638300"/>
          </a:xfrm>
          <a:prstGeom prst="rect">
            <a:avLst/>
          </a:prstGeom>
        </p:spPr>
      </p:pic>
      <p:sp>
        <p:nvSpPr>
          <p:cNvPr id="9" name="文本框 8"/>
          <p:cNvSpPr txBox="1"/>
          <p:nvPr/>
        </p:nvSpPr>
        <p:spPr>
          <a:xfrm>
            <a:off x="0" y="3249004"/>
            <a:ext cx="12192000" cy="2123658"/>
          </a:xfrm>
          <a:prstGeom prst="rect">
            <a:avLst/>
          </a:prstGeom>
          <a:noFill/>
        </p:spPr>
        <p:txBody>
          <a:bodyPr wrap="square" rtlCol="0" anchor="t">
            <a:spAutoFit/>
          </a:bodyPr>
          <a:lstStyle/>
          <a:p>
            <a:pPr algn="ctr"/>
            <a:r>
              <a:rPr lang="en-US" altLang="zh-CN" sz="6600" b="1" dirty="0">
                <a:solidFill>
                  <a:srgbClr val="002060"/>
                </a:solidFill>
                <a:latin typeface="Times New Roman" panose="02020603050405020304" charset="0"/>
                <a:cs typeface="Times New Roman" panose="02020603050405020304" charset="0"/>
                <a:sym typeface="+mn-ea"/>
              </a:rPr>
              <a:t>Lesson 01</a:t>
            </a:r>
          </a:p>
          <a:p>
            <a:pPr algn="ctr"/>
            <a:r>
              <a:rPr lang="en-US" altLang="zh-CN" sz="6600" b="1" dirty="0">
                <a:solidFill>
                  <a:srgbClr val="002060"/>
                </a:solidFill>
                <a:latin typeface="Times New Roman" panose="02020603050405020304" charset="0"/>
                <a:ea typeface="SF Pro"/>
                <a:cs typeface="Times New Roman" panose="02020603050405020304" charset="0"/>
                <a:sym typeface="+mn-ea"/>
              </a:rPr>
              <a:t>Counting I-Basic Rule</a:t>
            </a:r>
            <a:endParaRPr lang="zh-CN" sz="6600" b="1" dirty="0">
              <a:solidFill>
                <a:srgbClr val="002060"/>
              </a:solidFill>
              <a:latin typeface="Times New Roman" panose="02020603050405020304" charset="0"/>
              <a:ea typeface="SF Pro"/>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4" name="图片 3">
            <a:extLst>
              <a:ext uri="{FF2B5EF4-FFF2-40B4-BE49-F238E27FC236}">
                <a16:creationId xmlns:a16="http://schemas.microsoft.com/office/drawing/2014/main" id="{27C943B5-FC84-4713-A258-8768ABBFE9E8}"/>
              </a:ext>
            </a:extLst>
          </p:cNvPr>
          <p:cNvPicPr>
            <a:picLocks noChangeAspect="1"/>
          </p:cNvPicPr>
          <p:nvPr/>
        </p:nvPicPr>
        <p:blipFill>
          <a:blip r:embed="rId3"/>
          <a:stretch>
            <a:fillRect/>
          </a:stretch>
        </p:blipFill>
        <p:spPr>
          <a:xfrm>
            <a:off x="319155" y="1444261"/>
            <a:ext cx="11553689" cy="2327891"/>
          </a:xfrm>
          <a:prstGeom prst="rect">
            <a:avLst/>
          </a:prstGeom>
        </p:spPr>
      </p:pic>
    </p:spTree>
    <p:extLst>
      <p:ext uri="{BB962C8B-B14F-4D97-AF65-F5344CB8AC3E}">
        <p14:creationId xmlns:p14="http://schemas.microsoft.com/office/powerpoint/2010/main" val="138771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4" name="图片 3">
            <a:extLst>
              <a:ext uri="{FF2B5EF4-FFF2-40B4-BE49-F238E27FC236}">
                <a16:creationId xmlns:a16="http://schemas.microsoft.com/office/drawing/2014/main" id="{0CDDE538-132A-4C56-B6BB-854211169EB0}"/>
              </a:ext>
            </a:extLst>
          </p:cNvPr>
          <p:cNvPicPr>
            <a:picLocks noChangeAspect="1"/>
          </p:cNvPicPr>
          <p:nvPr/>
        </p:nvPicPr>
        <p:blipFill>
          <a:blip r:embed="rId3"/>
          <a:stretch>
            <a:fillRect/>
          </a:stretch>
        </p:blipFill>
        <p:spPr>
          <a:xfrm>
            <a:off x="307385" y="1438955"/>
            <a:ext cx="11209303" cy="2793411"/>
          </a:xfrm>
          <a:prstGeom prst="rect">
            <a:avLst/>
          </a:prstGeom>
        </p:spPr>
      </p:pic>
    </p:spTree>
    <p:extLst>
      <p:ext uri="{BB962C8B-B14F-4D97-AF65-F5344CB8AC3E}">
        <p14:creationId xmlns:p14="http://schemas.microsoft.com/office/powerpoint/2010/main" val="3464715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4" name="图片 3">
            <a:extLst>
              <a:ext uri="{FF2B5EF4-FFF2-40B4-BE49-F238E27FC236}">
                <a16:creationId xmlns:a16="http://schemas.microsoft.com/office/drawing/2014/main" id="{E88BB755-A5F8-4643-A798-35D7ACB860B4}"/>
              </a:ext>
            </a:extLst>
          </p:cNvPr>
          <p:cNvPicPr>
            <a:picLocks noChangeAspect="1"/>
          </p:cNvPicPr>
          <p:nvPr/>
        </p:nvPicPr>
        <p:blipFill>
          <a:blip r:embed="rId3"/>
          <a:stretch>
            <a:fillRect/>
          </a:stretch>
        </p:blipFill>
        <p:spPr>
          <a:xfrm>
            <a:off x="365759" y="1524159"/>
            <a:ext cx="10667837" cy="2420823"/>
          </a:xfrm>
          <a:prstGeom prst="rect">
            <a:avLst/>
          </a:prstGeom>
        </p:spPr>
      </p:pic>
    </p:spTree>
    <p:extLst>
      <p:ext uri="{BB962C8B-B14F-4D97-AF65-F5344CB8AC3E}">
        <p14:creationId xmlns:p14="http://schemas.microsoft.com/office/powerpoint/2010/main" val="35077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0225"/>
            <a:ext cx="87249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0800000" flipH="1">
            <a:off x="0" y="995424"/>
            <a:ext cx="8724899" cy="5208605"/>
          </a:xfrm>
          <a:prstGeom prst="parallelogram">
            <a:avLst>
              <a:gd name="adj" fmla="val 78373"/>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a:off x="0" y="995424"/>
            <a:ext cx="7674015" cy="5208608"/>
          </a:xfrm>
          <a:prstGeom prst="rtTriangle">
            <a:avLst/>
          </a:prstGeom>
          <a:solidFill>
            <a:srgbClr val="0F1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10800000" flipH="1">
            <a:off x="8724899" y="995420"/>
            <a:ext cx="2773095" cy="5208606"/>
          </a:xfrm>
          <a:prstGeom prst="trapezoid">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10800000">
            <a:off x="4653022" y="995418"/>
            <a:ext cx="4071873" cy="5208606"/>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38475" y="2747010"/>
            <a:ext cx="5947410" cy="922020"/>
          </a:xfrm>
          <a:prstGeom prst="rect">
            <a:avLst/>
          </a:prstGeom>
          <a:noFill/>
        </p:spPr>
        <p:txBody>
          <a:bodyPr wrap="square" rtlCol="0">
            <a:spAutoFit/>
          </a:bodyPr>
          <a:lstStyle/>
          <a:p>
            <a:r>
              <a:rPr lang="en-US" altLang="zh-CN" sz="5400" dirty="0">
                <a:solidFill>
                  <a:schemeClr val="accent1">
                    <a:lumMod val="20000"/>
                    <a:lumOff val="80000"/>
                  </a:schemeClr>
                </a:solidFill>
                <a:latin typeface="Times New Roman" panose="02020603050405020304" charset="0"/>
                <a:cs typeface="Times New Roman" panose="02020603050405020304" charset="0"/>
              </a:rPr>
              <a:t>See You Ne</a:t>
            </a:r>
            <a:r>
              <a:rPr lang="en-US" altLang="zh-CN" sz="5400" dirty="0">
                <a:solidFill>
                  <a:srgbClr val="0F1C6F"/>
                </a:solidFill>
                <a:latin typeface="Times New Roman" panose="02020603050405020304" charset="0"/>
                <a:cs typeface="Times New Roman" panose="02020603050405020304" charset="0"/>
              </a:rPr>
              <a:t>xt Time!</a:t>
            </a:r>
            <a:endParaRPr lang="zh-CN" altLang="en-US" sz="5400" dirty="0">
              <a:solidFill>
                <a:srgbClr val="0F1C6F"/>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Lead in</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2ACE385D-7181-40D6-A3B3-FAFEDB14CB41}"/>
              </a:ext>
            </a:extLst>
          </p:cNvPr>
          <p:cNvSpPr txBox="1"/>
          <p:nvPr/>
        </p:nvSpPr>
        <p:spPr>
          <a:xfrm>
            <a:off x="619991" y="1433989"/>
            <a:ext cx="10952018" cy="3447098"/>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Sum Rule</a:t>
            </a:r>
            <a:endParaRPr lang="zh-CN" altLang="zh-CN" sz="2800" b="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200000"/>
              </a:lnSpc>
              <a:tabLst>
                <a:tab pos="3933190" algn="l"/>
              </a:tabLst>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If an event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can happen in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event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can happen in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event </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can happen in </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and if any event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 or </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E</a:t>
            </a:r>
            <a:r>
              <a:rPr lang="en-US" altLang="zh-CN" sz="24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happens, the job is done, then the total ways to do the job is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8740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Lead in</a:t>
            </a:r>
            <a:endParaRPr lang="zh-CN" altLang="en-US" sz="4000" b="1" dirty="0">
              <a:solidFill>
                <a:srgbClr val="0F1C6F"/>
              </a:solidFill>
              <a:latin typeface="High Tower Text" panose="02040502050506030303" pitchFamily="18" charset="0"/>
            </a:endParaRPr>
          </a:p>
        </p:txBody>
      </p:sp>
      <p:sp>
        <p:nvSpPr>
          <p:cNvPr id="4" name="文本框 3">
            <a:extLst>
              <a:ext uri="{FF2B5EF4-FFF2-40B4-BE49-F238E27FC236}">
                <a16:creationId xmlns:a16="http://schemas.microsoft.com/office/drawing/2014/main" id="{16C9A7D4-1864-4937-8080-BAEFF8D6F6F1}"/>
              </a:ext>
            </a:extLst>
          </p:cNvPr>
          <p:cNvSpPr txBox="1"/>
          <p:nvPr/>
        </p:nvSpPr>
        <p:spPr>
          <a:xfrm>
            <a:off x="644236" y="1329950"/>
            <a:ext cx="10903528" cy="4924425"/>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Product Rule ( Fundamental Counting Principle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tabLst>
                <a:tab pos="3933190" algn="l"/>
              </a:tabLst>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When a task consists of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separate parts, if the first part can be done in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the second part can be done in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and so on through the </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baseline="30000" dirty="0">
                <a:effectLst/>
                <a:latin typeface="Times New Roman" panose="02020603050405020304" pitchFamily="18" charset="0"/>
                <a:ea typeface="等线" panose="02010600030101010101" pitchFamily="2" charset="-122"/>
                <a:cs typeface="Times New Roman" panose="02020603050405020304" pitchFamily="18" charset="0"/>
              </a:rPr>
              <a:t>th</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part, which can be done in </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ways, then total number of possible results for completing the task is given by the product: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200000"/>
              </a:lnSpc>
              <a:tabLst>
                <a:tab pos="3933190" algn="l"/>
              </a:tabLst>
            </a:pPr>
            <a:r>
              <a:rPr lang="en-US" altLang="zh-CN" sz="2400" b="1"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2400" b="1" i="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b="1" i="1" kern="100" dirty="0" err="1">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k</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8008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1B5690-F6CB-4E9A-97F6-5BEF688C17D0}"/>
              </a:ext>
            </a:extLst>
          </p:cNvPr>
          <p:cNvSpPr txBox="1"/>
          <p:nvPr/>
        </p:nvSpPr>
        <p:spPr>
          <a:xfrm>
            <a:off x="174171" y="185057"/>
            <a:ext cx="449580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Part 1</a:t>
            </a:r>
            <a:endParaRPr lang="zh-CN" altLang="en-US" sz="4000" b="1" dirty="0">
              <a:solidFill>
                <a:srgbClr val="0F1C6F"/>
              </a:solidFill>
              <a:latin typeface="High Tower Text" panose="02040502050506030303" pitchFamily="18" charset="0"/>
            </a:endParaRPr>
          </a:p>
        </p:txBody>
      </p:sp>
      <p:sp>
        <p:nvSpPr>
          <p:cNvPr id="10" name="圆角矩形 3">
            <a:extLst>
              <a:ext uri="{FF2B5EF4-FFF2-40B4-BE49-F238E27FC236}">
                <a16:creationId xmlns:a16="http://schemas.microsoft.com/office/drawing/2014/main" id="{76C05AEE-853E-4574-AD65-EA5BC854FFCE}"/>
              </a:ext>
            </a:extLst>
          </p:cNvPr>
          <p:cNvSpPr/>
          <p:nvPr/>
        </p:nvSpPr>
        <p:spPr>
          <a:xfrm>
            <a:off x="2481943" y="3409406"/>
            <a:ext cx="7289074" cy="542556"/>
          </a:xfrm>
          <a:prstGeom prst="roundRect">
            <a:avLst>
              <a:gd name="adj" fmla="val 2063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F1C6F"/>
                </a:solidFill>
                <a:latin typeface="Arial Black" panose="020B0A04020102020204" pitchFamily="34" charset="0"/>
                <a:cs typeface="Times New Roman" panose="02020603050405020304" pitchFamily="18" charset="0"/>
              </a:rPr>
              <a:t>Basic Counting Rule</a:t>
            </a:r>
            <a:endParaRPr lang="zh-CN" altLang="en-US" sz="2800" dirty="0">
              <a:solidFill>
                <a:srgbClr val="0F1C6F"/>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22607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pic>
        <p:nvPicPr>
          <p:cNvPr id="5" name="图片 4">
            <a:extLst>
              <a:ext uri="{FF2B5EF4-FFF2-40B4-BE49-F238E27FC236}">
                <a16:creationId xmlns:a16="http://schemas.microsoft.com/office/drawing/2014/main" id="{DE581030-9FF3-4223-AC18-2A45F7121700}"/>
              </a:ext>
            </a:extLst>
          </p:cNvPr>
          <p:cNvPicPr>
            <a:picLocks noChangeAspect="1"/>
          </p:cNvPicPr>
          <p:nvPr/>
        </p:nvPicPr>
        <p:blipFill>
          <a:blip r:embed="rId3"/>
          <a:stretch>
            <a:fillRect/>
          </a:stretch>
        </p:blipFill>
        <p:spPr>
          <a:xfrm>
            <a:off x="0" y="4582613"/>
            <a:ext cx="2081349" cy="561975"/>
          </a:xfrm>
          <a:prstGeom prst="rect">
            <a:avLst/>
          </a:prstGeom>
        </p:spPr>
      </p:pic>
      <p:sp>
        <p:nvSpPr>
          <p:cNvPr id="6" name="文本框 5">
            <a:extLst>
              <a:ext uri="{FF2B5EF4-FFF2-40B4-BE49-F238E27FC236}">
                <a16:creationId xmlns:a16="http://schemas.microsoft.com/office/drawing/2014/main" id="{722F3855-157D-4F28-8DC8-648FC0692145}"/>
              </a:ext>
            </a:extLst>
          </p:cNvPr>
          <p:cNvSpPr txBox="1"/>
          <p:nvPr/>
        </p:nvSpPr>
        <p:spPr>
          <a:xfrm>
            <a:off x="400322" y="1294236"/>
            <a:ext cx="11137150" cy="1580241"/>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1</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lnSpc>
                <a:spcPct val="200000"/>
              </a:lnSpc>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4-digit numbers can be formed using the digits of 1,2,3,4 and 5?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2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2318905"/>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2</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lnSpc>
                <a:spcPct val="200000"/>
              </a:lnSpc>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4-digit numbers can be formed using the digits of 1,2,3,4 and 5? No digit can be used twice in any such 4-digit number.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6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2318905"/>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lnSpc>
                <a:spcPct val="200000"/>
              </a:lnSpc>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4-digit numbers can be formed using the digits of 0,1,2,3 and 4? No digit can be used twice in any such 4-digit number.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63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2AFE9-0879-43DD-85E8-49E323EF0DAB}"/>
              </a:ext>
            </a:extLst>
          </p:cNvPr>
          <p:cNvSpPr txBox="1"/>
          <p:nvPr/>
        </p:nvSpPr>
        <p:spPr>
          <a:xfrm>
            <a:off x="174170" y="185057"/>
            <a:ext cx="6866710" cy="707886"/>
          </a:xfrm>
          <a:prstGeom prst="rect">
            <a:avLst/>
          </a:prstGeom>
          <a:noFill/>
        </p:spPr>
        <p:txBody>
          <a:bodyPr wrap="square" rtlCol="0">
            <a:spAutoFit/>
          </a:bodyPr>
          <a:lstStyle/>
          <a:p>
            <a:r>
              <a:rPr lang="en-US" altLang="zh-CN" sz="4000" b="1" dirty="0">
                <a:solidFill>
                  <a:srgbClr val="0F1C6F"/>
                </a:solidFill>
                <a:latin typeface="High Tower Text" panose="02040502050506030303" pitchFamily="18" charset="0"/>
              </a:rPr>
              <a:t>Example</a:t>
            </a:r>
            <a:endParaRPr lang="zh-CN" altLang="en-US" sz="4000" b="1" dirty="0">
              <a:solidFill>
                <a:srgbClr val="0F1C6F"/>
              </a:solidFill>
              <a:latin typeface="High Tower Text" panose="02040502050506030303" pitchFamily="18" charset="0"/>
            </a:endParaRPr>
          </a:p>
        </p:txBody>
      </p:sp>
      <p:sp>
        <p:nvSpPr>
          <p:cNvPr id="5" name="文本框 4">
            <a:extLst>
              <a:ext uri="{FF2B5EF4-FFF2-40B4-BE49-F238E27FC236}">
                <a16:creationId xmlns:a16="http://schemas.microsoft.com/office/drawing/2014/main" id="{FD70CA77-6867-46FF-BBD1-129AE0A9C3BA}"/>
              </a:ext>
            </a:extLst>
          </p:cNvPr>
          <p:cNvSpPr txBox="1"/>
          <p:nvPr/>
        </p:nvSpPr>
        <p:spPr>
          <a:xfrm>
            <a:off x="400322" y="1294236"/>
            <a:ext cx="11137150" cy="2318905"/>
          </a:xfrm>
          <a:prstGeom prst="rect">
            <a:avLst/>
          </a:prstGeom>
          <a:noFill/>
        </p:spPr>
        <p:txBody>
          <a:bodyPr wrap="square" rtlCol="0">
            <a:spAutoFit/>
          </a:bodyPr>
          <a:lstStyle/>
          <a:p>
            <a:pPr algn="just">
              <a:lnSpc>
                <a:spcPct val="200000"/>
              </a:lnSpc>
              <a:tabLst>
                <a:tab pos="3933190" algn="l"/>
              </a:tabLst>
            </a:pP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Example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lnSpc>
                <a:spcPct val="200000"/>
              </a:lnSpc>
              <a:tabLst>
                <a:tab pos="393319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How many 4-digit odd numbers can be formed using the digits of 0,1,2,3 and 4? No digit can be used twice in any such 4-digit number.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5241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686</Words>
  <Application>Microsoft Office PowerPoint</Application>
  <PresentationFormat>宽屏</PresentationFormat>
  <Paragraphs>77</Paragraphs>
  <Slides>23</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华文新魏</vt:lpstr>
      <vt:lpstr>微软雅黑</vt:lpstr>
      <vt:lpstr>Arial</vt:lpstr>
      <vt:lpstr>Arial Black</vt:lpstr>
      <vt:lpstr>High Tower Text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毛 剑宇</cp:lastModifiedBy>
  <cp:revision>337</cp:revision>
  <cp:lastPrinted>2020-06-19T07:59:04Z</cp:lastPrinted>
  <dcterms:created xsi:type="dcterms:W3CDTF">2019-06-04T06:52:00Z</dcterms:created>
  <dcterms:modified xsi:type="dcterms:W3CDTF">2021-04-16T03:15:42Z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