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160" r:id="rId4"/>
    <p:sldId id="3166" r:id="rId5"/>
    <p:sldId id="3167" r:id="rId6"/>
    <p:sldId id="3168" r:id="rId7"/>
    <p:sldId id="3169" r:id="rId8"/>
    <p:sldId id="388" r:id="rId9"/>
    <p:sldId id="3170" r:id="rId10"/>
    <p:sldId id="3171" r:id="rId11"/>
    <p:sldId id="3172" r:id="rId12"/>
    <p:sldId id="3173" r:id="rId13"/>
    <p:sldId id="3174" r:id="rId14"/>
    <p:sldId id="3175" r:id="rId15"/>
    <p:sldId id="3178" r:id="rId16"/>
    <p:sldId id="3179" r:id="rId17"/>
    <p:sldId id="3177" r:id="rId18"/>
    <p:sldId id="3184" r:id="rId19"/>
    <p:sldId id="3176" r:id="rId20"/>
    <p:sldId id="3185" r:id="rId21"/>
    <p:sldId id="3186" r:id="rId22"/>
    <p:sldId id="3181" r:id="rId23"/>
    <p:sldId id="3182" r:id="rId24"/>
    <p:sldId id="3183" r:id="rId25"/>
    <p:sldId id="262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160"/>
            <p14:sldId id="3166"/>
            <p14:sldId id="3167"/>
            <p14:sldId id="3168"/>
            <p14:sldId id="3169"/>
            <p14:sldId id="388"/>
            <p14:sldId id="3170"/>
            <p14:sldId id="3171"/>
            <p14:sldId id="3172"/>
            <p14:sldId id="3173"/>
            <p14:sldId id="3174"/>
            <p14:sldId id="3175"/>
            <p14:sldId id="3178"/>
            <p14:sldId id="3179"/>
            <p14:sldId id="3177"/>
            <p14:sldId id="3184"/>
            <p14:sldId id="3176"/>
            <p14:sldId id="3185"/>
            <p14:sldId id="3186"/>
            <p14:sldId id="3181"/>
            <p14:sldId id="3182"/>
            <p14:sldId id="318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19" autoAdjust="0"/>
    <p:restoredTop sz="93364"/>
  </p:normalViewPr>
  <p:slideViewPr>
    <p:cSldViewPr snapToGrid="0">
      <p:cViewPr varScale="1">
        <p:scale>
          <a:sx n="73" d="100"/>
          <a:sy n="73" d="100"/>
        </p:scale>
        <p:origin x="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669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7DA5C-4383-4D34-9B45-97766554CCE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9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282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7DA5C-4383-4D34-9B45-97766554CC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732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37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386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6376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233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84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71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963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917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245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4847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48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61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72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061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7DA5C-4383-4D34-9B45-97766554CC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01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23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6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58527B-AEFB-4366-821B-5B26D1A85FEA}"/>
              </a:ext>
            </a:extLst>
          </p:cNvPr>
          <p:cNvSpPr txBox="1"/>
          <p:nvPr/>
        </p:nvSpPr>
        <p:spPr>
          <a:xfrm>
            <a:off x="174170" y="1441939"/>
            <a:ext cx="12017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 </a:t>
            </a:r>
            <a:r>
              <a:rPr lang="zh-CN" altLang="en-US" sz="2800" dirty="0"/>
              <a:t>△</a:t>
            </a:r>
            <a:r>
              <a:rPr lang="en-US" altLang="zh-CN" sz="2800" dirty="0"/>
              <a:t>ABC, </a:t>
            </a:r>
            <a:r>
              <a:rPr lang="zh-CN" altLang="en-US" sz="2800" dirty="0"/>
              <a:t>∠</a:t>
            </a:r>
            <a:r>
              <a:rPr lang="en-US" altLang="zh-CN" sz="2800" dirty="0"/>
              <a:t>ACB=90°. AC=2, CD=2, CB=3, AM=BM. Find area of </a:t>
            </a:r>
            <a:r>
              <a:rPr lang="zh-CN" altLang="en-US" sz="2800" dirty="0"/>
              <a:t>△</a:t>
            </a:r>
            <a:r>
              <a:rPr lang="en-US" altLang="zh-CN" sz="2800" dirty="0"/>
              <a:t>AMN.</a:t>
            </a:r>
          </a:p>
          <a:p>
            <a:endParaRPr lang="en-US" altLang="zh-CN" sz="2800" dirty="0"/>
          </a:p>
          <a:p>
            <a:endParaRPr lang="zh-CN" altLang="zh-CN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4BE6F4-0D13-4577-BB61-95B6F3C80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7" y="1823838"/>
            <a:ext cx="28601612" cy="107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0FF45D9-5ABE-4803-8C9D-3BFBD0CE3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6" y="2269957"/>
            <a:ext cx="29227307" cy="10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E30DFE-7665-4978-9756-5502FFBFA529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550127" y="3492020"/>
            <a:ext cx="3399593" cy="251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488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F4B37-20E0-4679-A920-DA53CD6EADAC}"/>
              </a:ext>
            </a:extLst>
          </p:cNvPr>
          <p:cNvSpPr txBox="1"/>
          <p:nvPr/>
        </p:nvSpPr>
        <p:spPr>
          <a:xfrm>
            <a:off x="174169" y="1441939"/>
            <a:ext cx="11238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(1)</a:t>
            </a:r>
            <a:r>
              <a:rPr lang="zh-CN" altLang="en-US" sz="2800" dirty="0"/>
              <a:t> </a:t>
            </a:r>
            <a:r>
              <a:rPr lang="en-US" altLang="zh-CN" sz="2800" dirty="0"/>
              <a:t>Area of rectangle ABCD is 2. EC=2DE. G is midpoint of BC. Find area of shaded region.  </a:t>
            </a:r>
            <a:endParaRPr lang="zh-CN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730E0F-8E23-4811-8A37-A668688CCBF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566186" y="3562018"/>
            <a:ext cx="3185149" cy="212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690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58527B-AEFB-4366-821B-5B26D1A85FEA}"/>
              </a:ext>
            </a:extLst>
          </p:cNvPr>
          <p:cNvSpPr txBox="1"/>
          <p:nvPr/>
        </p:nvSpPr>
        <p:spPr>
          <a:xfrm>
            <a:off x="174170" y="1441939"/>
            <a:ext cx="11713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(2) Side length of square ABCD is 12. E, F is midpoint of AB, BC, respectively. AF and CE intersect at point G. Find area of quadrilateral AGCD.</a:t>
            </a:r>
            <a:r>
              <a:rPr lang="zh-CN" altLang="en-US" sz="2800" dirty="0"/>
              <a:t> </a:t>
            </a:r>
            <a:endParaRPr lang="zh-CN" altLang="zh-CN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0FF136-DB0E-4627-9B58-02F327581264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384879" y="2719267"/>
            <a:ext cx="3369965" cy="348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176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6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58527B-AEFB-4366-821B-5B26D1A85FEA}"/>
              </a:ext>
            </a:extLst>
          </p:cNvPr>
          <p:cNvSpPr txBox="1"/>
          <p:nvPr/>
        </p:nvSpPr>
        <p:spPr>
          <a:xfrm>
            <a:off x="174170" y="1441939"/>
            <a:ext cx="11174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Example 6</a:t>
            </a:r>
            <a:endParaRPr lang="zh-CN" altLang="zh-CN" sz="2800" dirty="0"/>
          </a:p>
          <a:p>
            <a:r>
              <a:rPr lang="en-US" altLang="zh-CN" sz="2800" dirty="0"/>
              <a:t>Area of </a:t>
            </a:r>
            <a:r>
              <a:rPr lang="zh-CN" altLang="en-US" sz="2800" dirty="0"/>
              <a:t>△</a:t>
            </a:r>
            <a:r>
              <a:rPr lang="en-US" altLang="zh-CN" sz="2800" dirty="0"/>
              <a:t>ABC is 72. FD=2AF, BD=4DC. Find area of quadrilateral DFEC.</a:t>
            </a:r>
            <a:endParaRPr lang="zh-CN" altLang="zh-CN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209809-2EAA-496B-8509-36F3AA37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" y="-2041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FE8E18-020D-49E1-AA98-BA322EC7B71D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197037" y="3064382"/>
            <a:ext cx="3479271" cy="279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2775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7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F4B37-20E0-4679-A920-DA53CD6EADAC}"/>
              </a:ext>
            </a:extLst>
          </p:cNvPr>
          <p:cNvSpPr txBox="1"/>
          <p:nvPr/>
        </p:nvSpPr>
        <p:spPr>
          <a:xfrm>
            <a:off x="174169" y="1441939"/>
            <a:ext cx="11238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 </a:t>
            </a:r>
            <a:r>
              <a:rPr lang="zh-CN" altLang="en-US" sz="2800" dirty="0"/>
              <a:t>△</a:t>
            </a:r>
            <a:r>
              <a:rPr lang="en-US" altLang="zh-CN" sz="2800" dirty="0"/>
              <a:t>ABC, D, E is point of the side of AB, AC, respectively. BE and CD intersect at point F. Area of </a:t>
            </a:r>
            <a:r>
              <a:rPr lang="zh-CN" altLang="en-US" sz="2800" dirty="0"/>
              <a:t>△</a:t>
            </a:r>
            <a:r>
              <a:rPr lang="en-US" altLang="zh-CN" sz="2800" dirty="0"/>
              <a:t>BDF is 10, area of </a:t>
            </a:r>
            <a:r>
              <a:rPr lang="zh-CN" altLang="en-US" sz="2800" dirty="0"/>
              <a:t>△</a:t>
            </a:r>
            <a:r>
              <a:rPr lang="en-US" altLang="zh-CN" sz="2800" dirty="0"/>
              <a:t>CEF is 16, area of </a:t>
            </a:r>
            <a:r>
              <a:rPr lang="zh-CN" altLang="en-US" sz="2800" dirty="0"/>
              <a:t>△</a:t>
            </a:r>
            <a:r>
              <a:rPr lang="en-US" altLang="zh-CN" sz="2800" dirty="0"/>
              <a:t>BCF is 20. Find area of </a:t>
            </a:r>
            <a:r>
              <a:rPr lang="zh-CN" altLang="en-US" sz="2800" dirty="0"/>
              <a:t>△</a:t>
            </a:r>
            <a:r>
              <a:rPr lang="en-US" altLang="zh-CN" sz="2800" dirty="0"/>
              <a:t>ABC.</a:t>
            </a:r>
            <a:endParaRPr lang="zh-CN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1B4599-B833-40C9-AFA7-09F7B678714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465952" y="3375930"/>
            <a:ext cx="3468619" cy="2793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59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8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F4B37-20E0-4679-A920-DA53CD6EADAC}"/>
              </a:ext>
            </a:extLst>
          </p:cNvPr>
          <p:cNvSpPr txBox="1"/>
          <p:nvPr/>
        </p:nvSpPr>
        <p:spPr>
          <a:xfrm>
            <a:off x="174169" y="1441939"/>
            <a:ext cx="11858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ABC is an equilateral triangle with sides equal to 2cm. BC is extended its own length to D, and E is the midpoint of AB. ED meets AC at F. Find the area of the quadrilateral BEFC in square centimeters.</a:t>
            </a:r>
            <a:endParaRPr lang="zh-CN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B104F9-8CAC-4E6C-A9D1-F3203835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6" y="2904443"/>
            <a:ext cx="6607356" cy="7011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228A8B-E4A8-4931-86BB-89AC044D4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044" y="3254994"/>
            <a:ext cx="3714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0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9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F4B37-20E0-4679-A920-DA53CD6EADAC}"/>
              </a:ext>
            </a:extLst>
          </p:cNvPr>
          <p:cNvSpPr txBox="1"/>
          <p:nvPr/>
        </p:nvSpPr>
        <p:spPr>
          <a:xfrm>
            <a:off x="174169" y="1441939"/>
            <a:ext cx="11238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 triangle ABC, AE=CE, and D is a point on side BC such that DC=2BD; AD and BE intersect at F. The ratio of the area of </a:t>
            </a:r>
            <a:r>
              <a:rPr lang="zh-CN" altLang="en-US" sz="2800" dirty="0"/>
              <a:t>△</a:t>
            </a:r>
            <a:r>
              <a:rPr lang="en-US" altLang="zh-CN" sz="2800" dirty="0"/>
              <a:t>AEF to</a:t>
            </a:r>
            <a:r>
              <a:rPr lang="zh-CN" altLang="en-US" sz="2800" dirty="0"/>
              <a:t> </a:t>
            </a:r>
            <a:r>
              <a:rPr lang="en-US" altLang="zh-CN" sz="2800" dirty="0"/>
              <a:t>the area of quadrilateral FDCE is </a:t>
            </a:r>
            <a:endParaRPr lang="zh-CN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E0642B-4522-4611-813E-52824ACC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9" y="2826934"/>
            <a:ext cx="6160089" cy="8306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4A931E-B6D1-4C55-8440-C4D83EBAD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248" y="3429000"/>
            <a:ext cx="5037583" cy="263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5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1820091" y="3370196"/>
            <a:ext cx="8490858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AMC 10 Area Method Comprehensive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3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E4E58F-6FF2-4FE8-B554-01E5DE8B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1575162"/>
            <a:ext cx="8982075" cy="4038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BF6D9A-3441-4C52-A6DB-2D9ED570079A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5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703166-D1AD-46A2-B0A2-E5F84868D2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170" y="1467031"/>
            <a:ext cx="11613174" cy="26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5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07</a:t>
            </a:r>
            <a:endParaRPr 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07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Triangle Area and Area Method II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1301E-DD06-48A2-AAFC-29BAC23B3A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169" y="1376362"/>
            <a:ext cx="9570721" cy="54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5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4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3DE4E3-C04A-4AE6-9980-36EC438A17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169" y="1440634"/>
            <a:ext cx="10145487" cy="533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93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5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F4B37-20E0-4679-A920-DA53CD6EADAC}"/>
              </a:ext>
            </a:extLst>
          </p:cNvPr>
          <p:cNvSpPr txBox="1"/>
          <p:nvPr/>
        </p:nvSpPr>
        <p:spPr>
          <a:xfrm>
            <a:off x="174169" y="1441939"/>
            <a:ext cx="11238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(AMC 10) In </a:t>
            </a:r>
            <a:r>
              <a:rPr lang="zh-CN" altLang="en-US" sz="2800" dirty="0"/>
              <a:t>△</a:t>
            </a:r>
            <a:r>
              <a:rPr lang="en-US" altLang="zh-CN" sz="2800" dirty="0"/>
              <a:t>ABC points D and E lie on BC and AC, respectively. Suppose that AD and BE intersect at T so that AT/DT=3 and BT/ET=4. What is the value of CD/BD?</a:t>
            </a:r>
            <a:endParaRPr lang="zh-CN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6AF46D-53DC-44F0-9DC8-1F883086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92" y="2826934"/>
            <a:ext cx="5745208" cy="8142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390644-679D-4543-A4FA-48092FBB6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259" y="3375930"/>
            <a:ext cx="34766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00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6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17A216-BFE8-48F1-B771-1817EBD4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5" y="1541418"/>
            <a:ext cx="9985466" cy="48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1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7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F4B37-20E0-4679-A920-DA53CD6EADAC}"/>
              </a:ext>
            </a:extLst>
          </p:cNvPr>
          <p:cNvSpPr txBox="1"/>
          <p:nvPr/>
        </p:nvSpPr>
        <p:spPr>
          <a:xfrm>
            <a:off x="174169" y="1441939"/>
            <a:ext cx="11238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(AIME) As shown in the figure on the right, </a:t>
            </a:r>
            <a:r>
              <a:rPr lang="zh-CN" altLang="en-US" sz="2800" dirty="0"/>
              <a:t>△</a:t>
            </a:r>
            <a:r>
              <a:rPr lang="en-US" altLang="zh-CN" sz="2800" dirty="0"/>
              <a:t>ABC is divided into six smaller triangles by lines drawn from the vertices through a common interior point. The areas of four of these triangles are indicated. Find the area of </a:t>
            </a:r>
            <a:r>
              <a:rPr lang="zh-CN" altLang="en-US" sz="2800" dirty="0"/>
              <a:t>△</a:t>
            </a:r>
            <a:r>
              <a:rPr lang="en-US" altLang="zh-CN" sz="2800" dirty="0"/>
              <a:t>ABC.</a:t>
            </a:r>
            <a:endParaRPr lang="zh-CN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1AA04A-BB46-4B59-A620-343610CDF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331" y="3600180"/>
            <a:ext cx="32004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2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806523" y="3370196"/>
            <a:ext cx="5940525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Swallow Theorem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58527B-AEFB-4366-821B-5B26D1A85FEA}"/>
              </a:ext>
            </a:extLst>
          </p:cNvPr>
          <p:cNvSpPr txBox="1"/>
          <p:nvPr/>
        </p:nvSpPr>
        <p:spPr>
          <a:xfrm>
            <a:off x="174170" y="1441939"/>
            <a:ext cx="1166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(1) Area of each triangle is shown below. Find area of </a:t>
            </a:r>
            <a:r>
              <a:rPr lang="zh-CN" altLang="en-US" sz="2800" dirty="0">
                <a:latin typeface="+mn-ea"/>
              </a:rPr>
              <a:t>△</a:t>
            </a:r>
            <a:r>
              <a:rPr lang="en-US" altLang="zh-CN" sz="2800" dirty="0">
                <a:latin typeface="+mn-ea"/>
              </a:rPr>
              <a:t>ABC.</a:t>
            </a:r>
            <a:endParaRPr lang="zh-CN" altLang="zh-CN" sz="2800" dirty="0"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E882E7-B7E7-4B79-8A04-1924CE554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FD20EC-726E-44AD-AD19-660FA9AEACB1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559653" y="3516457"/>
            <a:ext cx="3440962" cy="275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080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58527B-AEFB-4366-821B-5B26D1A85FEA}"/>
              </a:ext>
            </a:extLst>
          </p:cNvPr>
          <p:cNvSpPr txBox="1"/>
          <p:nvPr/>
        </p:nvSpPr>
        <p:spPr>
          <a:xfrm>
            <a:off x="514412" y="1505734"/>
            <a:ext cx="10990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(2) As is shown in figure below, area of </a:t>
            </a:r>
            <a:r>
              <a:rPr lang="zh-CN" altLang="en-US" sz="2800" dirty="0">
                <a:latin typeface="+mn-ea"/>
              </a:rPr>
              <a:t>△</a:t>
            </a:r>
            <a:r>
              <a:rPr lang="en-US" altLang="zh-CN" sz="2800" dirty="0">
                <a:latin typeface="+mn-ea"/>
              </a:rPr>
              <a:t>ABD is 35, area of </a:t>
            </a:r>
            <a:r>
              <a:rPr lang="zh-CN" altLang="en-US" sz="2800" dirty="0">
                <a:latin typeface="+mn-ea"/>
              </a:rPr>
              <a:t>△</a:t>
            </a:r>
            <a:r>
              <a:rPr lang="en-US" altLang="zh-CN" sz="2800" dirty="0">
                <a:latin typeface="+mn-ea"/>
              </a:rPr>
              <a:t>ACD is 25, area of </a:t>
            </a:r>
            <a:r>
              <a:rPr lang="zh-CN" altLang="en-US" sz="2800" dirty="0">
                <a:latin typeface="+mn-ea"/>
              </a:rPr>
              <a:t>△</a:t>
            </a:r>
            <a:r>
              <a:rPr lang="en-US" altLang="zh-CN" sz="2800" dirty="0">
                <a:latin typeface="+mn-ea"/>
              </a:rPr>
              <a:t>BCD is 24. Find area of </a:t>
            </a:r>
            <a:r>
              <a:rPr lang="zh-CN" altLang="en-US" sz="2800" dirty="0">
                <a:latin typeface="+mn-ea"/>
              </a:rPr>
              <a:t>△</a:t>
            </a:r>
            <a:r>
              <a:rPr lang="en-US" altLang="zh-CN" sz="2800" dirty="0">
                <a:latin typeface="+mn-ea"/>
              </a:rPr>
              <a:t>CDE.</a:t>
            </a:r>
            <a:endParaRPr lang="zh-CN" altLang="zh-CN" sz="28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B05D5E-025E-4F7C-865C-0D448B26F170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383993" y="3072632"/>
            <a:ext cx="3320091" cy="287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720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F4B37-20E0-4679-A920-DA53CD6EADAC}"/>
              </a:ext>
            </a:extLst>
          </p:cNvPr>
          <p:cNvSpPr txBox="1"/>
          <p:nvPr/>
        </p:nvSpPr>
        <p:spPr>
          <a:xfrm>
            <a:off x="174170" y="1441939"/>
            <a:ext cx="1167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(1) In </a:t>
            </a:r>
            <a:r>
              <a:rPr lang="zh-CN" altLang="en-US" sz="2800" dirty="0"/>
              <a:t>△</a:t>
            </a:r>
            <a:r>
              <a:rPr lang="en-US" altLang="zh-CN" sz="2800" dirty="0"/>
              <a:t>ABC, BD:DC=3:4, AE:CE=5:6. Find AF:FB.</a:t>
            </a:r>
            <a:endParaRPr lang="zh-CN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951301-B920-47AB-94A8-51B41C6E55DF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022597" y="2978436"/>
            <a:ext cx="3901538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70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58527B-AEFB-4366-821B-5B26D1A85FEA}"/>
              </a:ext>
            </a:extLst>
          </p:cNvPr>
          <p:cNvSpPr txBox="1"/>
          <p:nvPr/>
        </p:nvSpPr>
        <p:spPr>
          <a:xfrm>
            <a:off x="174170" y="1441939"/>
            <a:ext cx="11691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(2) In </a:t>
            </a:r>
            <a:r>
              <a:rPr lang="zh-CN" altLang="en-US" sz="2800" dirty="0">
                <a:latin typeface="+mn-ea"/>
              </a:rPr>
              <a:t>△</a:t>
            </a:r>
            <a:r>
              <a:rPr lang="en-US" altLang="zh-CN" sz="2800" dirty="0">
                <a:latin typeface="+mn-ea"/>
              </a:rPr>
              <a:t>ABC, BD:DC=4:9, CE:EA=4:3. Find AF:FB.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FE1B7F-186E-4EB8-9E51-D75DB455F9A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231149" y="3186112"/>
            <a:ext cx="3555117" cy="272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053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F4B37-20E0-4679-A920-DA53CD6EADAC}"/>
              </a:ext>
            </a:extLst>
          </p:cNvPr>
          <p:cNvSpPr txBox="1"/>
          <p:nvPr/>
        </p:nvSpPr>
        <p:spPr>
          <a:xfrm>
            <a:off x="174170" y="1441939"/>
            <a:ext cx="1167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(1)</a:t>
            </a:r>
            <a:r>
              <a:rPr lang="zh-CN" altLang="en-US" sz="2800" dirty="0"/>
              <a:t> </a:t>
            </a:r>
            <a:r>
              <a:rPr lang="en-US" altLang="zh-CN" sz="2800" dirty="0"/>
              <a:t>Area of </a:t>
            </a:r>
            <a:r>
              <a:rPr lang="zh-CN" altLang="en-US" sz="2800" dirty="0"/>
              <a:t>△</a:t>
            </a:r>
            <a:r>
              <a:rPr lang="en-US" altLang="zh-CN" sz="2800" dirty="0"/>
              <a:t>ABC is 1. BD=2DC, CE=2AE. AD and BE intersect at point F. Find area of </a:t>
            </a:r>
            <a:r>
              <a:rPr lang="zh-CN" altLang="en-US" sz="2800" dirty="0"/>
              <a:t>△</a:t>
            </a:r>
            <a:r>
              <a:rPr lang="en-US" altLang="zh-CN" sz="2800" dirty="0"/>
              <a:t>AEF, </a:t>
            </a:r>
            <a:r>
              <a:rPr lang="zh-CN" altLang="en-US" sz="2800" dirty="0"/>
              <a:t>△</a:t>
            </a:r>
            <a:r>
              <a:rPr lang="en-US" altLang="zh-CN" sz="2800" dirty="0"/>
              <a:t>BFD, </a:t>
            </a:r>
            <a:r>
              <a:rPr lang="zh-CN" altLang="en-US" sz="2800" dirty="0"/>
              <a:t>△</a:t>
            </a:r>
            <a:r>
              <a:rPr lang="en-US" altLang="zh-CN" sz="2800" dirty="0"/>
              <a:t>AFB, quadrilateral EFDC.</a:t>
            </a:r>
            <a:endParaRPr lang="zh-CN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21D8B9-40E3-417E-9F54-6AECD8DA3C6C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7936295" y="3186334"/>
            <a:ext cx="3908375" cy="293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248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CC6B1-8E69-4113-B424-303E0B9D59F8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 3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BF4B37-20E0-4679-A920-DA53CD6EADAC}"/>
              </a:ext>
            </a:extLst>
          </p:cNvPr>
          <p:cNvSpPr txBox="1"/>
          <p:nvPr/>
        </p:nvSpPr>
        <p:spPr>
          <a:xfrm>
            <a:off x="174170" y="1441939"/>
            <a:ext cx="1167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(2)</a:t>
            </a:r>
            <a:r>
              <a:rPr lang="zh-CN" altLang="en-US" sz="2800" dirty="0"/>
              <a:t> </a:t>
            </a:r>
            <a:r>
              <a:rPr lang="en-US" altLang="zh-CN" sz="2800" dirty="0"/>
              <a:t>In </a:t>
            </a:r>
            <a:r>
              <a:rPr lang="zh-CN" altLang="en-US" sz="2800" dirty="0"/>
              <a:t>△</a:t>
            </a:r>
            <a:r>
              <a:rPr lang="en-US" altLang="zh-CN" sz="2800" dirty="0"/>
              <a:t>ABC, EC=2BE, AD=2DC. Area of </a:t>
            </a:r>
            <a:r>
              <a:rPr lang="zh-CN" altLang="en-US" sz="2800" dirty="0"/>
              <a:t>△</a:t>
            </a:r>
            <a:r>
              <a:rPr lang="en-US" altLang="zh-CN" sz="2800" dirty="0"/>
              <a:t>ABC is 42. Find area of </a:t>
            </a:r>
            <a:r>
              <a:rPr lang="zh-CN" altLang="en-US" sz="2800" dirty="0"/>
              <a:t>△</a:t>
            </a:r>
            <a:r>
              <a:rPr lang="en-US" altLang="zh-CN" sz="2800" dirty="0"/>
              <a:t>BEF.</a:t>
            </a:r>
            <a:endParaRPr lang="zh-CN" altLang="zh-CN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C4DBAE-5718-439E-A5D6-BF9C1639EB3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640726" y="2867246"/>
            <a:ext cx="3203944" cy="285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754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620</Words>
  <Application>Microsoft Office PowerPoint</Application>
  <PresentationFormat>宽屏</PresentationFormat>
  <Paragraphs>68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267</cp:revision>
  <cp:lastPrinted>2020-04-03T09:21:13Z</cp:lastPrinted>
  <dcterms:created xsi:type="dcterms:W3CDTF">2019-06-04T06:52:00Z</dcterms:created>
  <dcterms:modified xsi:type="dcterms:W3CDTF">2021-06-12T07:27:43Z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