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3205" r:id="rId4"/>
    <p:sldId id="3281" r:id="rId5"/>
    <p:sldId id="3282" r:id="rId6"/>
    <p:sldId id="3283" r:id="rId7"/>
    <p:sldId id="3284" r:id="rId8"/>
    <p:sldId id="3285" r:id="rId9"/>
    <p:sldId id="3245" r:id="rId10"/>
    <p:sldId id="3246" r:id="rId11"/>
    <p:sldId id="3247" r:id="rId12"/>
    <p:sldId id="3248" r:id="rId13"/>
    <p:sldId id="3249" r:id="rId14"/>
    <p:sldId id="3250" r:id="rId15"/>
    <p:sldId id="3251" r:id="rId16"/>
    <p:sldId id="3252" r:id="rId17"/>
    <p:sldId id="3253" r:id="rId18"/>
    <p:sldId id="3254" r:id="rId19"/>
    <p:sldId id="3255" r:id="rId20"/>
    <p:sldId id="3256" r:id="rId21"/>
    <p:sldId id="3286" r:id="rId22"/>
    <p:sldId id="3287" r:id="rId23"/>
    <p:sldId id="3288" r:id="rId24"/>
    <p:sldId id="3257" r:id="rId25"/>
    <p:sldId id="3216" r:id="rId26"/>
    <p:sldId id="3217" r:id="rId27"/>
    <p:sldId id="3218" r:id="rId28"/>
    <p:sldId id="3219" r:id="rId29"/>
    <p:sldId id="3220" r:id="rId30"/>
    <p:sldId id="3258" r:id="rId31"/>
    <p:sldId id="3259" r:id="rId32"/>
    <p:sldId id="3263" r:id="rId33"/>
    <p:sldId id="3264" r:id="rId34"/>
    <p:sldId id="3265" r:id="rId35"/>
    <p:sldId id="3266" r:id="rId36"/>
    <p:sldId id="3267" r:id="rId37"/>
    <p:sldId id="3268" r:id="rId38"/>
    <p:sldId id="3269" r:id="rId39"/>
    <p:sldId id="3270" r:id="rId40"/>
    <p:sldId id="3271" r:id="rId41"/>
    <p:sldId id="3272" r:id="rId42"/>
    <p:sldId id="3273" r:id="rId43"/>
    <p:sldId id="3274" r:id="rId44"/>
    <p:sldId id="3275" r:id="rId45"/>
    <p:sldId id="3276" r:id="rId46"/>
    <p:sldId id="3277" r:id="rId47"/>
    <p:sldId id="3278" r:id="rId48"/>
    <p:sldId id="3279" r:id="rId49"/>
    <p:sldId id="3280" r:id="rId50"/>
    <p:sldId id="3244" r:id="rId51"/>
    <p:sldId id="262" r:id="rId5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205"/>
            <p14:sldId id="3281"/>
            <p14:sldId id="3282"/>
            <p14:sldId id="3283"/>
            <p14:sldId id="3284"/>
            <p14:sldId id="3285"/>
            <p14:sldId id="3245"/>
            <p14:sldId id="3246"/>
            <p14:sldId id="3247"/>
            <p14:sldId id="3248"/>
            <p14:sldId id="3249"/>
            <p14:sldId id="3250"/>
            <p14:sldId id="3251"/>
            <p14:sldId id="3252"/>
            <p14:sldId id="3253"/>
            <p14:sldId id="3254"/>
            <p14:sldId id="3255"/>
            <p14:sldId id="3256"/>
            <p14:sldId id="3286"/>
            <p14:sldId id="3287"/>
            <p14:sldId id="3288"/>
            <p14:sldId id="3257"/>
            <p14:sldId id="3216"/>
            <p14:sldId id="3217"/>
            <p14:sldId id="3218"/>
            <p14:sldId id="3219"/>
            <p14:sldId id="3220"/>
            <p14:sldId id="3258"/>
            <p14:sldId id="3259"/>
            <p14:sldId id="3263"/>
            <p14:sldId id="3264"/>
            <p14:sldId id="3265"/>
            <p14:sldId id="3266"/>
            <p14:sldId id="3267"/>
            <p14:sldId id="3268"/>
            <p14:sldId id="3269"/>
            <p14:sldId id="3270"/>
            <p14:sldId id="3271"/>
            <p14:sldId id="3272"/>
            <p14:sldId id="3273"/>
            <p14:sldId id="3274"/>
            <p14:sldId id="3275"/>
            <p14:sldId id="3276"/>
            <p14:sldId id="3277"/>
            <p14:sldId id="3278"/>
            <p14:sldId id="3279"/>
            <p14:sldId id="3280"/>
            <p14:sldId id="324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1" autoAdjust="0"/>
    <p:restoredTop sz="93364"/>
  </p:normalViewPr>
  <p:slideViewPr>
    <p:cSldViewPr snapToGrid="0">
      <p:cViewPr varScale="1">
        <p:scale>
          <a:sx n="78" d="100"/>
          <a:sy n="78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837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77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819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548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61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395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538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26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32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7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146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21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317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618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126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42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9058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6418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43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11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069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121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896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28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7883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2118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4108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190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3750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3022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98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7988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794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3606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847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0803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396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1532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8212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4929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87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057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400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5345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383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326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9442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24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ADD4E6-D64E-4904-B720-6D2B1B5E3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395633"/>
            <a:ext cx="11744960" cy="27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3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D10A6C-356D-43A4-81B6-BCA84CECA0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832" y="1280160"/>
            <a:ext cx="11397992" cy="27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9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3EAAD3-B336-4B9C-8F99-DB3F6F04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8027"/>
            <a:ext cx="11732695" cy="148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7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4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1F7135-2B0D-4AD8-8D08-0B5DF657D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45730"/>
            <a:ext cx="12005187" cy="148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5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5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147F61-3E5C-428F-8C7C-BE397DF66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1" y="1342911"/>
            <a:ext cx="11611897" cy="23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3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We have learnt…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6ABBCDE-FB2F-4E7F-8F4A-B672C6480511}"/>
              </a:ext>
            </a:extLst>
          </p:cNvPr>
          <p:cNvSpPr/>
          <p:nvPr/>
        </p:nvSpPr>
        <p:spPr>
          <a:xfrm>
            <a:off x="1642135" y="163672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3C06960F-859A-483D-9421-245F7E19751B}"/>
              </a:ext>
            </a:extLst>
          </p:cNvPr>
          <p:cNvSpPr/>
          <p:nvPr/>
        </p:nvSpPr>
        <p:spPr>
          <a:xfrm>
            <a:off x="2168201" y="1435552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I-Basic Rule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E118D1E-BA30-4C50-AC48-0F378F0723E2}"/>
              </a:ext>
            </a:extLst>
          </p:cNvPr>
          <p:cNvSpPr/>
          <p:nvPr/>
        </p:nvSpPr>
        <p:spPr>
          <a:xfrm>
            <a:off x="1642132" y="235881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9D4940EE-B5E7-4935-86F3-A97431412850}"/>
              </a:ext>
            </a:extLst>
          </p:cNvPr>
          <p:cNvSpPr/>
          <p:nvPr/>
        </p:nvSpPr>
        <p:spPr>
          <a:xfrm>
            <a:off x="2168198" y="2157642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II-Permutation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45130B-17C2-4EE9-8FCA-2694570A17A8}"/>
              </a:ext>
            </a:extLst>
          </p:cNvPr>
          <p:cNvSpPr/>
          <p:nvPr/>
        </p:nvSpPr>
        <p:spPr>
          <a:xfrm>
            <a:off x="1642132" y="2964198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5394D003-2034-4DBA-9181-88962F0A1C43}"/>
              </a:ext>
            </a:extLst>
          </p:cNvPr>
          <p:cNvSpPr/>
          <p:nvPr/>
        </p:nvSpPr>
        <p:spPr>
          <a:xfrm>
            <a:off x="2168198" y="2915425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III-Combination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5E308F-77F3-4D4C-A86B-C06EDA488F70}"/>
              </a:ext>
            </a:extLst>
          </p:cNvPr>
          <p:cNvSpPr/>
          <p:nvPr/>
        </p:nvSpPr>
        <p:spPr>
          <a:xfrm>
            <a:off x="1642132" y="3753266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1C6BD77B-0E58-400A-B0EA-44111B91055F}"/>
              </a:ext>
            </a:extLst>
          </p:cNvPr>
          <p:cNvSpPr/>
          <p:nvPr/>
        </p:nvSpPr>
        <p:spPr>
          <a:xfrm>
            <a:off x="2168198" y="3648207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Counting-Balls and Boxes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8FAB8CF-7939-4194-9373-54D64FEF947A}"/>
              </a:ext>
            </a:extLst>
          </p:cNvPr>
          <p:cNvSpPr/>
          <p:nvPr/>
        </p:nvSpPr>
        <p:spPr>
          <a:xfrm>
            <a:off x="1616732" y="4582907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9014590E-62DF-4619-AEFA-7422884435A8}"/>
              </a:ext>
            </a:extLst>
          </p:cNvPr>
          <p:cNvSpPr/>
          <p:nvPr/>
        </p:nvSpPr>
        <p:spPr>
          <a:xfrm>
            <a:off x="2142798" y="4381734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Triangle Area and Area Method 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D596C52-D594-41F7-B596-1E017404F74D}"/>
              </a:ext>
            </a:extLst>
          </p:cNvPr>
          <p:cNvSpPr/>
          <p:nvPr/>
        </p:nvSpPr>
        <p:spPr>
          <a:xfrm>
            <a:off x="1629432" y="599895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8E4ED214-4737-4109-A4E0-F304BF727426}"/>
              </a:ext>
            </a:extLst>
          </p:cNvPr>
          <p:cNvSpPr/>
          <p:nvPr/>
        </p:nvSpPr>
        <p:spPr>
          <a:xfrm>
            <a:off x="2155498" y="5893896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Coordinate Geometry III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4E22EC5-E024-423F-8B45-942BFCCEA9ED}"/>
              </a:ext>
            </a:extLst>
          </p:cNvPr>
          <p:cNvSpPr/>
          <p:nvPr/>
        </p:nvSpPr>
        <p:spPr>
          <a:xfrm>
            <a:off x="1642132" y="5235233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5A9DEEAF-157F-4FA2-A91B-08B326F736F3}"/>
              </a:ext>
            </a:extLst>
          </p:cNvPr>
          <p:cNvSpPr/>
          <p:nvPr/>
        </p:nvSpPr>
        <p:spPr>
          <a:xfrm>
            <a:off x="2168198" y="5130174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Similar Triangle III</a:t>
            </a:r>
          </a:p>
        </p:txBody>
      </p:sp>
    </p:spTree>
    <p:extLst>
      <p:ext uri="{BB962C8B-B14F-4D97-AF65-F5344CB8AC3E}">
        <p14:creationId xmlns:p14="http://schemas.microsoft.com/office/powerpoint/2010/main" val="336816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0" grpId="0" animBg="1"/>
      <p:bldP spid="12" grpId="0" animBg="1"/>
      <p:bldP spid="14" grpId="0" animBg="1"/>
      <p:bldP spid="18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4830FC-5833-475D-9CD5-52E6B63845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169" y="1358111"/>
            <a:ext cx="11077753" cy="291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0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1F33A-26AD-4EFC-AA2B-6EB561D480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170" y="1285557"/>
            <a:ext cx="11252284" cy="25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0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7C1C50-4FC5-4320-B75B-B988B85F5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345455"/>
            <a:ext cx="11926529" cy="12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7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4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4EDBBA-D44B-40EF-B695-B040A167A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66081"/>
            <a:ext cx="113919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7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15884" y="1120676"/>
            <a:ext cx="140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endParaRPr lang="en-US" sz="7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10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Periodical Test and Review I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5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B4D1B2-CF45-490D-A4EA-4F2A2057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4260"/>
            <a:ext cx="12192000" cy="88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78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6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C1AA9E-A2F0-483B-8B2F-1F80D9BC2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305401"/>
            <a:ext cx="11031794" cy="395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9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7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D56DE0-6F7B-4F37-AF00-6562BE24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" y="1392763"/>
            <a:ext cx="11818374" cy="345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6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8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5C549F-DB4A-47CA-A8B5-C6BF21BD7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4" y="1346439"/>
            <a:ext cx="11877368" cy="208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0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We have learnt…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6ABBCDE-FB2F-4E7F-8F4A-B672C6480511}"/>
              </a:ext>
            </a:extLst>
          </p:cNvPr>
          <p:cNvSpPr/>
          <p:nvPr/>
        </p:nvSpPr>
        <p:spPr>
          <a:xfrm>
            <a:off x="1642135" y="163672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3C06960F-859A-483D-9421-245F7E19751B}"/>
              </a:ext>
            </a:extLst>
          </p:cNvPr>
          <p:cNvSpPr/>
          <p:nvPr/>
        </p:nvSpPr>
        <p:spPr>
          <a:xfrm>
            <a:off x="2168201" y="1435552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I-Basic Rule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E118D1E-BA30-4C50-AC48-0F378F0723E2}"/>
              </a:ext>
            </a:extLst>
          </p:cNvPr>
          <p:cNvSpPr/>
          <p:nvPr/>
        </p:nvSpPr>
        <p:spPr>
          <a:xfrm>
            <a:off x="1642132" y="235881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9D4940EE-B5E7-4935-86F3-A97431412850}"/>
              </a:ext>
            </a:extLst>
          </p:cNvPr>
          <p:cNvSpPr/>
          <p:nvPr/>
        </p:nvSpPr>
        <p:spPr>
          <a:xfrm>
            <a:off x="2168198" y="2157642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II-Permutation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45130B-17C2-4EE9-8FCA-2694570A17A8}"/>
              </a:ext>
            </a:extLst>
          </p:cNvPr>
          <p:cNvSpPr/>
          <p:nvPr/>
        </p:nvSpPr>
        <p:spPr>
          <a:xfrm>
            <a:off x="1642132" y="2964198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5394D003-2034-4DBA-9181-88962F0A1C43}"/>
              </a:ext>
            </a:extLst>
          </p:cNvPr>
          <p:cNvSpPr/>
          <p:nvPr/>
        </p:nvSpPr>
        <p:spPr>
          <a:xfrm>
            <a:off x="2168198" y="2915425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III-Combination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5E308F-77F3-4D4C-A86B-C06EDA488F70}"/>
              </a:ext>
            </a:extLst>
          </p:cNvPr>
          <p:cNvSpPr/>
          <p:nvPr/>
        </p:nvSpPr>
        <p:spPr>
          <a:xfrm>
            <a:off x="1642132" y="3753266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1C6BD77B-0E58-400A-B0EA-44111B91055F}"/>
              </a:ext>
            </a:extLst>
          </p:cNvPr>
          <p:cNvSpPr/>
          <p:nvPr/>
        </p:nvSpPr>
        <p:spPr>
          <a:xfrm>
            <a:off x="2168198" y="3648207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Counting-Balls and Boxes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8FAB8CF-7939-4194-9373-54D64FEF947A}"/>
              </a:ext>
            </a:extLst>
          </p:cNvPr>
          <p:cNvSpPr/>
          <p:nvPr/>
        </p:nvSpPr>
        <p:spPr>
          <a:xfrm>
            <a:off x="1616732" y="4582907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9014590E-62DF-4619-AEFA-7422884435A8}"/>
              </a:ext>
            </a:extLst>
          </p:cNvPr>
          <p:cNvSpPr/>
          <p:nvPr/>
        </p:nvSpPr>
        <p:spPr>
          <a:xfrm>
            <a:off x="2142798" y="4381734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Triangle Area and Area Method 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D596C52-D594-41F7-B596-1E017404F74D}"/>
              </a:ext>
            </a:extLst>
          </p:cNvPr>
          <p:cNvSpPr/>
          <p:nvPr/>
        </p:nvSpPr>
        <p:spPr>
          <a:xfrm>
            <a:off x="1629432" y="599895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8E4ED214-4737-4109-A4E0-F304BF727426}"/>
              </a:ext>
            </a:extLst>
          </p:cNvPr>
          <p:cNvSpPr/>
          <p:nvPr/>
        </p:nvSpPr>
        <p:spPr>
          <a:xfrm>
            <a:off x="2155498" y="5893896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Coordinate Geometry III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4E22EC5-E024-423F-8B45-942BFCCEA9ED}"/>
              </a:ext>
            </a:extLst>
          </p:cNvPr>
          <p:cNvSpPr/>
          <p:nvPr/>
        </p:nvSpPr>
        <p:spPr>
          <a:xfrm>
            <a:off x="1642132" y="5235233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5A9DEEAF-157F-4FA2-A91B-08B326F736F3}"/>
              </a:ext>
            </a:extLst>
          </p:cNvPr>
          <p:cNvSpPr/>
          <p:nvPr/>
        </p:nvSpPr>
        <p:spPr>
          <a:xfrm>
            <a:off x="2168198" y="5130174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Similar Triangle III</a:t>
            </a:r>
          </a:p>
        </p:txBody>
      </p:sp>
    </p:spTree>
    <p:extLst>
      <p:ext uri="{BB962C8B-B14F-4D97-AF65-F5344CB8AC3E}">
        <p14:creationId xmlns:p14="http://schemas.microsoft.com/office/powerpoint/2010/main" val="5791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0" grpId="0" animBg="1"/>
      <p:bldP spid="12" grpId="0" animBg="1"/>
      <p:bldP spid="14" grpId="0" animBg="1"/>
      <p:bldP spid="18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BDD176-5A62-4C2A-86E3-CBAE1C403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05398"/>
            <a:ext cx="111347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55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39F6E8-0F46-46F5-B3D6-C6E285DD8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359216"/>
            <a:ext cx="11537315" cy="18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81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9CBF32-1AB8-46C2-85EA-B27F9F93F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130"/>
            <a:ext cx="12192000" cy="19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4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A54F5C-0A33-434A-8B40-28151A76F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7"/>
          <a:stretch/>
        </p:blipFill>
        <p:spPr>
          <a:xfrm>
            <a:off x="69133" y="1484670"/>
            <a:ext cx="11601450" cy="8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41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5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9431A3-D24F-45BE-AC62-3DABCC9F4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1325204"/>
            <a:ext cx="120110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1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We have learnt…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6ABBCDE-FB2F-4E7F-8F4A-B672C6480511}"/>
              </a:ext>
            </a:extLst>
          </p:cNvPr>
          <p:cNvSpPr/>
          <p:nvPr/>
        </p:nvSpPr>
        <p:spPr>
          <a:xfrm>
            <a:off x="1642135" y="163672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3C06960F-859A-483D-9421-245F7E19751B}"/>
              </a:ext>
            </a:extLst>
          </p:cNvPr>
          <p:cNvSpPr/>
          <p:nvPr/>
        </p:nvSpPr>
        <p:spPr>
          <a:xfrm>
            <a:off x="2168201" y="1435552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I-Basic Rule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E118D1E-BA30-4C50-AC48-0F378F0723E2}"/>
              </a:ext>
            </a:extLst>
          </p:cNvPr>
          <p:cNvSpPr/>
          <p:nvPr/>
        </p:nvSpPr>
        <p:spPr>
          <a:xfrm>
            <a:off x="1642132" y="235881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9D4940EE-B5E7-4935-86F3-A97431412850}"/>
              </a:ext>
            </a:extLst>
          </p:cNvPr>
          <p:cNvSpPr/>
          <p:nvPr/>
        </p:nvSpPr>
        <p:spPr>
          <a:xfrm>
            <a:off x="2168198" y="2157642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II-Permutation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45130B-17C2-4EE9-8FCA-2694570A17A8}"/>
              </a:ext>
            </a:extLst>
          </p:cNvPr>
          <p:cNvSpPr/>
          <p:nvPr/>
        </p:nvSpPr>
        <p:spPr>
          <a:xfrm>
            <a:off x="1642132" y="2964198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5394D003-2034-4DBA-9181-88962F0A1C43}"/>
              </a:ext>
            </a:extLst>
          </p:cNvPr>
          <p:cNvSpPr/>
          <p:nvPr/>
        </p:nvSpPr>
        <p:spPr>
          <a:xfrm>
            <a:off x="2168198" y="2915425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III-Combination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5E308F-77F3-4D4C-A86B-C06EDA488F70}"/>
              </a:ext>
            </a:extLst>
          </p:cNvPr>
          <p:cNvSpPr/>
          <p:nvPr/>
        </p:nvSpPr>
        <p:spPr>
          <a:xfrm>
            <a:off x="1642132" y="3753266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1C6BD77B-0E58-400A-B0EA-44111B91055F}"/>
              </a:ext>
            </a:extLst>
          </p:cNvPr>
          <p:cNvSpPr/>
          <p:nvPr/>
        </p:nvSpPr>
        <p:spPr>
          <a:xfrm>
            <a:off x="2168198" y="3648207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Counting-Balls and Boxes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8FAB8CF-7939-4194-9373-54D64FEF947A}"/>
              </a:ext>
            </a:extLst>
          </p:cNvPr>
          <p:cNvSpPr/>
          <p:nvPr/>
        </p:nvSpPr>
        <p:spPr>
          <a:xfrm>
            <a:off x="1616732" y="4582907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9014590E-62DF-4619-AEFA-7422884435A8}"/>
              </a:ext>
            </a:extLst>
          </p:cNvPr>
          <p:cNvSpPr/>
          <p:nvPr/>
        </p:nvSpPr>
        <p:spPr>
          <a:xfrm>
            <a:off x="2142798" y="4381734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Triangle Area and Area Method 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D596C52-D594-41F7-B596-1E017404F74D}"/>
              </a:ext>
            </a:extLst>
          </p:cNvPr>
          <p:cNvSpPr/>
          <p:nvPr/>
        </p:nvSpPr>
        <p:spPr>
          <a:xfrm>
            <a:off x="1629432" y="599895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8E4ED214-4737-4109-A4E0-F304BF727426}"/>
              </a:ext>
            </a:extLst>
          </p:cNvPr>
          <p:cNvSpPr/>
          <p:nvPr/>
        </p:nvSpPr>
        <p:spPr>
          <a:xfrm>
            <a:off x="2155498" y="5893896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Coordinate Geometry III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4E22EC5-E024-423F-8B45-942BFCCEA9ED}"/>
              </a:ext>
            </a:extLst>
          </p:cNvPr>
          <p:cNvSpPr/>
          <p:nvPr/>
        </p:nvSpPr>
        <p:spPr>
          <a:xfrm>
            <a:off x="1642132" y="5235233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5A9DEEAF-157F-4FA2-A91B-08B326F736F3}"/>
              </a:ext>
            </a:extLst>
          </p:cNvPr>
          <p:cNvSpPr/>
          <p:nvPr/>
        </p:nvSpPr>
        <p:spPr>
          <a:xfrm>
            <a:off x="2168198" y="5130174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Similar Triangle III</a:t>
            </a:r>
          </a:p>
        </p:txBody>
      </p:sp>
    </p:spTree>
    <p:extLst>
      <p:ext uri="{BB962C8B-B14F-4D97-AF65-F5344CB8AC3E}">
        <p14:creationId xmlns:p14="http://schemas.microsoft.com/office/powerpoint/2010/main" val="37120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0" grpId="0" animBg="1"/>
      <p:bldP spid="12" grpId="0" animBg="1"/>
      <p:bldP spid="14" grpId="0" animBg="1"/>
      <p:bldP spid="18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6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92888D-2284-4529-B695-D94A2AC7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5" y="1310148"/>
            <a:ext cx="11658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32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7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9F8BFA-EB33-4018-B83B-EF9C565A4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561"/>
          <a:stretch/>
        </p:blipFill>
        <p:spPr>
          <a:xfrm>
            <a:off x="174170" y="1281990"/>
            <a:ext cx="10825931" cy="21752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19CE6F-B7C3-41CF-B67B-6D384FC71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9" t="49487" r="9043"/>
          <a:stretch/>
        </p:blipFill>
        <p:spPr>
          <a:xfrm>
            <a:off x="0" y="3723968"/>
            <a:ext cx="7040880" cy="20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83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We have learnt…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6ABBCDE-FB2F-4E7F-8F4A-B672C6480511}"/>
              </a:ext>
            </a:extLst>
          </p:cNvPr>
          <p:cNvSpPr/>
          <p:nvPr/>
        </p:nvSpPr>
        <p:spPr>
          <a:xfrm>
            <a:off x="1642135" y="163672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3C06960F-859A-483D-9421-245F7E19751B}"/>
              </a:ext>
            </a:extLst>
          </p:cNvPr>
          <p:cNvSpPr/>
          <p:nvPr/>
        </p:nvSpPr>
        <p:spPr>
          <a:xfrm>
            <a:off x="2168201" y="1435552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I-Basic Rule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E118D1E-BA30-4C50-AC48-0F378F0723E2}"/>
              </a:ext>
            </a:extLst>
          </p:cNvPr>
          <p:cNvSpPr/>
          <p:nvPr/>
        </p:nvSpPr>
        <p:spPr>
          <a:xfrm>
            <a:off x="1642132" y="235881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9D4940EE-B5E7-4935-86F3-A97431412850}"/>
              </a:ext>
            </a:extLst>
          </p:cNvPr>
          <p:cNvSpPr/>
          <p:nvPr/>
        </p:nvSpPr>
        <p:spPr>
          <a:xfrm>
            <a:off x="2168198" y="2157642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II-Permutation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45130B-17C2-4EE9-8FCA-2694570A17A8}"/>
              </a:ext>
            </a:extLst>
          </p:cNvPr>
          <p:cNvSpPr/>
          <p:nvPr/>
        </p:nvSpPr>
        <p:spPr>
          <a:xfrm>
            <a:off x="1642132" y="2964198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5394D003-2034-4DBA-9181-88962F0A1C43}"/>
              </a:ext>
            </a:extLst>
          </p:cNvPr>
          <p:cNvSpPr/>
          <p:nvPr/>
        </p:nvSpPr>
        <p:spPr>
          <a:xfrm>
            <a:off x="2168198" y="2915425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III-Combination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5E308F-77F3-4D4C-A86B-C06EDA488F70}"/>
              </a:ext>
            </a:extLst>
          </p:cNvPr>
          <p:cNvSpPr/>
          <p:nvPr/>
        </p:nvSpPr>
        <p:spPr>
          <a:xfrm>
            <a:off x="1642132" y="3753266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1C6BD77B-0E58-400A-B0EA-44111B91055F}"/>
              </a:ext>
            </a:extLst>
          </p:cNvPr>
          <p:cNvSpPr/>
          <p:nvPr/>
        </p:nvSpPr>
        <p:spPr>
          <a:xfrm>
            <a:off x="2168198" y="3648207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Counting-Balls and Boxes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8FAB8CF-7939-4194-9373-54D64FEF947A}"/>
              </a:ext>
            </a:extLst>
          </p:cNvPr>
          <p:cNvSpPr/>
          <p:nvPr/>
        </p:nvSpPr>
        <p:spPr>
          <a:xfrm>
            <a:off x="1616732" y="4582907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9014590E-62DF-4619-AEFA-7422884435A8}"/>
              </a:ext>
            </a:extLst>
          </p:cNvPr>
          <p:cNvSpPr/>
          <p:nvPr/>
        </p:nvSpPr>
        <p:spPr>
          <a:xfrm>
            <a:off x="2142798" y="4381734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Triangle Area and Area Method 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D596C52-D594-41F7-B596-1E017404F74D}"/>
              </a:ext>
            </a:extLst>
          </p:cNvPr>
          <p:cNvSpPr/>
          <p:nvPr/>
        </p:nvSpPr>
        <p:spPr>
          <a:xfrm>
            <a:off x="1629432" y="599895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8E4ED214-4737-4109-A4E0-F304BF727426}"/>
              </a:ext>
            </a:extLst>
          </p:cNvPr>
          <p:cNvSpPr/>
          <p:nvPr/>
        </p:nvSpPr>
        <p:spPr>
          <a:xfrm>
            <a:off x="2155498" y="5893896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Coordinate Geometry III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4E22EC5-E024-423F-8B45-942BFCCEA9ED}"/>
              </a:ext>
            </a:extLst>
          </p:cNvPr>
          <p:cNvSpPr/>
          <p:nvPr/>
        </p:nvSpPr>
        <p:spPr>
          <a:xfrm>
            <a:off x="1642132" y="5235233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5A9DEEAF-157F-4FA2-A91B-08B326F736F3}"/>
              </a:ext>
            </a:extLst>
          </p:cNvPr>
          <p:cNvSpPr/>
          <p:nvPr/>
        </p:nvSpPr>
        <p:spPr>
          <a:xfrm>
            <a:off x="2168198" y="5130174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Similar Triangle III</a:t>
            </a:r>
          </a:p>
        </p:txBody>
      </p:sp>
    </p:spTree>
    <p:extLst>
      <p:ext uri="{BB962C8B-B14F-4D97-AF65-F5344CB8AC3E}">
        <p14:creationId xmlns:p14="http://schemas.microsoft.com/office/powerpoint/2010/main" val="415932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0" grpId="0" animBg="1"/>
      <p:bldP spid="12" grpId="0" animBg="1"/>
      <p:bldP spid="14" grpId="0" animBg="1"/>
      <p:bldP spid="18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9D311F-6DE8-4A0D-AB3D-F2EEBEB9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278810"/>
            <a:ext cx="114585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55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228BB7-C575-4253-875C-1F92DF7E5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9140"/>
            <a:ext cx="12192000" cy="31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03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0D6AFA-523F-461F-9688-ED367D68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" y="1277426"/>
            <a:ext cx="121443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63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4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008F62-1154-42B1-8B7A-2989164A0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2788"/>
            <a:ext cx="112014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50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5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F65712-2E8C-42BF-ACC7-555B8B53F0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4"/>
          <a:stretch/>
        </p:blipFill>
        <p:spPr>
          <a:xfrm>
            <a:off x="0" y="1288026"/>
            <a:ext cx="12077700" cy="34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78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We have learnt…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6ABBCDE-FB2F-4E7F-8F4A-B672C6480511}"/>
              </a:ext>
            </a:extLst>
          </p:cNvPr>
          <p:cNvSpPr/>
          <p:nvPr/>
        </p:nvSpPr>
        <p:spPr>
          <a:xfrm>
            <a:off x="1642135" y="163672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3C06960F-859A-483D-9421-245F7E19751B}"/>
              </a:ext>
            </a:extLst>
          </p:cNvPr>
          <p:cNvSpPr/>
          <p:nvPr/>
        </p:nvSpPr>
        <p:spPr>
          <a:xfrm>
            <a:off x="2168201" y="1435552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I-Basic Rule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E118D1E-BA30-4C50-AC48-0F378F0723E2}"/>
              </a:ext>
            </a:extLst>
          </p:cNvPr>
          <p:cNvSpPr/>
          <p:nvPr/>
        </p:nvSpPr>
        <p:spPr>
          <a:xfrm>
            <a:off x="1642132" y="235881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9D4940EE-B5E7-4935-86F3-A97431412850}"/>
              </a:ext>
            </a:extLst>
          </p:cNvPr>
          <p:cNvSpPr/>
          <p:nvPr/>
        </p:nvSpPr>
        <p:spPr>
          <a:xfrm>
            <a:off x="2168198" y="2157642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II-Permutation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45130B-17C2-4EE9-8FCA-2694570A17A8}"/>
              </a:ext>
            </a:extLst>
          </p:cNvPr>
          <p:cNvSpPr/>
          <p:nvPr/>
        </p:nvSpPr>
        <p:spPr>
          <a:xfrm>
            <a:off x="1642132" y="2964198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5394D003-2034-4DBA-9181-88962F0A1C43}"/>
              </a:ext>
            </a:extLst>
          </p:cNvPr>
          <p:cNvSpPr/>
          <p:nvPr/>
        </p:nvSpPr>
        <p:spPr>
          <a:xfrm>
            <a:off x="2168198" y="2915425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III-Combination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5E308F-77F3-4D4C-A86B-C06EDA488F70}"/>
              </a:ext>
            </a:extLst>
          </p:cNvPr>
          <p:cNvSpPr/>
          <p:nvPr/>
        </p:nvSpPr>
        <p:spPr>
          <a:xfrm>
            <a:off x="1642132" y="3753266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1C6BD77B-0E58-400A-B0EA-44111B91055F}"/>
              </a:ext>
            </a:extLst>
          </p:cNvPr>
          <p:cNvSpPr/>
          <p:nvPr/>
        </p:nvSpPr>
        <p:spPr>
          <a:xfrm>
            <a:off x="2168198" y="3648207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Counting-Balls and Boxes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8FAB8CF-7939-4194-9373-54D64FEF947A}"/>
              </a:ext>
            </a:extLst>
          </p:cNvPr>
          <p:cNvSpPr/>
          <p:nvPr/>
        </p:nvSpPr>
        <p:spPr>
          <a:xfrm>
            <a:off x="1616732" y="4582907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9014590E-62DF-4619-AEFA-7422884435A8}"/>
              </a:ext>
            </a:extLst>
          </p:cNvPr>
          <p:cNvSpPr/>
          <p:nvPr/>
        </p:nvSpPr>
        <p:spPr>
          <a:xfrm>
            <a:off x="2142798" y="4381734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Triangle Area and Area Method 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D596C52-D594-41F7-B596-1E017404F74D}"/>
              </a:ext>
            </a:extLst>
          </p:cNvPr>
          <p:cNvSpPr/>
          <p:nvPr/>
        </p:nvSpPr>
        <p:spPr>
          <a:xfrm>
            <a:off x="1629432" y="599895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8E4ED214-4737-4109-A4E0-F304BF727426}"/>
              </a:ext>
            </a:extLst>
          </p:cNvPr>
          <p:cNvSpPr/>
          <p:nvPr/>
        </p:nvSpPr>
        <p:spPr>
          <a:xfrm>
            <a:off x="2155498" y="5893896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Coordinate Geometry III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4E22EC5-E024-423F-8B45-942BFCCEA9ED}"/>
              </a:ext>
            </a:extLst>
          </p:cNvPr>
          <p:cNvSpPr/>
          <p:nvPr/>
        </p:nvSpPr>
        <p:spPr>
          <a:xfrm>
            <a:off x="1642132" y="5235233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5A9DEEAF-157F-4FA2-A91B-08B326F736F3}"/>
              </a:ext>
            </a:extLst>
          </p:cNvPr>
          <p:cNvSpPr/>
          <p:nvPr/>
        </p:nvSpPr>
        <p:spPr>
          <a:xfrm>
            <a:off x="2168198" y="5130174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Similar Triangle III</a:t>
            </a:r>
          </a:p>
        </p:txBody>
      </p:sp>
    </p:spTree>
    <p:extLst>
      <p:ext uri="{BB962C8B-B14F-4D97-AF65-F5344CB8AC3E}">
        <p14:creationId xmlns:p14="http://schemas.microsoft.com/office/powerpoint/2010/main" val="175648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0" grpId="0" animBg="1"/>
      <p:bldP spid="12" grpId="0" animBg="1"/>
      <p:bldP spid="14" grpId="0" animBg="1"/>
      <p:bldP spid="18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7F389-8985-4306-9796-18E94B19A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69"/>
          <a:stretch/>
        </p:blipFill>
        <p:spPr>
          <a:xfrm>
            <a:off x="0" y="1405813"/>
            <a:ext cx="12192000" cy="20231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D87082-7F71-41C4-AB45-F253285E58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45" y="4202860"/>
            <a:ext cx="3689995" cy="2498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86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5003F2-948E-4E50-A596-DB7FAFB5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302160"/>
            <a:ext cx="117062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67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84AC9B-A5CA-4DEA-A488-521016D7E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1" y="1366999"/>
            <a:ext cx="12015021" cy="16944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7FCF60-D8B7-47E5-A305-07581089C97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30" y="3625757"/>
            <a:ext cx="2932800" cy="2430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394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6D2737-CF8E-4E44-9F07-C88800C8E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9"/>
          <a:stretch/>
        </p:blipFill>
        <p:spPr>
          <a:xfrm>
            <a:off x="116581" y="1336403"/>
            <a:ext cx="12017830" cy="17271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D35D75-489B-457E-BAA4-A9FF119DE12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85239" y="3926983"/>
            <a:ext cx="3145298" cy="217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5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4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FFC9BC-0740-4858-9DCE-DF167467C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658"/>
            <a:ext cx="12192000" cy="8843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67E7FA-7B79-43A2-B53A-6556A8794D8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10084" y="2877277"/>
            <a:ext cx="3190735" cy="302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39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5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FB374F-6EFC-4644-B696-4839F380D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995"/>
            <a:ext cx="12192000" cy="22882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F0DE77-18B5-4AA7-96A1-ECDC13DEB8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488130" y="3570230"/>
            <a:ext cx="2358809" cy="22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67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We have learnt…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6ABBCDE-FB2F-4E7F-8F4A-B672C6480511}"/>
              </a:ext>
            </a:extLst>
          </p:cNvPr>
          <p:cNvSpPr/>
          <p:nvPr/>
        </p:nvSpPr>
        <p:spPr>
          <a:xfrm>
            <a:off x="1642135" y="163672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3C06960F-859A-483D-9421-245F7E19751B}"/>
              </a:ext>
            </a:extLst>
          </p:cNvPr>
          <p:cNvSpPr/>
          <p:nvPr/>
        </p:nvSpPr>
        <p:spPr>
          <a:xfrm>
            <a:off x="2168201" y="1435552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I-Basic Rule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E118D1E-BA30-4C50-AC48-0F378F0723E2}"/>
              </a:ext>
            </a:extLst>
          </p:cNvPr>
          <p:cNvSpPr/>
          <p:nvPr/>
        </p:nvSpPr>
        <p:spPr>
          <a:xfrm>
            <a:off x="1642132" y="235881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9D4940EE-B5E7-4935-86F3-A97431412850}"/>
              </a:ext>
            </a:extLst>
          </p:cNvPr>
          <p:cNvSpPr/>
          <p:nvPr/>
        </p:nvSpPr>
        <p:spPr>
          <a:xfrm>
            <a:off x="2168198" y="2157642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II-Permutation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45130B-17C2-4EE9-8FCA-2694570A17A8}"/>
              </a:ext>
            </a:extLst>
          </p:cNvPr>
          <p:cNvSpPr/>
          <p:nvPr/>
        </p:nvSpPr>
        <p:spPr>
          <a:xfrm>
            <a:off x="1642132" y="2964198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5394D003-2034-4DBA-9181-88962F0A1C43}"/>
              </a:ext>
            </a:extLst>
          </p:cNvPr>
          <p:cNvSpPr/>
          <p:nvPr/>
        </p:nvSpPr>
        <p:spPr>
          <a:xfrm>
            <a:off x="2168198" y="2915425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III-Combination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5E308F-77F3-4D4C-A86B-C06EDA488F70}"/>
              </a:ext>
            </a:extLst>
          </p:cNvPr>
          <p:cNvSpPr/>
          <p:nvPr/>
        </p:nvSpPr>
        <p:spPr>
          <a:xfrm>
            <a:off x="1642132" y="3753266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1C6BD77B-0E58-400A-B0EA-44111B91055F}"/>
              </a:ext>
            </a:extLst>
          </p:cNvPr>
          <p:cNvSpPr/>
          <p:nvPr/>
        </p:nvSpPr>
        <p:spPr>
          <a:xfrm>
            <a:off x="2168198" y="3648207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Counting-Balls and Boxes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8FAB8CF-7939-4194-9373-54D64FEF947A}"/>
              </a:ext>
            </a:extLst>
          </p:cNvPr>
          <p:cNvSpPr/>
          <p:nvPr/>
        </p:nvSpPr>
        <p:spPr>
          <a:xfrm>
            <a:off x="1616732" y="4582907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9014590E-62DF-4619-AEFA-7422884435A8}"/>
              </a:ext>
            </a:extLst>
          </p:cNvPr>
          <p:cNvSpPr/>
          <p:nvPr/>
        </p:nvSpPr>
        <p:spPr>
          <a:xfrm>
            <a:off x="2142798" y="4381734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Triangle Area and Area Method 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D596C52-D594-41F7-B596-1E017404F74D}"/>
              </a:ext>
            </a:extLst>
          </p:cNvPr>
          <p:cNvSpPr/>
          <p:nvPr/>
        </p:nvSpPr>
        <p:spPr>
          <a:xfrm>
            <a:off x="1629432" y="599895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8E4ED214-4737-4109-A4E0-F304BF727426}"/>
              </a:ext>
            </a:extLst>
          </p:cNvPr>
          <p:cNvSpPr/>
          <p:nvPr/>
        </p:nvSpPr>
        <p:spPr>
          <a:xfrm>
            <a:off x="2155498" y="5893896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Coordinate Geometry III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4E22EC5-E024-423F-8B45-942BFCCEA9ED}"/>
              </a:ext>
            </a:extLst>
          </p:cNvPr>
          <p:cNvSpPr/>
          <p:nvPr/>
        </p:nvSpPr>
        <p:spPr>
          <a:xfrm>
            <a:off x="1642132" y="5235233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5A9DEEAF-157F-4FA2-A91B-08B326F736F3}"/>
              </a:ext>
            </a:extLst>
          </p:cNvPr>
          <p:cNvSpPr/>
          <p:nvPr/>
        </p:nvSpPr>
        <p:spPr>
          <a:xfrm>
            <a:off x="2168198" y="5130174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Similar Triangle III</a:t>
            </a:r>
          </a:p>
        </p:txBody>
      </p:sp>
    </p:spTree>
    <p:extLst>
      <p:ext uri="{BB962C8B-B14F-4D97-AF65-F5344CB8AC3E}">
        <p14:creationId xmlns:p14="http://schemas.microsoft.com/office/powerpoint/2010/main" val="37456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0" grpId="0" animBg="1"/>
      <p:bldP spid="12" grpId="0" animBg="1"/>
      <p:bldP spid="14" grpId="0" animBg="1"/>
      <p:bldP spid="18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A3CBD3-33DB-4A0A-ABFC-3939CB5D5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5219"/>
            <a:ext cx="12192000" cy="21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00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90061D-3864-49B3-B7BE-1F36F78D9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25309"/>
            <a:ext cx="11673701" cy="147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07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280A53-DA98-4AFC-BB38-039831A930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170" y="1327180"/>
            <a:ext cx="10916524" cy="22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26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4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1BD31B-BF57-45EE-BDA7-BE915E320A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170" y="1351207"/>
            <a:ext cx="11176812" cy="264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81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5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9EFCC9-71C6-4856-8A3B-C62805E1A3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649" y="1268361"/>
            <a:ext cx="8691716" cy="55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64452F-492B-433A-BB33-D7381BFC9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290024"/>
            <a:ext cx="112299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831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We have learnt…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6ABBCDE-FB2F-4E7F-8F4A-B672C6480511}"/>
              </a:ext>
            </a:extLst>
          </p:cNvPr>
          <p:cNvSpPr/>
          <p:nvPr/>
        </p:nvSpPr>
        <p:spPr>
          <a:xfrm>
            <a:off x="1642135" y="163672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3C06960F-859A-483D-9421-245F7E19751B}"/>
              </a:ext>
            </a:extLst>
          </p:cNvPr>
          <p:cNvSpPr/>
          <p:nvPr/>
        </p:nvSpPr>
        <p:spPr>
          <a:xfrm>
            <a:off x="2168201" y="1435552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I-Basic Rule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E118D1E-BA30-4C50-AC48-0F378F0723E2}"/>
              </a:ext>
            </a:extLst>
          </p:cNvPr>
          <p:cNvSpPr/>
          <p:nvPr/>
        </p:nvSpPr>
        <p:spPr>
          <a:xfrm>
            <a:off x="1642132" y="235881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9D4940EE-B5E7-4935-86F3-A97431412850}"/>
              </a:ext>
            </a:extLst>
          </p:cNvPr>
          <p:cNvSpPr/>
          <p:nvPr/>
        </p:nvSpPr>
        <p:spPr>
          <a:xfrm>
            <a:off x="2168198" y="2157642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II-Permutation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45130B-17C2-4EE9-8FCA-2694570A17A8}"/>
              </a:ext>
            </a:extLst>
          </p:cNvPr>
          <p:cNvSpPr/>
          <p:nvPr/>
        </p:nvSpPr>
        <p:spPr>
          <a:xfrm>
            <a:off x="1642132" y="2964198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5394D003-2034-4DBA-9181-88962F0A1C43}"/>
              </a:ext>
            </a:extLst>
          </p:cNvPr>
          <p:cNvSpPr/>
          <p:nvPr/>
        </p:nvSpPr>
        <p:spPr>
          <a:xfrm>
            <a:off x="2168198" y="2915425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III-Combination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5E308F-77F3-4D4C-A86B-C06EDA488F70}"/>
              </a:ext>
            </a:extLst>
          </p:cNvPr>
          <p:cNvSpPr/>
          <p:nvPr/>
        </p:nvSpPr>
        <p:spPr>
          <a:xfrm>
            <a:off x="1642132" y="3753266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1C6BD77B-0E58-400A-B0EA-44111B91055F}"/>
              </a:ext>
            </a:extLst>
          </p:cNvPr>
          <p:cNvSpPr/>
          <p:nvPr/>
        </p:nvSpPr>
        <p:spPr>
          <a:xfrm>
            <a:off x="2168198" y="3648207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Counting-Balls and Boxes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8FAB8CF-7939-4194-9373-54D64FEF947A}"/>
              </a:ext>
            </a:extLst>
          </p:cNvPr>
          <p:cNvSpPr/>
          <p:nvPr/>
        </p:nvSpPr>
        <p:spPr>
          <a:xfrm>
            <a:off x="1616732" y="4582907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9014590E-62DF-4619-AEFA-7422884435A8}"/>
              </a:ext>
            </a:extLst>
          </p:cNvPr>
          <p:cNvSpPr/>
          <p:nvPr/>
        </p:nvSpPr>
        <p:spPr>
          <a:xfrm>
            <a:off x="2142798" y="4381734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Triangle Area and Area Method 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D596C52-D594-41F7-B596-1E017404F74D}"/>
              </a:ext>
            </a:extLst>
          </p:cNvPr>
          <p:cNvSpPr/>
          <p:nvPr/>
        </p:nvSpPr>
        <p:spPr>
          <a:xfrm>
            <a:off x="1629432" y="599895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8E4ED214-4737-4109-A4E0-F304BF727426}"/>
              </a:ext>
            </a:extLst>
          </p:cNvPr>
          <p:cNvSpPr/>
          <p:nvPr/>
        </p:nvSpPr>
        <p:spPr>
          <a:xfrm>
            <a:off x="2155498" y="5893896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Coordinate Geometry III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4E22EC5-E024-423F-8B45-942BFCCEA9ED}"/>
              </a:ext>
            </a:extLst>
          </p:cNvPr>
          <p:cNvSpPr/>
          <p:nvPr/>
        </p:nvSpPr>
        <p:spPr>
          <a:xfrm>
            <a:off x="1642132" y="5235233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5A9DEEAF-157F-4FA2-A91B-08B326F736F3}"/>
              </a:ext>
            </a:extLst>
          </p:cNvPr>
          <p:cNvSpPr/>
          <p:nvPr/>
        </p:nvSpPr>
        <p:spPr>
          <a:xfrm>
            <a:off x="2168198" y="5130174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Similar Triangle III</a:t>
            </a:r>
          </a:p>
        </p:txBody>
      </p:sp>
    </p:spTree>
    <p:extLst>
      <p:ext uri="{BB962C8B-B14F-4D97-AF65-F5344CB8AC3E}">
        <p14:creationId xmlns:p14="http://schemas.microsoft.com/office/powerpoint/2010/main" val="377687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0" grpId="0" animBg="1"/>
      <p:bldP spid="12" grpId="0" animBg="1"/>
      <p:bldP spid="14" grpId="0" animBg="1"/>
      <p:bldP spid="18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24570" y="2734310"/>
            <a:ext cx="9089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See You Ne</a:t>
            </a:r>
            <a:r>
              <a:rPr lang="en-US" altLang="zh-CN" sz="8000" dirty="0">
                <a:solidFill>
                  <a:srgbClr val="0F1C6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xt Time!</a:t>
            </a:r>
            <a:endParaRPr lang="zh-CN" altLang="en-US" sz="8000" dirty="0">
              <a:solidFill>
                <a:srgbClr val="0F1C6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7E871D-FCB2-42B5-9775-89AA97C0E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6" y="1308151"/>
            <a:ext cx="117443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3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4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00FA05-7984-45BE-A880-7CE5247656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170" y="1338579"/>
            <a:ext cx="11537630" cy="18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9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 5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3BA9B6-4CEB-4381-BCCE-0C043F94A5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170" y="1277302"/>
            <a:ext cx="11205115" cy="262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8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We have learnt…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6ABBCDE-FB2F-4E7F-8F4A-B672C6480511}"/>
              </a:ext>
            </a:extLst>
          </p:cNvPr>
          <p:cNvSpPr/>
          <p:nvPr/>
        </p:nvSpPr>
        <p:spPr>
          <a:xfrm>
            <a:off x="1642135" y="163672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3C06960F-859A-483D-9421-245F7E19751B}"/>
              </a:ext>
            </a:extLst>
          </p:cNvPr>
          <p:cNvSpPr/>
          <p:nvPr/>
        </p:nvSpPr>
        <p:spPr>
          <a:xfrm>
            <a:off x="2168201" y="1435552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I-Basic Rule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E118D1E-BA30-4C50-AC48-0F378F0723E2}"/>
              </a:ext>
            </a:extLst>
          </p:cNvPr>
          <p:cNvSpPr/>
          <p:nvPr/>
        </p:nvSpPr>
        <p:spPr>
          <a:xfrm>
            <a:off x="1642132" y="235881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9D4940EE-B5E7-4935-86F3-A97431412850}"/>
              </a:ext>
            </a:extLst>
          </p:cNvPr>
          <p:cNvSpPr/>
          <p:nvPr/>
        </p:nvSpPr>
        <p:spPr>
          <a:xfrm>
            <a:off x="2168198" y="2157642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II-Permutation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45130B-17C2-4EE9-8FCA-2694570A17A8}"/>
              </a:ext>
            </a:extLst>
          </p:cNvPr>
          <p:cNvSpPr/>
          <p:nvPr/>
        </p:nvSpPr>
        <p:spPr>
          <a:xfrm>
            <a:off x="1642132" y="2964198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5394D003-2034-4DBA-9181-88962F0A1C43}"/>
              </a:ext>
            </a:extLst>
          </p:cNvPr>
          <p:cNvSpPr/>
          <p:nvPr/>
        </p:nvSpPr>
        <p:spPr>
          <a:xfrm>
            <a:off x="2168198" y="2915425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III-Combination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5E308F-77F3-4D4C-A86B-C06EDA488F70}"/>
              </a:ext>
            </a:extLst>
          </p:cNvPr>
          <p:cNvSpPr/>
          <p:nvPr/>
        </p:nvSpPr>
        <p:spPr>
          <a:xfrm>
            <a:off x="1642132" y="3753266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1C6BD77B-0E58-400A-B0EA-44111B91055F}"/>
              </a:ext>
            </a:extLst>
          </p:cNvPr>
          <p:cNvSpPr/>
          <p:nvPr/>
        </p:nvSpPr>
        <p:spPr>
          <a:xfrm>
            <a:off x="2168198" y="3648207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Counting-Balls and Boxes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8FAB8CF-7939-4194-9373-54D64FEF947A}"/>
              </a:ext>
            </a:extLst>
          </p:cNvPr>
          <p:cNvSpPr/>
          <p:nvPr/>
        </p:nvSpPr>
        <p:spPr>
          <a:xfrm>
            <a:off x="1616732" y="4582907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9014590E-62DF-4619-AEFA-7422884435A8}"/>
              </a:ext>
            </a:extLst>
          </p:cNvPr>
          <p:cNvSpPr/>
          <p:nvPr/>
        </p:nvSpPr>
        <p:spPr>
          <a:xfrm>
            <a:off x="2142798" y="4381734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Triangle Area and Area Method 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D596C52-D594-41F7-B596-1E017404F74D}"/>
              </a:ext>
            </a:extLst>
          </p:cNvPr>
          <p:cNvSpPr/>
          <p:nvPr/>
        </p:nvSpPr>
        <p:spPr>
          <a:xfrm>
            <a:off x="1629432" y="599895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8E4ED214-4737-4109-A4E0-F304BF727426}"/>
              </a:ext>
            </a:extLst>
          </p:cNvPr>
          <p:cNvSpPr/>
          <p:nvPr/>
        </p:nvSpPr>
        <p:spPr>
          <a:xfrm>
            <a:off x="2155498" y="5893896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Coordinate Geometry III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4E22EC5-E024-423F-8B45-942BFCCEA9ED}"/>
              </a:ext>
            </a:extLst>
          </p:cNvPr>
          <p:cNvSpPr/>
          <p:nvPr/>
        </p:nvSpPr>
        <p:spPr>
          <a:xfrm>
            <a:off x="1642132" y="5235233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5A9DEEAF-157F-4FA2-A91B-08B326F736F3}"/>
              </a:ext>
            </a:extLst>
          </p:cNvPr>
          <p:cNvSpPr/>
          <p:nvPr/>
        </p:nvSpPr>
        <p:spPr>
          <a:xfrm>
            <a:off x="2168198" y="5130174"/>
            <a:ext cx="635349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Similar Triangle III</a:t>
            </a:r>
          </a:p>
        </p:txBody>
      </p:sp>
    </p:spTree>
    <p:extLst>
      <p:ext uri="{BB962C8B-B14F-4D97-AF65-F5344CB8AC3E}">
        <p14:creationId xmlns:p14="http://schemas.microsoft.com/office/powerpoint/2010/main" val="6258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0" grpId="0" animBg="1"/>
      <p:bldP spid="12" grpId="0" animBg="1"/>
      <p:bldP spid="14" grpId="0" animBg="1"/>
      <p:bldP spid="18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344</Words>
  <Application>Microsoft Office PowerPoint</Application>
  <PresentationFormat>宽屏</PresentationFormat>
  <Paragraphs>159</Paragraphs>
  <Slides>51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等线</vt:lpstr>
      <vt:lpstr>华文新魏</vt:lpstr>
      <vt:lpstr>微软雅黑</vt:lpstr>
      <vt:lpstr>Arial</vt:lpstr>
      <vt:lpstr>Arial Black</vt:lpstr>
      <vt:lpstr>High Tower Text</vt:lpstr>
      <vt:lpstr>Segoe UI Semibold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hybleland001@outlook.com</cp:lastModifiedBy>
  <cp:revision>284</cp:revision>
  <cp:lastPrinted>2020-04-03T09:21:13Z</cp:lastPrinted>
  <dcterms:created xsi:type="dcterms:W3CDTF">2019-06-04T06:52:00Z</dcterms:created>
  <dcterms:modified xsi:type="dcterms:W3CDTF">2021-09-06T03:32:06Z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