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80" r:id="rId4"/>
    <p:sldId id="312" r:id="rId5"/>
    <p:sldId id="3405" r:id="rId6"/>
    <p:sldId id="3419" r:id="rId7"/>
    <p:sldId id="3355" r:id="rId8"/>
    <p:sldId id="3295" r:id="rId9"/>
    <p:sldId id="3420" r:id="rId10"/>
    <p:sldId id="3421" r:id="rId11"/>
    <p:sldId id="3240" r:id="rId12"/>
    <p:sldId id="3422" r:id="rId13"/>
    <p:sldId id="3423" r:id="rId14"/>
    <p:sldId id="3426" r:id="rId15"/>
    <p:sldId id="3401" r:id="rId16"/>
    <p:sldId id="3427" r:id="rId17"/>
    <p:sldId id="3428" r:id="rId18"/>
    <p:sldId id="3424" r:id="rId19"/>
    <p:sldId id="3425" r:id="rId20"/>
    <p:sldId id="3402" r:id="rId21"/>
    <p:sldId id="3403" r:id="rId22"/>
    <p:sldId id="3404" r:id="rId23"/>
    <p:sldId id="3377" r:id="rId24"/>
    <p:sldId id="3378" r:id="rId25"/>
    <p:sldId id="3379" r:id="rId26"/>
    <p:sldId id="3407" r:id="rId27"/>
    <p:sldId id="262" r:id="rId28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4CB83E-5C2E-4122-978B-369D97DFC714}">
          <p14:sldIdLst>
            <p14:sldId id="256"/>
            <p14:sldId id="257"/>
            <p14:sldId id="380"/>
            <p14:sldId id="312"/>
            <p14:sldId id="3405"/>
            <p14:sldId id="3419"/>
            <p14:sldId id="3355"/>
            <p14:sldId id="3295"/>
            <p14:sldId id="3420"/>
            <p14:sldId id="3421"/>
            <p14:sldId id="3240"/>
            <p14:sldId id="3422"/>
            <p14:sldId id="3423"/>
            <p14:sldId id="3426"/>
            <p14:sldId id="3401"/>
            <p14:sldId id="3427"/>
            <p14:sldId id="3428"/>
            <p14:sldId id="3424"/>
            <p14:sldId id="3425"/>
            <p14:sldId id="3402"/>
            <p14:sldId id="3403"/>
            <p14:sldId id="3404"/>
            <p14:sldId id="3377"/>
            <p14:sldId id="3378"/>
            <p14:sldId id="3379"/>
            <p14:sldId id="340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C6F"/>
    <a:srgbClr val="22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19" autoAdjust="0"/>
    <p:restoredTop sz="93364"/>
  </p:normalViewPr>
  <p:slideViewPr>
    <p:cSldViewPr snapToGrid="0">
      <p:cViewPr varScale="1">
        <p:scale>
          <a:sx n="73" d="100"/>
          <a:sy n="73" d="100"/>
        </p:scale>
        <p:origin x="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0D48F1C5-2E4B-4BC8-9EDE-4E0D69146DBA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020AA61F-EBE5-4547-907E-CB7063895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5548" tIns="47774" rIns="95548" bIns="47774" rtlCol="0"/>
          <a:lstStyle>
            <a:lvl1pPr algn="r">
              <a:defRPr sz="1300"/>
            </a:lvl1pPr>
          </a:lstStyle>
          <a:p>
            <a:fld id="{9FBCB20C-7F4F-6D49-A9ED-152DBBA75259}" type="datetimeFigureOut">
              <a:rPr kumimoji="1" lang="zh-CN" altLang="en-US" smtClean="0"/>
              <a:t>2021/9/18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8" tIns="47774" rIns="95548" bIns="4777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0"/>
            <a:ext cx="5438140" cy="3907989"/>
          </a:xfrm>
          <a:prstGeom prst="rect">
            <a:avLst/>
          </a:prstGeom>
        </p:spPr>
        <p:txBody>
          <a:bodyPr vert="horz" lIns="95548" tIns="47774" rIns="95548" bIns="47774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5548" tIns="47774" rIns="95548" bIns="47774" rtlCol="0" anchor="b"/>
          <a:lstStyle>
            <a:lvl1pPr algn="r">
              <a:defRPr sz="1300"/>
            </a:lvl1pPr>
          </a:lstStyle>
          <a:p>
            <a:fld id="{D55B3D21-93D0-4B44-8188-17F3B79857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738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16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3987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64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35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618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38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509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939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932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32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075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610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397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8273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393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830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76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798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113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7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746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872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3D21-93D0-4B44-8188-17F3B798575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52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剪去单角 9"/>
          <p:cNvSpPr/>
          <p:nvPr userDrawn="1"/>
        </p:nvSpPr>
        <p:spPr>
          <a:xfrm>
            <a:off x="0" y="827314"/>
            <a:ext cx="12192000" cy="5508172"/>
          </a:xfrm>
          <a:prstGeom prst="snip1Rect">
            <a:avLst>
              <a:gd name="adj" fmla="val 50000"/>
            </a:avLst>
          </a:prstGeom>
          <a:solidFill>
            <a:srgbClr val="0F1C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496635" y="2289514"/>
            <a:ext cx="772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AMC 10 </a:t>
            </a:r>
            <a:r>
              <a:rPr lang="zh-CN" altLang="en-US" sz="4800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美国数学竞赛</a:t>
            </a:r>
          </a:p>
        </p:txBody>
      </p:sp>
      <p:sp>
        <p:nvSpPr>
          <p:cNvPr id="11" name="直角三角形 10"/>
          <p:cNvSpPr/>
          <p:nvPr userDrawn="1"/>
        </p:nvSpPr>
        <p:spPr>
          <a:xfrm rot="10800000">
            <a:off x="5334000" y="1165438"/>
            <a:ext cx="6868886" cy="423387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431321" y="3156856"/>
            <a:ext cx="82554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4559060" y="3282376"/>
            <a:ext cx="635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AMC 10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Advanced Class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Teacher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: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Mr.</a:t>
            </a:r>
            <a:r>
              <a:rPr lang="zh-CN" alt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Mao</a:t>
            </a:r>
            <a:endParaRPr lang="zh-CN" altLang="en-US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You will learn…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743201" y="2280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743202" y="3064645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743201" y="3869874"/>
            <a:ext cx="228600" cy="244928"/>
          </a:xfrm>
          <a:prstGeom prst="ellips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Examples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Practice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横版.png" descr="横版.png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145" y="304132"/>
            <a:ext cx="1351585" cy="46392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文本框 3"/>
          <p:cNvSpPr txBox="1"/>
          <p:nvPr userDrawn="1"/>
        </p:nvSpPr>
        <p:spPr>
          <a:xfrm>
            <a:off x="299085" y="6500495"/>
            <a:ext cx="4120515" cy="24621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1000">
                <a:solidFill>
                  <a:srgbClr val="0D0D0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dirty="0"/>
              <a:t>通 向 海 外 一 流</a:t>
            </a:r>
            <a:r>
              <a:rPr lang="en-US" altLang="zh-CN" dirty="0"/>
              <a:t> </a:t>
            </a:r>
            <a:r>
              <a:rPr dirty="0"/>
              <a:t>大 学 的 留 学 早 培  |  Copyright © hybleland.com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974951"/>
            <a:ext cx="8610600" cy="314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33A501-A919-4CAC-A28E-255AD55EB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89" y="1591764"/>
            <a:ext cx="11277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545998-461C-43E8-89F7-362C2AC8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" y="1604418"/>
            <a:ext cx="112490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7DBE2B-DFFD-4236-AF1A-B4B734CD2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5" y="1639252"/>
            <a:ext cx="11315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14F304-7FB6-41D1-A63A-FDB8EFF5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94" y="1662384"/>
            <a:ext cx="11496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7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2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09406"/>
            <a:ext cx="728907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Venn Diagram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6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CE1733-7B11-4AB3-9A5E-7DF777B2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7" y="1507128"/>
            <a:ext cx="11334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8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7637AE-9537-481F-9FBC-4C3A3DF3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43050"/>
            <a:ext cx="113538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4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E20784-99E9-4699-B90A-B3F34F790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0" y="2576921"/>
            <a:ext cx="11068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37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4DF67B-4454-4846-AF4D-750780CC0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0" y="1493656"/>
            <a:ext cx="11287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ED31DB-FA00-43A9-A5D2-37293FDE0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06" y="1528217"/>
            <a:ext cx="113252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4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剪去单角 2"/>
          <p:cNvSpPr/>
          <p:nvPr/>
        </p:nvSpPr>
        <p:spPr>
          <a:xfrm>
            <a:off x="0" y="1380281"/>
            <a:ext cx="10810755" cy="1638300"/>
          </a:xfrm>
          <a:prstGeom prst="snip1Rect">
            <a:avLst>
              <a:gd name="adj" fmla="val 50000"/>
            </a:avLst>
          </a:prstGeom>
          <a:solidFill>
            <a:srgbClr val="2222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6197962" y="1205454"/>
            <a:ext cx="4624367" cy="182470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28650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280204" y="948537"/>
            <a:ext cx="2870297" cy="2508194"/>
          </a:xfrm>
          <a:prstGeom prst="parallelogram">
            <a:avLst>
              <a:gd name="adj" fmla="val 36728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69671" y="1120676"/>
            <a:ext cx="11516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r>
              <a:rPr lang="en-US" altLang="zh-CN" sz="7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endParaRPr lang="en-US" sz="7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91382" y="1724626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99369" y="205064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888379" y="2353520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77384" y="2667968"/>
            <a:ext cx="41553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1401348"/>
            <a:ext cx="7671829" cy="1638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3249004"/>
            <a:ext cx="12192000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Lesson 19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Set II-Operation on Sets</a:t>
            </a:r>
          </a:p>
          <a:p>
            <a:pPr algn="ctr"/>
            <a:r>
              <a:rPr lang="en-US" altLang="zh-CN" sz="6600" b="1" dirty="0">
                <a:solidFill>
                  <a:srgbClr val="002060"/>
                </a:solidFill>
                <a:latin typeface="Times New Roman" panose="02020603050405020304" charset="0"/>
                <a:ea typeface="SF Pro"/>
                <a:cs typeface="Times New Roman" panose="02020603050405020304" charset="0"/>
                <a:sym typeface="+mn-ea"/>
              </a:rPr>
              <a:t>And Venn Diagram</a:t>
            </a:r>
            <a:endParaRPr lang="zh-CN" sz="6600" b="1" dirty="0">
              <a:solidFill>
                <a:srgbClr val="002060"/>
              </a:solidFill>
              <a:latin typeface="Times New Roman" panose="02020603050405020304" charset="0"/>
              <a:ea typeface="SF Pro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92B988-6978-4DEF-B8C3-CBE88D27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03" y="1449433"/>
            <a:ext cx="113728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57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760DCC-F871-4E09-8298-A2FD8CA8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3" y="1480730"/>
            <a:ext cx="111061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0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AEFE72-EE6A-414A-A0C9-0A5E5A09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64" y="1515291"/>
            <a:ext cx="11201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00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AC2E45-2302-43A3-9890-4EED85061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1545500"/>
            <a:ext cx="114300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31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CE0338-77C0-46F5-825F-180B09F8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3" y="1468618"/>
            <a:ext cx="11430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4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86CD10-D8C8-4700-AA4A-711599B6C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" y="1516516"/>
            <a:ext cx="11287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D18BF8-AC3F-4F51-B8C4-EB4AD9E9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3" y="1540328"/>
            <a:ext cx="113061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38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40225"/>
            <a:ext cx="87249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 rot="10800000" flipH="1">
            <a:off x="0" y="995424"/>
            <a:ext cx="8724899" cy="5208605"/>
          </a:xfrm>
          <a:prstGeom prst="parallelogram">
            <a:avLst>
              <a:gd name="adj" fmla="val 78373"/>
            </a:avLst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0" y="995424"/>
            <a:ext cx="7674015" cy="5208608"/>
          </a:xfrm>
          <a:prstGeom prst="rtTriangle">
            <a:avLst/>
          </a:prstGeom>
          <a:solidFill>
            <a:srgbClr val="0F1C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梯形 7"/>
          <p:cNvSpPr/>
          <p:nvPr/>
        </p:nvSpPr>
        <p:spPr>
          <a:xfrm rot="10800000" flipH="1">
            <a:off x="8724899" y="995420"/>
            <a:ext cx="2773095" cy="5208606"/>
          </a:xfrm>
          <a:prstGeom prst="trapezoid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10800000">
            <a:off x="4653022" y="995418"/>
            <a:ext cx="4071873" cy="5208606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38475" y="2747010"/>
            <a:ext cx="594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See You Ne</a:t>
            </a:r>
            <a:r>
              <a:rPr lang="en-US" altLang="zh-CN" sz="5400" dirty="0">
                <a:solidFill>
                  <a:srgbClr val="0F1C6F"/>
                </a:solidFill>
                <a:latin typeface="Times New Roman" panose="02020603050405020304" charset="0"/>
                <a:cs typeface="Times New Roman" panose="02020603050405020304" charset="0"/>
              </a:rPr>
              <a:t>xt Time!</a:t>
            </a:r>
            <a:endParaRPr lang="zh-CN" altLang="en-US" sz="5400" dirty="0">
              <a:solidFill>
                <a:srgbClr val="0F1C6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1B5690-F6CB-4E9A-97F6-5BEF688C17D0}"/>
              </a:ext>
            </a:extLst>
          </p:cNvPr>
          <p:cNvSpPr txBox="1"/>
          <p:nvPr/>
        </p:nvSpPr>
        <p:spPr>
          <a:xfrm>
            <a:off x="174171" y="185057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Part 1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圆角矩形 3">
            <a:extLst>
              <a:ext uri="{FF2B5EF4-FFF2-40B4-BE49-F238E27FC236}">
                <a16:creationId xmlns:a16="http://schemas.microsoft.com/office/drawing/2014/main" id="{76C05AEE-853E-4574-AD65-EA5BC854FFCE}"/>
              </a:ext>
            </a:extLst>
          </p:cNvPr>
          <p:cNvSpPr/>
          <p:nvPr/>
        </p:nvSpPr>
        <p:spPr>
          <a:xfrm>
            <a:off x="2481943" y="3409406"/>
            <a:ext cx="7289074" cy="542556"/>
          </a:xfrm>
          <a:prstGeom prst="roundRect">
            <a:avLst>
              <a:gd name="adj" fmla="val 2063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F1C6F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Operation on Sets</a:t>
            </a:r>
            <a:endParaRPr lang="zh-CN" altLang="en-US" sz="2800" dirty="0">
              <a:solidFill>
                <a:srgbClr val="0F1C6F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6D7CFA-7286-4A5C-A95D-2C995BAA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8" y="1545090"/>
            <a:ext cx="113823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0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E118DC-3F09-4F3B-9828-E19D426CC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1511209"/>
            <a:ext cx="114395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C74AE8C-2877-4CCD-905F-9800C7D7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50" y="1526177"/>
            <a:ext cx="112490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0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0F2F0F-3636-4A78-8D15-CA294CBA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5" y="1530803"/>
            <a:ext cx="113823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8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Example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EE9A26-7F77-4528-B5A9-E3181650C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8" y="1480457"/>
            <a:ext cx="112871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32AFE9-0879-43DD-85E8-49E323EF0DAB}"/>
              </a:ext>
            </a:extLst>
          </p:cNvPr>
          <p:cNvSpPr txBox="1"/>
          <p:nvPr/>
        </p:nvSpPr>
        <p:spPr>
          <a:xfrm>
            <a:off x="174170" y="185057"/>
            <a:ext cx="686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F1C6F"/>
                </a:solidFill>
                <a:latin typeface="High Tower Text" panose="02040502050506030303" pitchFamily="18" charset="0"/>
              </a:rPr>
              <a:t>Lead in</a:t>
            </a:r>
            <a:endParaRPr lang="zh-CN" altLang="en-US" sz="4000" b="1" dirty="0">
              <a:solidFill>
                <a:srgbClr val="0F1C6F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81030-9FF3-4223-AC18-2A45F712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2613"/>
            <a:ext cx="2081349" cy="5619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6A502E-7E26-4E17-AF7E-B9CAFCFAE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" y="1483042"/>
            <a:ext cx="11068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0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78</Words>
  <Application>Microsoft Office PowerPoint</Application>
  <PresentationFormat>宽屏</PresentationFormat>
  <Paragraphs>57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华文新魏</vt:lpstr>
      <vt:lpstr>微软雅黑</vt:lpstr>
      <vt:lpstr>Arial</vt:lpstr>
      <vt:lpstr>Arial Black</vt:lpstr>
      <vt:lpstr>High Tower Text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毛 剑宇</cp:lastModifiedBy>
  <cp:revision>339</cp:revision>
  <cp:lastPrinted>2020-06-19T07:59:04Z</cp:lastPrinted>
  <dcterms:created xsi:type="dcterms:W3CDTF">2019-06-04T06:52:00Z</dcterms:created>
  <dcterms:modified xsi:type="dcterms:W3CDTF">2021-09-18T03:34:07Z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