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41"/>
  </p:notesMasterIdLst>
  <p:sldIdLst>
    <p:sldId id="273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EC3D3-3D58-4CF6-A69F-ACB671AF94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ED20D-4C87-487C-AF0B-AC317D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597A-FF44-4D00-AEF4-2F4B3488C42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4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EA9D-753C-498D-B89B-DE7AEF45C35E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FC82-0588-4CDB-AC15-7EBF49FA19A8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1F4A-FAB7-47AA-98F0-5BC55D30D99B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D545-DC41-4584-A407-6B29F79E1E00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8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1FB-9AD0-4B34-9AE8-F98BFAF2774E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0E70-8A5B-4D52-A00F-563E647EE199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0F1-096C-4758-8499-DEACA0C8851D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164A-13ED-4584-BC30-5996208BBEC2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www.drhailiang.com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62FBD5-6E55-4DF4-B945-D9E2BBC91875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www.drhailiang.com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EE17-6C23-4256-A5C2-26C034702BF0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5674EE-1533-4CC1-A18D-37384544DDBE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www.drhailiang.com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F2A9EF-A849-48F1-8BD5-0474482B66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7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hailiang.com/" TargetMode="External"/><Relationship Id="rId2" Type="http://schemas.openxmlformats.org/officeDocument/2006/relationships/hyperlink" Target="mailto:hailiang@cuhk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fcagg6jjpacwxxg/R_Basics.html?dl=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rstudio.com/products/rstudio/download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 Programming and Data Analysis</a:t>
            </a:r>
            <a:endParaRPr lang="en-HK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32744"/>
          </a:xfrm>
        </p:spPr>
        <p:txBody>
          <a:bodyPr>
            <a:normAutofit fontScale="70000" lnSpcReduction="20000"/>
          </a:bodyPr>
          <a:lstStyle/>
          <a:p>
            <a:r>
              <a:rPr lang="en-HK" dirty="0"/>
              <a:t>LIANG Hai</a:t>
            </a:r>
          </a:p>
          <a:p>
            <a:r>
              <a:rPr lang="en-HK" dirty="0"/>
              <a:t>Assistant Professor</a:t>
            </a:r>
          </a:p>
          <a:p>
            <a:r>
              <a:rPr lang="en-HK" dirty="0"/>
              <a:t>School of Journalism and Communication </a:t>
            </a:r>
          </a:p>
          <a:p>
            <a:r>
              <a:rPr lang="en-HK" dirty="0">
                <a:hlinkClick r:id="rId2"/>
              </a:rPr>
              <a:t>hailiang@cuhk.edu.hk</a:t>
            </a:r>
            <a:endParaRPr lang="en-HK" dirty="0"/>
          </a:p>
          <a:p>
            <a:r>
              <a:rPr lang="en-HK" dirty="0">
                <a:hlinkClick r:id="rId3"/>
              </a:rPr>
              <a:t>www.DRHAILIANG.COM</a:t>
            </a:r>
            <a:r>
              <a:rPr lang="en-HK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0458" y="574286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2018-October-30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3. R Basic </a:t>
            </a:r>
            <a:r>
              <a:rPr lang="en-US" altLang="zh-CN" dirty="0"/>
              <a:t>Syntax—Operators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8620425"/>
              </p:ext>
            </p:extLst>
          </p:nvPr>
        </p:nvGraphicFramePr>
        <p:xfrm>
          <a:off x="1384300" y="2593109"/>
          <a:ext cx="4787900" cy="34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1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&lt;-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Assign a value </a:t>
                      </a:r>
                      <a:endParaRPr lang="en-US" sz="1600" b="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a &lt;- 1+2</a:t>
                      </a:r>
                      <a:endParaRPr lang="en-US" sz="1600" b="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x+y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Subtract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x-y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Multiply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x*y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Divide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x/y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** or</a:t>
                      </a:r>
                      <a:r>
                        <a:rPr lang="en-US" sz="1600" baseline="0" dirty="0" smtClean="0"/>
                        <a:t> ^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Exponentiation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x^y</a:t>
                      </a:r>
                      <a:r>
                        <a:rPr lang="en-US" sz="1600" dirty="0" smtClean="0"/>
                        <a:t> or x**y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%%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Modulus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x%%y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%/%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r>
                        <a:rPr lang="en-US" sz="1600" baseline="0" dirty="0" smtClean="0"/>
                        <a:t> division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x%/%y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874353"/>
              </p:ext>
            </p:extLst>
          </p:nvPr>
        </p:nvGraphicFramePr>
        <p:xfrm>
          <a:off x="6321954" y="2588778"/>
          <a:ext cx="4574646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&lt;, &gt;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Less,</a:t>
                      </a:r>
                      <a:r>
                        <a:rPr lang="en-US" sz="1600" baseline="0" dirty="0" smtClean="0"/>
                        <a:t> greater than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x&lt;y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&lt;=, &gt;=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Less,</a:t>
                      </a:r>
                      <a:r>
                        <a:rPr lang="en-US" sz="1600" baseline="0" dirty="0" smtClean="0"/>
                        <a:t> greater than or equal to</a:t>
                      </a:r>
                      <a:endParaRPr lang="en-US" sz="1600" dirty="0" smtClean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x&gt;=y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==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Equal to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x==y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!=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equal to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x!=y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!x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 | 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 &amp;</a:t>
                      </a:r>
                      <a:r>
                        <a:rPr lang="en-US" sz="1600" baseline="0" dirty="0" smtClean="0"/>
                        <a:t> y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if true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isTRUE</a:t>
                      </a:r>
                      <a:r>
                        <a:rPr lang="en-US" sz="1600" dirty="0" smtClean="0"/>
                        <a:t>(x==y)</a:t>
                      </a:r>
                      <a:endParaRPr lang="en-US" sz="16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0986" y="2071815"/>
            <a:ext cx="48704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Arithmetic Operators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7786" y="2071816"/>
            <a:ext cx="48704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40958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sz="3200" dirty="0"/>
              <a:t>There are three general modes of data (inside parentheses)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Strings (“Why, hi there”)</a:t>
            </a:r>
          </a:p>
          <a:p>
            <a:r>
              <a:rPr lang="en-US" sz="3200" dirty="0"/>
              <a:t>Numbers (5)</a:t>
            </a:r>
          </a:p>
          <a:p>
            <a:r>
              <a:rPr lang="en-US" sz="3200" dirty="0"/>
              <a:t>TRUE/FALSE (TRUE)</a:t>
            </a:r>
          </a:p>
          <a:p>
            <a:r>
              <a:rPr lang="en-US" sz="3200" dirty="0"/>
              <a:t>Missing data (NA) – Note, there are no quotes (“NA”)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微软雅黑" pitchFamily="34" charset="-122"/>
              </a:rPr>
              <a:t>4</a:t>
            </a:r>
            <a:r>
              <a:rPr lang="en-US" altLang="zh-CN" dirty="0" smtClean="0">
                <a:latin typeface="+mj-lt"/>
                <a:ea typeface="微软雅黑" pitchFamily="34" charset="-122"/>
              </a:rPr>
              <a:t>. </a:t>
            </a:r>
            <a:r>
              <a:rPr lang="en-US" altLang="zh-CN" dirty="0" smtClean="0">
                <a:ea typeface="微软雅黑" pitchFamily="34" charset="-122"/>
              </a:rPr>
              <a:t>Data Structure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 anchorCtr="0">
            <a:normAutofit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>
                <a:cs typeface="Arial" pitchFamily="34" charset="0"/>
              </a:rPr>
              <a:t>Vector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>
                <a:cs typeface="Arial" pitchFamily="34" charset="0"/>
              </a:rPr>
              <a:t>Matrices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>
                <a:cs typeface="Arial" pitchFamily="34" charset="0"/>
              </a:rPr>
              <a:t>Data frames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>
                <a:cs typeface="Arial" pitchFamily="34" charset="0"/>
              </a:rPr>
              <a:t>Lists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91400" y="2362200"/>
            <a:ext cx="1524000" cy="685800"/>
            <a:chOff x="4648200" y="2362200"/>
            <a:chExt cx="1524000" cy="685800"/>
          </a:xfrm>
        </p:grpSpPr>
        <p:grpSp>
          <p:nvGrpSpPr>
            <p:cNvPr id="11" name="Group 10"/>
            <p:cNvGrpSpPr/>
            <p:nvPr/>
          </p:nvGrpSpPr>
          <p:grpSpPr>
            <a:xfrm>
              <a:off x="4648200" y="2362200"/>
              <a:ext cx="1524000" cy="231098"/>
              <a:chOff x="4648200" y="1524000"/>
              <a:chExt cx="1524000" cy="23109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953000" y="1526498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800" y="1526498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626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674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48200" y="2593298"/>
              <a:ext cx="1524000" cy="231098"/>
              <a:chOff x="4648200" y="1524000"/>
              <a:chExt cx="1524000" cy="23109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6482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953000" y="1526498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57800" y="1526498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626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674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48200" y="2816902"/>
              <a:ext cx="1524000" cy="231098"/>
              <a:chOff x="4648200" y="1524000"/>
              <a:chExt cx="1524000" cy="2310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6482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53000" y="1526498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57800" y="1526498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5626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867400" y="15240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66" y="2024438"/>
            <a:ext cx="4785868" cy="330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03473" y="5503320"/>
            <a:ext cx="21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Source: </a:t>
            </a:r>
            <a:r>
              <a:rPr lang="en-US" sz="1600" i="1" dirty="0" err="1"/>
              <a:t>Kabacoff</a:t>
            </a:r>
            <a:r>
              <a:rPr lang="en-US" sz="1600" i="1" dirty="0"/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23992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微软雅黑" pitchFamily="34" charset="-122"/>
              </a:rPr>
              <a:t>4</a:t>
            </a:r>
            <a:r>
              <a:rPr lang="en-US" altLang="zh-CN" dirty="0" smtClean="0">
                <a:latin typeface="+mj-lt"/>
                <a:ea typeface="微软雅黑" pitchFamily="34" charset="-122"/>
              </a:rPr>
              <a:t>. </a:t>
            </a:r>
            <a:r>
              <a:rPr lang="en-US" altLang="zh-CN" dirty="0" smtClean="0">
                <a:ea typeface="微软雅黑" pitchFamily="34" charset="-122"/>
              </a:rPr>
              <a:t>Data Structure – Vector	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rtlCol="0" anchor="t" anchorCtr="0">
            <a:normAutofit lnSpcReduction="10000"/>
          </a:bodyPr>
          <a:lstStyle/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cs typeface="Arial" pitchFamily="34" charset="0"/>
              </a:rPr>
              <a:t>Vector is a list of values [numeric, logic, or string]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cs typeface="Arial" pitchFamily="34" charset="0"/>
              </a:rPr>
              <a:t>Define a vector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V &lt;- c()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V &lt;- c(1,2,”hi”)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V &lt;- seq(5,9,0.5)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V &lt;- c(1:7)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Vector </a:t>
            </a:r>
            <a:r>
              <a:rPr lang="en-US" dirty="0"/>
              <a:t>access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0000"/>
                </a:solidFill>
              </a:rPr>
              <a:t>V[1], V[1:2], V[c(1,3)]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Vector </a:t>
            </a:r>
            <a:r>
              <a:rPr lang="en-US" dirty="0"/>
              <a:t>names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0000"/>
                </a:solidFill>
              </a:rPr>
              <a:t>names(V) &lt;- c(“first</a:t>
            </a:r>
            <a:r>
              <a:rPr lang="en-US" i="1" dirty="0" smtClean="0">
                <a:solidFill>
                  <a:srgbClr val="FF0000"/>
                </a:solidFill>
              </a:rPr>
              <a:t>”, ”</a:t>
            </a:r>
            <a:r>
              <a:rPr lang="en-US" i="1" dirty="0">
                <a:solidFill>
                  <a:srgbClr val="FF0000"/>
                </a:solidFill>
              </a:rPr>
              <a:t>second</a:t>
            </a:r>
            <a:r>
              <a:rPr lang="en-US" i="1" dirty="0" smtClean="0">
                <a:solidFill>
                  <a:srgbClr val="FF0000"/>
                </a:solidFill>
              </a:rPr>
              <a:t>”, ”</a:t>
            </a:r>
            <a:r>
              <a:rPr lang="en-US" i="1" dirty="0">
                <a:solidFill>
                  <a:srgbClr val="FF0000"/>
                </a:solidFill>
              </a:rPr>
              <a:t>third”)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0000"/>
                </a:solidFill>
              </a:rPr>
              <a:t>V[“first”]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Vector math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0000"/>
                </a:solidFill>
              </a:rPr>
              <a:t>V {+,-,*,/} 1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0000"/>
                </a:solidFill>
              </a:rPr>
              <a:t>V+V </a:t>
            </a:r>
            <a:r>
              <a:rPr lang="en-US" i="1" dirty="0" smtClean="0">
                <a:solidFill>
                  <a:srgbClr val="FF0000"/>
                </a:solidFill>
              </a:rPr>
              <a:t>== </a:t>
            </a:r>
            <a:r>
              <a:rPr lang="en-US" i="1" dirty="0">
                <a:solidFill>
                  <a:srgbClr val="FF0000"/>
                </a:solidFill>
              </a:rPr>
              <a:t>V*2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0000"/>
                </a:solidFill>
              </a:rPr>
              <a:t>V*V </a:t>
            </a:r>
            <a:r>
              <a:rPr lang="en-US" i="1" dirty="0" smtClean="0">
                <a:solidFill>
                  <a:srgbClr val="FF0000"/>
                </a:solidFill>
              </a:rPr>
              <a:t>== V^2</a:t>
            </a:r>
            <a:endParaRPr lang="en-US" i="1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0000"/>
                </a:solidFill>
              </a:rPr>
              <a:t>sqrt(V)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zh-CN" sz="2800" dirty="0">
              <a:cs typeface="Arial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微软雅黑" pitchFamily="34" charset="-122"/>
              </a:rPr>
              <a:t>4</a:t>
            </a:r>
            <a:r>
              <a:rPr lang="en-US" altLang="zh-CN" dirty="0" smtClean="0">
                <a:latin typeface="+mj-lt"/>
                <a:ea typeface="微软雅黑" pitchFamily="34" charset="-122"/>
              </a:rPr>
              <a:t>. </a:t>
            </a:r>
            <a:r>
              <a:rPr lang="en-US" altLang="zh-CN" dirty="0" smtClean="0">
                <a:ea typeface="微软雅黑" pitchFamily="34" charset="-122"/>
              </a:rPr>
              <a:t>Data Structure – Matrices	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rtlCol="0" anchor="t" anchorCtr="0">
            <a:normAutofit/>
          </a:bodyPr>
          <a:lstStyle/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cs typeface="Arial" pitchFamily="34" charset="0"/>
              </a:rPr>
              <a:t>Data in rows and </a:t>
            </a:r>
            <a:r>
              <a:rPr lang="en-US" altLang="zh-CN" dirty="0" smtClean="0">
                <a:cs typeface="Arial" pitchFamily="34" charset="0"/>
              </a:rPr>
              <a:t>columns (same mode)</a:t>
            </a:r>
            <a:endParaRPr lang="en-US" altLang="zh-CN" dirty="0">
              <a:cs typeface="Arial" pitchFamily="34" charset="0"/>
            </a:endParaRP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cs typeface="Arial" pitchFamily="34" charset="0"/>
              </a:rPr>
              <a:t>Define a matrix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m &lt;- matrix()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matrix(1,5,5)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V &lt;- c(1:9)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m&lt;-matrix(V,3,3)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Matrix access</a:t>
            </a:r>
            <a:endParaRPr lang="en-US" dirty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0000"/>
                </a:solidFill>
              </a:rPr>
              <a:t>m[1,2]; m[1,]; m[,2]</a:t>
            </a:r>
            <a:endParaRPr lang="en-US" i="1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0000"/>
                </a:solidFill>
              </a:rPr>
              <a:t>m[,2:3]; m[,c(1,3)]</a:t>
            </a:r>
            <a:endParaRPr lang="en-US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Matrix </a:t>
            </a:r>
            <a:r>
              <a:rPr lang="en-US" dirty="0"/>
              <a:t>math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0000"/>
                </a:solidFill>
              </a:rPr>
              <a:t>m </a:t>
            </a:r>
            <a:r>
              <a:rPr lang="en-US" i="1" dirty="0">
                <a:solidFill>
                  <a:srgbClr val="FF0000"/>
                </a:solidFill>
              </a:rPr>
              <a:t>{+,-,*,/} 1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FF0000"/>
                </a:solidFill>
              </a:rPr>
              <a:t>m+m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= </a:t>
            </a:r>
            <a:r>
              <a:rPr lang="en-US" i="1" dirty="0" smtClean="0">
                <a:solidFill>
                  <a:srgbClr val="FF0000"/>
                </a:solidFill>
              </a:rPr>
              <a:t>m*2</a:t>
            </a:r>
            <a:endParaRPr lang="en-US" i="1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0000"/>
                </a:solidFill>
              </a:rPr>
              <a:t>m%*%m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FF0000"/>
                </a:solidFill>
              </a:rPr>
              <a:t>cbind</a:t>
            </a:r>
            <a:r>
              <a:rPr lang="en-US" i="1" dirty="0" smtClean="0">
                <a:solidFill>
                  <a:srgbClr val="FF0000"/>
                </a:solidFill>
              </a:rPr>
              <a:t>/</a:t>
            </a:r>
            <a:r>
              <a:rPr lang="en-US" i="1" dirty="0" err="1" smtClean="0">
                <a:solidFill>
                  <a:srgbClr val="FF0000"/>
                </a:solidFill>
              </a:rPr>
              <a:t>rbind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m,m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zh-CN" sz="2800" dirty="0">
              <a:cs typeface="Arial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微软雅黑" pitchFamily="34" charset="-122"/>
              </a:rPr>
              <a:t>4</a:t>
            </a:r>
            <a:r>
              <a:rPr lang="en-US" altLang="zh-CN" dirty="0" smtClean="0">
                <a:latin typeface="+mj-lt"/>
                <a:ea typeface="微软雅黑" pitchFamily="34" charset="-122"/>
              </a:rPr>
              <a:t>. </a:t>
            </a:r>
            <a:r>
              <a:rPr lang="en-US" altLang="zh-CN" dirty="0" smtClean="0">
                <a:ea typeface="微软雅黑" pitchFamily="34" charset="-122"/>
              </a:rPr>
              <a:t>Data Structure – </a:t>
            </a:r>
            <a:r>
              <a:rPr lang="en-US" altLang="zh-CN" dirty="0">
                <a:ea typeface="微软雅黑" pitchFamily="34" charset="-122"/>
              </a:rPr>
              <a:t>Data Frames</a:t>
            </a:r>
            <a:r>
              <a:rPr lang="en-US" altLang="zh-CN" dirty="0" smtClean="0">
                <a:ea typeface="微软雅黑" pitchFamily="34" charset="-122"/>
              </a:rPr>
              <a:t>	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rtlCol="0" anchor="t" anchorCtr="0">
            <a:normAutofit/>
          </a:bodyPr>
          <a:lstStyle/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cs typeface="Arial" pitchFamily="34" charset="0"/>
              </a:rPr>
              <a:t>Matrix + cols with different </a:t>
            </a:r>
            <a:r>
              <a:rPr lang="en-US" altLang="zh-CN" dirty="0" smtClean="0">
                <a:cs typeface="Arial" pitchFamily="34" charset="0"/>
              </a:rPr>
              <a:t>modes</a:t>
            </a:r>
            <a:endParaRPr lang="en-US" altLang="zh-CN" dirty="0">
              <a:cs typeface="Arial" pitchFamily="34" charset="0"/>
            </a:endParaRP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cs typeface="Arial" pitchFamily="34" charset="0"/>
              </a:rPr>
              <a:t>Define a data frame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Weights &lt;- c(1:8)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Prices&lt;- c(2:9)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Types &lt;-c(T,F,F,…)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Data &lt;- data.frame(Weights, Prices, Types)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frame access</a:t>
            </a:r>
            <a:endParaRPr lang="en-US" dirty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0000"/>
                </a:solidFill>
              </a:rPr>
              <a:t>Data[1,2]</a:t>
            </a:r>
            <a:endParaRPr lang="en-US" i="1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FF0000"/>
                </a:solidFill>
              </a:rPr>
              <a:t>Data$Prices</a:t>
            </a:r>
            <a:r>
              <a:rPr lang="en-US" i="1" dirty="0" smtClean="0">
                <a:solidFill>
                  <a:srgbClr val="FF0000"/>
                </a:solidFill>
              </a:rPr>
              <a:t>, Data[[“Prices”]]</a:t>
            </a:r>
            <a:endParaRPr lang="en-US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frame </a:t>
            </a:r>
            <a:r>
              <a:rPr lang="en-US" dirty="0"/>
              <a:t>math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FF0000"/>
                </a:solidFill>
              </a:rPr>
              <a:t>Data$Weigths</a:t>
            </a:r>
            <a:r>
              <a:rPr lang="en-US" i="1" dirty="0" smtClean="0">
                <a:solidFill>
                  <a:srgbClr val="FF0000"/>
                </a:solidFill>
              </a:rPr>
              <a:t>* </a:t>
            </a:r>
            <a:r>
              <a:rPr lang="en-US" i="1" dirty="0" err="1" smtClean="0">
                <a:solidFill>
                  <a:srgbClr val="FF0000"/>
                </a:solidFill>
              </a:rPr>
              <a:t>Data$Prices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mean(</a:t>
            </a:r>
            <a:r>
              <a:rPr lang="en-US" altLang="zh-CN" sz="2800" i="1" dirty="0" err="1">
                <a:solidFill>
                  <a:srgbClr val="FF0000"/>
                </a:solidFill>
                <a:cs typeface="Arial" pitchFamily="34" charset="0"/>
              </a:rPr>
              <a:t>Data$Prices</a:t>
            </a: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merge(data1,data2,by=“</a:t>
            </a:r>
            <a:r>
              <a:rPr lang="en-US" altLang="zh-CN" sz="2800" i="1" dirty="0" err="1">
                <a:solidFill>
                  <a:srgbClr val="FF0000"/>
                </a:solidFill>
                <a:cs typeface="Arial" pitchFamily="34" charset="0"/>
              </a:rPr>
              <a:t>Prices”,all</a:t>
            </a: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=T)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微软雅黑" pitchFamily="34" charset="-122"/>
              </a:rPr>
              <a:t>4</a:t>
            </a:r>
            <a:r>
              <a:rPr lang="en-US" altLang="zh-CN" dirty="0" smtClean="0">
                <a:latin typeface="+mj-lt"/>
                <a:ea typeface="微软雅黑" pitchFamily="34" charset="-122"/>
              </a:rPr>
              <a:t>. </a:t>
            </a:r>
            <a:r>
              <a:rPr lang="en-US" altLang="zh-CN" dirty="0" smtClean="0">
                <a:ea typeface="微软雅黑" pitchFamily="34" charset="-122"/>
              </a:rPr>
              <a:t>Data Structure – Lists	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rtlCol="0" anchor="t" anchorCtr="0">
            <a:normAutofit/>
          </a:bodyPr>
          <a:lstStyle/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cs typeface="Arial" pitchFamily="34" charset="0"/>
              </a:rPr>
              <a:t>vector + matrix + data frame etc.</a:t>
            </a:r>
            <a:endParaRPr lang="en-US" altLang="zh-CN" dirty="0">
              <a:cs typeface="Arial" pitchFamily="34" charset="0"/>
            </a:endParaRP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cs typeface="Arial" pitchFamily="34" charset="0"/>
              </a:rPr>
              <a:t>Define a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v1&lt;-c(1,6,7,8)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v2&lt;-c(2,4)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m&lt;-matrix(1,2,4)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2800" i="1" dirty="0">
                <a:solidFill>
                  <a:srgbClr val="FF0000"/>
                </a:solidFill>
                <a:cs typeface="Arial" pitchFamily="34" charset="0"/>
              </a:rPr>
              <a:t>L &lt;- list (v1, v2, m)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List access</a:t>
            </a:r>
            <a:endParaRPr lang="en-US" dirty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0000"/>
                </a:solidFill>
              </a:rPr>
              <a:t>L[[1]], L[[‘name’]]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89551"/>
            <a:ext cx="3060700" cy="315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5. Programming Tools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 anchor="t" anchorCtr="0">
            <a:normAutofit fontScale="92500" lnSpcReduction="10000"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b="1" dirty="0">
                <a:cs typeface="Arial" pitchFamily="34" charset="0"/>
              </a:rPr>
              <a:t>If-statement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2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dirty="0">
                <a:cs typeface="Arial" pitchFamily="34" charset="0"/>
              </a:rPr>
              <a:t>For-loop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2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dirty="0">
                <a:cs typeface="Arial" pitchFamily="34" charset="0"/>
              </a:rPr>
              <a:t>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if (</a:t>
            </a:r>
            <a:r>
              <a:rPr lang="en-US" sz="2400" i="1" dirty="0" err="1">
                <a:solidFill>
                  <a:srgbClr val="FF0000"/>
                </a:solidFill>
              </a:rPr>
              <a:t>cond</a:t>
            </a:r>
            <a:r>
              <a:rPr lang="en-US" sz="2400" i="1" dirty="0">
                <a:solidFill>
                  <a:srgbClr val="FF0000"/>
                </a:solidFill>
              </a:rPr>
              <a:t>) statement else statement</a:t>
            </a:r>
          </a:p>
          <a:p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i="1" dirty="0" err="1">
                <a:solidFill>
                  <a:srgbClr val="FF0000"/>
                </a:solidFill>
              </a:rPr>
              <a:t>ifelse</a:t>
            </a:r>
            <a:r>
              <a:rPr lang="en-US" sz="2400" i="1" dirty="0">
                <a:solidFill>
                  <a:srgbClr val="FF0000"/>
                </a:solidFill>
              </a:rPr>
              <a:t> (condition, </a:t>
            </a:r>
            <a:r>
              <a:rPr lang="en-US" sz="2400" i="1" dirty="0" err="1">
                <a:solidFill>
                  <a:srgbClr val="FF0000"/>
                </a:solidFill>
              </a:rPr>
              <a:t>ture</a:t>
            </a:r>
            <a:r>
              <a:rPr lang="en-US" sz="2400" i="1" dirty="0">
                <a:solidFill>
                  <a:srgbClr val="FF0000"/>
                </a:solidFill>
              </a:rPr>
              <a:t>, false)</a:t>
            </a:r>
          </a:p>
          <a:p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i="1" dirty="0">
                <a:solidFill>
                  <a:srgbClr val="FF0000"/>
                </a:solidFill>
              </a:rPr>
              <a:t>If (</a:t>
            </a:r>
            <a:r>
              <a:rPr lang="en-US" sz="2400" i="1" dirty="0" err="1">
                <a:solidFill>
                  <a:srgbClr val="FF0000"/>
                </a:solidFill>
              </a:rPr>
              <a:t>cond</a:t>
            </a:r>
            <a:r>
              <a:rPr lang="en-US" sz="2400" i="1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 statement 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} else 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  statement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}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5. Programming Tools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194847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dirty="0"/>
              <a:t>An example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if (x&gt;50} 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	x=100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	print (x)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} else if (x&lt;=50 &amp; x&gt;10) 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	x=50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	print (x)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} else 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	print (x)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}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 rtlCol="0" anchor="t" anchorCtr="0">
            <a:normAutofit fontScale="92500" lnSpcReduction="20000"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b="1" dirty="0">
                <a:cs typeface="Arial" pitchFamily="34" charset="0"/>
              </a:rPr>
              <a:t>If-statement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2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dirty="0">
                <a:cs typeface="Arial" pitchFamily="34" charset="0"/>
              </a:rPr>
              <a:t>For-loop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2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dirty="0">
                <a:cs typeface="Arial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905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5. Programming Tools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 anchor="t" anchorCtr="0">
            <a:normAutofit fontScale="92500" lnSpcReduction="10000"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dirty="0">
                <a:cs typeface="Arial" pitchFamily="34" charset="0"/>
              </a:rPr>
              <a:t>If-statement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2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b="1" dirty="0">
                <a:cs typeface="Arial" pitchFamily="34" charset="0"/>
              </a:rPr>
              <a:t>For-loop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2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dirty="0">
                <a:cs typeface="Arial" pitchFamily="34" charset="0"/>
              </a:rPr>
              <a:t>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for (name in expr_1) {statements}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while (</a:t>
            </a:r>
            <a:r>
              <a:rPr lang="en-US" sz="2400" i="1" dirty="0" err="1">
                <a:solidFill>
                  <a:srgbClr val="FF0000"/>
                </a:solidFill>
              </a:rPr>
              <a:t>cond</a:t>
            </a:r>
            <a:r>
              <a:rPr lang="en-US" sz="2400" i="1" dirty="0">
                <a:solidFill>
                  <a:srgbClr val="FF0000"/>
                </a:solidFill>
              </a:rPr>
              <a:t>) {statements}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x=c("LH","</a:t>
            </a:r>
            <a:r>
              <a:rPr lang="en-US" sz="2400" i="1" dirty="0" err="1">
                <a:solidFill>
                  <a:srgbClr val="FF0000"/>
                </a:solidFill>
              </a:rPr>
              <a:t>Jonanthan</a:t>
            </a:r>
            <a:r>
              <a:rPr lang="en-US" sz="2400" i="1" dirty="0">
                <a:solidFill>
                  <a:srgbClr val="FF0000"/>
                </a:solidFill>
              </a:rPr>
              <a:t>","</a:t>
            </a:r>
            <a:r>
              <a:rPr lang="en-US" sz="2400" i="1" dirty="0" err="1">
                <a:solidFill>
                  <a:srgbClr val="FF0000"/>
                </a:solidFill>
              </a:rPr>
              <a:t>winson</a:t>
            </a:r>
            <a:r>
              <a:rPr lang="en-US" sz="2400" i="1" dirty="0">
                <a:solidFill>
                  <a:srgbClr val="FF0000"/>
                </a:solidFill>
              </a:rPr>
              <a:t>","</a:t>
            </a:r>
            <a:r>
              <a:rPr lang="en-US" sz="2400" i="1" dirty="0" err="1">
                <a:solidFill>
                  <a:srgbClr val="FF0000"/>
                </a:solidFill>
              </a:rPr>
              <a:t>Qinjie</a:t>
            </a:r>
            <a:r>
              <a:rPr lang="en-US" sz="2400" i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for (name in x) 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    print (</a:t>
            </a:r>
            <a:r>
              <a:rPr lang="en-US" sz="2400" i="1" dirty="0" err="1">
                <a:solidFill>
                  <a:srgbClr val="FF0000"/>
                </a:solidFill>
              </a:rPr>
              <a:t>nchar</a:t>
            </a:r>
            <a:r>
              <a:rPr lang="en-US" sz="2400" i="1" dirty="0">
                <a:solidFill>
                  <a:srgbClr val="FF0000"/>
                </a:solidFill>
              </a:rPr>
              <a:t>(name))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for (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 in 1:4) 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    print (</a:t>
            </a:r>
            <a:r>
              <a:rPr lang="en-US" sz="2400" i="1" dirty="0" err="1">
                <a:solidFill>
                  <a:srgbClr val="FF0000"/>
                </a:solidFill>
              </a:rPr>
              <a:t>nchar</a:t>
            </a:r>
            <a:r>
              <a:rPr lang="en-US" sz="2400" i="1" dirty="0">
                <a:solidFill>
                  <a:srgbClr val="FF0000"/>
                </a:solidFill>
              </a:rPr>
              <a:t>(x[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]))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}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Program</a:t>
            </a:r>
            <a:r>
              <a:rPr lang="en-US" altLang="zh-CN" sz="4800" dirty="0" smtClean="0"/>
              <a:t>m</a:t>
            </a:r>
            <a:r>
              <a:rPr lang="en-US" sz="4800" dirty="0" smtClean="0"/>
              <a:t>ing </a:t>
            </a:r>
            <a:r>
              <a:rPr lang="en-US" sz="4800" i="1" dirty="0"/>
              <a:t>VS.</a:t>
            </a:r>
            <a:r>
              <a:rPr lang="en-US" sz="4800" dirty="0"/>
              <a:t>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75378" y="4191051"/>
            <a:ext cx="7702203" cy="5541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++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78" y="2568427"/>
            <a:ext cx="919791" cy="10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6" y="2572815"/>
            <a:ext cx="1027545" cy="10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02" y="21329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61" y="2413699"/>
            <a:ext cx="1531176" cy="11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5. Programming Tools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 anchor="t" anchorCtr="0">
            <a:normAutofit lnSpcReduction="10000"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dirty="0">
                <a:cs typeface="Arial" pitchFamily="34" charset="0"/>
              </a:rPr>
              <a:t>If-statement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2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dirty="0">
                <a:cs typeface="Arial" pitchFamily="34" charset="0"/>
              </a:rPr>
              <a:t>For-loop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2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200" b="1" dirty="0">
                <a:cs typeface="Arial" pitchFamily="34" charset="0"/>
              </a:rPr>
              <a:t>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 err="1">
                <a:solidFill>
                  <a:srgbClr val="FF0000"/>
                </a:solidFill>
              </a:rPr>
              <a:t>myfuction</a:t>
            </a:r>
            <a:r>
              <a:rPr lang="en-US" sz="2400" i="1" dirty="0">
                <a:solidFill>
                  <a:srgbClr val="FF0000"/>
                </a:solidFill>
              </a:rPr>
              <a:t> &lt;- function(arg1=default,arg2,…) 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statements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return (objects)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space &lt;- function(</a:t>
            </a:r>
            <a:r>
              <a:rPr lang="en-US" sz="2400" i="1" dirty="0" err="1">
                <a:solidFill>
                  <a:srgbClr val="FF0000"/>
                </a:solidFill>
              </a:rPr>
              <a:t>len</a:t>
            </a:r>
            <a:r>
              <a:rPr lang="en-US" sz="2400" i="1" dirty="0">
                <a:solidFill>
                  <a:srgbClr val="FF0000"/>
                </a:solidFill>
              </a:rPr>
              <a:t>=5,wid=20){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 </a:t>
            </a:r>
            <a:r>
              <a:rPr lang="en-US" sz="2400" i="1" dirty="0" err="1">
                <a:solidFill>
                  <a:srgbClr val="FF0000"/>
                </a:solidFill>
              </a:rPr>
              <a:t>sp</a:t>
            </a:r>
            <a:r>
              <a:rPr lang="en-US" sz="2400" i="1" dirty="0">
                <a:solidFill>
                  <a:srgbClr val="FF0000"/>
                </a:solidFill>
              </a:rPr>
              <a:t>&lt;-</a:t>
            </a:r>
            <a:r>
              <a:rPr lang="en-US" sz="2400" i="1" dirty="0" err="1">
                <a:solidFill>
                  <a:srgbClr val="FF0000"/>
                </a:solidFill>
              </a:rPr>
              <a:t>len</a:t>
            </a:r>
            <a:r>
              <a:rPr lang="en-US" sz="2400" i="1" dirty="0">
                <a:solidFill>
                  <a:srgbClr val="FF0000"/>
                </a:solidFill>
              </a:rPr>
              <a:t>*</a:t>
            </a:r>
            <a:r>
              <a:rPr lang="en-US" sz="2400" i="1" dirty="0" err="1">
                <a:solidFill>
                  <a:srgbClr val="FF0000"/>
                </a:solidFill>
              </a:rPr>
              <a:t>wid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 return (</a:t>
            </a:r>
            <a:r>
              <a:rPr lang="en-US" sz="2400" i="1" dirty="0" err="1">
                <a:solidFill>
                  <a:srgbClr val="FF0000"/>
                </a:solidFill>
              </a:rPr>
              <a:t>sp</a:t>
            </a:r>
            <a:r>
              <a:rPr lang="en-US" sz="24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}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sz="2400" dirty="0"/>
              <a:t>Homework 1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Create a list with length 10: for the first component list[[1]], the dimension is 1, the second is 1*2, the third is 3*3, the fourth is 4*4, and so on. The values should be selected randomly from 1:100.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For each component in the list, select the values &gt; 50</a:t>
            </a:r>
          </a:p>
          <a:p>
            <a:pPr marL="514350" indent="-514350">
              <a:buFont typeface="+mj-lt"/>
              <a:buAutoNum type="alphaLcPeriod"/>
            </a:pPr>
            <a:endParaRPr lang="en-US" sz="2400" dirty="0"/>
          </a:p>
          <a:p>
            <a:pPr marL="514350" indent="-514350">
              <a:buFont typeface="+mj-lt"/>
              <a:buAutoNum type="alphaLcPeriod"/>
            </a:pPr>
            <a:endParaRPr lang="en-US" sz="2400" dirty="0"/>
          </a:p>
          <a:p>
            <a:pPr marL="514350" indent="-514350">
              <a:buFont typeface="+mj-lt"/>
              <a:buAutoNum type="alphaLcPeriod"/>
            </a:pPr>
            <a:endParaRPr lang="en-US" sz="2400" dirty="0"/>
          </a:p>
          <a:p>
            <a:pPr marL="514350" indent="-514350">
              <a:buFont typeface="+mj-lt"/>
              <a:buAutoNum type="alphaLcPeriod"/>
            </a:pPr>
            <a:endParaRPr lang="en-US" sz="2400" dirty="0"/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and write a function to calculate a value = </a:t>
            </a:r>
            <a:r>
              <a:rPr lang="en-US" sz="2400" dirty="0" err="1"/>
              <a:t>sd</a:t>
            </a:r>
            <a:r>
              <a:rPr lang="en-US" sz="2400" dirty="0"/>
              <a:t> (values)/mean(values) when length(values)&gt;1, otherwise return 0.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Loop for each component, you will get 10 values, and then calculate the sum of the 10 values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Repeat the process for many times (could you find any patterns?)</a:t>
            </a:r>
          </a:p>
          <a:p>
            <a:pPr marL="0" indent="0">
              <a:buNone/>
            </a:pPr>
            <a:endParaRPr lang="en-US" altLang="zh-CN" sz="2800" dirty="0"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0655" y="2189018"/>
            <a:ext cx="4761345" cy="39716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Management</a:t>
            </a:r>
          </a:p>
          <a:p>
            <a:pPr lvl="1"/>
            <a:r>
              <a:rPr lang="en-US" sz="2400" dirty="0" smtClean="0"/>
              <a:t>Aggregating</a:t>
            </a:r>
          </a:p>
          <a:p>
            <a:pPr lvl="1"/>
            <a:r>
              <a:rPr lang="en-US" sz="2400" dirty="0" smtClean="0"/>
              <a:t>Reshaping </a:t>
            </a:r>
          </a:p>
          <a:p>
            <a:r>
              <a:rPr lang="en-US" sz="2800" dirty="0" smtClean="0"/>
              <a:t>Statistics</a:t>
            </a:r>
          </a:p>
          <a:p>
            <a:pPr lvl="1"/>
            <a:r>
              <a:rPr lang="en-US" sz="2400" dirty="0" smtClean="0"/>
              <a:t>Descriptive</a:t>
            </a:r>
          </a:p>
          <a:p>
            <a:pPr lvl="1"/>
            <a:r>
              <a:rPr lang="en-US" sz="2400" dirty="0" smtClean="0"/>
              <a:t>Graphics</a:t>
            </a:r>
          </a:p>
          <a:p>
            <a:pPr lvl="1"/>
            <a:r>
              <a:rPr lang="en-US" sz="2400" dirty="0" smtClean="0"/>
              <a:t>Linear Model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Basics</a:t>
            </a:r>
          </a:p>
          <a:p>
            <a:r>
              <a:rPr lang="en-US" dirty="0" smtClean="0"/>
              <a:t>Crating new variables</a:t>
            </a:r>
          </a:p>
          <a:p>
            <a:r>
              <a:rPr lang="en-US" dirty="0" smtClean="0"/>
              <a:t>Recoding variables</a:t>
            </a:r>
          </a:p>
          <a:p>
            <a:r>
              <a:rPr lang="en-US" dirty="0" smtClean="0"/>
              <a:t>Renaming variables</a:t>
            </a:r>
          </a:p>
          <a:p>
            <a:r>
              <a:rPr lang="en-US" dirty="0" smtClean="0"/>
              <a:t>Missing value</a:t>
            </a:r>
          </a:p>
          <a:p>
            <a:r>
              <a:rPr lang="en-US" dirty="0" smtClean="0"/>
              <a:t>Merging datasets</a:t>
            </a:r>
          </a:p>
          <a:p>
            <a:r>
              <a:rPr lang="en-US" dirty="0" err="1" smtClean="0"/>
              <a:t>Subsetting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Advances</a:t>
            </a:r>
          </a:p>
          <a:p>
            <a:r>
              <a:rPr lang="en-US" dirty="0" smtClean="0"/>
              <a:t>Aggregating dataset</a:t>
            </a:r>
          </a:p>
          <a:p>
            <a:r>
              <a:rPr lang="en-US" dirty="0" smtClean="0"/>
              <a:t>The reshape package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 err="1" smtClean="0">
                <a:solidFill>
                  <a:srgbClr val="FF0000"/>
                </a:solidFill>
              </a:rPr>
              <a:t>nstall.packages</a:t>
            </a:r>
            <a:r>
              <a:rPr lang="en-US" i="1" dirty="0" smtClean="0">
                <a:solidFill>
                  <a:srgbClr val="FF0000"/>
                </a:solidFill>
              </a:rPr>
              <a:t>(“reshape”)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</a:t>
            </a:r>
            <a:r>
              <a:rPr lang="en-US" i="1" dirty="0" smtClean="0">
                <a:solidFill>
                  <a:srgbClr val="FF0000"/>
                </a:solidFill>
              </a:rPr>
              <a:t>ibrary(reshape)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cast()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melt()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</a:t>
            </a:r>
            <a:r>
              <a:rPr lang="en-US" dirty="0" smtClean="0"/>
              <a:t>Management – Basics 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new variable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load("</a:t>
            </a:r>
            <a:r>
              <a:rPr lang="en-US" sz="2400" i="1" dirty="0" err="1">
                <a:solidFill>
                  <a:srgbClr val="FF0000"/>
                </a:solidFill>
              </a:rPr>
              <a:t>sample.Rdata</a:t>
            </a:r>
            <a:r>
              <a:rPr lang="en-US" sz="2400" i="1" dirty="0">
                <a:solidFill>
                  <a:srgbClr val="FF0000"/>
                </a:solidFill>
              </a:rPr>
              <a:t>") # set working directory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tst3$wc = </a:t>
            </a:r>
            <a:r>
              <a:rPr lang="en-US" sz="2400" i="1" dirty="0" err="1">
                <a:solidFill>
                  <a:srgbClr val="FF0000"/>
                </a:solidFill>
              </a:rPr>
              <a:t>as.numeric</a:t>
            </a:r>
            <a:r>
              <a:rPr lang="en-US" sz="2400" i="1" dirty="0">
                <a:solidFill>
                  <a:srgbClr val="FF0000"/>
                </a:solidFill>
              </a:rPr>
              <a:t>(tst3$word_count)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Recoding a variable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tst3 = within(tst3,{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	long &lt;- NA # initiate a new variable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	long[</a:t>
            </a:r>
            <a:r>
              <a:rPr lang="en-US" sz="2400" i="1" dirty="0" err="1">
                <a:solidFill>
                  <a:srgbClr val="FF0000"/>
                </a:solidFill>
              </a:rPr>
              <a:t>wc</a:t>
            </a:r>
            <a:r>
              <a:rPr lang="en-US" sz="2400" i="1" dirty="0">
                <a:solidFill>
                  <a:srgbClr val="FF0000"/>
                </a:solidFill>
              </a:rPr>
              <a:t>&gt;500] &lt;- "Yes"  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	long[</a:t>
            </a:r>
            <a:r>
              <a:rPr lang="en-US" sz="2400" i="1" dirty="0" err="1">
                <a:solidFill>
                  <a:srgbClr val="FF0000"/>
                </a:solidFill>
              </a:rPr>
              <a:t>wc</a:t>
            </a:r>
            <a:r>
              <a:rPr lang="en-US" sz="2400" i="1" dirty="0">
                <a:solidFill>
                  <a:srgbClr val="FF0000"/>
                </a:solidFill>
              </a:rPr>
              <a:t> &lt;= 500] &lt;- "No" })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</a:t>
            </a:r>
            <a:r>
              <a:rPr lang="en-US" dirty="0" smtClean="0"/>
              <a:t>Management – Basics II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Renaming variable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colnames</a:t>
            </a:r>
            <a:r>
              <a:rPr lang="en-US" i="1" dirty="0">
                <a:solidFill>
                  <a:srgbClr val="FF0000"/>
                </a:solidFill>
              </a:rPr>
              <a:t>(tst3)[8] = "</a:t>
            </a:r>
            <a:r>
              <a:rPr lang="en-US" i="1" dirty="0" err="1">
                <a:solidFill>
                  <a:srgbClr val="FF0000"/>
                </a:solidFill>
              </a:rPr>
              <a:t>long_article</a:t>
            </a:r>
            <a:r>
              <a:rPr lang="en-US" i="1" dirty="0">
                <a:solidFill>
                  <a:srgbClr val="FF0000"/>
                </a:solidFill>
              </a:rPr>
              <a:t>“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Missing value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tst3$wc[501] = NA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is.na(tst3$wc)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tst3$wc[is.na(tst3$wc)]=0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tst3$wc[501]</a:t>
            </a:r>
          </a:p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sum(c(1,2,3,NA))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sum(c(1,2,3,NA),na.rm=T)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</a:t>
            </a:r>
            <a:r>
              <a:rPr lang="en-US" dirty="0" smtClean="0"/>
              <a:t>Management – Basics III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datasets</a:t>
            </a:r>
          </a:p>
          <a:p>
            <a:pPr lvl="1"/>
            <a:r>
              <a:rPr lang="en-US" dirty="0" smtClean="0"/>
              <a:t>Selecting/keeping variables</a:t>
            </a:r>
          </a:p>
          <a:p>
            <a:pPr marL="0" lvl="2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</a:t>
            </a:r>
            <a:r>
              <a:rPr lang="en-GB" sz="1600" i="1" dirty="0">
                <a:solidFill>
                  <a:srgbClr val="FF0000"/>
                </a:solidFill>
              </a:rPr>
              <a:t>newd_1 = tst3[,c(1,3)] </a:t>
            </a:r>
          </a:p>
          <a:p>
            <a:pPr marL="0" lvl="2" indent="0">
              <a:buNone/>
            </a:pPr>
            <a:r>
              <a:rPr lang="en-GB" sz="1600" i="1" dirty="0">
                <a:solidFill>
                  <a:srgbClr val="FF0000"/>
                </a:solidFill>
              </a:rPr>
              <a:t>	newd_2 = tst3[,c("id","</a:t>
            </a:r>
            <a:r>
              <a:rPr lang="en-GB" sz="1600" i="1" dirty="0" err="1">
                <a:solidFill>
                  <a:srgbClr val="FF0000"/>
                </a:solidFill>
              </a:rPr>
              <a:t>pub_date</a:t>
            </a:r>
            <a:r>
              <a:rPr lang="en-GB" sz="1600" i="1" dirty="0">
                <a:solidFill>
                  <a:srgbClr val="FF0000"/>
                </a:solidFill>
              </a:rPr>
              <a:t>")]</a:t>
            </a:r>
            <a:endParaRPr lang="en-US" sz="1600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Dropping variables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</a:t>
            </a:r>
            <a:r>
              <a:rPr lang="en-GB" sz="1600" i="1" dirty="0">
                <a:solidFill>
                  <a:srgbClr val="FF0000"/>
                </a:solidFill>
              </a:rPr>
              <a:t>newd_3 = tst3[,c(-2,-3)]</a:t>
            </a:r>
          </a:p>
          <a:p>
            <a:pPr marL="0" indent="0">
              <a:buNone/>
            </a:pPr>
            <a:r>
              <a:rPr lang="en-GB" sz="1600" i="1" dirty="0">
                <a:solidFill>
                  <a:srgbClr val="FF0000"/>
                </a:solidFill>
              </a:rPr>
              <a:t>	newd_4 = tst3[!(names(tst3)%</a:t>
            </a:r>
            <a:r>
              <a:rPr lang="en-GB" sz="1600" i="1" dirty="0" err="1">
                <a:solidFill>
                  <a:srgbClr val="FF0000"/>
                </a:solidFill>
              </a:rPr>
              <a:t>in%c</a:t>
            </a:r>
            <a:r>
              <a:rPr lang="en-GB" sz="1600" i="1" dirty="0">
                <a:solidFill>
                  <a:srgbClr val="FF0000"/>
                </a:solidFill>
              </a:rPr>
              <a:t>("section_name","</a:t>
            </a:r>
            <a:r>
              <a:rPr lang="en-GB" sz="1600" i="1" dirty="0" err="1">
                <a:solidFill>
                  <a:srgbClr val="FF0000"/>
                </a:solidFill>
              </a:rPr>
              <a:t>pub_date</a:t>
            </a:r>
            <a:r>
              <a:rPr lang="en-GB" sz="1600" i="1" dirty="0">
                <a:solidFill>
                  <a:srgbClr val="FF0000"/>
                </a:solidFill>
              </a:rPr>
              <a:t>"))]</a:t>
            </a:r>
          </a:p>
          <a:p>
            <a:pPr marL="0" indent="0">
              <a:buNone/>
            </a:pPr>
            <a:r>
              <a:rPr lang="en-GB" sz="1600" i="1" dirty="0">
                <a:solidFill>
                  <a:srgbClr val="FF0000"/>
                </a:solidFill>
              </a:rPr>
              <a:t>	newd_4$id = NULL</a:t>
            </a:r>
            <a:endParaRPr lang="en-US" sz="1600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Selecting observations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newd_5 = tst3[which(tst3$long=="Yes"),]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</a:t>
            </a:r>
            <a:r>
              <a:rPr lang="en-US" dirty="0" smtClean="0"/>
              <a:t>Management – Advances 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/>
              <a:t>aggregate(</a:t>
            </a:r>
            <a:r>
              <a:rPr lang="en-US" dirty="0" err="1" smtClean="0"/>
              <a:t>data,by,FUN</a:t>
            </a:r>
            <a:r>
              <a:rPr lang="en-US" dirty="0"/>
              <a:t>)</a:t>
            </a:r>
            <a:endParaRPr lang="en-US" dirty="0" smtClean="0"/>
          </a:p>
          <a:p>
            <a:pPr marL="0" lvl="2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</a:t>
            </a:r>
            <a:r>
              <a:rPr lang="en-GB" sz="1600" i="1" dirty="0">
                <a:solidFill>
                  <a:srgbClr val="FF0000"/>
                </a:solidFill>
              </a:rPr>
              <a:t>agg_1 = aggregate(tst3$wc,by=list(tst3$section),FUN="mean")</a:t>
            </a:r>
          </a:p>
          <a:p>
            <a:pPr marL="0" lvl="2" indent="0">
              <a:buNone/>
            </a:pPr>
            <a:r>
              <a:rPr lang="en-GB" sz="1600" i="1" dirty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lvl="1"/>
            <a:r>
              <a:rPr lang="en-US" dirty="0" smtClean="0"/>
              <a:t>aggregate(</a:t>
            </a:r>
            <a:r>
              <a:rPr lang="en-US" dirty="0" err="1" smtClean="0"/>
              <a:t>y~x,data,FUN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</a:t>
            </a:r>
            <a:r>
              <a:rPr lang="en-GB" sz="1600" i="1" dirty="0">
                <a:solidFill>
                  <a:srgbClr val="FF0000"/>
                </a:solidFill>
              </a:rPr>
              <a:t> agg_2 = aggregate(wc~section,tst3,FUN="mean")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aggregate(</a:t>
            </a:r>
            <a:r>
              <a:rPr lang="en-US" dirty="0" err="1" smtClean="0"/>
              <a:t>cbind</a:t>
            </a:r>
            <a:r>
              <a:rPr lang="en-US" dirty="0" smtClean="0"/>
              <a:t>(y1+y2)~</a:t>
            </a:r>
            <a:r>
              <a:rPr lang="en-US" dirty="0" err="1" smtClean="0"/>
              <a:t>x,data,FUN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 tst3$n=1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agg_3 = aggregate(</a:t>
            </a:r>
            <a:r>
              <a:rPr lang="en-US" sz="1600" i="1" dirty="0" err="1">
                <a:solidFill>
                  <a:srgbClr val="FF0000"/>
                </a:solidFill>
              </a:rPr>
              <a:t>cbind</a:t>
            </a:r>
            <a:r>
              <a:rPr lang="en-US" sz="1600" i="1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wc,n</a:t>
            </a:r>
            <a:r>
              <a:rPr lang="en-US" sz="1600" i="1" dirty="0">
                <a:solidFill>
                  <a:srgbClr val="FF0000"/>
                </a:solidFill>
              </a:rPr>
              <a:t>)~section,tst3,FUN="sum")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</a:t>
            </a:r>
            <a:r>
              <a:rPr lang="en-US" dirty="0" smtClean="0"/>
              <a:t>Management – Basics IV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dding columns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</a:t>
            </a:r>
            <a:r>
              <a:rPr lang="en-GB" sz="1600" i="1" dirty="0">
                <a:solidFill>
                  <a:srgbClr val="FF0000"/>
                </a:solidFill>
              </a:rPr>
              <a:t> </a:t>
            </a:r>
            <a:r>
              <a:rPr lang="en-GB" sz="1600" i="1" dirty="0" err="1">
                <a:solidFill>
                  <a:srgbClr val="FF0000"/>
                </a:solidFill>
              </a:rPr>
              <a:t>colnames</a:t>
            </a:r>
            <a:r>
              <a:rPr lang="en-GB" sz="1600" i="1" dirty="0">
                <a:solidFill>
                  <a:srgbClr val="FF0000"/>
                </a:solidFill>
              </a:rPr>
              <a:t>(agg_1)[2] = "</a:t>
            </a:r>
            <a:r>
              <a:rPr lang="en-GB" sz="1600" i="1" dirty="0" err="1">
                <a:solidFill>
                  <a:srgbClr val="FF0000"/>
                </a:solidFill>
              </a:rPr>
              <a:t>avg</a:t>
            </a:r>
            <a:r>
              <a:rPr lang="en-GB" sz="1600" i="1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GB" sz="1600" i="1" dirty="0">
                <a:solidFill>
                  <a:srgbClr val="FF0000"/>
                </a:solidFill>
              </a:rPr>
              <a:t>	tst3 = merge(tst3,agg_1,by="section")</a:t>
            </a:r>
            <a:endParaRPr lang="en-US" dirty="0" smtClean="0"/>
          </a:p>
          <a:p>
            <a:pPr lvl="1"/>
            <a:r>
              <a:rPr lang="en-US" dirty="0" smtClean="0"/>
              <a:t>Adding rows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	total &lt;- </a:t>
            </a:r>
            <a:r>
              <a:rPr lang="en-US" sz="1600" i="1" dirty="0" err="1">
                <a:solidFill>
                  <a:srgbClr val="FF0000"/>
                </a:solidFill>
              </a:rPr>
              <a:t>rbind</a:t>
            </a:r>
            <a:r>
              <a:rPr lang="en-US" sz="1600" i="1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dataframeA,dataframeB</a:t>
            </a:r>
            <a:r>
              <a:rPr lang="en-US" sz="1600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</a:t>
            </a:r>
            <a:r>
              <a:rPr lang="en-US" dirty="0" smtClean="0"/>
              <a:t>Management – Advances II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55" y="1840206"/>
            <a:ext cx="5661432" cy="40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5111" y="5892266"/>
            <a:ext cx="739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Reshaping data with the </a:t>
            </a:r>
            <a:r>
              <a:rPr lang="en-US" b="1" dirty="0"/>
              <a:t>melt() </a:t>
            </a:r>
            <a:r>
              <a:rPr lang="en-US" dirty="0"/>
              <a:t>and </a:t>
            </a:r>
            <a:r>
              <a:rPr lang="en-US" b="1" dirty="0"/>
              <a:t>cast() </a:t>
            </a:r>
            <a:r>
              <a:rPr lang="en-US" dirty="0"/>
              <a:t>functions in </a:t>
            </a:r>
            <a:r>
              <a:rPr lang="en-US" dirty="0" err="1"/>
              <a:t>Kabacoff</a:t>
            </a:r>
            <a:r>
              <a:rPr lang="en-US" dirty="0"/>
              <a:t> (2011), p115. </a:t>
            </a:r>
          </a:p>
        </p:txBody>
      </p:sp>
    </p:spTree>
    <p:extLst>
      <p:ext uri="{BB962C8B-B14F-4D97-AF65-F5344CB8AC3E}">
        <p14:creationId xmlns:p14="http://schemas.microsoft.com/office/powerpoint/2010/main" val="42694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800" b="1" dirty="0">
                <a:latin typeface="+mj-lt"/>
                <a:ea typeface="+mj-ea"/>
                <a:cs typeface="+mj-cs"/>
              </a:rPr>
              <a:t>Section I: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ct val="0"/>
              </a:spcBef>
              <a:buNone/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latin typeface="+mj-lt"/>
                <a:ea typeface="+mj-ea"/>
                <a:cs typeface="+mj-cs"/>
              </a:rPr>
              <a:t>Section II: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Hands-On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</a:t>
            </a:r>
            <a:r>
              <a:rPr lang="en-US" dirty="0" smtClean="0"/>
              <a:t>Management – Advances II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38300" y="1847273"/>
            <a:ext cx="8915400" cy="4278891"/>
          </a:xfrm>
        </p:spPr>
        <p:txBody>
          <a:bodyPr numCol="1" rtlCol="0" anchor="t" anchorCtr="0">
            <a:normAutofit/>
          </a:bodyPr>
          <a:lstStyle/>
          <a:p>
            <a:pPr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library(reshape)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library(datasets)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head(</a:t>
            </a:r>
            <a:r>
              <a:rPr lang="en-US" altLang="zh-CN" sz="1600" i="1" dirty="0" err="1">
                <a:solidFill>
                  <a:srgbClr val="FF0000"/>
                </a:solidFill>
              </a:rPr>
              <a:t>airquality</a:t>
            </a:r>
            <a:r>
              <a:rPr lang="en-US" altLang="zh-CN" sz="1600" i="1" dirty="0">
                <a:solidFill>
                  <a:srgbClr val="FF0000"/>
                </a:solidFill>
              </a:rPr>
              <a:t>)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1600" i="1" dirty="0" smtClean="0">
              <a:solidFill>
                <a:srgbClr val="FF0000"/>
              </a:solidFill>
            </a:endParaRPr>
          </a:p>
          <a:p>
            <a:pPr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# </a:t>
            </a:r>
            <a:r>
              <a:rPr lang="en-US" altLang="zh-CN" sz="1600" i="1" dirty="0" err="1">
                <a:solidFill>
                  <a:srgbClr val="FF0000"/>
                </a:solidFill>
              </a:rPr>
              <a:t>vars</a:t>
            </a:r>
            <a:r>
              <a:rPr lang="en-US" altLang="zh-CN" sz="1600" i="1" dirty="0">
                <a:solidFill>
                  <a:srgbClr val="FF0000"/>
                </a:solidFill>
              </a:rPr>
              <a:t> to cases: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molten = melt(</a:t>
            </a:r>
            <a:r>
              <a:rPr lang="en-US" altLang="zh-CN" sz="1600" i="1" dirty="0" err="1">
                <a:solidFill>
                  <a:srgbClr val="FF0000"/>
                </a:solidFill>
              </a:rPr>
              <a:t>airquality,id</a:t>
            </a:r>
            <a:r>
              <a:rPr lang="en-US" altLang="zh-CN" sz="1600" i="1" dirty="0">
                <a:solidFill>
                  <a:srgbClr val="FF0000"/>
                </a:solidFill>
              </a:rPr>
              <a:t>=c("</a:t>
            </a:r>
            <a:r>
              <a:rPr lang="en-US" altLang="zh-CN" sz="1600" i="1" dirty="0" err="1">
                <a:solidFill>
                  <a:srgbClr val="FF0000"/>
                </a:solidFill>
              </a:rPr>
              <a:t>Month","Day</a:t>
            </a:r>
            <a:r>
              <a:rPr lang="en-US" altLang="zh-CN" sz="1600" i="1" dirty="0">
                <a:solidFill>
                  <a:srgbClr val="FF0000"/>
                </a:solidFill>
              </a:rPr>
              <a:t>"))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600" i="1" dirty="0" smtClean="0">
                <a:solidFill>
                  <a:srgbClr val="FF0000"/>
                </a:solidFill>
              </a:rPr>
              <a:t># </a:t>
            </a:r>
            <a:r>
              <a:rPr lang="en-US" altLang="zh-CN" sz="1600" i="1" dirty="0">
                <a:solidFill>
                  <a:srgbClr val="FF0000"/>
                </a:solidFill>
              </a:rPr>
              <a:t>cases to </a:t>
            </a:r>
            <a:r>
              <a:rPr lang="en-US" altLang="zh-CN" sz="1600" i="1" dirty="0" err="1">
                <a:solidFill>
                  <a:srgbClr val="FF0000"/>
                </a:solidFill>
              </a:rPr>
              <a:t>vars</a:t>
            </a:r>
            <a:r>
              <a:rPr lang="en-US" altLang="zh-CN" sz="1600" i="1" dirty="0">
                <a:solidFill>
                  <a:srgbClr val="FF0000"/>
                </a:solidFill>
              </a:rPr>
              <a:t>: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data = cast(</a:t>
            </a:r>
            <a:r>
              <a:rPr lang="en-US" altLang="zh-CN" sz="1600" i="1" dirty="0" err="1">
                <a:solidFill>
                  <a:srgbClr val="FF0000"/>
                </a:solidFill>
              </a:rPr>
              <a:t>molten,Month+Day~variable</a:t>
            </a:r>
            <a:r>
              <a:rPr lang="en-US" altLang="zh-CN" sz="1600" i="1" dirty="0">
                <a:solidFill>
                  <a:srgbClr val="FF0000"/>
                </a:solidFill>
              </a:rPr>
              <a:t>)</a:t>
            </a:r>
            <a:endParaRPr lang="en-US" altLang="zh-CN" sz="1600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1" y="2043734"/>
            <a:ext cx="2324301" cy="960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721" y="3402059"/>
            <a:ext cx="1775614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7. R for Statistics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 rtlCol="0" anchor="t" anchorCtr="0">
            <a:normAutofit fontScale="92500" lnSpcReduction="10000"/>
          </a:bodyPr>
          <a:lstStyle/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3200" b="1" dirty="0">
                <a:cs typeface="Arial" pitchFamily="34" charset="0"/>
              </a:rPr>
              <a:t>Descriptive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Descriptive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Chi-square test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T-test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Correlation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One way ANOVA</a:t>
            </a:r>
            <a:endParaRPr lang="en-US" altLang="zh-CN" sz="2800" b="1" dirty="0">
              <a:cs typeface="Arial" pitchFamily="34" charset="0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zh-CN" sz="3200" b="1" dirty="0">
              <a:cs typeface="Arial" pitchFamily="34" charset="0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zh-CN" sz="3200" b="1" dirty="0">
              <a:cs typeface="Arial" pitchFamily="34" charset="0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3200" b="1" dirty="0">
                <a:cs typeface="Arial" pitchFamily="34" charset="0"/>
              </a:rPr>
              <a:t>Graphs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Bar plot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Histogram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Scatter plot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3200" dirty="0"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3200" dirty="0"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3200" dirty="0">
              <a:cs typeface="Arial" pitchFamily="34" charset="0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3200" b="1" dirty="0">
                <a:cs typeface="Arial" pitchFamily="34" charset="0"/>
              </a:rPr>
              <a:t>Linear Model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Estimation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Diagnosis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dirty="0">
                <a:cs typeface="Arial" pitchFamily="34" charset="0"/>
              </a:rPr>
              <a:t>information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3200" dirty="0">
              <a:cs typeface="Arial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7. R for Statistics – </a:t>
            </a:r>
            <a:r>
              <a:rPr lang="en-US" altLang="zh-CN" dirty="0" smtClean="0">
                <a:cs typeface="Arial" pitchFamily="34" charset="0"/>
              </a:rPr>
              <a:t>Descriptive I	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rtlCol="0" anchor="t" anchorCtr="0">
            <a:normAutofit/>
          </a:bodyPr>
          <a:lstStyle/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3200" b="1" dirty="0">
                <a:cs typeface="Arial" pitchFamily="34" charset="0"/>
              </a:rPr>
              <a:t>Descriptive statistics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cs typeface="Arial" pitchFamily="34" charset="0"/>
              </a:rPr>
              <a:t>via summary()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summary(tst3)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cs typeface="Arial" pitchFamily="34" charset="0"/>
              </a:rPr>
              <a:t>via by()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altLang="zh-CN" sz="1600" i="1" dirty="0">
                <a:solidFill>
                  <a:srgbClr val="FF0000"/>
                </a:solidFill>
              </a:rPr>
              <a:t>by(tst3[,c("</a:t>
            </a:r>
            <a:r>
              <a:rPr lang="en-GB" altLang="zh-CN" sz="1600" i="1" dirty="0" err="1">
                <a:solidFill>
                  <a:srgbClr val="FF0000"/>
                </a:solidFill>
              </a:rPr>
              <a:t>wc</a:t>
            </a:r>
            <a:r>
              <a:rPr lang="en-GB" altLang="zh-CN" sz="1600" i="1" dirty="0">
                <a:solidFill>
                  <a:srgbClr val="FF0000"/>
                </a:solidFill>
              </a:rPr>
              <a:t>","</a:t>
            </a:r>
            <a:r>
              <a:rPr lang="en-GB" altLang="zh-CN" sz="1600" i="1" dirty="0" err="1">
                <a:solidFill>
                  <a:srgbClr val="FF0000"/>
                </a:solidFill>
              </a:rPr>
              <a:t>avg</a:t>
            </a:r>
            <a:r>
              <a:rPr lang="en-GB" altLang="zh-CN" sz="1600" i="1" dirty="0">
                <a:solidFill>
                  <a:srgbClr val="FF0000"/>
                </a:solidFill>
              </a:rPr>
              <a:t>")],tst3$long,summary)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cs typeface="Arial" pitchFamily="34" charset="0"/>
              </a:rPr>
              <a:t>via table()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         table(tst3$section,tst3$long)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zh-CN" sz="1600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7. R for Statistics – </a:t>
            </a:r>
            <a:r>
              <a:rPr lang="en-US" altLang="zh-CN" dirty="0" smtClean="0">
                <a:cs typeface="Arial" pitchFamily="34" charset="0"/>
              </a:rPr>
              <a:t>Descriptive II	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rtlCol="0" anchor="t" anchorCtr="0">
            <a:normAutofit fontScale="85000" lnSpcReduction="20000"/>
          </a:bodyPr>
          <a:lstStyle/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3200" b="1" dirty="0">
                <a:cs typeface="Arial" pitchFamily="34" charset="0"/>
              </a:rPr>
              <a:t>Descriptive statistics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cs typeface="Arial" pitchFamily="34" charset="0"/>
              </a:rPr>
              <a:t>Chi-square test [significance indicates ‘Not Independent’]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i="1" dirty="0" err="1">
                <a:solidFill>
                  <a:srgbClr val="FF0000"/>
                </a:solidFill>
              </a:rPr>
              <a:t>install.packages</a:t>
            </a:r>
            <a:r>
              <a:rPr lang="en-US" altLang="zh-CN" sz="1600" i="1" dirty="0">
                <a:solidFill>
                  <a:srgbClr val="FF0000"/>
                </a:solidFill>
              </a:rPr>
              <a:t>("</a:t>
            </a:r>
            <a:r>
              <a:rPr lang="en-US" altLang="zh-CN" sz="1600" i="1" dirty="0" err="1">
                <a:solidFill>
                  <a:srgbClr val="FF0000"/>
                </a:solidFill>
              </a:rPr>
              <a:t>vcd</a:t>
            </a:r>
            <a:r>
              <a:rPr lang="en-US" altLang="zh-CN" sz="1600" i="1" dirty="0">
                <a:solidFill>
                  <a:srgbClr val="FF0000"/>
                </a:solidFill>
              </a:rPr>
              <a:t>")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i="1" dirty="0">
                <a:solidFill>
                  <a:srgbClr val="FF0000"/>
                </a:solidFill>
              </a:rPr>
              <a:t>library(</a:t>
            </a:r>
            <a:r>
              <a:rPr lang="en-US" altLang="zh-CN" sz="1600" i="1" dirty="0" err="1">
                <a:solidFill>
                  <a:srgbClr val="FF0000"/>
                </a:solidFill>
              </a:rPr>
              <a:t>vcd</a:t>
            </a:r>
            <a:r>
              <a:rPr lang="en-US" altLang="zh-CN" sz="1600" i="1" dirty="0">
                <a:solidFill>
                  <a:srgbClr val="FF0000"/>
                </a:solidFill>
              </a:rPr>
              <a:t>)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i="1" dirty="0" err="1">
                <a:solidFill>
                  <a:srgbClr val="FF0000"/>
                </a:solidFill>
              </a:rPr>
              <a:t>mytable</a:t>
            </a:r>
            <a:r>
              <a:rPr lang="en-US" altLang="zh-CN" sz="1600" i="1" dirty="0">
                <a:solidFill>
                  <a:srgbClr val="FF0000"/>
                </a:solidFill>
              </a:rPr>
              <a:t>&lt;-</a:t>
            </a:r>
            <a:r>
              <a:rPr lang="en-US" altLang="zh-CN" sz="1600" i="1" dirty="0" err="1">
                <a:solidFill>
                  <a:srgbClr val="FF0000"/>
                </a:solidFill>
              </a:rPr>
              <a:t>xtabs</a:t>
            </a:r>
            <a:r>
              <a:rPr lang="en-US" altLang="zh-CN" sz="1600" i="1" dirty="0">
                <a:solidFill>
                  <a:srgbClr val="FF0000"/>
                </a:solidFill>
              </a:rPr>
              <a:t>(~</a:t>
            </a:r>
            <a:r>
              <a:rPr lang="en-US" altLang="zh-CN" sz="1600" i="1" dirty="0" err="1">
                <a:solidFill>
                  <a:srgbClr val="FF0000"/>
                </a:solidFill>
              </a:rPr>
              <a:t>section+long</a:t>
            </a:r>
            <a:r>
              <a:rPr lang="en-US" altLang="zh-CN" sz="1600" i="1" dirty="0">
                <a:solidFill>
                  <a:srgbClr val="FF0000"/>
                </a:solidFill>
              </a:rPr>
              <a:t>, data=tst3)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i="1" dirty="0" err="1">
                <a:solidFill>
                  <a:srgbClr val="FF0000"/>
                </a:solidFill>
              </a:rPr>
              <a:t>chisq.test</a:t>
            </a:r>
            <a:r>
              <a:rPr lang="en-US" altLang="zh-CN" sz="1600" i="1" dirty="0">
                <a:solidFill>
                  <a:srgbClr val="FF0000"/>
                </a:solidFill>
              </a:rPr>
              <a:t>(</a:t>
            </a:r>
            <a:r>
              <a:rPr lang="en-US" altLang="zh-CN" sz="1600" i="1" dirty="0" err="1">
                <a:solidFill>
                  <a:srgbClr val="FF0000"/>
                </a:solidFill>
              </a:rPr>
              <a:t>mytable</a:t>
            </a:r>
            <a:r>
              <a:rPr lang="en-US" altLang="zh-CN" sz="1600" i="1" dirty="0">
                <a:solidFill>
                  <a:srgbClr val="FF0000"/>
                </a:solidFill>
              </a:rPr>
              <a:t>)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cs typeface="Arial" pitchFamily="34" charset="0"/>
              </a:rPr>
              <a:t>Categories association 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i="1" dirty="0" err="1">
                <a:solidFill>
                  <a:srgbClr val="FF0000"/>
                </a:solidFill>
              </a:rPr>
              <a:t>assocstats</a:t>
            </a:r>
            <a:r>
              <a:rPr lang="en-US" sz="1600" i="1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mytable</a:t>
            </a:r>
            <a:r>
              <a:rPr lang="en-US" sz="1600" i="1" dirty="0">
                <a:solidFill>
                  <a:srgbClr val="FF0000"/>
                </a:solidFill>
              </a:rPr>
              <a:t>)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cs typeface="Arial" pitchFamily="34" charset="0"/>
              </a:rPr>
              <a:t>Correlation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i="1" dirty="0" err="1">
                <a:solidFill>
                  <a:srgbClr val="FF0000"/>
                </a:solidFill>
              </a:rPr>
              <a:t>cor</a:t>
            </a:r>
            <a:r>
              <a:rPr lang="en-US" altLang="zh-CN" sz="1600" i="1" dirty="0">
                <a:solidFill>
                  <a:srgbClr val="FF0000"/>
                </a:solidFill>
              </a:rPr>
              <a:t>(tst3$wc,tst3$avg,method="</a:t>
            </a:r>
            <a:r>
              <a:rPr lang="en-US" altLang="zh-CN" sz="1600" i="1" dirty="0" err="1">
                <a:solidFill>
                  <a:srgbClr val="FF0000"/>
                </a:solidFill>
              </a:rPr>
              <a:t>spearman",use</a:t>
            </a:r>
            <a:r>
              <a:rPr lang="en-US" altLang="zh-CN" sz="1600" i="1" dirty="0">
                <a:solidFill>
                  <a:srgbClr val="FF0000"/>
                </a:solidFill>
              </a:rPr>
              <a:t>="</a:t>
            </a:r>
            <a:r>
              <a:rPr lang="en-US" altLang="zh-CN" sz="1600" i="1" dirty="0" err="1">
                <a:solidFill>
                  <a:srgbClr val="FF0000"/>
                </a:solidFill>
              </a:rPr>
              <a:t>complete.obs</a:t>
            </a:r>
            <a:r>
              <a:rPr lang="en-US" altLang="zh-CN" sz="1600" i="1" dirty="0">
                <a:solidFill>
                  <a:srgbClr val="FF0000"/>
                </a:solidFill>
              </a:rPr>
              <a:t>")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i="1" dirty="0" err="1">
                <a:solidFill>
                  <a:srgbClr val="FF0000"/>
                </a:solidFill>
              </a:rPr>
              <a:t>cor.test</a:t>
            </a:r>
            <a:r>
              <a:rPr lang="en-US" altLang="zh-CN" sz="1600" i="1" dirty="0">
                <a:solidFill>
                  <a:srgbClr val="FF0000"/>
                </a:solidFill>
              </a:rPr>
              <a:t>(tst3$wc,tst3$avg, alternative = "</a:t>
            </a:r>
            <a:r>
              <a:rPr lang="en-US" altLang="zh-CN" sz="1600" i="1" dirty="0" err="1">
                <a:solidFill>
                  <a:srgbClr val="FF0000"/>
                </a:solidFill>
              </a:rPr>
              <a:t>two.side</a:t>
            </a:r>
            <a:r>
              <a:rPr lang="en-US" altLang="zh-CN" sz="1600" i="1" dirty="0">
                <a:solidFill>
                  <a:srgbClr val="FF0000"/>
                </a:solidFill>
              </a:rPr>
              <a:t>", method ="</a:t>
            </a:r>
            <a:r>
              <a:rPr lang="en-US" altLang="zh-CN" sz="1600" i="1" dirty="0" err="1">
                <a:solidFill>
                  <a:srgbClr val="FF0000"/>
                </a:solidFill>
              </a:rPr>
              <a:t>pearson</a:t>
            </a:r>
            <a:r>
              <a:rPr lang="en-US" altLang="zh-CN" sz="1600" i="1" dirty="0">
                <a:solidFill>
                  <a:srgbClr val="FF0000"/>
                </a:solidFill>
              </a:rPr>
              <a:t>" )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zh-CN" sz="1600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7. R for Statistics – </a:t>
            </a:r>
            <a:r>
              <a:rPr lang="en-US" altLang="zh-CN" dirty="0" smtClean="0">
                <a:cs typeface="Arial" pitchFamily="34" charset="0"/>
              </a:rPr>
              <a:t>Descriptive III	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rtlCol="0" anchor="t" anchorCtr="0">
            <a:normAutofit/>
          </a:bodyPr>
          <a:lstStyle/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3200" b="1" dirty="0">
                <a:cs typeface="Arial" pitchFamily="34" charset="0"/>
              </a:rPr>
              <a:t>Descriptive statistics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cs typeface="Arial" pitchFamily="34" charset="0"/>
              </a:rPr>
              <a:t>T-test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800" i="1" dirty="0" err="1">
                <a:solidFill>
                  <a:srgbClr val="FF0000"/>
                </a:solidFill>
              </a:rPr>
              <a:t>t.test</a:t>
            </a:r>
            <a:r>
              <a:rPr lang="en-US" altLang="zh-CN" sz="1800" i="1" dirty="0">
                <a:solidFill>
                  <a:srgbClr val="FF0000"/>
                </a:solidFill>
              </a:rPr>
              <a:t>(wc~long,tst3)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cs typeface="Arial" pitchFamily="34" charset="0"/>
              </a:rPr>
              <a:t>One-way ANOVA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800" i="1" dirty="0">
                <a:solidFill>
                  <a:srgbClr val="FF0000"/>
                </a:solidFill>
              </a:rPr>
              <a:t>fit&lt;-</a:t>
            </a:r>
            <a:r>
              <a:rPr lang="en-US" altLang="zh-CN" sz="1800" i="1" dirty="0" err="1">
                <a:solidFill>
                  <a:srgbClr val="FF0000"/>
                </a:solidFill>
              </a:rPr>
              <a:t>aov</a:t>
            </a:r>
            <a:r>
              <a:rPr lang="en-US" altLang="zh-CN" sz="1800" i="1" dirty="0">
                <a:solidFill>
                  <a:srgbClr val="FF0000"/>
                </a:solidFill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</a:rPr>
              <a:t>wc~long,data</a:t>
            </a:r>
            <a:r>
              <a:rPr lang="en-US" altLang="zh-CN" sz="1800" i="1" dirty="0">
                <a:solidFill>
                  <a:srgbClr val="FF0000"/>
                </a:solidFill>
              </a:rPr>
              <a:t>=tst3)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800" i="1" dirty="0">
                <a:solidFill>
                  <a:srgbClr val="FF0000"/>
                </a:solidFill>
              </a:rPr>
              <a:t>summary(fit)</a:t>
            </a:r>
          </a:p>
          <a:p>
            <a:pPr marL="971550" lvl="2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HK" sz="1800" i="1" dirty="0" err="1">
                <a:solidFill>
                  <a:srgbClr val="FF0000"/>
                </a:solidFill>
              </a:rPr>
              <a:t>TukeyHSD</a:t>
            </a:r>
            <a:r>
              <a:rPr lang="en-US" altLang="zh-HK" sz="1800" i="1" dirty="0">
                <a:solidFill>
                  <a:srgbClr val="FF0000"/>
                </a:solidFill>
              </a:rPr>
              <a:t>(fit)</a:t>
            </a:r>
            <a:endParaRPr lang="en-US" altLang="zh-CN" sz="1800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7. R for Statistics – Graphs I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HK" i="1" dirty="0">
                <a:solidFill>
                  <a:srgbClr val="FF0000"/>
                </a:solidFill>
              </a:rPr>
              <a:t>count&lt;-table(tst3$long)</a:t>
            </a:r>
          </a:p>
          <a:p>
            <a:pPr marL="0" indent="0">
              <a:buNone/>
            </a:pPr>
            <a:endParaRPr lang="en-GB" altLang="zh-HK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zh-HK" i="1" dirty="0" err="1">
                <a:solidFill>
                  <a:srgbClr val="FF0000"/>
                </a:solidFill>
              </a:rPr>
              <a:t>barplot</a:t>
            </a:r>
            <a:r>
              <a:rPr lang="en-GB" altLang="zh-HK" i="1" dirty="0">
                <a:solidFill>
                  <a:srgbClr val="FF0000"/>
                </a:solidFill>
              </a:rPr>
              <a:t>(</a:t>
            </a:r>
            <a:r>
              <a:rPr lang="en-GB" altLang="zh-HK" i="1" dirty="0" err="1">
                <a:solidFill>
                  <a:srgbClr val="FF0000"/>
                </a:solidFill>
              </a:rPr>
              <a:t>count,main</a:t>
            </a:r>
            <a:r>
              <a:rPr lang="en-GB" altLang="zh-HK" i="1" dirty="0">
                <a:solidFill>
                  <a:srgbClr val="FF0000"/>
                </a:solidFill>
              </a:rPr>
              <a:t>="Simple Bar Plot",</a:t>
            </a:r>
          </a:p>
          <a:p>
            <a:pPr marL="0" indent="0">
              <a:buNone/>
            </a:pPr>
            <a:r>
              <a:rPr lang="en-GB" altLang="zh-HK" i="1" dirty="0">
                <a:solidFill>
                  <a:srgbClr val="FF0000"/>
                </a:solidFill>
              </a:rPr>
              <a:t>        </a:t>
            </a:r>
            <a:r>
              <a:rPr lang="en-GB" altLang="zh-HK" i="1" dirty="0" err="1">
                <a:solidFill>
                  <a:srgbClr val="FF0000"/>
                </a:solidFill>
              </a:rPr>
              <a:t>xlab</a:t>
            </a:r>
            <a:r>
              <a:rPr lang="en-GB" altLang="zh-HK" i="1" dirty="0">
                <a:solidFill>
                  <a:srgbClr val="FF0000"/>
                </a:solidFill>
              </a:rPr>
              <a:t>="Long article or not", </a:t>
            </a:r>
            <a:r>
              <a:rPr lang="en-GB" altLang="zh-HK" i="1" dirty="0" err="1">
                <a:solidFill>
                  <a:srgbClr val="FF0000"/>
                </a:solidFill>
              </a:rPr>
              <a:t>ylab</a:t>
            </a:r>
            <a:r>
              <a:rPr lang="en-GB" altLang="zh-HK" i="1" dirty="0">
                <a:solidFill>
                  <a:srgbClr val="FF0000"/>
                </a:solidFill>
              </a:rPr>
              <a:t>="Frequency")</a:t>
            </a:r>
          </a:p>
          <a:p>
            <a:pPr marL="0" indent="0">
              <a:buNone/>
            </a:pPr>
            <a:endParaRPr lang="en-GB" altLang="zh-HK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zh-HK" i="1" dirty="0" err="1">
                <a:solidFill>
                  <a:srgbClr val="FF0000"/>
                </a:solidFill>
              </a:rPr>
              <a:t>barplot</a:t>
            </a:r>
            <a:r>
              <a:rPr lang="en-GB" altLang="zh-HK" i="1" dirty="0">
                <a:solidFill>
                  <a:srgbClr val="FF0000"/>
                </a:solidFill>
              </a:rPr>
              <a:t>(</a:t>
            </a:r>
            <a:r>
              <a:rPr lang="en-GB" altLang="zh-HK" i="1" dirty="0" err="1">
                <a:solidFill>
                  <a:srgbClr val="FF0000"/>
                </a:solidFill>
              </a:rPr>
              <a:t>count,main</a:t>
            </a:r>
            <a:r>
              <a:rPr lang="en-GB" altLang="zh-HK" i="1" dirty="0">
                <a:solidFill>
                  <a:srgbClr val="FF0000"/>
                </a:solidFill>
              </a:rPr>
              <a:t>="Simple Bar Plot",</a:t>
            </a:r>
          </a:p>
          <a:p>
            <a:pPr marL="0" indent="0">
              <a:buNone/>
            </a:pPr>
            <a:r>
              <a:rPr lang="en-GB" altLang="zh-HK" i="1" dirty="0">
                <a:solidFill>
                  <a:srgbClr val="FF0000"/>
                </a:solidFill>
              </a:rPr>
              <a:t>        </a:t>
            </a:r>
            <a:r>
              <a:rPr lang="en-GB" altLang="zh-HK" i="1" dirty="0" err="1">
                <a:solidFill>
                  <a:srgbClr val="FF0000"/>
                </a:solidFill>
              </a:rPr>
              <a:t>xlab</a:t>
            </a:r>
            <a:r>
              <a:rPr lang="en-GB" altLang="zh-HK" i="1" dirty="0">
                <a:solidFill>
                  <a:srgbClr val="FF0000"/>
                </a:solidFill>
              </a:rPr>
              <a:t>="Long article or not", </a:t>
            </a:r>
            <a:r>
              <a:rPr lang="en-GB" altLang="zh-HK" i="1" dirty="0" err="1">
                <a:solidFill>
                  <a:srgbClr val="FF0000"/>
                </a:solidFill>
              </a:rPr>
              <a:t>ylab</a:t>
            </a:r>
            <a:r>
              <a:rPr lang="en-GB" altLang="zh-HK" i="1" dirty="0">
                <a:solidFill>
                  <a:srgbClr val="FF0000"/>
                </a:solidFill>
              </a:rPr>
              <a:t>="Frequency", </a:t>
            </a:r>
            <a:r>
              <a:rPr lang="en-GB" altLang="zh-HK" i="1" dirty="0" err="1">
                <a:solidFill>
                  <a:srgbClr val="FF0000"/>
                </a:solidFill>
              </a:rPr>
              <a:t>horiz</a:t>
            </a:r>
            <a:r>
              <a:rPr lang="en-GB" altLang="zh-HK" i="1" dirty="0">
                <a:solidFill>
                  <a:srgbClr val="FF0000"/>
                </a:solidFill>
              </a:rPr>
              <a:t>=TRUE)</a:t>
            </a:r>
            <a:endParaRPr lang="zh-HK" altLang="en-US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6557" y="3857414"/>
            <a:ext cx="3642550" cy="2352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03" y="1756479"/>
            <a:ext cx="3253059" cy="21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7. R for Statistics – Graphs II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K" sz="1600" i="1" dirty="0" err="1">
                <a:solidFill>
                  <a:srgbClr val="FF0000"/>
                </a:solidFill>
              </a:rPr>
              <a:t>hist</a:t>
            </a:r>
            <a:r>
              <a:rPr lang="en-US" altLang="zh-HK" sz="1600" i="1" dirty="0">
                <a:solidFill>
                  <a:srgbClr val="FF0000"/>
                </a:solidFill>
              </a:rPr>
              <a:t>(tst3$wc,breaks=20, 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col="red",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</a:t>
            </a:r>
            <a:r>
              <a:rPr lang="en-US" altLang="zh-HK" sz="1600" i="1" dirty="0" err="1">
                <a:solidFill>
                  <a:srgbClr val="FF0000"/>
                </a:solidFill>
              </a:rPr>
              <a:t>xlab</a:t>
            </a:r>
            <a:r>
              <a:rPr lang="en-US" altLang="zh-HK" sz="1600" i="1" dirty="0">
                <a:solidFill>
                  <a:srgbClr val="FF0000"/>
                </a:solidFill>
              </a:rPr>
              <a:t>="World count",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main="Colored histogram with 20 bins")</a:t>
            </a:r>
          </a:p>
          <a:p>
            <a:pPr marL="0" indent="0">
              <a:buNone/>
            </a:pPr>
            <a:endParaRPr lang="en-US" altLang="zh-HK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HK" sz="1600" i="1" dirty="0" err="1">
                <a:solidFill>
                  <a:srgbClr val="FF0000"/>
                </a:solidFill>
              </a:rPr>
              <a:t>hist</a:t>
            </a:r>
            <a:r>
              <a:rPr lang="en-US" altLang="zh-HK" sz="1600" i="1" dirty="0">
                <a:solidFill>
                  <a:srgbClr val="FF0000"/>
                </a:solidFill>
              </a:rPr>
              <a:t>(tst3$wc,breaks=20, 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</a:t>
            </a:r>
            <a:r>
              <a:rPr lang="en-US" altLang="zh-HK" sz="1600" i="1" dirty="0" err="1">
                <a:solidFill>
                  <a:srgbClr val="FF0000"/>
                </a:solidFill>
              </a:rPr>
              <a:t>freq</a:t>
            </a:r>
            <a:r>
              <a:rPr lang="en-US" altLang="zh-HK" sz="1600" i="1" dirty="0">
                <a:solidFill>
                  <a:srgbClr val="FF0000"/>
                </a:solidFill>
              </a:rPr>
              <a:t> = F,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col="red",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</a:t>
            </a:r>
            <a:r>
              <a:rPr lang="en-US" altLang="zh-HK" sz="1600" i="1" dirty="0" err="1">
                <a:solidFill>
                  <a:srgbClr val="FF0000"/>
                </a:solidFill>
              </a:rPr>
              <a:t>xlab</a:t>
            </a:r>
            <a:r>
              <a:rPr lang="en-US" altLang="zh-HK" sz="1600" i="1" dirty="0">
                <a:solidFill>
                  <a:srgbClr val="FF0000"/>
                </a:solidFill>
              </a:rPr>
              <a:t>="World count",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main="Colored histogram with 20 bins")</a:t>
            </a:r>
          </a:p>
          <a:p>
            <a:pPr marL="0" indent="0">
              <a:buNone/>
            </a:pPr>
            <a:endParaRPr lang="en-US" altLang="zh-HK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rug(jitter(tst3$wc))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lines(density(tst3$wc), col="blue", </a:t>
            </a:r>
            <a:r>
              <a:rPr lang="en-US" altLang="zh-HK" sz="1600" i="1" dirty="0" err="1">
                <a:solidFill>
                  <a:srgbClr val="FF0000"/>
                </a:solidFill>
              </a:rPr>
              <a:t>lwd</a:t>
            </a:r>
            <a:r>
              <a:rPr lang="en-US" altLang="zh-HK" sz="1600" i="1" dirty="0">
                <a:solidFill>
                  <a:srgbClr val="FF0000"/>
                </a:solidFill>
              </a:rPr>
              <a:t>=2)</a:t>
            </a:r>
          </a:p>
          <a:p>
            <a:pPr marL="0" indent="0">
              <a:buNone/>
            </a:pPr>
            <a:endParaRPr lang="zh-HK" alt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15" y="1845734"/>
            <a:ext cx="3238840" cy="209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15" y="4041963"/>
            <a:ext cx="3423568" cy="22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7. R for Statistics – Graphs III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plot(tst3$wc,tst3$avg,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main="Basic Scatter plot of </a:t>
            </a:r>
            <a:r>
              <a:rPr lang="en-US" altLang="zh-HK" sz="1600" i="1" dirty="0" err="1">
                <a:solidFill>
                  <a:srgbClr val="FF0000"/>
                </a:solidFill>
              </a:rPr>
              <a:t>wc</a:t>
            </a:r>
            <a:r>
              <a:rPr lang="en-US" altLang="zh-HK" sz="1600" i="1" dirty="0">
                <a:solidFill>
                  <a:srgbClr val="FF0000"/>
                </a:solidFill>
              </a:rPr>
              <a:t>	</a:t>
            </a:r>
            <a:r>
              <a:rPr lang="en-US" altLang="zh-HK" sz="1600" i="1" dirty="0" err="1">
                <a:solidFill>
                  <a:srgbClr val="FF0000"/>
                </a:solidFill>
              </a:rPr>
              <a:t>vs.avg</a:t>
            </a:r>
            <a:r>
              <a:rPr lang="en-US" altLang="zh-HK" sz="1600" i="1" dirty="0">
                <a:solidFill>
                  <a:srgbClr val="FF0000"/>
                </a:solidFill>
              </a:rPr>
              <a:t>",     	</a:t>
            </a:r>
            <a:r>
              <a:rPr lang="en-US" altLang="zh-HK" sz="1600" i="1" dirty="0" err="1">
                <a:solidFill>
                  <a:srgbClr val="FF0000"/>
                </a:solidFill>
              </a:rPr>
              <a:t>xlab</a:t>
            </a:r>
            <a:r>
              <a:rPr lang="en-US" altLang="zh-HK" sz="1600" i="1" dirty="0">
                <a:solidFill>
                  <a:srgbClr val="FF0000"/>
                </a:solidFill>
              </a:rPr>
              <a:t>="Word count",</a:t>
            </a: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     </a:t>
            </a:r>
            <a:r>
              <a:rPr lang="en-US" altLang="zh-HK" sz="1600" i="1" dirty="0" err="1">
                <a:solidFill>
                  <a:srgbClr val="FF0000"/>
                </a:solidFill>
              </a:rPr>
              <a:t>ylab</a:t>
            </a:r>
            <a:r>
              <a:rPr lang="en-US" altLang="zh-HK" sz="1600" i="1" dirty="0">
                <a:solidFill>
                  <a:srgbClr val="FF0000"/>
                </a:solidFill>
              </a:rPr>
              <a:t>="Section average", </a:t>
            </a:r>
            <a:r>
              <a:rPr lang="en-US" altLang="zh-HK" sz="1600" i="1" dirty="0" err="1">
                <a:solidFill>
                  <a:srgbClr val="FF0000"/>
                </a:solidFill>
              </a:rPr>
              <a:t>pch</a:t>
            </a:r>
            <a:r>
              <a:rPr lang="en-US" altLang="zh-HK" sz="1600" i="1" dirty="0">
                <a:solidFill>
                  <a:srgbClr val="FF0000"/>
                </a:solidFill>
              </a:rPr>
              <a:t>=19)</a:t>
            </a:r>
          </a:p>
          <a:p>
            <a:pPr marL="0" indent="0">
              <a:buNone/>
            </a:pPr>
            <a:endParaRPr lang="en-US" altLang="zh-HK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HK" sz="1600" i="1" dirty="0" err="1">
                <a:solidFill>
                  <a:srgbClr val="FF0000"/>
                </a:solidFill>
              </a:rPr>
              <a:t>abline</a:t>
            </a:r>
            <a:r>
              <a:rPr lang="en-US" altLang="zh-HK" sz="1600" i="1" dirty="0">
                <a:solidFill>
                  <a:srgbClr val="FF0000"/>
                </a:solidFill>
              </a:rPr>
              <a:t>(lm(tst3$wc~tst3$avg), col="red", </a:t>
            </a:r>
            <a:r>
              <a:rPr lang="en-US" altLang="zh-HK" sz="1600" i="1" dirty="0" err="1">
                <a:solidFill>
                  <a:srgbClr val="FF0000"/>
                </a:solidFill>
              </a:rPr>
              <a:t>lwd</a:t>
            </a:r>
            <a:r>
              <a:rPr lang="en-US" altLang="zh-HK" sz="1600" i="1" dirty="0">
                <a:solidFill>
                  <a:srgbClr val="FF0000"/>
                </a:solidFill>
              </a:rPr>
              <a:t>=2, 	</a:t>
            </a:r>
            <a:r>
              <a:rPr lang="en-US" altLang="zh-HK" sz="1600" i="1" dirty="0" err="1">
                <a:solidFill>
                  <a:srgbClr val="FF0000"/>
                </a:solidFill>
              </a:rPr>
              <a:t>lty</a:t>
            </a:r>
            <a:r>
              <a:rPr lang="en-US" altLang="zh-HK" sz="1600" i="1" dirty="0">
                <a:solidFill>
                  <a:srgbClr val="FF0000"/>
                </a:solidFill>
              </a:rPr>
              <a:t>=1)</a:t>
            </a:r>
          </a:p>
          <a:p>
            <a:pPr marL="0" indent="0">
              <a:buNone/>
            </a:pPr>
            <a:endParaRPr lang="en-US" altLang="zh-HK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HK" sz="1600" i="1" dirty="0">
                <a:solidFill>
                  <a:srgbClr val="FF0000"/>
                </a:solidFill>
              </a:rPr>
              <a:t>lines(</a:t>
            </a:r>
            <a:r>
              <a:rPr lang="en-US" altLang="zh-HK" sz="1600" i="1" dirty="0" err="1">
                <a:solidFill>
                  <a:srgbClr val="FF0000"/>
                </a:solidFill>
              </a:rPr>
              <a:t>lowess</a:t>
            </a:r>
            <a:r>
              <a:rPr lang="en-US" altLang="zh-HK" sz="1600" i="1" dirty="0">
                <a:solidFill>
                  <a:srgbClr val="FF0000"/>
                </a:solidFill>
              </a:rPr>
              <a:t>(tst3$wc,tst3$avg), col="blue", </a:t>
            </a:r>
            <a:r>
              <a:rPr lang="en-US" altLang="zh-HK" sz="1600" i="1" dirty="0" err="1">
                <a:solidFill>
                  <a:srgbClr val="FF0000"/>
                </a:solidFill>
              </a:rPr>
              <a:t>lwd</a:t>
            </a:r>
            <a:r>
              <a:rPr lang="en-US" altLang="zh-HK" sz="1600" i="1" dirty="0">
                <a:solidFill>
                  <a:srgbClr val="FF0000"/>
                </a:solidFill>
              </a:rPr>
              <a:t>=2, </a:t>
            </a:r>
            <a:r>
              <a:rPr lang="en-US" altLang="zh-HK" sz="1600" i="1" dirty="0" err="1">
                <a:solidFill>
                  <a:srgbClr val="FF0000"/>
                </a:solidFill>
              </a:rPr>
              <a:t>lty</a:t>
            </a:r>
            <a:r>
              <a:rPr lang="en-US" altLang="zh-HK" sz="1600" i="1" dirty="0">
                <a:solidFill>
                  <a:srgbClr val="FF0000"/>
                </a:solidFill>
              </a:rPr>
              <a:t>=2)</a:t>
            </a:r>
          </a:p>
          <a:p>
            <a:pPr marL="0" indent="0" algn="ctr">
              <a:buNone/>
            </a:pPr>
            <a:r>
              <a:rPr lang="en-US" altLang="zh-HK" sz="5400" b="1" dirty="0">
                <a:solidFill>
                  <a:srgbClr val="FF0000"/>
                </a:solidFill>
              </a:rPr>
              <a:t>?!</a:t>
            </a:r>
          </a:p>
          <a:p>
            <a:pPr marL="0" indent="0">
              <a:buNone/>
            </a:pPr>
            <a:endParaRPr lang="zh-HK" alt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01" y="2057401"/>
            <a:ext cx="5116947" cy="33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Hands-On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 anchor="t" anchorCtr="0">
            <a:normAutofit/>
          </a:bodyPr>
          <a:lstStyle/>
          <a:p>
            <a:pPr marL="628650" indent="-5715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dirty="0" smtClean="0">
                <a:cs typeface="Arial" pitchFamily="34" charset="0"/>
              </a:rPr>
              <a:t>Homework 2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altLang="zh-CN" dirty="0">
                <a:cs typeface="Arial" pitchFamily="34" charset="0"/>
              </a:rPr>
              <a:t>Read the csv file “authorlist.csv”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altLang="zh-CN" dirty="0">
                <a:cs typeface="Arial" pitchFamily="34" charset="0"/>
              </a:rPr>
              <a:t>Select columns “</a:t>
            </a:r>
            <a:r>
              <a:rPr lang="en-US" dirty="0"/>
              <a:t>Author Name” and “Discipline”. The variable discipline contains one or a set of words.</a:t>
            </a:r>
          </a:p>
          <a:p>
            <a:pPr marL="5143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altLang="zh-CN" dirty="0">
                <a:cs typeface="Arial" pitchFamily="34" charset="0"/>
              </a:rPr>
              <a:t>Output: a co-occurrence matrix M, e.g., M[1,1] =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cs typeface="Arial" pitchFamily="34" charset="0"/>
              </a:rPr>
              <a:t>communication, health, 5 authors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584" y="2498534"/>
            <a:ext cx="489727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www.drhailiang.com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9EF-A849-48F1-8BD5-0474482B669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Readings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 anchorCtr="0">
            <a:normAutofit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3200" dirty="0" err="1">
                <a:cs typeface="Arial" pitchFamily="34" charset="0"/>
              </a:rPr>
              <a:t>Torfs</a:t>
            </a:r>
            <a:r>
              <a:rPr lang="en-US" altLang="zh-CN" sz="3200" dirty="0">
                <a:cs typeface="Arial" pitchFamily="34" charset="0"/>
              </a:rPr>
              <a:t> &amp; </a:t>
            </a:r>
            <a:r>
              <a:rPr lang="en-US" altLang="zh-CN" sz="3200" dirty="0" err="1">
                <a:cs typeface="Arial" pitchFamily="34" charset="0"/>
              </a:rPr>
              <a:t>Brauer</a:t>
            </a:r>
            <a:r>
              <a:rPr lang="en-US" altLang="zh-CN" sz="3200" dirty="0">
                <a:cs typeface="Arial" pitchFamily="34" charset="0"/>
              </a:rPr>
              <a:t> (2014). A (very) short introduction to R.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3200" dirty="0" err="1">
                <a:cs typeface="Arial" pitchFamily="34" charset="0"/>
              </a:rPr>
              <a:t>Kabacoff</a:t>
            </a:r>
            <a:r>
              <a:rPr lang="en-US" altLang="zh-CN" sz="3200" dirty="0">
                <a:cs typeface="Arial" pitchFamily="34" charset="0"/>
              </a:rPr>
              <a:t> (2011). R in action: Data analysis and graphics with 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3927" y="1881909"/>
            <a:ext cx="4636655" cy="4389582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 Structure</a:t>
            </a:r>
          </a:p>
          <a:p>
            <a:pPr lvl="1"/>
            <a:r>
              <a:rPr lang="en-US" sz="2400" dirty="0" smtClean="0"/>
              <a:t>Vector</a:t>
            </a:r>
          </a:p>
          <a:p>
            <a:pPr lvl="1"/>
            <a:r>
              <a:rPr lang="en-US" sz="2400" dirty="0" smtClean="0"/>
              <a:t>Matrix</a:t>
            </a:r>
          </a:p>
          <a:p>
            <a:pPr lvl="1"/>
            <a:r>
              <a:rPr lang="en-US" sz="2400" dirty="0" smtClean="0"/>
              <a:t>Data frame</a:t>
            </a:r>
          </a:p>
          <a:p>
            <a:pPr lvl="1"/>
            <a:r>
              <a:rPr lang="en-US" sz="2400" dirty="0" smtClean="0"/>
              <a:t>List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Programing</a:t>
            </a:r>
          </a:p>
          <a:p>
            <a:pPr lvl="1"/>
            <a:r>
              <a:rPr lang="en-US" sz="2400" dirty="0" smtClean="0"/>
              <a:t>If-statement</a:t>
            </a:r>
          </a:p>
          <a:p>
            <a:pPr lvl="1"/>
            <a:r>
              <a:rPr lang="en-US" sz="2400" dirty="0" smtClean="0"/>
              <a:t>For-loop</a:t>
            </a:r>
          </a:p>
          <a:p>
            <a:pPr lvl="1"/>
            <a:r>
              <a:rPr lang="en-US" sz="2400" dirty="0" smtClean="0"/>
              <a:t>Function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1. R + RStudio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 anchor="t" anchorCtr="0">
            <a:normAutofit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4000" dirty="0" smtClean="0">
              <a:cs typeface="Arial" pitchFamily="34" charset="0"/>
              <a:hlinkClick r:id="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 smtClean="0">
                <a:cs typeface="Arial" pitchFamily="34" charset="0"/>
                <a:hlinkClick r:id=""/>
              </a:rPr>
              <a:t>Install </a:t>
            </a:r>
            <a:r>
              <a:rPr lang="en-US" altLang="zh-CN" sz="4000" dirty="0">
                <a:cs typeface="Arial" pitchFamily="34" charset="0"/>
                <a:hlinkClick r:id=""/>
              </a:rPr>
              <a:t>R</a:t>
            </a:r>
            <a:endParaRPr lang="en-US" altLang="zh-CN" sz="40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40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>
                <a:cs typeface="Arial" pitchFamily="34" charset="0"/>
                <a:hlinkClick r:id="rId2"/>
              </a:rPr>
              <a:t>Install RStudio</a:t>
            </a:r>
            <a:endParaRPr lang="en-US" altLang="zh-CN" sz="4000" dirty="0"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31" y="4430225"/>
            <a:ext cx="1993323" cy="701650"/>
          </a:xfr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77" y="2559941"/>
            <a:ext cx="1219200" cy="9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1. R + RStudio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 anchor="t" anchorCtr="0">
            <a:normAutofit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600" dirty="0">
                <a:cs typeface="Arial" pitchFamily="34" charset="0"/>
              </a:rPr>
              <a:t>RStudio layout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6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600" dirty="0">
                <a:cs typeface="Arial" pitchFamily="34" charset="0"/>
              </a:rPr>
              <a:t>Working directory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sz="36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3600" dirty="0">
                <a:cs typeface="Arial" pitchFamily="34" charset="0"/>
              </a:rPr>
              <a:t>R packages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0" t="8743" r="19246" b="8896"/>
          <a:stretch/>
        </p:blipFill>
        <p:spPr bwMode="auto">
          <a:xfrm>
            <a:off x="6126480" y="2053550"/>
            <a:ext cx="5029200" cy="390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3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2. Input/output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 anchor="t" anchorCtr="0">
            <a:normAutofit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dirty="0" smtClean="0">
                <a:cs typeface="Arial" pitchFamily="34" charset="0"/>
              </a:rPr>
              <a:t>TXT, CSV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dirty="0" smtClean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dirty="0" smtClean="0">
                <a:cs typeface="Arial" pitchFamily="34" charset="0"/>
              </a:rPr>
              <a:t>SAV, DTA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lang="en-US" altLang="zh-CN" dirty="0" smtClean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dirty="0" smtClean="0">
                <a:cs typeface="Arial" pitchFamily="34" charset="0"/>
              </a:rPr>
              <a:t>Save &amp; load </a:t>
            </a:r>
            <a:r>
              <a:rPr lang="en-US" altLang="zh-CN" i="1" dirty="0" err="1" smtClean="0">
                <a:cs typeface="Arial" pitchFamily="34" charset="0"/>
              </a:rPr>
              <a:t>x.Rdata</a:t>
            </a:r>
            <a:r>
              <a:rPr lang="en-US" altLang="zh-CN" dirty="0" smtClean="0">
                <a:cs typeface="Arial" pitchFamily="34" charset="0"/>
              </a:rPr>
              <a:t> files</a:t>
            </a:r>
            <a:endParaRPr lang="en-US" altLang="zh-CN" dirty="0"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i="1" dirty="0" err="1">
                <a:solidFill>
                  <a:srgbClr val="FF0000"/>
                </a:solidFill>
              </a:rPr>
              <a:t>read.table</a:t>
            </a:r>
            <a:r>
              <a:rPr lang="en-US" i="1" dirty="0">
                <a:solidFill>
                  <a:srgbClr val="FF0000"/>
                </a:solidFill>
              </a:rPr>
              <a:t>(file=“”), read.csv(file=“”); </a:t>
            </a:r>
            <a:r>
              <a:rPr lang="en-US" i="1" dirty="0" err="1">
                <a:solidFill>
                  <a:srgbClr val="FF0000"/>
                </a:solidFill>
              </a:rPr>
              <a:t>write.table</a:t>
            </a:r>
            <a:r>
              <a:rPr lang="en-US" i="1" dirty="0">
                <a:solidFill>
                  <a:srgbClr val="FF0000"/>
                </a:solidFill>
              </a:rPr>
              <a:t>(), write.csv()</a:t>
            </a:r>
          </a:p>
          <a:p>
            <a:pPr marL="514350" indent="-514350">
              <a:buFont typeface="+mj-lt"/>
              <a:buAutoNum type="arabicParenR"/>
            </a:pPr>
            <a:endParaRPr lang="en-US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solidFill>
                  <a:srgbClr val="FF0000"/>
                </a:solidFill>
              </a:rPr>
              <a:t>library(foreign), </a:t>
            </a:r>
            <a:r>
              <a:rPr lang="en-US" i="1" dirty="0" err="1">
                <a:solidFill>
                  <a:srgbClr val="FF0000"/>
                </a:solidFill>
              </a:rPr>
              <a:t>read.spss</a:t>
            </a:r>
            <a:r>
              <a:rPr lang="en-US" i="1" dirty="0">
                <a:solidFill>
                  <a:srgbClr val="FF0000"/>
                </a:solidFill>
              </a:rPr>
              <a:t>(file=“”, </a:t>
            </a:r>
            <a:r>
              <a:rPr lang="en-US" i="1" dirty="0" err="1">
                <a:solidFill>
                  <a:srgbClr val="FF0000"/>
                </a:solidFill>
              </a:rPr>
              <a:t>to.data.frame</a:t>
            </a:r>
            <a:r>
              <a:rPr lang="en-US" i="1" dirty="0">
                <a:solidFill>
                  <a:srgbClr val="FF0000"/>
                </a:solidFill>
              </a:rPr>
              <a:t> = T), </a:t>
            </a:r>
            <a:r>
              <a:rPr lang="en-US" i="1" dirty="0" err="1">
                <a:solidFill>
                  <a:srgbClr val="FF0000"/>
                </a:solidFill>
              </a:rPr>
              <a:t>read.dta</a:t>
            </a:r>
            <a:r>
              <a:rPr lang="en-US" i="1" dirty="0">
                <a:solidFill>
                  <a:srgbClr val="FF0000"/>
                </a:solidFill>
              </a:rPr>
              <a:t>(file=“”)</a:t>
            </a:r>
          </a:p>
          <a:p>
            <a:pPr marL="514350" indent="-514350">
              <a:buFont typeface="+mj-lt"/>
              <a:buAutoNum type="arabicParenR"/>
            </a:pPr>
            <a:endParaRPr lang="en-US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solidFill>
                  <a:srgbClr val="FF0000"/>
                </a:solidFill>
              </a:rPr>
              <a:t>save(</a:t>
            </a:r>
            <a:r>
              <a:rPr lang="en-US" i="1" dirty="0" err="1">
                <a:solidFill>
                  <a:srgbClr val="FF0000"/>
                </a:solidFill>
              </a:rPr>
              <a:t>data,file</a:t>
            </a:r>
            <a:r>
              <a:rPr lang="en-US" i="1" dirty="0">
                <a:solidFill>
                  <a:srgbClr val="FF0000"/>
                </a:solidFill>
              </a:rPr>
              <a:t>=“</a:t>
            </a:r>
            <a:r>
              <a:rPr lang="en-US" i="1" dirty="0" err="1">
                <a:solidFill>
                  <a:srgbClr val="FF0000"/>
                </a:solidFill>
              </a:rPr>
              <a:t>data.Rdata</a:t>
            </a:r>
            <a:r>
              <a:rPr lang="en-US" i="1" dirty="0">
                <a:solidFill>
                  <a:srgbClr val="FF0000"/>
                </a:solidFill>
              </a:rPr>
              <a:t>”), load(“</a:t>
            </a:r>
            <a:r>
              <a:rPr lang="en-US" i="1" dirty="0" err="1">
                <a:solidFill>
                  <a:srgbClr val="FF0000"/>
                </a:solidFill>
              </a:rPr>
              <a:t>data.Rdata</a:t>
            </a:r>
            <a:r>
              <a:rPr lang="en-US" i="1" dirty="0">
                <a:solidFill>
                  <a:srgbClr val="FF0000"/>
                </a:solidFill>
              </a:rPr>
              <a:t>”)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4166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4BB39351-E61D-4A88-A429-A3D7D7871A0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微软雅黑" pitchFamily="34" charset="-122"/>
              </a:rPr>
              <a:t>3. R Basic Syntax</a:t>
            </a:r>
            <a:endParaRPr lang="en-US" dirty="0" smtClean="0">
              <a:latin typeface="+mj-lt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 anchorCtr="0">
            <a:normAutofit fontScale="92500" lnSpcReduction="10000"/>
          </a:bodyPr>
          <a:lstStyle/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>
                <a:cs typeface="Arial" pitchFamily="34" charset="0"/>
              </a:rPr>
              <a:t>+, -, *, /, ^, </a:t>
            </a:r>
            <a:r>
              <a:rPr lang="en-US" altLang="zh-CN" sz="4000" dirty="0" err="1">
                <a:cs typeface="Arial" pitchFamily="34" charset="0"/>
              </a:rPr>
              <a:t>sqrt</a:t>
            </a:r>
            <a:endParaRPr lang="en-US" altLang="zh-CN" sz="4000" dirty="0">
              <a:cs typeface="Arial" pitchFamily="34" charset="0"/>
            </a:endParaRP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>
                <a:cs typeface="Arial" pitchFamily="34" charset="0"/>
              </a:rPr>
              <a:t>Variables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3600" i="1" dirty="0">
                <a:solidFill>
                  <a:srgbClr val="FF0000"/>
                </a:solidFill>
                <a:cs typeface="Arial" pitchFamily="34" charset="0"/>
              </a:rPr>
              <a:t>Height &lt;- 180, Weight &lt;- 50, print height*weight</a:t>
            </a:r>
          </a:p>
          <a:p>
            <a:pPr marL="800100" indent="-742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CN" sz="4000" dirty="0">
                <a:cs typeface="Arial" pitchFamily="34" charset="0"/>
              </a:rPr>
              <a:t>Using functions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3600" i="1" dirty="0">
                <a:solidFill>
                  <a:srgbClr val="FF0000"/>
                </a:solidFill>
                <a:cs typeface="Arial" pitchFamily="34" charset="0"/>
              </a:rPr>
              <a:t>sum(1,2,3)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sz="3600" i="1" dirty="0">
                <a:solidFill>
                  <a:srgbClr val="FF0000"/>
                </a:solidFill>
                <a:cs typeface="Arial" pitchFamily="34" charset="0"/>
              </a:rPr>
              <a:t>mean(1,2,3)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39351-E61D-4A88-A429-A3D7D7871A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1513</TotalTime>
  <Words>1440</Words>
  <Application>Microsoft Office PowerPoint</Application>
  <PresentationFormat>Widescreen</PresentationFormat>
  <Paragraphs>480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PMingLiU</vt:lpstr>
      <vt:lpstr>宋体</vt:lpstr>
      <vt:lpstr>微软雅黑</vt:lpstr>
      <vt:lpstr>Arial</vt:lpstr>
      <vt:lpstr>Calibri</vt:lpstr>
      <vt:lpstr>Calibri Light</vt:lpstr>
      <vt:lpstr>Wingdings</vt:lpstr>
      <vt:lpstr>Retrospect</vt:lpstr>
      <vt:lpstr>Introduction to R Programming and Data Analysis</vt:lpstr>
      <vt:lpstr>Why R?</vt:lpstr>
      <vt:lpstr>Outline</vt:lpstr>
      <vt:lpstr>Readings</vt:lpstr>
      <vt:lpstr>Section I</vt:lpstr>
      <vt:lpstr>1. R + RStudio</vt:lpstr>
      <vt:lpstr>1. R + RStudio</vt:lpstr>
      <vt:lpstr>2. Input/output</vt:lpstr>
      <vt:lpstr>3. R Basic Syntax</vt:lpstr>
      <vt:lpstr>3. R Basic Syntax—Operators</vt:lpstr>
      <vt:lpstr>4. Data Types</vt:lpstr>
      <vt:lpstr>4. Data Structure</vt:lpstr>
      <vt:lpstr>4. Data Structure – Vector </vt:lpstr>
      <vt:lpstr>4. Data Structure – Matrices </vt:lpstr>
      <vt:lpstr>4. Data Structure – Data Frames </vt:lpstr>
      <vt:lpstr>4. Data Structure – Lists </vt:lpstr>
      <vt:lpstr>5. Programming Tools</vt:lpstr>
      <vt:lpstr>5. Programming Tools</vt:lpstr>
      <vt:lpstr>5. Programming Tools</vt:lpstr>
      <vt:lpstr>5. Programming Tools</vt:lpstr>
      <vt:lpstr>Hands-On</vt:lpstr>
      <vt:lpstr>Section II</vt:lpstr>
      <vt:lpstr>6. Data Management</vt:lpstr>
      <vt:lpstr>6. Data Management – Basics I </vt:lpstr>
      <vt:lpstr>6. Data Management – Basics II </vt:lpstr>
      <vt:lpstr>6. Data Management – Basics III </vt:lpstr>
      <vt:lpstr>6. Data Management – Advances I </vt:lpstr>
      <vt:lpstr>6. Data Management – Basics IV </vt:lpstr>
      <vt:lpstr>6. Data Management – Advances II</vt:lpstr>
      <vt:lpstr>6. Data Management – Advances II</vt:lpstr>
      <vt:lpstr>7. R for Statistics</vt:lpstr>
      <vt:lpstr>7. R for Statistics – Descriptive I </vt:lpstr>
      <vt:lpstr>7. R for Statistics – Descriptive II </vt:lpstr>
      <vt:lpstr>7. R for Statistics – Descriptive III </vt:lpstr>
      <vt:lpstr>7. R for Statistics – Graphs I</vt:lpstr>
      <vt:lpstr>7. R for Statistics – Graphs II</vt:lpstr>
      <vt:lpstr>7. R for Statistics – Graphs III</vt:lpstr>
      <vt:lpstr>Hands-On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Introduction</dc:title>
  <dc:creator>Hai Liang</dc:creator>
  <cp:lastModifiedBy>Hai Liang (COM)</cp:lastModifiedBy>
  <cp:revision>221</cp:revision>
  <dcterms:created xsi:type="dcterms:W3CDTF">2016-11-30T06:26:19Z</dcterms:created>
  <dcterms:modified xsi:type="dcterms:W3CDTF">2018-10-29T04:46:08Z</dcterms:modified>
</cp:coreProperties>
</file>