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81" r:id="rId4"/>
    <p:sldId id="318" r:id="rId5"/>
    <p:sldId id="311" r:id="rId6"/>
    <p:sldId id="312" r:id="rId7"/>
    <p:sldId id="313" r:id="rId8"/>
    <p:sldId id="314" r:id="rId9"/>
    <p:sldId id="320" r:id="rId10"/>
    <p:sldId id="315" r:id="rId11"/>
    <p:sldId id="321" r:id="rId12"/>
    <p:sldId id="328" r:id="rId13"/>
    <p:sldId id="324" r:id="rId14"/>
    <p:sldId id="323" r:id="rId15"/>
    <p:sldId id="326" r:id="rId16"/>
    <p:sldId id="327" r:id="rId17"/>
    <p:sldId id="291" r:id="rId18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0AE"/>
    <a:srgbClr val="293764"/>
    <a:srgbClr val="653E2F"/>
    <a:srgbClr val="578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48" y="60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5639-D7F5-4297-A76F-1152FE0062DA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039C-FEDC-436D-9552-8F74018335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5468"/>
            <a:ext cx="7886700" cy="549275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4A70AE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54743"/>
            <a:ext cx="9144000" cy="6103257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522447" y="3906089"/>
            <a:ext cx="6574971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700" b="1">
                <a:solidFill>
                  <a:srgbClr val="4A70AE"/>
                </a:solidFill>
                <a:latin typeface="+mj-ea"/>
                <a:ea typeface="+mj-ea"/>
                <a:cs typeface="Arial" panose="020B0604020202020204" pitchFamily="34" charset="0"/>
              </a:rPr>
              <a:t>—— </a:t>
            </a:r>
            <a:r>
              <a:rPr lang="zh-CN" altLang="en-US" sz="2700" b="1">
                <a:solidFill>
                  <a:srgbClr val="4A70AE"/>
                </a:solidFill>
                <a:latin typeface="+mj-ea"/>
                <a:ea typeface="+mj-ea"/>
                <a:cs typeface="Arial" panose="020B0604020202020204" pitchFamily="34" charset="0"/>
              </a:rPr>
              <a:t>高并发的即时通讯系统后端探索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3938111" y="4263390"/>
            <a:ext cx="4784408" cy="6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800">
                <a:solidFill>
                  <a:srgbClr val="4A70AE"/>
                </a:solidFill>
                <a:latin typeface="+mn-lt"/>
                <a:cs typeface="Arial" panose="020B0604020202020204" pitchFamily="34" charset="0"/>
              </a:rPr>
              <a:t>     </a:t>
            </a:r>
            <a:endParaRPr lang="zh-CN" altLang="en-US" sz="1800">
              <a:solidFill>
                <a:srgbClr val="4A70AE"/>
              </a:solidFill>
              <a:latin typeface="+mn-lt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zh-CN" altLang="en-US" sz="1800">
                <a:solidFill>
                  <a:srgbClr val="4A70AE"/>
                </a:soli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0001通用背景音乐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58163" y="-792660"/>
            <a:ext cx="457200" cy="457200"/>
          </a:xfrm>
          <a:prstGeom prst="rect">
            <a:avLst/>
          </a:prstGeo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2522288" y="2785319"/>
            <a:ext cx="657497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4500" b="1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《中间件技术》期末展示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5025" y="4689475"/>
            <a:ext cx="429069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小组成员：</a:t>
            </a:r>
            <a:endParaRPr lang="zh-CN" altLang="en-US" dirty="0"/>
          </a:p>
          <a:p>
            <a:pPr indent="457200"/>
            <a:r>
              <a:rPr lang="zh-CN" altLang="en-US" dirty="0"/>
              <a:t>汇报人：</a:t>
            </a:r>
          </a:p>
          <a:p>
            <a:endParaRPr lang="en-US" altLang="zh-CN" dirty="0"/>
          </a:p>
          <a:p>
            <a:pPr marL="1828800" lvl="4" indent="457200"/>
            <a:endParaRPr lang="en-US" altLang="zh-CN" dirty="0"/>
          </a:p>
          <a:p>
            <a:pPr marL="1828800" lvl="4" indent="457200"/>
            <a:r>
              <a:rPr lang="en-US" altLang="zh-CN" dirty="0"/>
              <a:t> 2024 </a:t>
            </a:r>
            <a:r>
              <a:rPr lang="zh-CN" altLang="en-US" dirty="0"/>
              <a:t>年</a:t>
            </a:r>
            <a:r>
              <a:rPr lang="en-US" altLang="zh-CN" dirty="0"/>
              <a:t> 6 </a:t>
            </a:r>
            <a:r>
              <a:rPr lang="zh-CN" altLang="en-US" dirty="0"/>
              <a:t>月</a:t>
            </a:r>
            <a:r>
              <a:rPr lang="en-US" altLang="zh-CN" dirty="0"/>
              <a:t> 6</a:t>
            </a:r>
            <a:r>
              <a:rPr lang="zh-CN" altLang="en-US" dirty="0"/>
              <a:t>日</a:t>
            </a:r>
          </a:p>
          <a:p>
            <a:pPr indent="457200"/>
            <a:endParaRPr lang="en-US" altLang="zh-CN" sz="1350" dirty="0"/>
          </a:p>
          <a:p>
            <a:pPr marL="1828800" lvl="4" indent="457200"/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/>
      <p:bldP spid="4" grpId="1"/>
      <p:bldP spid="5" grpId="0"/>
      <p:bldP spid="5" grpId="1"/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尝试三：结果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9405" y="886460"/>
            <a:ext cx="246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QPS: 2000 / 1s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" y="1318895"/>
            <a:ext cx="7468235" cy="538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性能提升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9740" y="1453515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QPS</a:t>
            </a:r>
            <a:r>
              <a:rPr lang="zh-CN" altLang="en-US" sz="2400"/>
              <a:t>：</a:t>
            </a:r>
          </a:p>
          <a:p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374140" y="2608580"/>
            <a:ext cx="1335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250/1s </a:t>
            </a:r>
          </a:p>
        </p:txBody>
      </p:sp>
      <p:sp>
        <p:nvSpPr>
          <p:cNvPr id="9" name="右箭头 8"/>
          <p:cNvSpPr/>
          <p:nvPr/>
        </p:nvSpPr>
        <p:spPr>
          <a:xfrm>
            <a:off x="2812415" y="2514600"/>
            <a:ext cx="695325" cy="6477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96005" y="2608580"/>
            <a:ext cx="15112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1200/1s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294630" y="2515235"/>
            <a:ext cx="695325" cy="6477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40780" y="2608580"/>
            <a:ext cx="175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2000/1s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29005" y="4064635"/>
            <a:ext cx="74199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经过对架构的不断升级和优化，我们逐步提高了系统的并发能力，最终达到了</a:t>
            </a:r>
            <a:r>
              <a:rPr lang="en-US" altLang="zh-CN" sz="2400" dirty="0">
                <a:solidFill>
                  <a:srgbClr val="FF0000"/>
                </a:solidFill>
              </a:rPr>
              <a:t>2000/1s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</a:rPr>
              <a:t>QPS</a:t>
            </a:r>
            <a:r>
              <a:rPr lang="zh-CN" altLang="en-US" sz="2400" dirty="0">
                <a:solidFill>
                  <a:schemeClr val="tx1"/>
                </a:solidFill>
              </a:rPr>
              <a:t>水平，但还是存在不足，后续还需不断优化。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毛泽东 的图像结果">
            <a:extLst>
              <a:ext uri="{FF2B5EF4-FFF2-40B4-BE49-F238E27FC236}">
                <a16:creationId xmlns:a16="http://schemas.microsoft.com/office/drawing/2014/main" id="{4591D245-3387-48D3-B759-14ED4A058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61" y="1710783"/>
            <a:ext cx="2895600" cy="4953000"/>
          </a:xfrm>
          <a:prstGeom prst="rect">
            <a:avLst/>
          </a:prstGeom>
          <a:noFill/>
          <a:effectLst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5AF5FA2-EA7F-439E-BEFB-5F00F5F7D57B}"/>
              </a:ext>
            </a:extLst>
          </p:cNvPr>
          <p:cNvSpPr txBox="1"/>
          <p:nvPr/>
        </p:nvSpPr>
        <p:spPr>
          <a:xfrm>
            <a:off x="2614963" y="4399156"/>
            <a:ext cx="313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ffectLst>
                  <a:outerShdw blurRad="88900" dist="50800" dir="5400000" algn="ctr" rotWithShape="0">
                    <a:srgbClr val="000000"/>
                  </a:outerShdw>
                </a:effectLst>
              </a:rPr>
              <a:t>前途是光明的，</a:t>
            </a:r>
            <a:endParaRPr lang="en-US" altLang="zh-CN" sz="3600" dirty="0">
              <a:effectLst>
                <a:outerShdw blurRad="88900" dist="50800" dir="5400000" algn="ctr" rotWithShape="0">
                  <a:srgbClr val="000000"/>
                </a:outerShdw>
              </a:effectLst>
            </a:endParaRPr>
          </a:p>
          <a:p>
            <a:r>
              <a:rPr lang="zh-CN" altLang="en-US" sz="3600" dirty="0">
                <a:effectLst>
                  <a:outerShdw blurRad="88900" dist="50800" dir="5400000" algn="ctr" rotWithShape="0">
                    <a:srgbClr val="000000"/>
                  </a:outerShdw>
                </a:effectLst>
              </a:rPr>
              <a:t>道路是曲折的。</a:t>
            </a:r>
          </a:p>
        </p:txBody>
      </p:sp>
    </p:spTree>
    <p:extLst>
      <p:ext uri="{BB962C8B-B14F-4D97-AF65-F5344CB8AC3E}">
        <p14:creationId xmlns:p14="http://schemas.microsoft.com/office/powerpoint/2010/main" val="35762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/>
          <p:cNvSpPr txBox="1"/>
          <p:nvPr/>
        </p:nvSpPr>
        <p:spPr>
          <a:xfrm>
            <a:off x="2673586" y="3794976"/>
            <a:ext cx="1537970" cy="1567180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US" altLang="zh-CN" sz="9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9600" b="1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4197985" y="4011930"/>
            <a:ext cx="3707765" cy="1043305"/>
          </a:xfrm>
          <a:prstGeom prst="rect">
            <a:avLst/>
          </a:prstGeom>
          <a:noFill/>
        </p:spPr>
        <p:txBody>
          <a:bodyPr wrap="none" lIns="91437" tIns="45718" rIns="91437" bIns="45718" rtlCol="0">
            <a:noAutofit/>
          </a:bodyPr>
          <a:lstStyle/>
          <a:p>
            <a:r>
              <a:rPr lang="zh-CN" altLang="en-US"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代码讲解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代码讲解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/>
          <p:cNvSpPr txBox="1"/>
          <p:nvPr/>
        </p:nvSpPr>
        <p:spPr>
          <a:xfrm>
            <a:off x="2673586" y="3794976"/>
            <a:ext cx="1537970" cy="1567180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US" altLang="zh-CN" sz="9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9600" b="1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4485640" y="3429000"/>
            <a:ext cx="4734560" cy="1043305"/>
          </a:xfrm>
          <a:prstGeom prst="rect">
            <a:avLst/>
          </a:prstGeom>
          <a:noFill/>
        </p:spPr>
        <p:txBody>
          <a:bodyPr wrap="none" lIns="91437" tIns="45718" rIns="91437" bIns="45718" rtlCol="0">
            <a:noAutofit/>
          </a:bodyPr>
          <a:lstStyle/>
          <a:p>
            <a:pPr algn="l"/>
            <a:r>
              <a:rPr lang="zh-CN" altLang="en-US" sz="48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  <a:p>
            <a:pPr algn="l"/>
            <a:r>
              <a:rPr lang="en-US" altLang="zh-CN" sz="48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&amp;</a:t>
            </a:r>
            <a:endParaRPr lang="zh-CN" altLang="en-US" sz="48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8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8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不足之处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0465" y="1721485"/>
            <a:ext cx="68776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消息的存储问题。使用</a:t>
            </a:r>
            <a:r>
              <a:rPr lang="en-US" altLang="zh-CN" sz="2400" dirty="0" err="1"/>
              <a:t>RocketMQ</a:t>
            </a:r>
            <a:r>
              <a:rPr lang="zh-CN" altLang="en-US" sz="2400" dirty="0"/>
              <a:t>没有考虑到用户</a:t>
            </a:r>
            <a:r>
              <a:rPr lang="zh-CN" altLang="en-US" sz="2400" dirty="0">
                <a:solidFill>
                  <a:srgbClr val="FF0000"/>
                </a:solidFill>
              </a:rPr>
              <a:t>主动拉取</a:t>
            </a:r>
            <a:r>
              <a:rPr lang="zh-CN" altLang="en-US" sz="2400" dirty="0"/>
              <a:t>消息的情况，可改成</a:t>
            </a:r>
            <a:r>
              <a:rPr lang="en-US" altLang="zh-CN" sz="2400" dirty="0" err="1"/>
              <a:t>redis</a:t>
            </a:r>
            <a:endParaRPr lang="zh-CN" altLang="en-US" sz="2400" dirty="0"/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/>
              <a:t>2. </a:t>
            </a:r>
            <a:r>
              <a:rPr lang="zh-CN" altLang="en-US" sz="2400" dirty="0"/>
              <a:t>消息的顺序问题。当消息数量较大时，测试时发现出现时间上的</a:t>
            </a:r>
            <a:r>
              <a:rPr lang="zh-CN" altLang="en-US" sz="2400" dirty="0">
                <a:solidFill>
                  <a:srgbClr val="FF0000"/>
                </a:solidFill>
              </a:rPr>
              <a:t>乱序</a:t>
            </a:r>
            <a:r>
              <a:rPr lang="zh-CN" altLang="en-US" sz="2400" dirty="0"/>
              <a:t>问题。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/>
              <a:t>3. </a:t>
            </a:r>
            <a:r>
              <a:rPr lang="zh-CN" altLang="en-US" sz="2400" dirty="0"/>
              <a:t>架构上的问题。我们最后没有解决</a:t>
            </a:r>
            <a:r>
              <a:rPr lang="en-US" altLang="zh-CN" sz="2400" dirty="0"/>
              <a:t>msg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水平扩展</a:t>
            </a:r>
            <a:r>
              <a:rPr lang="zh-CN" altLang="en-US" sz="2400" dirty="0"/>
              <a:t>问题，这是最大的遗憾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482790" y="4311650"/>
            <a:ext cx="44008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4800" b="1" dirty="0">
                <a:solidFill>
                  <a:srgbClr val="4A70AE"/>
                </a:solidFill>
                <a:latin typeface="+mj-ea"/>
                <a:ea typeface="+mj-ea"/>
                <a:cs typeface="Arial" panose="020B0604020202020204" pitchFamily="34" charset="0"/>
              </a:rPr>
              <a:t>欢迎批评指正</a:t>
            </a:r>
            <a:r>
              <a:rPr lang="zh-CN" altLang="en-US" sz="4500" b="1" dirty="0">
                <a:solidFill>
                  <a:srgbClr val="4A70AE"/>
                </a:solidFill>
                <a:latin typeface="+mj-ea"/>
                <a:ea typeface="+mj-ea"/>
                <a:cs typeface="Arial" panose="020B0604020202020204" pitchFamily="34" charset="0"/>
              </a:rPr>
              <a:t>！</a:t>
            </a:r>
            <a:endParaRPr lang="en-US" altLang="zh-CN" sz="4500" b="1" dirty="0">
              <a:solidFill>
                <a:srgbClr val="4A70AE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5240" y="56356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2024 </a:t>
            </a:r>
            <a:r>
              <a:rPr lang="zh-CN" altLang="en-US"/>
              <a:t>年</a:t>
            </a:r>
            <a:r>
              <a:rPr lang="en-US" altLang="zh-CN"/>
              <a:t> 6 </a:t>
            </a:r>
            <a:r>
              <a:rPr lang="zh-CN" altLang="en-US"/>
              <a:t>月</a:t>
            </a:r>
            <a:r>
              <a:rPr lang="en-US" altLang="zh-CN"/>
              <a:t> 6 </a:t>
            </a:r>
            <a:r>
              <a:rPr lang="zh-CN" altLang="en-US"/>
              <a:t>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E09268-3709-423F-8B0D-2002322D92E3}"/>
              </a:ext>
            </a:extLst>
          </p:cNvPr>
          <p:cNvSpPr txBox="1"/>
          <p:nvPr/>
        </p:nvSpPr>
        <p:spPr>
          <a:xfrm>
            <a:off x="1260088" y="4203928"/>
            <a:ext cx="3311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A70AE"/>
                </a:solidFill>
                <a:latin typeface="+mj-ea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投之以桃</a:t>
            </a:r>
            <a:endParaRPr lang="en-US" altLang="zh-CN" sz="2800" dirty="0">
              <a:solidFill>
                <a:srgbClr val="4A70AE"/>
              </a:solidFill>
              <a:latin typeface="+mj-ea"/>
              <a:ea typeface="+mj-ea"/>
              <a:cs typeface="Arial" panose="020B0604020202020204" pitchFamily="34" charset="0"/>
              <a:sym typeface="Calibri" panose="020F0502020204030204" pitchFamily="34" charset="0"/>
            </a:endParaRPr>
          </a:p>
          <a:p>
            <a:r>
              <a:rPr lang="zh-CN" altLang="en-US" sz="2800" dirty="0">
                <a:solidFill>
                  <a:srgbClr val="4A70AE"/>
                </a:solidFill>
                <a:latin typeface="+mj-ea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报之以李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/>
          <p:cNvSpPr txBox="1"/>
          <p:nvPr/>
        </p:nvSpPr>
        <p:spPr>
          <a:xfrm>
            <a:off x="2673586" y="3794976"/>
            <a:ext cx="1537970" cy="1567180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US" altLang="zh-CN" sz="9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9600" b="1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4198147" y="4025498"/>
            <a:ext cx="1877431" cy="1107992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zh-CN" altLang="en-US" sz="6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尝试一：</a:t>
            </a:r>
            <a:r>
              <a:rPr lang="zh-CN" altLang="en-US">
                <a:sym typeface="+mn-ea"/>
              </a:rPr>
              <a:t>架构设计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934710" y="1383030"/>
            <a:ext cx="266636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zookeeper</a:t>
            </a:r>
            <a:r>
              <a:rPr lang="zh-CN" altLang="en-US"/>
              <a:t>有利于</a:t>
            </a:r>
            <a:r>
              <a:rPr lang="en-US" altLang="zh-CN"/>
              <a:t>chat</a:t>
            </a:r>
            <a:r>
              <a:rPr lang="zh-CN" altLang="en-US"/>
              <a:t>模块的水平扩展。</a:t>
            </a:r>
          </a:p>
          <a:p>
            <a:endParaRPr lang="zh-CN" altLang="en-US"/>
          </a:p>
          <a:p>
            <a:r>
              <a:rPr lang="en-US" altLang="zh-CN"/>
              <a:t>2. chat</a:t>
            </a:r>
            <a:r>
              <a:rPr lang="zh-CN" altLang="en-US"/>
              <a:t>模块利用</a:t>
            </a:r>
            <a:r>
              <a:rPr lang="en-US" altLang="zh-CN"/>
              <a:t>netty</a:t>
            </a:r>
            <a:r>
              <a:rPr lang="zh-CN" altLang="en-US"/>
              <a:t>，即用户与服务器建立连接，服务器通过管道向用户推送信息。</a:t>
            </a:r>
          </a:p>
          <a:p>
            <a:endParaRPr lang="zh-CN" altLang="en-US"/>
          </a:p>
          <a:p>
            <a:r>
              <a:rPr lang="en-US" altLang="zh-CN"/>
              <a:t>3. redis</a:t>
            </a:r>
            <a:r>
              <a:rPr lang="zh-CN" altLang="en-US"/>
              <a:t>存储用户与哪台</a:t>
            </a:r>
            <a:r>
              <a:rPr lang="en-US" altLang="zh-CN"/>
              <a:t>netty</a:t>
            </a:r>
            <a:r>
              <a:rPr lang="zh-CN" altLang="en-US"/>
              <a:t>服务器建立的连接。</a:t>
            </a:r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消息到达</a:t>
            </a:r>
            <a:r>
              <a:rPr lang="en-US" altLang="zh-CN"/>
              <a:t>msg</a:t>
            </a:r>
            <a:r>
              <a:rPr lang="zh-CN" altLang="en-US"/>
              <a:t>模块通过</a:t>
            </a:r>
            <a:r>
              <a:rPr lang="en-US" altLang="zh-CN"/>
              <a:t>rocketMQ</a:t>
            </a:r>
            <a:r>
              <a:rPr lang="zh-CN" altLang="en-US"/>
              <a:t>转达</a:t>
            </a:r>
            <a:r>
              <a:rPr lang="en-US" altLang="zh-CN"/>
              <a:t>chat</a:t>
            </a:r>
            <a:r>
              <a:rPr lang="zh-CN" altLang="en-US"/>
              <a:t>模块，再将消息存入数据库。</a:t>
            </a:r>
          </a:p>
        </p:txBody>
      </p:sp>
      <p:pic>
        <p:nvPicPr>
          <p:cNvPr id="110" name="图片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171450" y="755015"/>
            <a:ext cx="5243195" cy="5710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尝试一：</a:t>
            </a:r>
            <a:r>
              <a:rPr lang="zh-CN" altLang="en-US">
                <a:sym typeface="+mn-ea"/>
              </a:rPr>
              <a:t>架构设计</a:t>
            </a:r>
            <a:endParaRPr lang="en-US" altLang="zh-CN"/>
          </a:p>
        </p:txBody>
      </p:sp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323850" y="823595"/>
            <a:ext cx="4514850" cy="5605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191589" y="3362991"/>
            <a:ext cx="3223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服务器部署情况如左图中所示。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尝试一：结果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7980" y="852805"/>
            <a:ext cx="246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QPS: 2500 / 10s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85" y="1249680"/>
            <a:ext cx="5929630" cy="547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尝试二：</a:t>
            </a:r>
            <a:r>
              <a:rPr lang="zh-CN" altLang="en-US">
                <a:sym typeface="+mn-ea"/>
              </a:rPr>
              <a:t>架构设计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61685" y="2466340"/>
            <a:ext cx="2943225" cy="1926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总体架构不变，利用</a:t>
            </a:r>
            <a:r>
              <a:rPr lang="en-US" altLang="zh-CN">
                <a:solidFill>
                  <a:srgbClr val="FF0000"/>
                </a:solidFill>
              </a:rPr>
              <a:t>RocketMQ</a:t>
            </a:r>
            <a:r>
              <a:rPr lang="zh-CN" altLang="en-US">
                <a:solidFill>
                  <a:srgbClr val="FF0000"/>
                </a:solidFill>
              </a:rPr>
              <a:t>将数据写入数据库的时间延后，提高系统的响应速度。</a:t>
            </a:r>
          </a:p>
        </p:txBody>
      </p:sp>
      <p:pic>
        <p:nvPicPr>
          <p:cNvPr id="107" name="图片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171450" y="784860"/>
            <a:ext cx="5243830" cy="5749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尝试二：结果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7980" y="915035"/>
            <a:ext cx="246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QPS: 1200 / 1s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" y="1519555"/>
            <a:ext cx="8067675" cy="4485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尝试三：</a:t>
            </a:r>
            <a:r>
              <a:rPr lang="zh-CN" altLang="en-US">
                <a:sym typeface="+mn-ea"/>
              </a:rPr>
              <a:t>架构设计（最终架构）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821680" y="32181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使用</a:t>
            </a:r>
            <a:r>
              <a:rPr lang="en-US" altLang="zh-CN" sz="2000">
                <a:solidFill>
                  <a:srgbClr val="FF0000"/>
                </a:solidFill>
              </a:rPr>
              <a:t>nginx</a:t>
            </a:r>
            <a:r>
              <a:rPr lang="zh-CN" altLang="en-US" sz="2000">
                <a:solidFill>
                  <a:srgbClr val="FF0000"/>
                </a:solidFill>
              </a:rPr>
              <a:t>实现负载均衡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</p:txBody>
      </p:sp>
      <p:pic>
        <p:nvPicPr>
          <p:cNvPr id="109" name="图片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267335" y="755015"/>
            <a:ext cx="5424170" cy="6020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尝试三：</a:t>
            </a:r>
            <a:r>
              <a:rPr lang="zh-CN" altLang="en-US">
                <a:sym typeface="+mn-ea"/>
              </a:rPr>
              <a:t>架构设计（最终架构）</a:t>
            </a:r>
            <a:endParaRPr lang="en-US" altLang="zh-CN"/>
          </a:p>
        </p:txBody>
      </p:sp>
      <p:pic>
        <p:nvPicPr>
          <p:cNvPr id="111" name="图片 1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4970" y="1327785"/>
            <a:ext cx="8520430" cy="3790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4970" y="5530850"/>
            <a:ext cx="781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减少一台</a:t>
            </a:r>
            <a:r>
              <a:rPr lang="en-US" altLang="zh-CN"/>
              <a:t>chat</a:t>
            </a:r>
            <a:r>
              <a:rPr lang="zh-CN" altLang="en-US"/>
              <a:t>，增加一台</a:t>
            </a:r>
            <a:r>
              <a:rPr lang="en-US" altLang="zh-CN"/>
              <a:t>gateway</a:t>
            </a:r>
            <a:r>
              <a:rPr lang="zh-CN" altLang="en-US"/>
              <a:t>，一台</a:t>
            </a:r>
            <a:r>
              <a:rPr lang="en-US" altLang="zh-CN"/>
              <a:t>nginx</a:t>
            </a:r>
            <a:r>
              <a:rPr lang="zh-CN" altLang="en-US"/>
              <a:t>，一台</a:t>
            </a:r>
            <a:r>
              <a:rPr lang="en-US" altLang="zh-CN"/>
              <a:t>msg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COMMONDATA" val="eyJoZGlkIjoiMzMwMTc3ZDNjMGU4MDZiNzk3ZDMwODE3ZjVkZDYwYTEifQ=="/>
</p:tagLst>
</file>

<file path=ppt/theme/theme1.xml><?xml version="1.0" encoding="utf-8"?>
<a:theme xmlns:a="http://schemas.openxmlformats.org/drawingml/2006/main" name="Office 主题">
  <a:themeElements>
    <a:clrScheme name="自定义 2506">
      <a:dk1>
        <a:sysClr val="windowText" lastClr="000000"/>
      </a:dk1>
      <a:lt1>
        <a:sysClr val="window" lastClr="FFFFFF"/>
      </a:lt1>
      <a:dk2>
        <a:srgbClr val="293764"/>
      </a:dk2>
      <a:lt2>
        <a:srgbClr val="4A70AE"/>
      </a:lt2>
      <a:accent1>
        <a:srgbClr val="4A70AE"/>
      </a:accent1>
      <a:accent2>
        <a:srgbClr val="293764"/>
      </a:accent2>
      <a:accent3>
        <a:srgbClr val="4A70AE"/>
      </a:accent3>
      <a:accent4>
        <a:srgbClr val="293764"/>
      </a:accent4>
      <a:accent5>
        <a:srgbClr val="4A70AE"/>
      </a:accent5>
      <a:accent6>
        <a:srgbClr val="29376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378</Words>
  <Application>Microsoft Office PowerPoint</Application>
  <PresentationFormat>全屏显示(4:3)</PresentationFormat>
  <Paragraphs>66</Paragraphs>
  <Slides>17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Arial Black</vt:lpstr>
      <vt:lpstr>Calibri</vt:lpstr>
      <vt:lpstr>Office 主题</vt:lpstr>
      <vt:lpstr>PowerPoint 演示文稿</vt:lpstr>
      <vt:lpstr>PowerPoint 演示文稿</vt:lpstr>
      <vt:lpstr>尝试一：架构设计</vt:lpstr>
      <vt:lpstr>尝试一：架构设计</vt:lpstr>
      <vt:lpstr>尝试一：结果</vt:lpstr>
      <vt:lpstr>尝试二：架构设计</vt:lpstr>
      <vt:lpstr>尝试二：结果</vt:lpstr>
      <vt:lpstr>尝试三：架构设计（最终架构）</vt:lpstr>
      <vt:lpstr>尝试三：架构设计（最终架构）</vt:lpstr>
      <vt:lpstr>尝试三：结果</vt:lpstr>
      <vt:lpstr>性能提升</vt:lpstr>
      <vt:lpstr>PowerPoint 演示文稿</vt:lpstr>
      <vt:lpstr>PowerPoint 演示文稿</vt:lpstr>
      <vt:lpstr>代码讲解</vt:lpstr>
      <vt:lpstr>PowerPoint 演示文稿</vt:lpstr>
      <vt:lpstr>不足之处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Zeyu Zuo</cp:lastModifiedBy>
  <cp:revision>49</cp:revision>
  <dcterms:created xsi:type="dcterms:W3CDTF">2015-05-05T08:02:00Z</dcterms:created>
  <dcterms:modified xsi:type="dcterms:W3CDTF">2024-06-08T10:40:38Z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F82D5AA0FCBF4CC38B4B6A12336A6DB0_12</vt:lpwstr>
  </property>
  <property fmtid="{D5CDD505-2E9C-101B-9397-08002B2CF9AE}" pid="3" name="KSOProductBuildVer">
    <vt:lpwstr>2052-12.1.0.16929</vt:lpwstr>
  </property>
</Properties>
</file>