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86B8FC-BC8D-4614-B4DA-7F824DFCAF17}">
  <a:tblStyle styleId="{6D86B8FC-BC8D-4614-B4DA-7F824DFCAF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bctraining.github.io/scRNA-seq/lessons/02_SC_generation_of_count_matrix.htm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447f97b7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447f97b7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a4d5d4b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a4d5d4b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5934f0bb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5934f0bb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5934f0bb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5934f0bb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As b goes to infinity, it converges to poisson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Note b is denoted as \theta in MASS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5934f0bb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5934f0bb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5934f0b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5934f0b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Emphais </a:t>
            </a:r>
            <a:r>
              <a:rPr lang="en" sz="1000">
                <a:solidFill>
                  <a:schemeClr val="dk1"/>
                </a:solidFill>
              </a:rPr>
              <a:t>point</a:t>
            </a:r>
            <a:r>
              <a:rPr lang="en" sz="1000">
                <a:solidFill>
                  <a:schemeClr val="dk1"/>
                </a:solidFill>
              </a:rPr>
              <a:t> is negative control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To investigate the performance of count splitting under overdispersion, we generate datasets under(4.14) with n = 200 and p=10. For each dataset, Λ</a:t>
            </a:r>
            <a:r>
              <a:rPr lang="en" sz="700">
                <a:solidFill>
                  <a:schemeClr val="dk1"/>
                </a:solidFill>
              </a:rPr>
              <a:t>ij </a:t>
            </a:r>
            <a:r>
              <a:rPr lang="en" sz="1000">
                <a:solidFill>
                  <a:schemeClr val="dk1"/>
                </a:solidFill>
              </a:rPr>
              <a:t>=Λ=5fori=1,...,nand j = 1,...,p, and b</a:t>
            </a:r>
            <a:r>
              <a:rPr lang="en" sz="700">
                <a:solidFill>
                  <a:schemeClr val="dk1"/>
                </a:solidFill>
              </a:rPr>
              <a:t>j </a:t>
            </a:r>
            <a:r>
              <a:rPr lang="en" sz="1000">
                <a:solidFill>
                  <a:schemeClr val="dk1"/>
                </a:solidFill>
              </a:rPr>
              <a:t>= b for j = 1,...,p, so that every element of X is drawn from the same distri- bution. We generate 500 datasets for each value of b ∈ {50, 10, 5, 0.5}, so that </a:t>
            </a:r>
            <a:r>
              <a:rPr lang="en" sz="700">
                <a:solidFill>
                  <a:schemeClr val="dk1"/>
                </a:solidFill>
              </a:rPr>
              <a:t>Λb </a:t>
            </a:r>
            <a:r>
              <a:rPr lang="en" sz="1000">
                <a:solidFill>
                  <a:schemeClr val="dk1"/>
                </a:solidFill>
              </a:rPr>
              <a:t>∈ {0.1, 0.5, 1, 10}. Figure 2 displays the Wald p-values that result from running Algorithm 1 with a negative binomial GLM in Step 2, for all genes across all of the simulated datasets.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5934f0bb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5934f0bb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5934f0bb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5934f0bb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Emohaisse these atre two </a:t>
            </a:r>
            <a:r>
              <a:rPr lang="en"/>
              <a:t>different</a:t>
            </a:r>
            <a:r>
              <a:rPr lang="en"/>
              <a:t> \topicd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5934f0bb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5934f0bb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21cb964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921cb964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Notebook for details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a4d5d4b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a4d5d4b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21cb964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21cb964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921cb9644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921cb9644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5934f0bb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5934f0bb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21cb964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21cb964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921cb964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921cb964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21cb9644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921cb9644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5934f0bb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5934f0bb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6a4d5d4b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6a4d5d4b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8447f97b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8447f97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https://hbctraining.github.io/scRNA-seq/lessons/02_SC_generation_of_count_matrix.html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interpretable cellular and gene signature embeddings from single-cell transcriptomic data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447f97b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447f97b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447f97b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447f97b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Reformulate a simpler objective function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447f97b7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447f97b7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title informative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a4d5d4b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6a4d5d4b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might not be obtained in low dim embedding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a4d5d4b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a4d5d4b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 two part (not two half)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11" Type="http://schemas.openxmlformats.org/officeDocument/2006/relationships/image" Target="../media/image36.png"/><Relationship Id="rId10" Type="http://schemas.openxmlformats.org/officeDocument/2006/relationships/image" Target="../media/image33.png"/><Relationship Id="rId9" Type="http://schemas.openxmlformats.org/officeDocument/2006/relationships/image" Target="../media/image37.png"/><Relationship Id="rId5" Type="http://schemas.openxmlformats.org/officeDocument/2006/relationships/image" Target="../media/image26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3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38.png"/><Relationship Id="rId6" Type="http://schemas.openxmlformats.org/officeDocument/2006/relationships/image" Target="../media/image51.png"/><Relationship Id="rId7" Type="http://schemas.openxmlformats.org/officeDocument/2006/relationships/image" Target="../media/image3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Relationship Id="rId5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png"/><Relationship Id="rId4" Type="http://schemas.openxmlformats.org/officeDocument/2006/relationships/image" Target="../media/image5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middleprofessor.com/files/applied-biostatistics_bookdown/_book/generalized-linear-models-i-count-data.html" TargetMode="External"/><Relationship Id="rId4" Type="http://schemas.openxmlformats.org/officeDocument/2006/relationships/hyperlink" Target="https://arxiv.org/abs/2207.00554" TargetMode="External"/><Relationship Id="rId5" Type="http://schemas.openxmlformats.org/officeDocument/2006/relationships/hyperlink" Target="https://anna-neufeld.github.io/countsplit/" TargetMode="External"/><Relationship Id="rId6" Type="http://schemas.openxmlformats.org/officeDocument/2006/relationships/hyperlink" Target="https://github.com/anna-neufeld/countsplit_pap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hyperlink" Target="https://hbctraining.github.io/scRNA-seq/lessons/02_SC_generation_of_count_matri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4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80"/>
              <a:t>Inference after latent variable estimation for</a:t>
            </a:r>
            <a:endParaRPr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single-cell RNA sequencing data</a:t>
            </a:r>
            <a:endParaRPr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Mefford &amp; Boyang Fu &amp; Zeyuan 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3190550" y="3325050"/>
            <a:ext cx="201900" cy="109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splitting (1): </a:t>
            </a:r>
            <a:r>
              <a:rPr lang="en" sz="2833"/>
              <a:t>Generate two sets with transferable latent information</a:t>
            </a:r>
            <a:endParaRPr/>
          </a:p>
        </p:txBody>
      </p:sp>
      <p:graphicFrame>
        <p:nvGraphicFramePr>
          <p:cNvPr id="183" name="Google Shape;183;p22"/>
          <p:cNvGraphicFramePr/>
          <p:nvPr/>
        </p:nvGraphicFramePr>
        <p:xfrm>
          <a:off x="311688" y="14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{6D86B8FC-BC8D-4614-B4DA-7F824DFCAF17}</a:tableStyleId>
              </a:tblPr>
              <a:tblGrid>
                <a:gridCol w="523600"/>
                <a:gridCol w="500100"/>
                <a:gridCol w="536175"/>
                <a:gridCol w="417900"/>
                <a:gridCol w="494450"/>
              </a:tblGrid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Gene 1</a:t>
                      </a:r>
                      <a:endParaRPr b="1" sz="7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D85C6"/>
                          </a:solidFill>
                        </a:rPr>
                        <a:t>Gene 2</a:t>
                      </a:r>
                      <a:endParaRPr b="1" sz="7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A64D79"/>
                          </a:solidFill>
                        </a:rPr>
                        <a:t>Gene p</a:t>
                      </a:r>
                      <a:endParaRPr b="1" sz="7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80000"/>
                          </a:solidFill>
                        </a:rPr>
                        <a:t>Cell 1</a:t>
                      </a:r>
                      <a:endParaRPr b="1" sz="7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900"/>
                          </a:solidFill>
                        </a:rPr>
                        <a:t>Cell 2</a:t>
                      </a:r>
                      <a:endParaRPr b="1" sz="7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.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6AA84F"/>
                          </a:solidFill>
                        </a:rPr>
                        <a:t>Cell n</a:t>
                      </a:r>
                      <a:endParaRPr b="1" sz="7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18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4" name="Google Shape;184;p22"/>
          <p:cNvCxnSpPr/>
          <p:nvPr/>
        </p:nvCxnSpPr>
        <p:spPr>
          <a:xfrm>
            <a:off x="2838338" y="2058400"/>
            <a:ext cx="352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5" name="Google Shape;185;p22"/>
          <p:cNvGraphicFramePr/>
          <p:nvPr/>
        </p:nvGraphicFramePr>
        <p:xfrm>
          <a:off x="3342938" y="14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{6D86B8FC-BC8D-4614-B4DA-7F824DFCAF17}</a:tableStyleId>
              </a:tblPr>
              <a:tblGrid>
                <a:gridCol w="523600"/>
                <a:gridCol w="500100"/>
                <a:gridCol w="536175"/>
                <a:gridCol w="417900"/>
                <a:gridCol w="494450"/>
              </a:tblGrid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Gene 1</a:t>
                      </a:r>
                      <a:endParaRPr b="1" sz="7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D85C6"/>
                          </a:solidFill>
                        </a:rPr>
                        <a:t>Gene 2</a:t>
                      </a:r>
                      <a:endParaRPr b="1" sz="7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A64D79"/>
                          </a:solidFill>
                        </a:rPr>
                        <a:t>Gene p</a:t>
                      </a:r>
                      <a:endParaRPr b="1" sz="7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80000"/>
                          </a:solidFill>
                        </a:rPr>
                        <a:t>Cell 1</a:t>
                      </a:r>
                      <a:endParaRPr b="1" sz="7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8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900"/>
                          </a:solidFill>
                        </a:rPr>
                        <a:t>Cell 2</a:t>
                      </a:r>
                      <a:endParaRPr b="1" sz="7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.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6AA84F"/>
                          </a:solidFill>
                        </a:rPr>
                        <a:t>Cell n</a:t>
                      </a:r>
                      <a:endParaRPr b="1" sz="7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22"/>
          <p:cNvGraphicFramePr/>
          <p:nvPr/>
        </p:nvGraphicFramePr>
        <p:xfrm>
          <a:off x="6158213" y="14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{6D86B8FC-BC8D-4614-B4DA-7F824DFCAF17}</a:tableStyleId>
              </a:tblPr>
              <a:tblGrid>
                <a:gridCol w="523600"/>
                <a:gridCol w="500100"/>
                <a:gridCol w="536175"/>
                <a:gridCol w="417900"/>
                <a:gridCol w="494450"/>
              </a:tblGrid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Gene 1</a:t>
                      </a:r>
                      <a:endParaRPr b="1" sz="7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D85C6"/>
                          </a:solidFill>
                        </a:rPr>
                        <a:t>Gene 2</a:t>
                      </a:r>
                      <a:endParaRPr b="1" sz="7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A64D79"/>
                          </a:solidFill>
                        </a:rPr>
                        <a:t>Gene p</a:t>
                      </a:r>
                      <a:endParaRPr b="1" sz="7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80000"/>
                          </a:solidFill>
                        </a:rPr>
                        <a:t>Cell 1</a:t>
                      </a:r>
                      <a:endParaRPr b="1" sz="7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 </a:t>
                      </a:r>
                      <a:r>
                        <a:rPr lang="en" sz="700">
                          <a:solidFill>
                            <a:srgbClr val="FF0000"/>
                          </a:solidFill>
                        </a:rPr>
                        <a:t>- 2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 </a:t>
                      </a:r>
                      <a:r>
                        <a:rPr lang="en" sz="700">
                          <a:solidFill>
                            <a:srgbClr val="FF0000"/>
                          </a:solidFill>
                        </a:rPr>
                        <a:t>- 1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 </a:t>
                      </a:r>
                      <a:r>
                        <a:rPr lang="en" sz="700">
                          <a:solidFill>
                            <a:srgbClr val="FF0000"/>
                          </a:solidFill>
                        </a:rPr>
                        <a:t>- 8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900"/>
                          </a:solidFill>
                        </a:rPr>
                        <a:t>Cell 2</a:t>
                      </a:r>
                      <a:endParaRPr b="1" sz="7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 </a:t>
                      </a:r>
                      <a:r>
                        <a:rPr lang="en" sz="700">
                          <a:solidFill>
                            <a:srgbClr val="FF0000"/>
                          </a:solidFill>
                        </a:rPr>
                        <a:t>- 2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 </a:t>
                      </a:r>
                      <a:r>
                        <a:rPr lang="en" sz="700">
                          <a:solidFill>
                            <a:srgbClr val="FF0000"/>
                          </a:solidFill>
                        </a:rPr>
                        <a:t>- 0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.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6AA84F"/>
                          </a:solidFill>
                        </a:rPr>
                        <a:t>Cell n</a:t>
                      </a:r>
                      <a:endParaRPr b="1" sz="7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 </a:t>
                      </a:r>
                      <a:r>
                        <a:rPr lang="en" sz="700">
                          <a:solidFill>
                            <a:srgbClr val="FF0000"/>
                          </a:solidFill>
                        </a:rPr>
                        <a:t>- 15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 </a:t>
                      </a:r>
                      <a:r>
                        <a:rPr lang="en" sz="700">
                          <a:solidFill>
                            <a:srgbClr val="FF0000"/>
                          </a:solidFill>
                        </a:rPr>
                        <a:t>- 0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18 </a:t>
                      </a:r>
                      <a:r>
                        <a:rPr lang="en" sz="700">
                          <a:solidFill>
                            <a:srgbClr val="FF0000"/>
                          </a:solidFill>
                        </a:rPr>
                        <a:t>- 9</a:t>
                      </a:r>
                      <a:endParaRPr sz="7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900" y="2955037"/>
            <a:ext cx="285332" cy="2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450" y="2955037"/>
            <a:ext cx="779900" cy="2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721" y="2929671"/>
            <a:ext cx="2245175" cy="31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2"/>
          <p:cNvCxnSpPr/>
          <p:nvPr/>
        </p:nvCxnSpPr>
        <p:spPr>
          <a:xfrm>
            <a:off x="1657075" y="3062100"/>
            <a:ext cx="1243500" cy="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2"/>
          <p:cNvCxnSpPr/>
          <p:nvPr/>
        </p:nvCxnSpPr>
        <p:spPr>
          <a:xfrm flipH="1" rot="10800000">
            <a:off x="4191938" y="3080075"/>
            <a:ext cx="14682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92" name="Google Shape;192;p22"/>
          <p:cNvSpPr/>
          <p:nvPr/>
        </p:nvSpPr>
        <p:spPr>
          <a:xfrm>
            <a:off x="2521400" y="3545138"/>
            <a:ext cx="154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variable estimation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0313" y="4567250"/>
            <a:ext cx="987613" cy="30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/>
          <p:nvPr/>
        </p:nvCxnSpPr>
        <p:spPr>
          <a:xfrm>
            <a:off x="2756625" y="4780050"/>
            <a:ext cx="975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6898975" y="3316575"/>
            <a:ext cx="16500" cy="60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2"/>
          <p:cNvSpPr txBox="1"/>
          <p:nvPr/>
        </p:nvSpPr>
        <p:spPr>
          <a:xfrm>
            <a:off x="5600675" y="4077425"/>
            <a:ext cx="2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expression analysis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8350" y="4597600"/>
            <a:ext cx="5061926" cy="35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splitting (2): </a:t>
            </a:r>
            <a:r>
              <a:rPr lang="en" sz="2833"/>
              <a:t>Generate two sets with mutually independent property</a:t>
            </a:r>
            <a:endParaRPr sz="28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925" y="2073751"/>
            <a:ext cx="352200" cy="3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900" y="2101498"/>
            <a:ext cx="397950" cy="2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458125" y="2496913"/>
            <a:ext cx="8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725" y="2073124"/>
            <a:ext cx="352200" cy="3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7625" y="2000901"/>
            <a:ext cx="2198750" cy="48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7800" y="2101488"/>
            <a:ext cx="190638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657200" y="3681388"/>
            <a:ext cx="471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Binomial thinning of Poisson process:</a:t>
            </a:r>
            <a:r>
              <a:rPr lang="en"/>
              <a:t> 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7300" y="3585475"/>
            <a:ext cx="1906399" cy="24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67300" y="3943063"/>
            <a:ext cx="2390843" cy="2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4411825" y="3679288"/>
            <a:ext cx="206400" cy="450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55225" y="2525550"/>
            <a:ext cx="3389737" cy="3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26050" y="2552875"/>
            <a:ext cx="3586411" cy="2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Data 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470700" y="1812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Overdispersion 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Count Splitting on PBMC 3k and Mouse </a:t>
            </a:r>
            <a:r>
              <a:rPr b="1" lang="en" sz="2200">
                <a:solidFill>
                  <a:schemeClr val="dk1"/>
                </a:solidFill>
              </a:rPr>
              <a:t>Brain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311700" y="16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</a:t>
            </a:r>
            <a:r>
              <a:rPr lang="en"/>
              <a:t>verdispersion (NB parametrization)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45346"/>
          <a:stretch/>
        </p:blipFill>
        <p:spPr>
          <a:xfrm>
            <a:off x="890850" y="2888275"/>
            <a:ext cx="2378776" cy="120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300" y="1005325"/>
            <a:ext cx="4979773" cy="39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679425" y="4096575"/>
            <a:ext cx="31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</a:t>
            </a:r>
            <a:r>
              <a:rPr lang="en"/>
              <a:t> b indicates larger deviation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Larger b behaves similar to Poisson</a:t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b="60830" l="0" r="0" t="0"/>
          <a:stretch/>
        </p:blipFill>
        <p:spPr>
          <a:xfrm>
            <a:off x="890850" y="1215150"/>
            <a:ext cx="2378776" cy="86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Overdispersion (Correlation between Train and Test)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311700" y="1182138"/>
            <a:ext cx="8520600" cy="469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independence between              an</a:t>
            </a:r>
            <a:r>
              <a:rPr lang="en"/>
              <a:t>d            </a:t>
            </a:r>
            <a:r>
              <a:rPr lang="en">
                <a:solidFill>
                  <a:schemeClr val="dk1"/>
                </a:solidFill>
              </a:rPr>
              <a:t>no longer holds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 b="0" l="0" r="51732" t="0"/>
          <a:stretch/>
        </p:blipFill>
        <p:spPr>
          <a:xfrm>
            <a:off x="3289850" y="1218450"/>
            <a:ext cx="761625" cy="35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4">
            <a:alphaModFix/>
          </a:blip>
          <a:srcRect b="0" l="0" r="56113" t="0"/>
          <a:stretch/>
        </p:blipFill>
        <p:spPr>
          <a:xfrm>
            <a:off x="4572000" y="1264950"/>
            <a:ext cx="635925" cy="3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25" y="2005113"/>
            <a:ext cx="8839204" cy="204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/>
          <p:nvPr/>
        </p:nvSpPr>
        <p:spPr>
          <a:xfrm>
            <a:off x="6018900" y="3458075"/>
            <a:ext cx="356100" cy="46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26"/>
          <p:cNvGrpSpPr/>
          <p:nvPr/>
        </p:nvGrpSpPr>
        <p:grpSpPr>
          <a:xfrm>
            <a:off x="3143275" y="4163926"/>
            <a:ext cx="3168109" cy="656013"/>
            <a:chOff x="2849148" y="4067589"/>
            <a:chExt cx="3425724" cy="790186"/>
          </a:xfrm>
        </p:grpSpPr>
        <p:pic>
          <p:nvPicPr>
            <p:cNvPr id="241" name="Google Shape;24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49148" y="4067589"/>
              <a:ext cx="553258" cy="75478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2" name="Google Shape;242;p26"/>
            <p:cNvCxnSpPr/>
            <p:nvPr/>
          </p:nvCxnSpPr>
          <p:spPr>
            <a:xfrm flipH="1">
              <a:off x="3488711" y="4274534"/>
              <a:ext cx="7800" cy="411600"/>
            </a:xfrm>
            <a:prstGeom prst="straightConnector1">
              <a:avLst/>
            </a:prstGeom>
            <a:noFill/>
            <a:ln cap="flat" cmpd="sng" w="19050">
              <a:solidFill>
                <a:srgbClr val="A61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43" name="Google Shape;243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11925" y="4103000"/>
              <a:ext cx="2103127" cy="7547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4" name="Google Shape;244;p26"/>
            <p:cNvCxnSpPr/>
            <p:nvPr/>
          </p:nvCxnSpPr>
          <p:spPr>
            <a:xfrm flipH="1">
              <a:off x="6267072" y="4274575"/>
              <a:ext cx="7800" cy="411600"/>
            </a:xfrm>
            <a:prstGeom prst="straightConnector1">
              <a:avLst/>
            </a:prstGeom>
            <a:noFill/>
            <a:ln cap="flat" cmpd="sng" w="19050">
              <a:solidFill>
                <a:srgbClr val="A61C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Overdispersion</a:t>
            </a:r>
            <a:r>
              <a:rPr lang="en"/>
              <a:t> - simulation study</a:t>
            </a:r>
            <a:endParaRPr/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5" y="1017725"/>
            <a:ext cx="9107651" cy="262380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 txBox="1"/>
          <p:nvPr/>
        </p:nvSpPr>
        <p:spPr>
          <a:xfrm>
            <a:off x="2220875" y="3877575"/>
            <a:ext cx="4322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Simulated with n = 200, p = 10, </a:t>
            </a:r>
            <a:endParaRPr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Lambda = 5, b = {50, 10, 5, 0.</a:t>
            </a:r>
            <a:r>
              <a:rPr lang="en" sz="1100">
                <a:solidFill>
                  <a:schemeClr val="dk1"/>
                </a:solidFill>
              </a:rPr>
              <a:t>5}</a:t>
            </a:r>
            <a:endParaRPr sz="11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X drawn from same distribution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DE: </a:t>
            </a:r>
            <a:r>
              <a:rPr lang="en" sz="1100">
                <a:solidFill>
                  <a:schemeClr val="dk1"/>
                </a:solidFill>
              </a:rPr>
              <a:t>GLM with NB, </a:t>
            </a:r>
            <a:r>
              <a:rPr lang="en" sz="1100">
                <a:solidFill>
                  <a:schemeClr val="dk1"/>
                </a:solidFill>
              </a:rPr>
              <a:t>Wald test on coefficient related to estimated L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overdispersion coefficient </a:t>
            </a:r>
            <a:r>
              <a:rPr lang="en" sz="2200"/>
              <a:t>(double-dipped)</a:t>
            </a:r>
            <a:endParaRPr sz="2200"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1534075" y="3752000"/>
            <a:ext cx="82368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MASS::glm.nb(X[,gene_j] ~ L.hat + offset(log(size.factors)))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8" name="Google Shape;258;p28"/>
          <p:cNvSpPr txBox="1"/>
          <p:nvPr/>
        </p:nvSpPr>
        <p:spPr>
          <a:xfrm>
            <a:off x="1534075" y="1224650"/>
            <a:ext cx="3964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X and Learn L: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coverage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dim embedding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Clustering/Pseudotime -&gt; L.hat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975" y="4055051"/>
            <a:ext cx="511653" cy="626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1534063" y="4201925"/>
            <a:ext cx="15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Estimate</a:t>
            </a:r>
            <a:endParaRPr sz="7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8"/>
          <p:cNvPicPr preferRelativeResize="0"/>
          <p:nvPr/>
        </p:nvPicPr>
        <p:blipFill rotWithShape="1">
          <a:blip r:embed="rId4">
            <a:alphaModFix/>
          </a:blip>
          <a:srcRect b="4291" l="0" r="0" t="76119"/>
          <a:stretch/>
        </p:blipFill>
        <p:spPr>
          <a:xfrm>
            <a:off x="1645550" y="3340175"/>
            <a:ext cx="3540649" cy="41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 rotWithShape="1">
          <a:blip r:embed="rId4">
            <a:alphaModFix/>
          </a:blip>
          <a:srcRect b="23956" l="16576" r="0" t="53668"/>
          <a:stretch/>
        </p:blipFill>
        <p:spPr>
          <a:xfrm>
            <a:off x="1569350" y="2766575"/>
            <a:ext cx="2953800" cy="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 rotWithShape="1">
          <a:blip r:embed="rId5">
            <a:alphaModFix/>
          </a:blip>
          <a:srcRect b="0" l="49909" r="0" t="0"/>
          <a:stretch/>
        </p:blipFill>
        <p:spPr>
          <a:xfrm>
            <a:off x="5743175" y="1092250"/>
            <a:ext cx="2490326" cy="248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PBMC-3k: overdispersion analysis </a:t>
            </a:r>
            <a:r>
              <a:rPr lang="en"/>
              <a:t> </a:t>
            </a:r>
            <a:endParaRPr/>
          </a:p>
        </p:txBody>
      </p:sp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25" y="925625"/>
            <a:ext cx="3820974" cy="382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2900" y="925625"/>
            <a:ext cx="3820974" cy="382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 txBox="1"/>
          <p:nvPr/>
        </p:nvSpPr>
        <p:spPr>
          <a:xfrm>
            <a:off x="2064963" y="4672425"/>
            <a:ext cx="11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HVG 2000</a:t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6263375" y="4672425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r>
              <a:rPr lang="en"/>
              <a:t> 2000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325" y="817825"/>
            <a:ext cx="3820974" cy="382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Mouse Brain: over-dispersion analysis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0"/>
          <p:cNvPicPr preferRelativeResize="0"/>
          <p:nvPr/>
        </p:nvPicPr>
        <p:blipFill rotWithShape="1">
          <a:blip r:embed="rId4">
            <a:alphaModFix/>
          </a:blip>
          <a:srcRect b="3910" l="940" r="-940" t="0"/>
          <a:stretch/>
        </p:blipFill>
        <p:spPr>
          <a:xfrm>
            <a:off x="906663" y="817825"/>
            <a:ext cx="3820974" cy="36716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6414450" y="4610100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2000</a:t>
            </a:r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2296800" y="4586100"/>
            <a:ext cx="11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HVG 2000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PBMC-3k: DE analysis </a:t>
            </a:r>
            <a:endParaRPr/>
          </a:p>
        </p:txBody>
      </p:sp>
      <p:pic>
        <p:nvPicPr>
          <p:cNvPr id="287" name="Google Shape;2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2188"/>
            <a:ext cx="8839204" cy="220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967950" y="3100250"/>
            <a:ext cx="8133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Full: using entire data to cluster and perform DE. so we double dipped entire data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Train: using half of the data (aka the train part) to cluster and perform 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Test: using </a:t>
            </a:r>
            <a:r>
              <a:rPr lang="en" sz="1100">
                <a:solidFill>
                  <a:schemeClr val="dk1"/>
                </a:solidFill>
              </a:rPr>
              <a:t>the test part of the count but copy the labels/cluster annotation from train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Test denovo: same as test except we also using test to obtain labels. so we double dipped test part of the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Note: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en" sz="1100">
                <a:solidFill>
                  <a:schemeClr val="dk1"/>
                </a:solidFill>
              </a:rPr>
              <a:t>For distinct cluster 4 (B cells)  in train, it is extremely well preserved in test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Both"/>
            </a:pPr>
            <a:r>
              <a:rPr lang="en" sz="1100">
                <a:solidFill>
                  <a:schemeClr val="dk1"/>
                </a:solidFill>
              </a:rPr>
              <a:t>For CD subtypes: cluster 2 (Memory CD4+) and cluster 0 (Naive CD4+ T) in train, they are less well preserved in test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4467775" y="500825"/>
            <a:ext cx="45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37875" y="1266275"/>
            <a:ext cx="62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 common question to ask in scRNA-seq data: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49950" y="1727975"/>
            <a:ext cx="7463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What genes are differentially expressed among latent space (cell types, cell pseudotime)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537875" y="3023538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One popular strategy to answer this question: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649950" y="348525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1: Latent variable estimation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49950" y="400052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Step 2: Differential expression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PBMC-3k: DE analysis (B vs rest)</a:t>
            </a:r>
            <a:endParaRPr/>
          </a:p>
        </p:txBody>
      </p:sp>
      <p:pic>
        <p:nvPicPr>
          <p:cNvPr id="295" name="Google Shape;2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" y="1371600"/>
            <a:ext cx="8839202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PBMC-3k: DE analysis (B vs rest)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" y="1371600"/>
            <a:ext cx="8839202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/>
        </p:nvSpPr>
        <p:spPr>
          <a:xfrm>
            <a:off x="1518400" y="4303575"/>
            <a:ext cx="2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no difference at all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PBMC-</a:t>
            </a:r>
            <a:r>
              <a:rPr lang="en"/>
              <a:t>3k: DE analysis (memory CD4 + vs rest)</a:t>
            </a:r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" y="1371600"/>
            <a:ext cx="8839202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PBMC-3k: </a:t>
            </a:r>
            <a:r>
              <a:rPr lang="en"/>
              <a:t>DE analysis (memory CD4 + vs rest)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" y="1371600"/>
            <a:ext cx="8839202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 txBox="1"/>
          <p:nvPr/>
        </p:nvSpPr>
        <p:spPr>
          <a:xfrm>
            <a:off x="2225900" y="4197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dipped test is more inflated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PBMC-3k: DE analysis (memory CD4 + vs naive CD4+)</a:t>
            </a:r>
            <a:endParaRPr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" y="1371600"/>
            <a:ext cx="8839202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PBMC-3k: DE analysis (memory CD4 + vs naive CD4+)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" y="1371600"/>
            <a:ext cx="9144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7"/>
          <p:cNvSpPr txBox="1"/>
          <p:nvPr/>
        </p:nvSpPr>
        <p:spPr>
          <a:xfrm>
            <a:off x="1987450" y="4284925"/>
            <a:ext cx="18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Mild difference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334" name="Google Shape;33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Fitting GLM with Poisson and Negative Binomial Tutorial in 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CountSplit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CountSplit Package Installation and Tutorial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Codes to Replicate Paper Figures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Notebook and codes used in this presentation will also be made available soon 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263" y="1423075"/>
            <a:ext cx="7091474" cy="30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440725" y="2623950"/>
            <a:ext cx="201900" cy="98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8224"/>
            <a:ext cx="312575" cy="3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790950" y="2810150"/>
            <a:ext cx="154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Latent variable estimation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475" y="3656100"/>
            <a:ext cx="1747550" cy="1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978" y="571275"/>
            <a:ext cx="2009099" cy="17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2975" y="2830475"/>
            <a:ext cx="2139550" cy="21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1934900" y="4419650"/>
            <a:ext cx="612600" cy="1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6"/>
          <p:cNvCxnSpPr/>
          <p:nvPr/>
        </p:nvCxnSpPr>
        <p:spPr>
          <a:xfrm flipH="1">
            <a:off x="2621025" y="1691800"/>
            <a:ext cx="1717500" cy="3101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300" y="3948300"/>
            <a:ext cx="663193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810475" y="2430275"/>
            <a:ext cx="30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expression analysis 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770425" y="113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{6D86B8FC-BC8D-4614-B4DA-7F824DFCAF17}</a:tableStyleId>
              </a:tblPr>
              <a:tblGrid>
                <a:gridCol w="523600"/>
                <a:gridCol w="507025"/>
                <a:gridCol w="487500"/>
                <a:gridCol w="459650"/>
                <a:gridCol w="494450"/>
              </a:tblGrid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Gene 1</a:t>
                      </a:r>
                      <a:endParaRPr b="1" sz="7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D85C6"/>
                          </a:solidFill>
                        </a:rPr>
                        <a:t>Gene 2</a:t>
                      </a:r>
                      <a:endParaRPr b="1" sz="7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A64D79"/>
                          </a:solidFill>
                        </a:rPr>
                        <a:t>Gene p</a:t>
                      </a:r>
                      <a:endParaRPr b="1" sz="7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80000"/>
                          </a:solidFill>
                        </a:rPr>
                        <a:t>Cell 1</a:t>
                      </a:r>
                      <a:endParaRPr b="1" sz="7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900"/>
                          </a:solidFill>
                        </a:rPr>
                        <a:t>Cell 2</a:t>
                      </a:r>
                      <a:endParaRPr b="1" sz="7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6AA84F"/>
                          </a:solidFill>
                        </a:rPr>
                        <a:t>Cell n</a:t>
                      </a:r>
                      <a:endParaRPr b="1" sz="7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18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4863350" y="4835700"/>
            <a:ext cx="449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Ref: </a:t>
            </a:r>
            <a:r>
              <a:rPr lang="en" sz="700" u="sng">
                <a:solidFill>
                  <a:srgbClr val="2200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https://hbctraining.github.io/scRNA-seq/lessons/02_SC_generation_of_count_matrix.html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double dipping problem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Definition</a:t>
            </a:r>
            <a:r>
              <a:rPr lang="en">
                <a:solidFill>
                  <a:schemeClr val="dk1"/>
                </a:solidFill>
              </a:rPr>
              <a:t>: The practice of using the same data </a:t>
            </a:r>
            <a:r>
              <a:rPr i="1" lang="en">
                <a:solidFill>
                  <a:schemeClr val="dk1"/>
                </a:solidFill>
              </a:rPr>
              <a:t>X t</a:t>
            </a:r>
            <a:r>
              <a:rPr lang="en">
                <a:solidFill>
                  <a:schemeClr val="dk1"/>
                </a:solidFill>
              </a:rPr>
              <a:t>o first construct            and then to test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for association using           .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225" y="1203750"/>
            <a:ext cx="593800" cy="3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200" y="1514438"/>
            <a:ext cx="593800" cy="35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50125" y="2634525"/>
            <a:ext cx="75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Problem: </a:t>
            </a:r>
            <a:r>
              <a:rPr lang="en" sz="1800">
                <a:solidFill>
                  <a:schemeClr val="dk1"/>
                </a:solidFill>
              </a:rPr>
              <a:t>Type I error is not guaranteed to be well-controlled. 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50125" y="3775400"/>
            <a:ext cx="8031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Intuitive reason:</a:t>
            </a:r>
            <a:r>
              <a:rPr lang="en" sz="1800">
                <a:solidFill>
                  <a:schemeClr val="dk1"/>
                </a:solidFill>
              </a:rPr>
              <a:t> The downstream analysis doesn’t take into account the artifact created by the latent variable inference model </a:t>
            </a: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linear models (</a:t>
            </a:r>
            <a:r>
              <a:rPr lang="en"/>
              <a:t>Poisson</a:t>
            </a:r>
            <a:r>
              <a:rPr lang="en"/>
              <a:t> regression)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2459225"/>
            <a:ext cx="85206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reasonable assumption if: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        is discrete &amp; </a:t>
            </a:r>
            <a:r>
              <a:rPr lang="en">
                <a:solidFill>
                  <a:schemeClr val="dk1"/>
                </a:solidFill>
              </a:rPr>
              <a:t>non negative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        has a mean approximately equal to the variance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25" y="1622250"/>
            <a:ext cx="5353024" cy="4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5" y="1215575"/>
            <a:ext cx="2555076" cy="4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25" y="3006775"/>
            <a:ext cx="469800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25" y="3374550"/>
            <a:ext cx="469800" cy="3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355325" y="3880225"/>
            <a:ext cx="40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Objective: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583925" y="4265725"/>
            <a:ext cx="7377900" cy="738900"/>
            <a:chOff x="651075" y="4445925"/>
            <a:chExt cx="7377900" cy="738900"/>
          </a:xfrm>
        </p:grpSpPr>
        <p:sp>
          <p:nvSpPr>
            <p:cNvPr id="111" name="Google Shape;111;p18"/>
            <p:cNvSpPr txBox="1"/>
            <p:nvPr/>
          </p:nvSpPr>
          <p:spPr>
            <a:xfrm>
              <a:off x="651075" y="4445925"/>
              <a:ext cx="73779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dk1"/>
                  </a:solidFill>
                </a:rPr>
                <a:t>Get coefficients estimate     of the latent variables (using MLE)</a:t>
              </a:r>
              <a:endParaRPr sz="1800">
                <a:solidFill>
                  <a:schemeClr val="dk1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AutoNum type="arabicPeriod"/>
              </a:pPr>
              <a:r>
                <a:rPr lang="en" sz="1800">
                  <a:solidFill>
                    <a:schemeClr val="accent2"/>
                  </a:solidFill>
                </a:rPr>
                <a:t>Testing</a:t>
              </a:r>
              <a:r>
                <a:rPr lang="en" sz="1800">
                  <a:solidFill>
                    <a:srgbClr val="666666"/>
                  </a:solidFill>
                </a:rPr>
                <a:t> </a:t>
              </a:r>
              <a:endParaRPr sz="1800">
                <a:solidFill>
                  <a:srgbClr val="666666"/>
                </a:solidFill>
              </a:endParaRPr>
            </a:p>
          </p:txBody>
        </p:sp>
        <p:pic>
          <p:nvPicPr>
            <p:cNvPr id="112" name="Google Shape;112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771475" y="4499725"/>
              <a:ext cx="199303" cy="31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21788" y="4812925"/>
              <a:ext cx="642874" cy="313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75" y="3656100"/>
            <a:ext cx="1747550" cy="1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2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Double dipping approach: same data is used for both latent variable </a:t>
            </a:r>
            <a:r>
              <a:rPr lang="en" sz="2020"/>
              <a:t>estimation</a:t>
            </a:r>
            <a:r>
              <a:rPr lang="en" sz="2020"/>
              <a:t> and association analysis</a:t>
            </a:r>
            <a:endParaRPr sz="20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/>
          </a:p>
        </p:txBody>
      </p:sp>
      <p:sp>
        <p:nvSpPr>
          <p:cNvPr id="120" name="Google Shape;120;p19"/>
          <p:cNvSpPr/>
          <p:nvPr/>
        </p:nvSpPr>
        <p:spPr>
          <a:xfrm>
            <a:off x="1440725" y="2700150"/>
            <a:ext cx="201900" cy="98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48224"/>
            <a:ext cx="312575" cy="3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790950" y="2886350"/>
            <a:ext cx="154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variable estimation</a:t>
            </a:r>
            <a:endParaRPr/>
          </a:p>
        </p:txBody>
      </p:sp>
      <p:cxnSp>
        <p:nvCxnSpPr>
          <p:cNvPr id="123" name="Google Shape;123;p19"/>
          <p:cNvCxnSpPr/>
          <p:nvPr/>
        </p:nvCxnSpPr>
        <p:spPr>
          <a:xfrm flipH="1">
            <a:off x="2600050" y="1422550"/>
            <a:ext cx="1717500" cy="3380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050" y="4207661"/>
            <a:ext cx="678066" cy="4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1934900" y="4419650"/>
            <a:ext cx="612600" cy="1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770425" y="120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{6D86B8FC-BC8D-4614-B4DA-7F824DFCAF17}</a:tableStyleId>
              </a:tblPr>
              <a:tblGrid>
                <a:gridCol w="523600"/>
                <a:gridCol w="507025"/>
                <a:gridCol w="487500"/>
                <a:gridCol w="459650"/>
                <a:gridCol w="494450"/>
              </a:tblGrid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Gene 1</a:t>
                      </a:r>
                      <a:endParaRPr b="1" sz="7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D85C6"/>
                          </a:solidFill>
                        </a:rPr>
                        <a:t>Gene 2</a:t>
                      </a:r>
                      <a:endParaRPr b="1" sz="7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A64D79"/>
                          </a:solidFill>
                        </a:rPr>
                        <a:t>Gene p</a:t>
                      </a:r>
                      <a:endParaRPr b="1" sz="7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80000"/>
                          </a:solidFill>
                        </a:rPr>
                        <a:t>Cell 1</a:t>
                      </a:r>
                      <a:endParaRPr b="1" sz="7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900"/>
                          </a:solidFill>
                        </a:rPr>
                        <a:t>Cell 2</a:t>
                      </a:r>
                      <a:endParaRPr b="1" sz="7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6AA84F"/>
                          </a:solidFill>
                        </a:rPr>
                        <a:t>Cell n</a:t>
                      </a:r>
                      <a:endParaRPr b="1" sz="7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18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370100" y="1187200"/>
            <a:ext cx="42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r>
              <a:rPr lang="en"/>
              <a:t>: Is gene </a:t>
            </a:r>
            <a:r>
              <a:rPr i="1" lang="en"/>
              <a:t>j</a:t>
            </a:r>
            <a:r>
              <a:rPr lang="en"/>
              <a:t> differentially expressed across samples. (</a:t>
            </a:r>
            <a:r>
              <a:rPr lang="en">
                <a:solidFill>
                  <a:schemeClr val="dk1"/>
                </a:solidFill>
              </a:rPr>
              <a:t>E.g. Does gene j separate clusters?)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5898450" y="1753675"/>
            <a:ext cx="14100" cy="67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4975" y="2481225"/>
            <a:ext cx="1376375" cy="36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9"/>
          <p:cNvCxnSpPr/>
          <p:nvPr/>
        </p:nvCxnSpPr>
        <p:spPr>
          <a:xfrm>
            <a:off x="5901912" y="2911237"/>
            <a:ext cx="7200" cy="45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01363" y="3682955"/>
            <a:ext cx="5035024" cy="43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1: Cell </a:t>
            </a:r>
            <a:r>
              <a:rPr lang="en"/>
              <a:t>Splitting approach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6624"/>
            <a:ext cx="312575" cy="3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1934900" y="4419650"/>
            <a:ext cx="612600" cy="1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0"/>
          <p:cNvGraphicFramePr/>
          <p:nvPr/>
        </p:nvGraphicFramePr>
        <p:xfrm>
          <a:off x="770425" y="113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{6D86B8FC-BC8D-4614-B4DA-7F824DFCAF17}</a:tableStyleId>
              </a:tblPr>
              <a:tblGrid>
                <a:gridCol w="523600"/>
                <a:gridCol w="500100"/>
                <a:gridCol w="536175"/>
                <a:gridCol w="417900"/>
                <a:gridCol w="494450"/>
              </a:tblGrid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Gene 1</a:t>
                      </a:r>
                      <a:endParaRPr b="1" sz="7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D85C6"/>
                          </a:solidFill>
                        </a:rPr>
                        <a:t>Gene 2</a:t>
                      </a:r>
                      <a:endParaRPr b="1" sz="7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A64D79"/>
                          </a:solidFill>
                        </a:rPr>
                        <a:t>Gene p</a:t>
                      </a:r>
                      <a:endParaRPr b="1" sz="7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80000"/>
                          </a:solidFill>
                        </a:rPr>
                        <a:t>Cell 1</a:t>
                      </a:r>
                      <a:endParaRPr b="1" sz="7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900"/>
                          </a:solidFill>
                        </a:rPr>
                        <a:t>Cell 2</a:t>
                      </a:r>
                      <a:endParaRPr b="1" sz="7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6AA84F"/>
                          </a:solidFill>
                        </a:rPr>
                        <a:t>Cell n</a:t>
                      </a:r>
                      <a:endParaRPr b="1" sz="7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18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0" name="Google Shape;140;p20"/>
          <p:cNvCxnSpPr/>
          <p:nvPr/>
        </p:nvCxnSpPr>
        <p:spPr>
          <a:xfrm>
            <a:off x="417625" y="2101925"/>
            <a:ext cx="3104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 flipH="1" rot="10800000">
            <a:off x="3452200" y="737650"/>
            <a:ext cx="2032500" cy="103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775" y="555850"/>
            <a:ext cx="1481050" cy="2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2225" y="2101937"/>
            <a:ext cx="1283909" cy="2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6585550" y="1017725"/>
            <a:ext cx="201900" cy="98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5935775" y="1203925"/>
            <a:ext cx="154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Latent variable estimation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6825" y="2759038"/>
            <a:ext cx="1747550" cy="1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7795275" y="2533475"/>
            <a:ext cx="612600" cy="1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5091463" y="2036238"/>
            <a:ext cx="20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the test dataset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6653850" y="2380350"/>
            <a:ext cx="133500" cy="26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7775" y="3247639"/>
            <a:ext cx="1283900" cy="3047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7015750" y="3506525"/>
            <a:ext cx="612600" cy="1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0"/>
          <p:cNvCxnSpPr/>
          <p:nvPr/>
        </p:nvCxnSpPr>
        <p:spPr>
          <a:xfrm>
            <a:off x="3487000" y="2394275"/>
            <a:ext cx="2248200" cy="61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200" y="2759062"/>
            <a:ext cx="1283909" cy="2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8400" y="4453501"/>
            <a:ext cx="8887211" cy="4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8350" y="1290169"/>
            <a:ext cx="1264632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75" y="3689725"/>
            <a:ext cx="1747550" cy="1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2: Gene splitting approach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06624"/>
            <a:ext cx="312575" cy="3054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Google Shape;163;p21"/>
          <p:cNvGraphicFramePr/>
          <p:nvPr/>
        </p:nvGraphicFramePr>
        <p:xfrm>
          <a:off x="770425" y="113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{6D86B8FC-BC8D-4614-B4DA-7F824DFCAF17}</a:tableStyleId>
              </a:tblPr>
              <a:tblGrid>
                <a:gridCol w="523600"/>
                <a:gridCol w="500100"/>
                <a:gridCol w="536175"/>
                <a:gridCol w="417900"/>
                <a:gridCol w="494450"/>
              </a:tblGrid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99999"/>
                          </a:solidFill>
                        </a:rPr>
                        <a:t>Gene 1</a:t>
                      </a:r>
                      <a:endParaRPr b="1" sz="7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D85C6"/>
                          </a:solidFill>
                        </a:rPr>
                        <a:t>Gene 2</a:t>
                      </a:r>
                      <a:endParaRPr b="1" sz="700">
                        <a:solidFill>
                          <a:srgbClr val="3D85C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…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A64D79"/>
                          </a:solidFill>
                        </a:rPr>
                        <a:t>Gene p</a:t>
                      </a:r>
                      <a:endParaRPr b="1" sz="700">
                        <a:solidFill>
                          <a:srgbClr val="A64D7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80000"/>
                          </a:solidFill>
                        </a:rPr>
                        <a:t>Cell 1</a:t>
                      </a:r>
                      <a:endParaRPr b="1" sz="700"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13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900"/>
                          </a:solidFill>
                        </a:rPr>
                        <a:t>Cell 2</a:t>
                      </a:r>
                      <a:endParaRPr b="1" sz="7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16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…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.</a:t>
                      </a:r>
                      <a:endParaRPr b="1"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/>
                </a:tc>
              </a:tr>
              <a:tr h="2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6AA84F"/>
                          </a:solidFill>
                        </a:rPr>
                        <a:t>Cell n</a:t>
                      </a:r>
                      <a:endParaRPr b="1" sz="7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25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</a:t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18</a:t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4" name="Google Shape;164;p21"/>
          <p:cNvCxnSpPr/>
          <p:nvPr/>
        </p:nvCxnSpPr>
        <p:spPr>
          <a:xfrm>
            <a:off x="2463975" y="970200"/>
            <a:ext cx="6900" cy="226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65" name="Google Shape;165;p21"/>
          <p:cNvPicPr preferRelativeResize="0"/>
          <p:nvPr/>
        </p:nvPicPr>
        <p:blipFill rotWithShape="1">
          <a:blip r:embed="rId5">
            <a:alphaModFix/>
          </a:blip>
          <a:srcRect b="0" l="0" r="54543" t="0"/>
          <a:stretch/>
        </p:blipFill>
        <p:spPr>
          <a:xfrm>
            <a:off x="107200" y="2771739"/>
            <a:ext cx="721600" cy="3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1440725" y="2825850"/>
            <a:ext cx="201900" cy="98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71575" y="3012388"/>
            <a:ext cx="154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variable estimation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 rot="-5400000">
            <a:off x="1460225" y="1928963"/>
            <a:ext cx="162900" cy="1548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700" y="4178950"/>
            <a:ext cx="987613" cy="3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1934900" y="4419650"/>
            <a:ext cx="612600" cy="1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rot="-5400000">
            <a:off x="2808050" y="2361275"/>
            <a:ext cx="162900" cy="68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8900" y="2819074"/>
            <a:ext cx="612600" cy="252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1"/>
          <p:cNvCxnSpPr/>
          <p:nvPr/>
        </p:nvCxnSpPr>
        <p:spPr>
          <a:xfrm>
            <a:off x="3270050" y="2957875"/>
            <a:ext cx="606300" cy="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1"/>
          <p:cNvCxnSpPr>
            <a:stCxn id="170" idx="0"/>
          </p:cNvCxnSpPr>
          <p:nvPr/>
        </p:nvCxnSpPr>
        <p:spPr>
          <a:xfrm flipH="1" rot="10800000">
            <a:off x="2241200" y="3171050"/>
            <a:ext cx="1585200" cy="124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5" name="Google Shape;17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4900" y="2897774"/>
            <a:ext cx="5224275" cy="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3990175" y="1611125"/>
            <a:ext cx="43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much does the genes from the training sets tells the information of the differential expression of the genes in the testing sets?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