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Lst>
  <p:sldSz cx="12188825"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9"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0"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4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3"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5"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47"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8"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49"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0"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1"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52"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3"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5"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67"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6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7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76"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7"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78"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0"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1"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2"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4"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5"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8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8"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8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0"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92"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3"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4"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5"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6"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97"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08"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0"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2"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0"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1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1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1"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2"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3"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6"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27"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29"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0"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32"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3"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4"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5"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37"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8"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39"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0"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1"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42"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56" name="PlaceHolder 2"/>
          <p:cNvSpPr>
            <a:spLocks noGrp="1"/>
          </p:cNvSpPr>
          <p:nvPr>
            <p:ph type="subTitle"/>
          </p:nvPr>
        </p:nvSpPr>
        <p:spPr>
          <a:xfrm>
            <a:off x="1218960" y="1701720"/>
            <a:ext cx="10360080" cy="44618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58" name="PlaceHolder 2"/>
          <p:cNvSpPr>
            <a:spLocks noGrp="1"/>
          </p:cNvSpPr>
          <p:nvPr>
            <p:ph type="body"/>
          </p:nvPr>
        </p:nvSpPr>
        <p:spPr>
          <a:xfrm>
            <a:off x="1218960" y="1701720"/>
            <a:ext cx="103600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2"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3"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0"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1"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6"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67"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69"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0"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1"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73"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4"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5"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77" name="PlaceHolder 2"/>
          <p:cNvSpPr>
            <a:spLocks noGrp="1"/>
          </p:cNvSpPr>
          <p:nvPr>
            <p:ph type="body"/>
          </p:nvPr>
        </p:nvSpPr>
        <p:spPr>
          <a:xfrm>
            <a:off x="1218960" y="170172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78" name="PlaceHolder 3"/>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0"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1"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2"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3" name="PlaceHolder 5"/>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185" name="PlaceHolder 2"/>
          <p:cNvSpPr>
            <a:spLocks noGrp="1"/>
          </p:cNvSpPr>
          <p:nvPr>
            <p:ph type="body"/>
          </p:nvPr>
        </p:nvSpPr>
        <p:spPr>
          <a:xfrm>
            <a:off x="12189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6" name="PlaceHolder 3"/>
          <p:cNvSpPr>
            <a:spLocks noGrp="1"/>
          </p:cNvSpPr>
          <p:nvPr>
            <p:ph type="body"/>
          </p:nvPr>
        </p:nvSpPr>
        <p:spPr>
          <a:xfrm>
            <a:off x="472176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7" name="PlaceHolder 4"/>
          <p:cNvSpPr>
            <a:spLocks noGrp="1"/>
          </p:cNvSpPr>
          <p:nvPr>
            <p:ph type="body"/>
          </p:nvPr>
        </p:nvSpPr>
        <p:spPr>
          <a:xfrm>
            <a:off x="8224920" y="170172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8" name="PlaceHolder 5"/>
          <p:cNvSpPr>
            <a:spLocks noGrp="1"/>
          </p:cNvSpPr>
          <p:nvPr>
            <p:ph type="body"/>
          </p:nvPr>
        </p:nvSpPr>
        <p:spPr>
          <a:xfrm>
            <a:off x="12189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89" name="PlaceHolder 6"/>
          <p:cNvSpPr>
            <a:spLocks noGrp="1"/>
          </p:cNvSpPr>
          <p:nvPr>
            <p:ph type="body"/>
          </p:nvPr>
        </p:nvSpPr>
        <p:spPr>
          <a:xfrm>
            <a:off x="472176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190" name="PlaceHolder 7"/>
          <p:cNvSpPr>
            <a:spLocks noGrp="1"/>
          </p:cNvSpPr>
          <p:nvPr>
            <p:ph type="body"/>
          </p:nvPr>
        </p:nvSpPr>
        <p:spPr>
          <a:xfrm>
            <a:off x="8224920" y="4032360"/>
            <a:ext cx="333576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218960" y="274680"/>
            <a:ext cx="10360080" cy="5673240"/>
          </a:xfrm>
          <a:prstGeom prst="rect">
            <a:avLst/>
          </a:prstGeom>
        </p:spPr>
        <p:txBody>
          <a:bodyPr lIns="0" tIns="0" rIns="0" bIns="0" anchor="ctr">
            <a:noAutofit/>
          </a:bodyPr>
          <a:lstStyle/>
          <a:p>
            <a:pPr algn="ctr"/>
            <a:endParaRPr lang="pt-P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27"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8" name="PlaceHolder 3"/>
          <p:cNvSpPr>
            <a:spLocks noGrp="1"/>
          </p:cNvSpPr>
          <p:nvPr>
            <p:ph type="body"/>
          </p:nvPr>
        </p:nvSpPr>
        <p:spPr>
          <a:xfrm>
            <a:off x="652752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29" name="PlaceHolder 4"/>
          <p:cNvSpPr>
            <a:spLocks noGrp="1"/>
          </p:cNvSpPr>
          <p:nvPr>
            <p:ph type="body"/>
          </p:nvPr>
        </p:nvSpPr>
        <p:spPr>
          <a:xfrm>
            <a:off x="121896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1" name="PlaceHolder 2"/>
          <p:cNvSpPr>
            <a:spLocks noGrp="1"/>
          </p:cNvSpPr>
          <p:nvPr>
            <p:ph type="body"/>
          </p:nvPr>
        </p:nvSpPr>
        <p:spPr>
          <a:xfrm>
            <a:off x="1218960" y="1701720"/>
            <a:ext cx="5055480" cy="446184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2"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3" name="PlaceHolder 4"/>
          <p:cNvSpPr>
            <a:spLocks noGrp="1"/>
          </p:cNvSpPr>
          <p:nvPr>
            <p:ph type="body"/>
          </p:nvPr>
        </p:nvSpPr>
        <p:spPr>
          <a:xfrm>
            <a:off x="6527520" y="403236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18960" y="274680"/>
            <a:ext cx="10360080" cy="1223640"/>
          </a:xfrm>
          <a:prstGeom prst="rect">
            <a:avLst/>
          </a:prstGeom>
        </p:spPr>
        <p:txBody>
          <a:bodyPr lIns="0" tIns="0" rIns="0" bIns="0" anchor="ctr">
            <a:noAutofit/>
          </a:bodyPr>
          <a:lstStyle/>
          <a:p>
            <a:endParaRPr lang="pt-BR" sz="2400" b="0" strike="noStrike" spc="-1">
              <a:solidFill>
                <a:srgbClr val="FFFFFF"/>
              </a:solidFill>
              <a:latin typeface="Calibri"/>
            </a:endParaRPr>
          </a:p>
        </p:txBody>
      </p:sp>
      <p:sp>
        <p:nvSpPr>
          <p:cNvPr id="35" name="PlaceHolder 2"/>
          <p:cNvSpPr>
            <a:spLocks noGrp="1"/>
          </p:cNvSpPr>
          <p:nvPr>
            <p:ph type="body"/>
          </p:nvPr>
        </p:nvSpPr>
        <p:spPr>
          <a:xfrm>
            <a:off x="121896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6" name="PlaceHolder 3"/>
          <p:cNvSpPr>
            <a:spLocks noGrp="1"/>
          </p:cNvSpPr>
          <p:nvPr>
            <p:ph type="body"/>
          </p:nvPr>
        </p:nvSpPr>
        <p:spPr>
          <a:xfrm>
            <a:off x="6527520" y="1701720"/>
            <a:ext cx="50554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
        <p:nvSpPr>
          <p:cNvPr id="37" name="PlaceHolder 4"/>
          <p:cNvSpPr>
            <a:spLocks noGrp="1"/>
          </p:cNvSpPr>
          <p:nvPr>
            <p:ph type="body"/>
          </p:nvPr>
        </p:nvSpPr>
        <p:spPr>
          <a:xfrm>
            <a:off x="1218960" y="4032360"/>
            <a:ext cx="10360080" cy="2127960"/>
          </a:xfrm>
          <a:prstGeom prst="rect">
            <a:avLst/>
          </a:prstGeom>
        </p:spPr>
        <p:txBody>
          <a:bodyPr lIns="0" tIns="0" rIns="0" bIns="0">
            <a:normAutofit/>
          </a:bodyPr>
          <a:lstStyle/>
          <a:p>
            <a:endParaRPr lang="pt-BR" sz="2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17" name="Group 1"/>
          <p:cNvGrpSpPr/>
          <p:nvPr/>
        </p:nvGrpSpPr>
        <p:grpSpPr>
          <a:xfrm>
            <a:off x="-15840" y="-3240"/>
            <a:ext cx="819720" cy="5229000"/>
            <a:chOff x="-15840" y="-3240"/>
            <a:chExt cx="819720" cy="5229000"/>
          </a:xfrm>
        </p:grpSpPr>
        <p:sp>
          <p:nvSpPr>
            <p:cNvPr id="18"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4" name="Group 5"/>
          <p:cNvGrpSpPr/>
          <p:nvPr/>
        </p:nvGrpSpPr>
        <p:grpSpPr>
          <a:xfrm>
            <a:off x="7516440" y="4145040"/>
            <a:ext cx="4686120" cy="2731320"/>
            <a:chOff x="7516440" y="4145040"/>
            <a:chExt cx="4686120" cy="2731320"/>
          </a:xfrm>
        </p:grpSpPr>
        <p:sp>
          <p:nvSpPr>
            <p:cNvPr id="5" name="Line 6"/>
            <p:cNvSpPr/>
            <p:nvPr/>
          </p:nvSpPr>
          <p:spPr>
            <a:xfrm flipV="1">
              <a:off x="7516440" y="4145040"/>
              <a:ext cx="4686120" cy="2716200"/>
            </a:xfrm>
            <a:prstGeom prst="line">
              <a:avLst/>
            </a:prstGeom>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6" name="Line 7"/>
            <p:cNvSpPr/>
            <p:nvPr/>
          </p:nvSpPr>
          <p:spPr>
            <a:xfrm flipV="1">
              <a:off x="8003880" y="4444920"/>
              <a:ext cx="4198680" cy="2431440"/>
            </a:xfrm>
            <a:prstGeom prst="line">
              <a:avLst/>
            </a:prstGeom>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7" name="Line 8"/>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8" name="Group 9"/>
          <p:cNvGrpSpPr/>
          <p:nvPr/>
        </p:nvGrpSpPr>
        <p:grpSpPr>
          <a:xfrm>
            <a:off x="-9000" y="6057360"/>
            <a:ext cx="5498640" cy="820080"/>
            <a:chOff x="-9000" y="6057360"/>
            <a:chExt cx="5498640" cy="820080"/>
          </a:xfrm>
        </p:grpSpPr>
        <p:sp>
          <p:nvSpPr>
            <p:cNvPr id="9" name="CustomShape 10"/>
            <p:cNvSpPr/>
            <p:nvPr/>
          </p:nvSpPr>
          <p:spPr>
            <a:xfrm rot="16200000">
              <a:off x="2338200" y="3722760"/>
              <a:ext cx="816840" cy="5485680"/>
            </a:xfrm>
            <a:custGeom>
              <a:avLst/>
              <a:gdLst/>
              <a:ahLst/>
              <a:cxnLst/>
              <a:rect l="l" t="t" r="r" b="b"/>
              <a:pathLst>
                <a:path w="612775" h="4115481">
                  <a:moveTo>
                    <a:pt x="0" y="4115481"/>
                  </a:moveTo>
                  <a:lnTo>
                    <a:pt x="612775" y="3180443"/>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rot="16200000">
              <a:off x="2138760" y="4190400"/>
              <a:ext cx="547200" cy="4826880"/>
            </a:xfrm>
            <a:custGeom>
              <a:avLst/>
              <a:gdLst/>
              <a:ahLst/>
              <a:cxnLst/>
              <a:rect l="l" t="t" r="r" b="b"/>
              <a:pathLst>
                <a:path w="410751" h="3621427">
                  <a:moveTo>
                    <a:pt x="0" y="3621427"/>
                  </a:moveTo>
                  <a:lnTo>
                    <a:pt x="410751" y="2998251"/>
                  </a:lnTo>
                  <a:cubicBezTo>
                    <a:pt x="410359" y="2065358"/>
                    <a:pt x="406339" y="932893"/>
                    <a:pt x="405947" y="0"/>
                  </a:cubicBez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rot="16200000">
              <a:off x="1949040" y="4590720"/>
              <a:ext cx="321840" cy="4238280"/>
            </a:xfrm>
            <a:custGeom>
              <a:avLst/>
              <a:gdLst/>
              <a:ahLst/>
              <a:cxn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2" name="PlaceHolder 13"/>
          <p:cNvSpPr>
            <a:spLocks noGrp="1"/>
          </p:cNvSpPr>
          <p:nvPr>
            <p:ph type="title"/>
          </p:nvPr>
        </p:nvSpPr>
        <p:spPr>
          <a:xfrm>
            <a:off x="1625040" y="584280"/>
            <a:ext cx="8735040" cy="1999800"/>
          </a:xfrm>
          <a:prstGeom prst="rect">
            <a:avLst/>
          </a:prstGeom>
        </p:spPr>
        <p:txBody>
          <a:bodyPr lIns="122040" tIns="60840" rIns="122040" bIns="60840" anchor="b">
            <a:normAutofit/>
          </a:bodyPr>
          <a:lstStyle/>
          <a:p>
            <a:pPr>
              <a:lnSpc>
                <a:spcPct val="90000"/>
              </a:lnSpc>
            </a:pPr>
            <a:r>
              <a:rPr lang="pt-BR" sz="5400" b="0" strike="noStrike" spc="-1">
                <a:solidFill>
                  <a:srgbClr val="FFFFFF"/>
                </a:solidFill>
                <a:latin typeface="Calibri"/>
              </a:rPr>
              <a:t>Clique para editar o título Mestre</a:t>
            </a:r>
          </a:p>
        </p:txBody>
      </p:sp>
      <p:sp>
        <p:nvSpPr>
          <p:cNvPr id="13" name="PlaceHolder 14"/>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4" name="PlaceHolder 15"/>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5" name="PlaceHolder 16"/>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D9C392A4-4B87-4209-B795-3EEF83BEE53A}" type="slidenum">
              <a:rPr lang="pt-BR" sz="1200" b="0" strike="noStrike" spc="-1">
                <a:solidFill>
                  <a:srgbClr val="FFFFFF"/>
                </a:solidFill>
                <a:latin typeface="Calibri"/>
              </a:rPr>
              <a:t>‹nº›</a:t>
            </a:fld>
            <a:endParaRPr lang="pt-PT" sz="1200" b="0" strike="noStrike" spc="-1">
              <a:latin typeface="Times New Roman"/>
            </a:endParaRPr>
          </a:p>
        </p:txBody>
      </p:sp>
      <p:sp>
        <p:nvSpPr>
          <p:cNvPr id="16" name="PlaceHolder 17"/>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pt-BR"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pt-BR" sz="20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pt-BR" sz="20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pt-BR"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pt-BR"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pt-BR"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53" name="Group 1"/>
          <p:cNvGrpSpPr/>
          <p:nvPr/>
        </p:nvGrpSpPr>
        <p:grpSpPr>
          <a:xfrm>
            <a:off x="-15840" y="-3240"/>
            <a:ext cx="819720" cy="5229000"/>
            <a:chOff x="-15840" y="-3240"/>
            <a:chExt cx="819720" cy="5229000"/>
          </a:xfrm>
        </p:grpSpPr>
        <p:sp>
          <p:nvSpPr>
            <p:cNvPr id="54"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55"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56"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57"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58" name="PlaceHolder 6"/>
          <p:cNvSpPr>
            <a:spLocks noGrp="1"/>
          </p:cNvSpPr>
          <p:nvPr>
            <p:ph type="body"/>
          </p:nvPr>
        </p:nvSpPr>
        <p:spPr>
          <a:xfrm>
            <a:off x="1218960" y="1701720"/>
            <a:ext cx="10360080" cy="446184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59" name="PlaceHolder 7"/>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60" name="PlaceHolder 8"/>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61" name="PlaceHolder 9"/>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21B0458D-6EAD-42BA-9581-1EB40EC6EA59}" type="slidenum">
              <a:rPr lang="pt-BR" sz="1200" b="0" strike="noStrike" spc="-1">
                <a:solidFill>
                  <a:srgbClr val="FFFFFF"/>
                </a:solidFill>
                <a:latin typeface="Calibri"/>
              </a:rPr>
              <a:t>‹nº›</a:t>
            </a:fld>
            <a:endParaRPr lang="pt-P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98" name="Group 1"/>
          <p:cNvGrpSpPr/>
          <p:nvPr/>
        </p:nvGrpSpPr>
        <p:grpSpPr>
          <a:xfrm>
            <a:off x="-15840" y="-3240"/>
            <a:ext cx="819720" cy="5229000"/>
            <a:chOff x="-15840" y="-3240"/>
            <a:chExt cx="819720" cy="5229000"/>
          </a:xfrm>
        </p:grpSpPr>
        <p:sp>
          <p:nvSpPr>
            <p:cNvPr id="99"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00"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01"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02"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103" name="PlaceHolder 6"/>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04" name="PlaceHolder 7"/>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05" name="PlaceHolder 8"/>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EA702157-498B-404C-9AED-C8AE3BCEE318}" type="slidenum">
              <a:rPr lang="pt-BR" sz="1200" b="0" strike="noStrike" spc="-1">
                <a:solidFill>
                  <a:srgbClr val="FFFFFF"/>
                </a:solidFill>
                <a:latin typeface="Calibri"/>
              </a:rPr>
              <a:t>‹nº›</a:t>
            </a:fld>
            <a:endParaRPr lang="pt-PT" sz="1200" b="0" strike="noStrike" spc="-1">
              <a:latin typeface="Times New Roman"/>
            </a:endParaRPr>
          </a:p>
        </p:txBody>
      </p:sp>
      <p:sp>
        <p:nvSpPr>
          <p:cNvPr id="106" name="PlaceHolder 9"/>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2800" b="0" strike="noStrike" spc="-1">
                <a:solidFill>
                  <a:srgbClr val="FFFFFF"/>
                </a:solidFill>
                <a:latin typeface="Calibri"/>
              </a:rPr>
              <a:t>Click to edit the outline text format</a:t>
            </a:r>
          </a:p>
          <a:p>
            <a:pPr marL="864000" lvl="1" indent="-324000">
              <a:spcBef>
                <a:spcPts val="1134"/>
              </a:spcBef>
              <a:buClr>
                <a:srgbClr val="FFFFFF"/>
              </a:buClr>
              <a:buSzPct val="75000"/>
              <a:buFont typeface="Symbol" charset="2"/>
              <a:buChar char=""/>
            </a:pPr>
            <a:r>
              <a:rPr lang="pt-BR" sz="2000" b="0" strike="noStrike" spc="-1">
                <a:solidFill>
                  <a:srgbClr val="FFFFFF"/>
                </a:solidFill>
                <a:latin typeface="Calibri"/>
              </a:rPr>
              <a:t>Second Outline Level</a:t>
            </a:r>
          </a:p>
          <a:p>
            <a:pPr marL="1296000" lvl="2" indent="-288000">
              <a:spcBef>
                <a:spcPts val="850"/>
              </a:spcBef>
              <a:buClr>
                <a:srgbClr val="FFFFFF"/>
              </a:buClr>
              <a:buSzPct val="45000"/>
              <a:buFont typeface="Wingdings" charset="2"/>
              <a:buChar char=""/>
            </a:pPr>
            <a:r>
              <a:rPr lang="pt-BR" sz="2000" b="0" strike="noStrike" spc="-1">
                <a:solidFill>
                  <a:srgbClr val="FFFFFF"/>
                </a:solidFill>
                <a:latin typeface="Calibri"/>
              </a:rPr>
              <a:t>Third Outline Level</a:t>
            </a:r>
          </a:p>
          <a:p>
            <a:pPr marL="1728000" lvl="3" indent="-216000">
              <a:spcBef>
                <a:spcPts val="567"/>
              </a:spcBef>
              <a:buClr>
                <a:srgbClr val="FFFFFF"/>
              </a:buClr>
              <a:buSzPct val="75000"/>
              <a:buFont typeface="Symbol" charset="2"/>
              <a:buChar char=""/>
            </a:pPr>
            <a:r>
              <a:rPr lang="pt-BR" sz="2000" b="0" strike="noStrike" spc="-1">
                <a:solidFill>
                  <a:srgbClr val="FFFFFF"/>
                </a:solidFill>
                <a:latin typeface="Calibri"/>
              </a:rPr>
              <a:t>Fourth Outline Level</a:t>
            </a:r>
          </a:p>
          <a:p>
            <a:pPr marL="2160000" lvl="4" indent="-216000">
              <a:spcBef>
                <a:spcPts val="283"/>
              </a:spcBef>
              <a:buClr>
                <a:srgbClr val="FFFFFF"/>
              </a:buClr>
              <a:buSzPct val="45000"/>
              <a:buFont typeface="Wingdings" charset="2"/>
              <a:buChar char=""/>
            </a:pPr>
            <a:r>
              <a:rPr lang="pt-BR" sz="2000" b="0" strike="noStrike" spc="-1">
                <a:solidFill>
                  <a:srgbClr val="FFFFFF"/>
                </a:solidFill>
                <a:latin typeface="Calibri"/>
              </a:rPr>
              <a:t>Fifth Outline Level</a:t>
            </a:r>
          </a:p>
          <a:p>
            <a:pPr marL="2592000" lvl="5" indent="-216000">
              <a:spcBef>
                <a:spcPts val="283"/>
              </a:spcBef>
              <a:buClr>
                <a:srgbClr val="FFFFFF"/>
              </a:buClr>
              <a:buSzPct val="45000"/>
              <a:buFont typeface="Wingdings" charset="2"/>
              <a:buChar char=""/>
            </a:pPr>
            <a:r>
              <a:rPr lang="pt-BR" sz="2000" b="0" strike="noStrike" spc="-1">
                <a:solidFill>
                  <a:srgbClr val="FFFFFF"/>
                </a:solidFill>
                <a:latin typeface="Calibri"/>
              </a:rPr>
              <a:t>Sixth Outline Level</a:t>
            </a:r>
          </a:p>
          <a:p>
            <a:pPr marL="3024000" lvl="6" indent="-216000">
              <a:spcBef>
                <a:spcPts val="283"/>
              </a:spcBef>
              <a:buClr>
                <a:srgbClr val="FFFFFF"/>
              </a:buClr>
              <a:buSzPct val="45000"/>
              <a:buFont typeface="Wingdings" charset="2"/>
              <a:buChar char=""/>
            </a:pPr>
            <a:r>
              <a:rPr lang="pt-BR"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143" name="Group 1"/>
          <p:cNvGrpSpPr/>
          <p:nvPr/>
        </p:nvGrpSpPr>
        <p:grpSpPr>
          <a:xfrm>
            <a:off x="-15840" y="-3240"/>
            <a:ext cx="819720" cy="5229000"/>
            <a:chOff x="-15840" y="-3240"/>
            <a:chExt cx="819720" cy="5229000"/>
          </a:xfrm>
        </p:grpSpPr>
        <p:sp>
          <p:nvSpPr>
            <p:cNvPr id="144" name="CustomShape 2"/>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60">
              <a:solidFill>
                <a:srgbClr val="007373"/>
              </a:solidFill>
            </a:ln>
          </p:spPr>
          <p:style>
            <a:lnRef idx="2">
              <a:schemeClr val="accent1">
                <a:shade val="50000"/>
              </a:schemeClr>
            </a:lnRef>
            <a:fillRef idx="1">
              <a:schemeClr val="accent1"/>
            </a:fillRef>
            <a:effectRef idx="0">
              <a:schemeClr val="accent1"/>
            </a:effectRef>
            <a:fontRef idx="minor"/>
          </p:style>
        </p:sp>
        <p:sp>
          <p:nvSpPr>
            <p:cNvPr id="145" name="CustomShape 3"/>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440">
              <a:solidFill>
                <a:srgbClr val="007373"/>
              </a:solidFill>
            </a:ln>
          </p:spPr>
          <p:style>
            <a:lnRef idx="2">
              <a:schemeClr val="accent1">
                <a:shade val="50000"/>
              </a:schemeClr>
            </a:lnRef>
            <a:fillRef idx="1">
              <a:schemeClr val="accent1"/>
            </a:fillRef>
            <a:effectRef idx="0">
              <a:schemeClr val="accent1"/>
            </a:effectRef>
            <a:fontRef idx="minor"/>
          </p:style>
        </p:sp>
        <p:sp>
          <p:nvSpPr>
            <p:cNvPr id="146" name="CustomShape 4"/>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47" name="PlaceHolder 5"/>
          <p:cNvSpPr>
            <a:spLocks noGrp="1"/>
          </p:cNvSpPr>
          <p:nvPr>
            <p:ph type="title"/>
          </p:nvPr>
        </p:nvSpPr>
        <p:spPr>
          <a:xfrm>
            <a:off x="1218960" y="274680"/>
            <a:ext cx="10360080" cy="1223640"/>
          </a:xfrm>
          <a:prstGeom prst="rect">
            <a:avLst/>
          </a:prstGeom>
        </p:spPr>
        <p:txBody>
          <a:bodyPr lIns="122040" tIns="60840" rIns="122040" bIns="60840" anchor="b">
            <a:noAutofit/>
          </a:bodyPr>
          <a:lstStyle/>
          <a:p>
            <a:pPr>
              <a:lnSpc>
                <a:spcPct val="90000"/>
              </a:lnSpc>
            </a:pPr>
            <a:r>
              <a:rPr lang="pt-BR" sz="3600" b="0" strike="noStrike" spc="-1">
                <a:solidFill>
                  <a:srgbClr val="FFFFFF"/>
                </a:solidFill>
                <a:latin typeface="Calibri"/>
              </a:rPr>
              <a:t>Clique para editar o título Mestre</a:t>
            </a:r>
          </a:p>
        </p:txBody>
      </p:sp>
      <p:sp>
        <p:nvSpPr>
          <p:cNvPr id="148" name="PlaceHolder 6"/>
          <p:cNvSpPr>
            <a:spLocks noGrp="1"/>
          </p:cNvSpPr>
          <p:nvPr>
            <p:ph type="body"/>
          </p:nvPr>
        </p:nvSpPr>
        <p:spPr>
          <a:xfrm>
            <a:off x="1218960" y="1701720"/>
            <a:ext cx="5082480" cy="914040"/>
          </a:xfrm>
          <a:prstGeom prst="rect">
            <a:avLst/>
          </a:prstGeom>
        </p:spPr>
        <p:txBody>
          <a:bodyPr lIns="122040" tIns="60840" rIns="122040" bIns="60840" anchor="b">
            <a:normAutofit fontScale="59000"/>
          </a:bodyPr>
          <a:lstStyle/>
          <a:p>
            <a:pPr>
              <a:lnSpc>
                <a:spcPct val="90000"/>
              </a:lnSpc>
              <a:tabLst>
                <a:tab pos="0" algn="l"/>
              </a:tabLst>
            </a:pPr>
            <a:r>
              <a:rPr lang="pt-BR" sz="2800" b="0" strike="noStrike" cap="all" spc="199">
                <a:solidFill>
                  <a:srgbClr val="009999"/>
                </a:solidFill>
                <a:latin typeface="Calibri"/>
              </a:rPr>
              <a:t>Clique para editar os estilos de texto Mestres</a:t>
            </a:r>
            <a:endParaRPr lang="pt-BR" sz="2800" b="0" strike="noStrike" spc="-1">
              <a:solidFill>
                <a:srgbClr val="FFFFFF"/>
              </a:solidFill>
              <a:latin typeface="Calibri"/>
            </a:endParaRPr>
          </a:p>
        </p:txBody>
      </p:sp>
      <p:sp>
        <p:nvSpPr>
          <p:cNvPr id="149" name="PlaceHolder 7"/>
          <p:cNvSpPr>
            <a:spLocks noGrp="1"/>
          </p:cNvSpPr>
          <p:nvPr>
            <p:ph type="body"/>
          </p:nvPr>
        </p:nvSpPr>
        <p:spPr>
          <a:xfrm>
            <a:off x="1218960" y="2717640"/>
            <a:ext cx="5078160" cy="345420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150" name="PlaceHolder 8"/>
          <p:cNvSpPr>
            <a:spLocks noGrp="1"/>
          </p:cNvSpPr>
          <p:nvPr>
            <p:ph type="body"/>
          </p:nvPr>
        </p:nvSpPr>
        <p:spPr>
          <a:xfrm>
            <a:off x="6496560" y="1701720"/>
            <a:ext cx="5082480" cy="914040"/>
          </a:xfrm>
          <a:prstGeom prst="rect">
            <a:avLst/>
          </a:prstGeom>
        </p:spPr>
        <p:txBody>
          <a:bodyPr lIns="122040" tIns="60840" rIns="122040" bIns="60840" anchor="b">
            <a:normAutofit fontScale="59000"/>
          </a:bodyPr>
          <a:lstStyle/>
          <a:p>
            <a:pPr>
              <a:lnSpc>
                <a:spcPct val="90000"/>
              </a:lnSpc>
              <a:tabLst>
                <a:tab pos="0" algn="l"/>
              </a:tabLst>
            </a:pPr>
            <a:r>
              <a:rPr lang="pt-BR" sz="2800" b="0" strike="noStrike" cap="all" spc="199">
                <a:solidFill>
                  <a:srgbClr val="009999"/>
                </a:solidFill>
                <a:latin typeface="Calibri"/>
              </a:rPr>
              <a:t>Clique para editar os estilos de texto Mestres</a:t>
            </a:r>
            <a:endParaRPr lang="pt-BR" sz="2800" b="0" strike="noStrike" spc="-1">
              <a:solidFill>
                <a:srgbClr val="FFFFFF"/>
              </a:solidFill>
              <a:latin typeface="Calibri"/>
            </a:endParaRPr>
          </a:p>
        </p:txBody>
      </p:sp>
      <p:sp>
        <p:nvSpPr>
          <p:cNvPr id="151" name="PlaceHolder 9"/>
          <p:cNvSpPr>
            <a:spLocks noGrp="1"/>
          </p:cNvSpPr>
          <p:nvPr>
            <p:ph type="body"/>
          </p:nvPr>
        </p:nvSpPr>
        <p:spPr>
          <a:xfrm>
            <a:off x="6500880" y="2717640"/>
            <a:ext cx="5078160" cy="3454200"/>
          </a:xfrm>
          <a:prstGeom prst="rect">
            <a:avLst/>
          </a:prstGeom>
        </p:spPr>
        <p:txBody>
          <a:bodyPr lIns="122040" tIns="60840" rIns="122040" bIns="60840">
            <a:noAutofit/>
          </a:bodyPr>
          <a:lstStyle/>
          <a:p>
            <a:pPr marL="304920" indent="-304560">
              <a:lnSpc>
                <a:spcPct val="90000"/>
              </a:lnSpc>
              <a:spcBef>
                <a:spcPts val="1599"/>
              </a:spcBef>
              <a:buClr>
                <a:srgbClr val="009999"/>
              </a:buClr>
              <a:buFont typeface="Arial"/>
              <a:buChar char="•"/>
            </a:pPr>
            <a:r>
              <a:rPr lang="pt-BR" sz="2800" b="0" strike="noStrike" spc="-1">
                <a:solidFill>
                  <a:srgbClr val="FFFFFF"/>
                </a:solidFill>
                <a:latin typeface="Calibri"/>
              </a:rPr>
              <a:t>Clique para editar os estilos de texto Mestres</a:t>
            </a:r>
          </a:p>
          <a:p>
            <a:pPr marL="609480" lvl="1" indent="-231120">
              <a:lnSpc>
                <a:spcPct val="90000"/>
              </a:lnSpc>
              <a:spcBef>
                <a:spcPts val="799"/>
              </a:spcBef>
              <a:buClr>
                <a:srgbClr val="009999"/>
              </a:buClr>
              <a:buSzPct val="80000"/>
              <a:buFont typeface="Arial"/>
              <a:buChar char="•"/>
            </a:pPr>
            <a:r>
              <a:rPr lang="pt-BR" sz="2400" b="0" strike="noStrike" spc="-1">
                <a:solidFill>
                  <a:srgbClr val="FFFFFF"/>
                </a:solidFill>
                <a:latin typeface="Calibri"/>
              </a:rPr>
              <a:t>Segundo nível</a:t>
            </a:r>
          </a:p>
          <a:p>
            <a:pPr marL="914400" lvl="2"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Terceiro nível</a:t>
            </a:r>
          </a:p>
          <a:p>
            <a:pPr marL="1218960" lvl="3"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Quarto nível</a:t>
            </a:r>
          </a:p>
          <a:p>
            <a:pPr marL="1523880" lvl="4" indent="-231120">
              <a:lnSpc>
                <a:spcPct val="90000"/>
              </a:lnSpc>
              <a:spcBef>
                <a:spcPts val="799"/>
              </a:spcBef>
              <a:buClr>
                <a:srgbClr val="009999"/>
              </a:buClr>
              <a:buSzPct val="80000"/>
              <a:buFont typeface="Arial"/>
              <a:buChar char="•"/>
            </a:pPr>
            <a:r>
              <a:rPr lang="pt-BR" sz="2000" b="0" strike="noStrike" spc="-1">
                <a:solidFill>
                  <a:srgbClr val="FFFFFF"/>
                </a:solidFill>
                <a:latin typeface="Calibri"/>
              </a:rPr>
              <a:t>Quinto nível</a:t>
            </a:r>
          </a:p>
        </p:txBody>
      </p:sp>
      <p:sp>
        <p:nvSpPr>
          <p:cNvPr id="152" name="PlaceHolder 10"/>
          <p:cNvSpPr>
            <a:spLocks noGrp="1"/>
          </p:cNvSpPr>
          <p:nvPr>
            <p:ph type="dt"/>
          </p:nvPr>
        </p:nvSpPr>
        <p:spPr>
          <a:xfrm>
            <a:off x="1218960" y="6356520"/>
            <a:ext cx="2234160" cy="364680"/>
          </a:xfrm>
          <a:prstGeom prst="rect">
            <a:avLst/>
          </a:prstGeom>
        </p:spPr>
        <p:txBody>
          <a:bodyPr lIns="122040" tIns="60840" rIns="122040" bIns="60840" anchor="ctr">
            <a:noAutofit/>
          </a:bodyPr>
          <a:lstStyle/>
          <a:p>
            <a:pPr>
              <a:lnSpc>
                <a:spcPct val="100000"/>
              </a:lnSpc>
            </a:pPr>
            <a:r>
              <a:rPr lang="en-US" sz="1200" b="0" strike="noStrike" spc="-1">
                <a:solidFill>
                  <a:srgbClr val="FFFFFF"/>
                </a:solidFill>
                <a:latin typeface="Calibri"/>
              </a:rPr>
              <a:t>01/08/2016</a:t>
            </a:r>
            <a:endParaRPr lang="pt-PT" sz="1200" b="0" strike="noStrike" spc="-1">
              <a:latin typeface="Times New Roman"/>
            </a:endParaRPr>
          </a:p>
        </p:txBody>
      </p:sp>
      <p:sp>
        <p:nvSpPr>
          <p:cNvPr id="153" name="PlaceHolder 11"/>
          <p:cNvSpPr>
            <a:spLocks noGrp="1"/>
          </p:cNvSpPr>
          <p:nvPr>
            <p:ph type="ftr"/>
          </p:nvPr>
        </p:nvSpPr>
        <p:spPr>
          <a:xfrm>
            <a:off x="3453480" y="6356520"/>
            <a:ext cx="5281560" cy="364680"/>
          </a:xfrm>
          <a:prstGeom prst="rect">
            <a:avLst/>
          </a:prstGeom>
        </p:spPr>
        <p:txBody>
          <a:bodyPr lIns="122040" tIns="60840" rIns="122040" bIns="60840" anchor="ctr">
            <a:noAutofit/>
          </a:bodyPr>
          <a:lstStyle/>
          <a:p>
            <a:endParaRPr lang="pt-PT" sz="2400" b="0" strike="noStrike" spc="-1">
              <a:latin typeface="Times New Roman"/>
            </a:endParaRPr>
          </a:p>
        </p:txBody>
      </p:sp>
      <p:sp>
        <p:nvSpPr>
          <p:cNvPr id="154" name="PlaceHolder 12"/>
          <p:cNvSpPr>
            <a:spLocks noGrp="1"/>
          </p:cNvSpPr>
          <p:nvPr>
            <p:ph type="sldNum"/>
          </p:nvPr>
        </p:nvSpPr>
        <p:spPr>
          <a:xfrm>
            <a:off x="10563480" y="6356520"/>
            <a:ext cx="1015200" cy="364680"/>
          </a:xfrm>
          <a:prstGeom prst="rect">
            <a:avLst/>
          </a:prstGeom>
        </p:spPr>
        <p:txBody>
          <a:bodyPr lIns="122040" tIns="60840" rIns="122040" bIns="60840" anchor="ctr">
            <a:noAutofit/>
          </a:bodyPr>
          <a:lstStyle/>
          <a:p>
            <a:pPr>
              <a:lnSpc>
                <a:spcPct val="100000"/>
              </a:lnSpc>
            </a:pPr>
            <a:fld id="{9E59EFD3-180F-4437-A853-CB65B8258B99}" type="slidenum">
              <a:rPr lang="pt-BR" sz="1200" b="0" strike="noStrike" spc="-1">
                <a:solidFill>
                  <a:srgbClr val="FFFFFF"/>
                </a:solidFill>
                <a:latin typeface="Calibri"/>
              </a:rPr>
              <a:t>‹nº›</a:t>
            </a:fld>
            <a:endParaRPr lang="pt-P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lexalytics.com/lexablog/context-analysis-nlp" TargetMode="External"/><Relationship Id="rId2" Type="http://schemas.openxmlformats.org/officeDocument/2006/relationships/hyperlink" Target="https://cs230.stanford.edu/blog/split/" TargetMode="External"/><Relationship Id="rId1" Type="http://schemas.openxmlformats.org/officeDocument/2006/relationships/slideLayout" Target="../slideLayouts/slideLayout13.xml"/><Relationship Id="rId5" Type="http://schemas.openxmlformats.org/officeDocument/2006/relationships/hyperlink" Target="https://arxiv.org/pdf/2104.10336v1.pdf" TargetMode="External"/><Relationship Id="rId4" Type="http://schemas.openxmlformats.org/officeDocument/2006/relationships/hyperlink" Target="https://machinelearningmastery.com/smote-oversampling-for-imbalanced-class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2350080" y="596520"/>
            <a:ext cx="8735040" cy="1999800"/>
          </a:xfrm>
          <a:prstGeom prst="rect">
            <a:avLst/>
          </a:prstGeom>
          <a:noFill/>
          <a:ln>
            <a:noFill/>
          </a:ln>
        </p:spPr>
        <p:txBody>
          <a:bodyPr lIns="122040" tIns="60840" rIns="122040" bIns="60840" anchor="b">
            <a:noAutofit/>
          </a:bodyPr>
          <a:lstStyle/>
          <a:p>
            <a:pPr>
              <a:lnSpc>
                <a:spcPct val="90000"/>
              </a:lnSpc>
            </a:pPr>
            <a:r>
              <a:rPr lang="pt-PT" sz="5400" b="0" strike="noStrike" spc="-1">
                <a:solidFill>
                  <a:srgbClr val="FFFFFF"/>
                </a:solidFill>
                <a:latin typeface="Calibri"/>
              </a:rPr>
              <a:t>Artificial Intelligence</a:t>
            </a:r>
            <a:endParaRPr lang="pt-BR" sz="5400" b="0" strike="noStrike" spc="-1">
              <a:solidFill>
                <a:srgbClr val="FFFFFF"/>
              </a:solidFill>
              <a:latin typeface="Calibri"/>
            </a:endParaRPr>
          </a:p>
        </p:txBody>
      </p:sp>
      <p:sp>
        <p:nvSpPr>
          <p:cNvPr id="192" name="TextShape 2"/>
          <p:cNvSpPr txBox="1"/>
          <p:nvPr/>
        </p:nvSpPr>
        <p:spPr>
          <a:xfrm>
            <a:off x="2494080" y="2495520"/>
            <a:ext cx="8735040" cy="1752120"/>
          </a:xfrm>
          <a:prstGeom prst="rect">
            <a:avLst/>
          </a:prstGeom>
          <a:noFill/>
          <a:ln>
            <a:noFill/>
          </a:ln>
        </p:spPr>
        <p:txBody>
          <a:bodyPr lIns="122040" tIns="60840" rIns="122040" bIns="60840">
            <a:noAutofit/>
          </a:bodyPr>
          <a:lstStyle/>
          <a:p>
            <a:pPr>
              <a:lnSpc>
                <a:spcPct val="90000"/>
              </a:lnSpc>
              <a:tabLst>
                <a:tab pos="0" algn="l"/>
              </a:tabLst>
            </a:pPr>
            <a:r>
              <a:rPr lang="en-GB" sz="2800" b="0" strike="noStrike" cap="all" spc="199">
                <a:solidFill>
                  <a:srgbClr val="009999"/>
                </a:solidFill>
                <a:latin typeface="Calibri"/>
              </a:rPr>
              <a:t> Assignment</a:t>
            </a:r>
            <a:r>
              <a:rPr lang="pt-PT" sz="2800" b="0" strike="noStrike" cap="all" spc="199">
                <a:solidFill>
                  <a:srgbClr val="009999"/>
                </a:solidFill>
                <a:latin typeface="Calibri"/>
              </a:rPr>
              <a:t> 2 – </a:t>
            </a:r>
            <a:r>
              <a:rPr lang="pt-BR" sz="2800" b="0" strike="noStrike" cap="all" spc="199">
                <a:solidFill>
                  <a:srgbClr val="009999"/>
                </a:solidFill>
                <a:latin typeface="Calibri"/>
              </a:rPr>
              <a:t>Final delivery</a:t>
            </a:r>
            <a:endParaRPr lang="pt-PT" sz="2800" b="0" strike="noStrike" spc="-1">
              <a:latin typeface="Arial"/>
            </a:endParaRPr>
          </a:p>
        </p:txBody>
      </p:sp>
      <p:sp>
        <p:nvSpPr>
          <p:cNvPr id="193" name="CustomShape 3"/>
          <p:cNvSpPr/>
          <p:nvPr/>
        </p:nvSpPr>
        <p:spPr>
          <a:xfrm>
            <a:off x="984600" y="3789000"/>
            <a:ext cx="7216560" cy="307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strike="noStrike" spc="-1">
                <a:solidFill>
                  <a:srgbClr val="FFFFFF"/>
                </a:solidFill>
                <a:latin typeface="Calibri"/>
              </a:rPr>
              <a:t>Group 07</a:t>
            </a:r>
            <a:endParaRPr lang="pt-PT" sz="2800" b="0" strike="noStrike" spc="-1">
              <a:latin typeface="Arial"/>
            </a:endParaRPr>
          </a:p>
          <a:p>
            <a:pPr>
              <a:lnSpc>
                <a:spcPct val="100000"/>
              </a:lnSpc>
            </a:pPr>
            <a:endParaRPr lang="pt-PT" sz="2800" b="0" strike="noStrike" spc="-1">
              <a:latin typeface="Arial"/>
            </a:endParaRPr>
          </a:p>
          <a:p>
            <a:pPr>
              <a:lnSpc>
                <a:spcPct val="100000"/>
              </a:lnSpc>
            </a:pPr>
            <a:r>
              <a:rPr lang="en-GB" sz="2800" b="0" strike="noStrike" spc="-1">
                <a:solidFill>
                  <a:srgbClr val="FFFFFF"/>
                </a:solidFill>
                <a:latin typeface="Calibri"/>
              </a:rPr>
              <a:t>Carolina Rosemback Guilhermino, up201800171</a:t>
            </a:r>
            <a:endParaRPr lang="pt-PT" sz="2800" b="0" strike="noStrike" spc="-1">
              <a:latin typeface="Arial"/>
            </a:endParaRPr>
          </a:p>
          <a:p>
            <a:pPr>
              <a:lnSpc>
                <a:spcPct val="100000"/>
              </a:lnSpc>
            </a:pPr>
            <a:r>
              <a:rPr lang="en-GB" sz="2800" b="0" strike="noStrike" spc="-1">
                <a:solidFill>
                  <a:srgbClr val="FFFFFF"/>
                </a:solidFill>
                <a:latin typeface="Calibri"/>
              </a:rPr>
              <a:t>José Eduardo Henriques, up201806372</a:t>
            </a:r>
            <a:endParaRPr lang="pt-PT" sz="2800" b="0" strike="noStrike" spc="-1">
              <a:latin typeface="Arial"/>
            </a:endParaRPr>
          </a:p>
          <a:p>
            <a:pPr>
              <a:lnSpc>
                <a:spcPct val="100000"/>
              </a:lnSpc>
            </a:pPr>
            <a:r>
              <a:rPr lang="en-GB" sz="2800" b="0" strike="noStrike" spc="-1">
                <a:solidFill>
                  <a:srgbClr val="FFFFFF"/>
                </a:solidFill>
                <a:latin typeface="Calibri"/>
              </a:rPr>
              <a:t>Miguel Carreira Neves, up201608657</a:t>
            </a:r>
            <a:endParaRPr lang="pt-PT" sz="2800" b="0" strike="noStrike" spc="-1">
              <a:latin typeface="Arial"/>
            </a:endParaRPr>
          </a:p>
          <a:p>
            <a:pPr>
              <a:lnSpc>
                <a:spcPct val="100000"/>
              </a:lnSpc>
            </a:pPr>
            <a:endParaRPr lang="pt-P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en-GB" sz="3600" b="1" strike="noStrike" spc="-1" dirty="0">
                <a:solidFill>
                  <a:srgbClr val="FFFFFF"/>
                </a:solidFill>
                <a:latin typeface="Calibri"/>
              </a:rPr>
              <a:t>Project Specification</a:t>
            </a:r>
            <a:endParaRPr lang="pt-BR" sz="3600" b="0" strike="noStrike" spc="-1" dirty="0">
              <a:solidFill>
                <a:srgbClr val="FFFFFF"/>
              </a:solidFill>
              <a:latin typeface="Calibri"/>
            </a:endParaRPr>
          </a:p>
        </p:txBody>
      </p:sp>
      <p:sp>
        <p:nvSpPr>
          <p:cNvPr id="195" name="TextShape 2"/>
          <p:cNvSpPr txBox="1"/>
          <p:nvPr/>
        </p:nvSpPr>
        <p:spPr>
          <a:xfrm>
            <a:off x="914372" y="1861976"/>
            <a:ext cx="10360080" cy="4461840"/>
          </a:xfrm>
          <a:prstGeom prst="rect">
            <a:avLst/>
          </a:prstGeom>
          <a:noFill/>
          <a:ln>
            <a:noFill/>
          </a:ln>
        </p:spPr>
        <p:txBody>
          <a:bodyPr lIns="122040" tIns="60840" rIns="122040" bIns="60840">
            <a:normAutofit fontScale="37500" lnSpcReduction="20000"/>
          </a:bodyPr>
          <a:lstStyle/>
          <a:p>
            <a:pPr>
              <a:lnSpc>
                <a:spcPct val="120000"/>
              </a:lnSpc>
              <a:spcBef>
                <a:spcPts val="1599"/>
              </a:spcBef>
              <a:tabLst>
                <a:tab pos="0" algn="l"/>
              </a:tabLst>
            </a:pPr>
            <a:r>
              <a:rPr lang="en-US" sz="4800" b="0" strike="noStrike" spc="-1" dirty="0">
                <a:solidFill>
                  <a:srgbClr val="FFFFFF"/>
                </a:solidFill>
                <a:latin typeface="Calibri"/>
              </a:rPr>
              <a:t>Natural Language Processing (NLP Problems): Detecting Offense</a:t>
            </a:r>
            <a:endParaRPr lang="pt-BR" sz="4800" b="0" strike="noStrike" spc="-1" dirty="0">
              <a:solidFill>
                <a:srgbClr val="FFFFFF"/>
              </a:solidFill>
              <a:latin typeface="Calibri"/>
            </a:endParaRPr>
          </a:p>
          <a:p>
            <a:pPr>
              <a:lnSpc>
                <a:spcPct val="120000"/>
              </a:lnSpc>
              <a:spcBef>
                <a:spcPts val="1599"/>
              </a:spcBef>
              <a:tabLst>
                <a:tab pos="0" algn="l"/>
              </a:tabLst>
            </a:pPr>
            <a:r>
              <a:rPr lang="en-GB" sz="4800" b="0" strike="noStrike" spc="-1" dirty="0">
                <a:solidFill>
                  <a:srgbClr val="FFFFFF"/>
                </a:solidFill>
                <a:latin typeface="Calibri"/>
              </a:rPr>
              <a:t>In an NLP Problem, the textual data should be processed and transformed into appropriate datasets. Then, an initial exploratory data analysis should be carried out, along with different pre-processing and feature engineering techniques. The employed machine learning algorithms should be tested and compared (performance during learning, confusion matrix, precision, recall, accuracy, F1 measure) and the time spent to train/test the models.</a:t>
            </a:r>
            <a:endParaRPr lang="pt-BR" sz="4800" b="0" strike="noStrike" spc="-1" dirty="0">
              <a:solidFill>
                <a:srgbClr val="FFFFFF"/>
              </a:solidFill>
              <a:latin typeface="Calibri"/>
            </a:endParaRPr>
          </a:p>
          <a:p>
            <a:pPr>
              <a:lnSpc>
                <a:spcPct val="120000"/>
              </a:lnSpc>
              <a:spcBef>
                <a:spcPts val="1599"/>
              </a:spcBef>
              <a:tabLst>
                <a:tab pos="0" algn="l"/>
              </a:tabLst>
            </a:pPr>
            <a:r>
              <a:rPr lang="en-US" sz="4800" b="0" strike="noStrike" spc="-1" dirty="0">
                <a:solidFill>
                  <a:srgbClr val="FFFFFF"/>
                </a:solidFill>
                <a:latin typeface="Calibri"/>
              </a:rPr>
              <a:t>This project aims to identify how offensive a given text is, by attributing a score from 0 – 5 (5 being the most offensive).</a:t>
            </a:r>
            <a:endParaRPr lang="pt-BR" sz="4800" b="0" strike="noStrike" spc="-1" dirty="0">
              <a:solidFill>
                <a:srgbClr val="FFFFFF"/>
              </a:solidFill>
              <a:latin typeface="Calibri"/>
            </a:endParaRPr>
          </a:p>
          <a:p>
            <a:pPr>
              <a:lnSpc>
                <a:spcPct val="120000"/>
              </a:lnSpc>
              <a:spcBef>
                <a:spcPts val="1599"/>
              </a:spcBef>
              <a:tabLst>
                <a:tab pos="0" algn="l"/>
              </a:tabLst>
            </a:pPr>
            <a:r>
              <a:rPr lang="en-US" sz="4800" b="0" strike="noStrike" spc="-1" dirty="0">
                <a:solidFill>
                  <a:srgbClr val="FFFFFF"/>
                </a:solidFill>
                <a:latin typeface="Calibri"/>
              </a:rPr>
              <a:t>The test file contains 9000 labels and ratings from a balanced set of age groups from 18-70. The annotators also represented a variety of genders, political stances and income levels. </a:t>
            </a:r>
            <a:endParaRPr lang="pt-BR" sz="4800" b="0" strike="noStrike" spc="-1" dirty="0">
              <a:solidFill>
                <a:srgbClr val="FFFFFF"/>
              </a:solidFill>
              <a:latin typeface="Calibri"/>
            </a:endParaRPr>
          </a:p>
          <a:p>
            <a:pPr>
              <a:lnSpc>
                <a:spcPct val="90000"/>
              </a:lnSpc>
              <a:spcBef>
                <a:spcPts val="1599"/>
              </a:spcBef>
              <a:tabLst>
                <a:tab pos="0" algn="l"/>
              </a:tabLst>
            </a:pPr>
            <a:endParaRPr lang="pt-BR" sz="2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en-GB" sz="3600" b="1" strike="noStrike" spc="-1">
                <a:solidFill>
                  <a:srgbClr val="FFFFFF"/>
                </a:solidFill>
                <a:latin typeface="Calibri"/>
              </a:rPr>
              <a:t>Related Work</a:t>
            </a:r>
            <a:endParaRPr lang="pt-BR" sz="3600" b="0" strike="noStrike" spc="-1">
              <a:solidFill>
                <a:srgbClr val="FFFFFF"/>
              </a:solidFill>
              <a:latin typeface="Calibri"/>
            </a:endParaRPr>
          </a:p>
        </p:txBody>
      </p:sp>
      <p:sp>
        <p:nvSpPr>
          <p:cNvPr id="197" name="TextShape 2"/>
          <p:cNvSpPr txBox="1"/>
          <p:nvPr/>
        </p:nvSpPr>
        <p:spPr>
          <a:xfrm>
            <a:off x="1172160" y="1730160"/>
            <a:ext cx="10131840" cy="4461840"/>
          </a:xfrm>
          <a:prstGeom prst="rect">
            <a:avLst/>
          </a:prstGeom>
          <a:noFill/>
          <a:ln>
            <a:noFill/>
          </a:ln>
        </p:spPr>
        <p:txBody>
          <a:bodyPr lIns="122040" tIns="60840" rIns="122040" bIns="60840">
            <a:normAutofit/>
          </a:bodyPr>
          <a:lstStyle/>
          <a:p>
            <a:pPr marL="304920" indent="-304560">
              <a:lnSpc>
                <a:spcPct val="90000"/>
              </a:lnSpc>
              <a:spcBef>
                <a:spcPts val="1599"/>
              </a:spcBef>
              <a:buClr>
                <a:srgbClr val="009999"/>
              </a:buClr>
              <a:buFont typeface="Arial"/>
              <a:buChar char="•"/>
            </a:pPr>
            <a:r>
              <a:rPr lang="en-GB" sz="1800" b="0" strike="noStrike" spc="-1" dirty="0">
                <a:solidFill>
                  <a:srgbClr val="FFFFFF"/>
                </a:solidFill>
                <a:latin typeface="Calibri"/>
              </a:rPr>
              <a:t>Splitting into train, dev and test sets: </a:t>
            </a:r>
            <a:r>
              <a:rPr lang="en-GB" sz="1800" b="0" strike="noStrike" spc="-1" dirty="0">
                <a:solidFill>
                  <a:srgbClr val="009999"/>
                </a:solidFill>
                <a:latin typeface="Calibri"/>
                <a:hlinkClick r:id="rId2"/>
              </a:rPr>
              <a:t>https://cs230.stanford.edu/blog/split/</a:t>
            </a:r>
            <a:r>
              <a:rPr lang="en-GB" sz="1800" b="0" strike="noStrike" spc="-1" dirty="0">
                <a:solidFill>
                  <a:srgbClr val="FFFFFF"/>
                </a:solidFill>
                <a:latin typeface="Calibri"/>
              </a:rPr>
              <a:t> </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N-Grams: </a:t>
            </a:r>
            <a:r>
              <a:rPr lang="en-GB" sz="1800" b="0" strike="noStrike" spc="-1" dirty="0">
                <a:solidFill>
                  <a:srgbClr val="009999"/>
                </a:solidFill>
                <a:latin typeface="Calibri"/>
                <a:hlinkClick r:id="rId3"/>
              </a:rPr>
              <a:t>https://www.lexalytics.com/lexablog/context-analysis-nlp</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SMOTE: </a:t>
            </a:r>
            <a:r>
              <a:rPr lang="en-GB" sz="1800" b="0" u="sng" strike="noStrike" spc="-1" dirty="0">
                <a:solidFill>
                  <a:srgbClr val="009999"/>
                </a:solidFill>
                <a:uFillTx/>
                <a:latin typeface="Calibri"/>
                <a:hlinkClick r:id="rId4"/>
              </a:rPr>
              <a:t>https://machinelearningmastery.com/smote-oversampling-for-imbalanced-classification/</a:t>
            </a:r>
            <a:endParaRPr lang="pt-BR" sz="1800" b="0" strike="noStrike" spc="-1" dirty="0">
              <a:solidFill>
                <a:srgbClr val="FFFFFF"/>
              </a:solidFill>
              <a:latin typeface="Calibri"/>
            </a:endParaRPr>
          </a:p>
          <a:p>
            <a:pPr>
              <a:lnSpc>
                <a:spcPct val="90000"/>
              </a:lnSpc>
              <a:spcBef>
                <a:spcPts val="1599"/>
              </a:spcBef>
            </a:pPr>
            <a:r>
              <a:rPr lang="en-US" sz="1800" b="0" strike="noStrike" spc="-1" dirty="0">
                <a:solidFill>
                  <a:srgbClr val="FFFFFF"/>
                </a:solidFill>
                <a:latin typeface="Calibri"/>
              </a:rPr>
              <a:t>Dealing with unbalanced datasets: </a:t>
            </a:r>
            <a:r>
              <a:rPr lang="en-US" sz="1800" b="0" u="sng" strike="noStrike" spc="-1" dirty="0">
                <a:solidFill>
                  <a:srgbClr val="009999"/>
                </a:solidFill>
                <a:uFillTx/>
                <a:latin typeface="Calibri"/>
              </a:rPr>
              <a:t>https://machinelearningmastery.com/data-sampling-methods-for-imbalanced-classification/</a:t>
            </a:r>
            <a:endParaRPr lang="pt-BR" sz="1800" b="0" strike="noStrike" spc="-1" dirty="0">
              <a:solidFill>
                <a:srgbClr val="FFFFFF"/>
              </a:solidFill>
              <a:latin typeface="Calibri"/>
            </a:endParaRPr>
          </a:p>
          <a:p>
            <a:pPr marL="304920" indent="-304560">
              <a:lnSpc>
                <a:spcPct val="90000"/>
              </a:lnSpc>
              <a:spcBef>
                <a:spcPts val="1599"/>
              </a:spcBef>
              <a:buClr>
                <a:srgbClr val="009999"/>
              </a:buClr>
              <a:buFont typeface="Arial"/>
              <a:buChar char="•"/>
            </a:pPr>
            <a:r>
              <a:rPr lang="en-US" sz="1800" b="0" strike="noStrike" spc="-1" dirty="0">
                <a:solidFill>
                  <a:srgbClr val="FFFFFF"/>
                </a:solidFill>
                <a:latin typeface="Calibri"/>
              </a:rPr>
              <a:t>“</a:t>
            </a:r>
            <a:r>
              <a:rPr lang="en-GB" sz="1800" b="0" strike="noStrike" spc="-1" dirty="0">
                <a:solidFill>
                  <a:srgbClr val="FFFFFF"/>
                </a:solidFill>
                <a:latin typeface="Calibri"/>
              </a:rPr>
              <a:t>Method for Detecting and Rating </a:t>
            </a:r>
            <a:r>
              <a:rPr lang="en-GB" sz="1800" b="0" strike="noStrike" spc="-1" dirty="0" err="1">
                <a:solidFill>
                  <a:srgbClr val="FFFFFF"/>
                </a:solidFill>
                <a:latin typeface="Calibri"/>
              </a:rPr>
              <a:t>Humor</a:t>
            </a:r>
            <a:r>
              <a:rPr lang="en-GB" sz="1800" b="0" strike="noStrike" spc="-1" dirty="0">
                <a:solidFill>
                  <a:srgbClr val="FFFFFF"/>
                </a:solidFill>
                <a:latin typeface="Calibri"/>
              </a:rPr>
              <a:t> Based on Multi-Task Adversarial Training”: </a:t>
            </a:r>
            <a:r>
              <a:rPr lang="en-GB" sz="1800" b="0" strike="noStrike" spc="-1" dirty="0">
                <a:solidFill>
                  <a:srgbClr val="009999"/>
                </a:solidFill>
                <a:latin typeface="Calibri"/>
                <a:hlinkClick r:id="rId5"/>
              </a:rPr>
              <a:t>https://arxiv.org/pdf/2104.10336v1.pdf</a:t>
            </a:r>
            <a:endParaRPr lang="pt-BR" sz="1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a:solidFill>
                  <a:srgbClr val="FFFFFF"/>
                </a:solidFill>
                <a:latin typeface="Calibri"/>
              </a:rPr>
              <a:t>Tools and Algorithms Implemented </a:t>
            </a:r>
            <a:endParaRPr lang="pt-BR" sz="3600" b="0" strike="noStrike" spc="-1">
              <a:solidFill>
                <a:srgbClr val="FFFFFF"/>
              </a:solidFill>
              <a:latin typeface="Calibri"/>
            </a:endParaRPr>
          </a:p>
        </p:txBody>
      </p:sp>
      <p:sp>
        <p:nvSpPr>
          <p:cNvPr id="199" name="CustomShape 2"/>
          <p:cNvSpPr/>
          <p:nvPr/>
        </p:nvSpPr>
        <p:spPr>
          <a:xfrm>
            <a:off x="1218960" y="1845000"/>
            <a:ext cx="7539480" cy="234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FFFF"/>
                </a:solidFill>
                <a:latin typeface="Calibri"/>
              </a:rPr>
              <a:t>Machine learning algorithms:</a:t>
            </a:r>
            <a:endParaRPr lang="pt-PT" sz="2000" b="0" strike="noStrike" spc="-1" dirty="0">
              <a:latin typeface="Arial"/>
            </a:endParaRPr>
          </a:p>
          <a:p>
            <a:pPr marL="285840" indent="-285480">
              <a:lnSpc>
                <a:spcPct val="100000"/>
              </a:lnSpc>
              <a:buClr>
                <a:srgbClr val="FFFFFF"/>
              </a:buClr>
              <a:buFont typeface="Arial"/>
              <a:buChar char="•"/>
            </a:pPr>
            <a:r>
              <a:rPr lang="en-GB" sz="2000" b="0" strike="noStrike" spc="-1" dirty="0">
                <a:solidFill>
                  <a:srgbClr val="FFFFFF"/>
                </a:solidFill>
                <a:latin typeface="Calibri"/>
              </a:rPr>
              <a:t>SVM</a:t>
            </a:r>
            <a:endParaRPr lang="pt-PT" sz="2000" b="0" strike="noStrike" spc="-1" dirty="0">
              <a:latin typeface="Arial"/>
            </a:endParaRPr>
          </a:p>
          <a:p>
            <a:pPr marL="285840" indent="-285480">
              <a:lnSpc>
                <a:spcPct val="100000"/>
              </a:lnSpc>
              <a:buClr>
                <a:srgbClr val="FFFFFF"/>
              </a:buClr>
              <a:buFont typeface="Arial"/>
              <a:buChar char="•"/>
            </a:pPr>
            <a:r>
              <a:rPr lang="en-GB" sz="2000" b="0" strike="noStrike" spc="-1" dirty="0">
                <a:solidFill>
                  <a:srgbClr val="FFFFFF"/>
                </a:solidFill>
                <a:latin typeface="Calibri"/>
              </a:rPr>
              <a:t>Neural Networks (MLP)</a:t>
            </a:r>
            <a:endParaRPr lang="pt-PT" sz="2000" b="0" strike="noStrike" spc="-1" dirty="0">
              <a:latin typeface="Arial"/>
            </a:endParaRPr>
          </a:p>
          <a:p>
            <a:pPr marL="285840" indent="-285480">
              <a:lnSpc>
                <a:spcPct val="100000"/>
              </a:lnSpc>
              <a:buClr>
                <a:srgbClr val="FFFFFF"/>
              </a:buClr>
              <a:buFont typeface="Arial"/>
              <a:buChar char="•"/>
            </a:pPr>
            <a:r>
              <a:rPr lang="en-GB" sz="2000" b="0" strike="noStrike" spc="-1" dirty="0">
                <a:solidFill>
                  <a:srgbClr val="FFFFFF"/>
                </a:solidFill>
                <a:latin typeface="Calibri"/>
              </a:rPr>
              <a:t>Logistic Regression</a:t>
            </a:r>
            <a:endParaRPr lang="pt-PT" sz="2000" b="0" strike="noStrike" spc="-1" dirty="0">
              <a:latin typeface="Arial"/>
            </a:endParaRPr>
          </a:p>
          <a:p>
            <a:pPr marL="285840" indent="-285480">
              <a:lnSpc>
                <a:spcPct val="100000"/>
              </a:lnSpc>
              <a:buClr>
                <a:srgbClr val="FFFFFF"/>
              </a:buClr>
              <a:buFont typeface="Arial"/>
              <a:buChar char="•"/>
            </a:pPr>
            <a:r>
              <a:rPr lang="en-GB" sz="2000" b="0" strike="noStrike" spc="-1" dirty="0">
                <a:solidFill>
                  <a:srgbClr val="FFFFFF"/>
                </a:solidFill>
                <a:latin typeface="Calibri"/>
              </a:rPr>
              <a:t>Random Forest</a:t>
            </a:r>
            <a:endParaRPr lang="pt-PT" sz="2000" b="0" strike="noStrike" spc="-1" dirty="0">
              <a:latin typeface="Arial"/>
            </a:endParaRPr>
          </a:p>
          <a:p>
            <a:pPr marL="285840" indent="-285480">
              <a:lnSpc>
                <a:spcPct val="100000"/>
              </a:lnSpc>
              <a:buClr>
                <a:srgbClr val="FFFFFF"/>
              </a:buClr>
              <a:buFont typeface="Arial"/>
              <a:buChar char="•"/>
            </a:pPr>
            <a:r>
              <a:rPr lang="en-GB" sz="2000" b="0" strike="noStrike" spc="-1" dirty="0">
                <a:solidFill>
                  <a:srgbClr val="FFFFFF"/>
                </a:solidFill>
                <a:latin typeface="Calibri"/>
              </a:rPr>
              <a:t>Decision Tree</a:t>
            </a:r>
            <a:endParaRPr lang="pt-PT" sz="2000" b="0" strike="noStrike" spc="-1" dirty="0">
              <a:latin typeface="Arial"/>
            </a:endParaRPr>
          </a:p>
          <a:p>
            <a:pPr>
              <a:lnSpc>
                <a:spcPct val="100000"/>
              </a:lnSpc>
            </a:pPr>
            <a:endParaRPr lang="pt-PT"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a:solidFill>
                  <a:srgbClr val="FFFFFF"/>
                </a:solidFill>
                <a:latin typeface="Calibri"/>
              </a:rPr>
              <a:t>Data Preprocessing</a:t>
            </a:r>
            <a:endParaRPr lang="pt-BR" sz="3600" b="0" strike="noStrike" spc="-1">
              <a:solidFill>
                <a:srgbClr val="FFFFFF"/>
              </a:solidFill>
              <a:latin typeface="Calibri"/>
            </a:endParaRPr>
          </a:p>
        </p:txBody>
      </p:sp>
      <p:sp>
        <p:nvSpPr>
          <p:cNvPr id="201" name="TextShape 2"/>
          <p:cNvSpPr txBox="1"/>
          <p:nvPr/>
        </p:nvSpPr>
        <p:spPr>
          <a:xfrm>
            <a:off x="1125720" y="1917000"/>
            <a:ext cx="9555840" cy="3454200"/>
          </a:xfrm>
          <a:prstGeom prst="rect">
            <a:avLst/>
          </a:prstGeom>
          <a:noFill/>
          <a:ln>
            <a:noFill/>
          </a:ln>
        </p:spPr>
        <p:txBody>
          <a:bodyPr lIns="122040" tIns="60840" rIns="122040" bIns="60840">
            <a:noAutofit/>
          </a:bodyPr>
          <a:lstStyle/>
          <a:p>
            <a:pPr>
              <a:lnSpc>
                <a:spcPct val="90000"/>
              </a:lnSpc>
              <a:spcBef>
                <a:spcPts val="1599"/>
              </a:spcBef>
            </a:pPr>
            <a:endParaRPr lang="pt-BR" sz="2800" b="0" strike="noStrike" spc="-1">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a:solidFill>
                  <a:srgbClr val="FFFFFF"/>
                </a:solidFill>
                <a:latin typeface="Calibri"/>
              </a:rPr>
              <a:t>Porter Stemmer</a:t>
            </a:r>
            <a:endParaRPr lang="pt-BR" sz="2800" b="0" strike="noStrike" spc="-1">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a:solidFill>
                  <a:srgbClr val="FFFFFF"/>
                </a:solidFill>
                <a:latin typeface="Calibri"/>
              </a:rPr>
              <a:t>Bag of Words</a:t>
            </a:r>
            <a:endParaRPr lang="pt-BR" sz="2800" b="0" strike="noStrike" spc="-1">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a:solidFill>
                  <a:srgbClr val="FFFFFF"/>
                </a:solidFill>
                <a:latin typeface="Calibri"/>
              </a:rPr>
              <a:t>N-grams (bi-grams and tri-grams)</a:t>
            </a:r>
            <a:endParaRPr lang="pt-BR" sz="2800" b="0" strike="noStrike" spc="-1">
              <a:solidFill>
                <a:srgbClr val="FFFFFF"/>
              </a:solidFill>
              <a:latin typeface="Calibri"/>
            </a:endParaRPr>
          </a:p>
          <a:p>
            <a:pPr marL="285840" indent="-285480">
              <a:lnSpc>
                <a:spcPct val="90000"/>
              </a:lnSpc>
              <a:spcBef>
                <a:spcPts val="1599"/>
              </a:spcBef>
              <a:buClr>
                <a:srgbClr val="009999"/>
              </a:buClr>
              <a:buFont typeface="Arial"/>
              <a:buChar char="•"/>
            </a:pPr>
            <a:r>
              <a:rPr lang="en-GB" sz="2800" b="0" strike="noStrike" spc="-1">
                <a:solidFill>
                  <a:srgbClr val="FFFFFF"/>
                </a:solidFill>
                <a:latin typeface="Calibri"/>
              </a:rPr>
              <a:t>TF-IDF</a:t>
            </a:r>
            <a:endParaRPr lang="pt-BR" sz="2800" b="0" strike="noStrike" spc="-1">
              <a:solidFill>
                <a:srgbClr val="FFFFFF"/>
              </a:solidFill>
              <a:latin typeface="Calibri"/>
            </a:endParaRPr>
          </a:p>
          <a:p>
            <a:pPr>
              <a:lnSpc>
                <a:spcPct val="90000"/>
              </a:lnSpc>
              <a:spcBef>
                <a:spcPts val="1599"/>
              </a:spcBef>
            </a:pPr>
            <a:endParaRPr lang="pt-BR" sz="28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1218960" y="274680"/>
            <a:ext cx="10360080" cy="1223640"/>
          </a:xfrm>
          <a:prstGeom prst="rect">
            <a:avLst/>
          </a:prstGeom>
          <a:noFill/>
          <a:ln>
            <a:noFill/>
          </a:ln>
        </p:spPr>
        <p:txBody>
          <a:bodyPr lIns="122040" tIns="60840" rIns="122040" bIns="60840" anchor="b">
            <a:noAutofit/>
          </a:bodyPr>
          <a:lstStyle/>
          <a:p>
            <a:pPr>
              <a:lnSpc>
                <a:spcPct val="90000"/>
              </a:lnSpc>
            </a:pPr>
            <a:r>
              <a:rPr lang="pt-BR" sz="3600" b="1" strike="noStrike" spc="-1">
                <a:solidFill>
                  <a:srgbClr val="FFFFFF"/>
                </a:solidFill>
                <a:latin typeface="Calibri"/>
              </a:rPr>
              <a:t>Techniques Used</a:t>
            </a:r>
            <a:endParaRPr lang="pt-BR" sz="3600" b="0" strike="noStrike" spc="-1">
              <a:solidFill>
                <a:srgbClr val="FFFFFF"/>
              </a:solidFill>
              <a:latin typeface="Calibri"/>
            </a:endParaRPr>
          </a:p>
        </p:txBody>
      </p:sp>
      <p:sp>
        <p:nvSpPr>
          <p:cNvPr id="203" name="TextShape 2"/>
          <p:cNvSpPr txBox="1"/>
          <p:nvPr/>
        </p:nvSpPr>
        <p:spPr>
          <a:xfrm>
            <a:off x="1218960" y="1989720"/>
            <a:ext cx="10360080" cy="4461840"/>
          </a:xfrm>
          <a:prstGeom prst="rect">
            <a:avLst/>
          </a:prstGeom>
          <a:noFill/>
          <a:ln>
            <a:noFill/>
          </a:ln>
        </p:spPr>
        <p:txBody>
          <a:bodyPr lIns="122040" tIns="60840" rIns="122040" bIns="60840">
            <a:noAutofit/>
          </a:bodyPr>
          <a:lstStyle/>
          <a:p>
            <a:pPr marL="304920" indent="-304560">
              <a:lnSpc>
                <a:spcPct val="100000"/>
              </a:lnSpc>
              <a:buClr>
                <a:srgbClr val="009999"/>
              </a:buClr>
              <a:buFont typeface="Arial"/>
              <a:buChar char="•"/>
            </a:pPr>
            <a:r>
              <a:rPr lang="en-GB" sz="2000" b="0" strike="noStrike" spc="-1">
                <a:solidFill>
                  <a:srgbClr val="FFFFFF"/>
                </a:solidFill>
                <a:latin typeface="Calibri"/>
              </a:rPr>
              <a:t>Divided Data into train, test and dev sets in order to avoid overfitting to the test set.</a:t>
            </a:r>
            <a:endParaRPr lang="pt-BR" sz="2000" b="0" strike="noStrike" spc="-1">
              <a:solidFill>
                <a:srgbClr val="FFFFFF"/>
              </a:solidFill>
              <a:latin typeface="Calibri"/>
            </a:endParaRPr>
          </a:p>
          <a:p>
            <a:pPr marL="304920" indent="-304560">
              <a:lnSpc>
                <a:spcPct val="100000"/>
              </a:lnSpc>
              <a:buClr>
                <a:srgbClr val="009999"/>
              </a:buClr>
              <a:buFont typeface="Arial"/>
              <a:buChar char="•"/>
            </a:pPr>
            <a:endParaRPr lang="pt-BR" sz="2000" b="0" strike="noStrike" spc="-1">
              <a:solidFill>
                <a:srgbClr val="FFFFFF"/>
              </a:solidFill>
              <a:latin typeface="Calibri"/>
            </a:endParaRPr>
          </a:p>
          <a:p>
            <a:pPr marL="304920" indent="-304560">
              <a:lnSpc>
                <a:spcPct val="100000"/>
              </a:lnSpc>
              <a:buClr>
                <a:srgbClr val="009999"/>
              </a:buClr>
              <a:buFont typeface="Arial"/>
              <a:buChar char="•"/>
            </a:pPr>
            <a:r>
              <a:rPr lang="en-GB" sz="2000" b="0" strike="noStrike" spc="-1">
                <a:solidFill>
                  <a:srgbClr val="FFFFFF"/>
                </a:solidFill>
                <a:latin typeface="Calibri"/>
              </a:rPr>
              <a:t>Removed Stop words from phrases.</a:t>
            </a:r>
            <a:endParaRPr lang="pt-BR" sz="2000" b="0" strike="noStrike" spc="-1">
              <a:solidFill>
                <a:srgbClr val="FFFFFF"/>
              </a:solidFill>
              <a:latin typeface="Calibri"/>
            </a:endParaRPr>
          </a:p>
          <a:p>
            <a:pPr marL="304920" indent="-304560">
              <a:lnSpc>
                <a:spcPct val="100000"/>
              </a:lnSpc>
              <a:buClr>
                <a:srgbClr val="009999"/>
              </a:buClr>
              <a:buFont typeface="Arial"/>
              <a:buChar char="•"/>
            </a:pPr>
            <a:endParaRPr lang="pt-BR" sz="2000" b="0" strike="noStrike" spc="-1">
              <a:solidFill>
                <a:srgbClr val="FFFFFF"/>
              </a:solidFill>
              <a:latin typeface="Calibri"/>
            </a:endParaRPr>
          </a:p>
          <a:p>
            <a:pPr marL="304920" indent="-304560">
              <a:lnSpc>
                <a:spcPct val="100000"/>
              </a:lnSpc>
              <a:buClr>
                <a:srgbClr val="009999"/>
              </a:buClr>
              <a:buFont typeface="Arial"/>
              <a:buChar char="•"/>
            </a:pPr>
            <a:r>
              <a:rPr lang="en-GB" sz="2000" b="0" strike="noStrike" spc="-1">
                <a:solidFill>
                  <a:srgbClr val="FFFFFF"/>
                </a:solidFill>
                <a:latin typeface="Calibri"/>
              </a:rPr>
              <a:t>Due to our dataset being highly inbalanced:</a:t>
            </a:r>
            <a:endParaRPr lang="pt-BR" sz="2000" b="0" strike="noStrike" spc="-1">
              <a:solidFill>
                <a:srgbClr val="FFFFFF"/>
              </a:solidFill>
              <a:latin typeface="Calibri"/>
            </a:endParaRPr>
          </a:p>
          <a:p>
            <a:pPr marL="304920" indent="-304560">
              <a:lnSpc>
                <a:spcPct val="100000"/>
              </a:lnSpc>
              <a:buClr>
                <a:srgbClr val="009999"/>
              </a:buClr>
              <a:buFont typeface="Arial"/>
              <a:buChar char="•"/>
            </a:pPr>
            <a:r>
              <a:rPr lang="en-GB" sz="2000" b="0" strike="noStrike" spc="-1">
                <a:solidFill>
                  <a:srgbClr val="FFFFFF"/>
                </a:solidFill>
                <a:latin typeface="Calibri"/>
              </a:rPr>
              <a:t>→ Rounded our labels (they were floats) and transformed labels 2-5 in 2, in order to simplify classification. The amount of examples of the higher numbers was below 200.</a:t>
            </a:r>
            <a:endParaRPr lang="pt-BR" sz="2000" b="0" strike="noStrike" spc="-1">
              <a:solidFill>
                <a:srgbClr val="FFFFFF"/>
              </a:solidFill>
              <a:latin typeface="Calibri"/>
            </a:endParaRPr>
          </a:p>
          <a:p>
            <a:pPr marL="304920" indent="-304560">
              <a:lnSpc>
                <a:spcPct val="100000"/>
              </a:lnSpc>
              <a:buClr>
                <a:srgbClr val="009999"/>
              </a:buClr>
              <a:buFont typeface="Arial"/>
              <a:buChar char="•"/>
            </a:pPr>
            <a:r>
              <a:rPr lang="en-GB" sz="2000" b="0" strike="noStrike" spc="-1">
                <a:solidFill>
                  <a:srgbClr val="FFFFFF"/>
                </a:solidFill>
                <a:latin typeface="Calibri"/>
                <a:ea typeface="Noto Sans CJK SC"/>
              </a:rPr>
              <a:t>→ Used SMOTE alond with Random Under Sampler to balance our data to 3.000 examples of each</a:t>
            </a:r>
            <a:endParaRPr lang="pt-BR" sz="2000" b="0" strike="noStrike" spc="-1">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Apresentação com linhas de circuito triplas (widescreen)</Template>
  <TotalTime>20</TotalTime>
  <Words>375</Words>
  <Application>Microsoft Office PowerPoint</Application>
  <PresentationFormat>Personalizar</PresentationFormat>
  <Paragraphs>39</Paragraphs>
  <Slides>6</Slides>
  <Notes>0</Notes>
  <HiddenSlides>0</HiddenSlides>
  <MMClips>0</MMClips>
  <ScaleCrop>false</ScaleCrop>
  <HeadingPairs>
    <vt:vector size="6" baseType="variant">
      <vt:variant>
        <vt:lpstr>Fontes usadas</vt:lpstr>
      </vt:variant>
      <vt:variant>
        <vt:i4>5</vt:i4>
      </vt:variant>
      <vt:variant>
        <vt:lpstr>Tema</vt:lpstr>
      </vt:variant>
      <vt:variant>
        <vt:i4>4</vt:i4>
      </vt:variant>
      <vt:variant>
        <vt:lpstr>Títulos de slides</vt:lpstr>
      </vt:variant>
      <vt:variant>
        <vt:i4>6</vt:i4>
      </vt:variant>
    </vt:vector>
  </HeadingPairs>
  <TitlesOfParts>
    <vt:vector size="15" baseType="lpstr">
      <vt:lpstr>Arial</vt:lpstr>
      <vt:lpstr>Calibri</vt:lpstr>
      <vt:lpstr>Symbol</vt:lpstr>
      <vt:lpstr>Times New Roman</vt:lpstr>
      <vt:lpstr>Wingdings</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subject/>
  <dc:creator>Carolina Rosemback</dc:creator>
  <dc:description/>
  <cp:lastModifiedBy>Carolina Rosemback</cp:lastModifiedBy>
  <cp:revision>6</cp:revision>
  <dcterms:created xsi:type="dcterms:W3CDTF">2021-05-25T14:29:44Z</dcterms:created>
  <dcterms:modified xsi:type="dcterms:W3CDTF">2021-05-25T16:45:23Z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0</vt:i4>
  </property>
  <property fmtid="{D5CDD505-2E9C-101B-9397-08002B2CF9AE}" pid="13" name="PresentationFormat">
    <vt:lpwstr>Personalizar</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6</vt:i4>
  </property>
</Properties>
</file>