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5"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409021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44150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11184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3/18/2021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7059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8355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5833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8402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39991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02151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76703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75128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0CF6C-748E-4B7A-BC8B-3011EF78ED13}" type="datetime1">
              <a:rPr lang="en-US" smtClean="0"/>
              <a:pPr/>
              <a:t>3/18/2021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203668877"/>
      </p:ext>
    </p:extLst>
  </p:cSld>
  <p:clrMap bg1="dk1" tx1="lt1" bg2="dk2" tx2="lt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ACFD3D99-4C46-4C18-BBFB-F54CF1E9E3E1}"/>
              </a:ext>
            </a:extLst>
          </p:cNvPr>
          <p:cNvPicPr>
            <a:picLocks noChangeAspect="1"/>
          </p:cNvPicPr>
          <p:nvPr/>
        </p:nvPicPr>
        <p:blipFill rotWithShape="1">
          <a:blip r:embed="rId2">
            <a:alphaModFix amt="70000"/>
          </a:blip>
          <a:srcRect t="974" r="-1" b="13794"/>
          <a:stretch/>
        </p:blipFill>
        <p:spPr>
          <a:xfrm>
            <a:off x="20" y="10"/>
            <a:ext cx="12188932" cy="6856614"/>
          </a:xfrm>
          <a:prstGeom prst="rect">
            <a:avLst/>
          </a:prstGeom>
          <a:effectLst>
            <a:outerShdw blurRad="50800" dist="50800" dir="5400000" algn="ctr" rotWithShape="0">
              <a:srgbClr val="000000"/>
            </a:outerShdw>
          </a:effectLst>
        </p:spPr>
      </p:pic>
      <p:sp>
        <p:nvSpPr>
          <p:cNvPr id="2" name="Title 1">
            <a:extLst>
              <a:ext uri="{FF2B5EF4-FFF2-40B4-BE49-F238E27FC236}">
                <a16:creationId xmlns:a16="http://schemas.microsoft.com/office/drawing/2014/main" id="{6B743910-5BC3-4E10-9543-07F09E99EF4D}"/>
              </a:ext>
            </a:extLst>
          </p:cNvPr>
          <p:cNvSpPr>
            <a:spLocks noGrp="1"/>
          </p:cNvSpPr>
          <p:nvPr>
            <p:ph type="ctrTitle"/>
          </p:nvPr>
        </p:nvSpPr>
        <p:spPr>
          <a:xfrm>
            <a:off x="996275" y="744909"/>
            <a:ext cx="10190071" cy="3145855"/>
          </a:xfrm>
        </p:spPr>
        <p:txBody>
          <a:bodyPr anchor="b">
            <a:normAutofit/>
          </a:bodyPr>
          <a:lstStyle/>
          <a:p>
            <a:r>
              <a:rPr lang="pt-PT" sz="6600" dirty="0">
                <a:solidFill>
                  <a:srgbClr val="FFFFFF"/>
                </a:solidFill>
              </a:rPr>
              <a:t>IART</a:t>
            </a:r>
            <a:br>
              <a:rPr lang="pt-PT" sz="5200" dirty="0">
                <a:solidFill>
                  <a:srgbClr val="FFFFFF"/>
                </a:solidFill>
              </a:rPr>
            </a:br>
            <a:r>
              <a:rPr lang="en-GB" sz="5200" dirty="0">
                <a:solidFill>
                  <a:srgbClr val="FFFFFF"/>
                </a:solidFill>
              </a:rPr>
              <a:t>Assignment</a:t>
            </a:r>
            <a:r>
              <a:rPr lang="pt-PT" sz="5200" dirty="0">
                <a:solidFill>
                  <a:srgbClr val="FFFFFF"/>
                </a:solidFill>
              </a:rPr>
              <a:t> 1 Checkpoint</a:t>
            </a:r>
            <a:endParaRPr lang="en-GB" sz="5200" dirty="0">
              <a:solidFill>
                <a:srgbClr val="FFFFFF"/>
              </a:solidFill>
            </a:endParaRPr>
          </a:p>
        </p:txBody>
      </p:sp>
      <p:sp>
        <p:nvSpPr>
          <p:cNvPr id="3" name="Subtitle 2">
            <a:extLst>
              <a:ext uri="{FF2B5EF4-FFF2-40B4-BE49-F238E27FC236}">
                <a16:creationId xmlns:a16="http://schemas.microsoft.com/office/drawing/2014/main" id="{AABE588B-E6F8-4B2E-9BE3-AD5529BF9653}"/>
              </a:ext>
            </a:extLst>
          </p:cNvPr>
          <p:cNvSpPr>
            <a:spLocks noGrp="1"/>
          </p:cNvSpPr>
          <p:nvPr>
            <p:ph type="subTitle" idx="1"/>
          </p:nvPr>
        </p:nvSpPr>
        <p:spPr>
          <a:xfrm>
            <a:off x="1218708" y="4069780"/>
            <a:ext cx="9781327" cy="2056617"/>
          </a:xfrm>
        </p:spPr>
        <p:txBody>
          <a:bodyPr anchor="t">
            <a:normAutofit/>
          </a:bodyPr>
          <a:lstStyle/>
          <a:p>
            <a:r>
              <a:rPr lang="en-GB" sz="2200" dirty="0">
                <a:solidFill>
                  <a:srgbClr val="FFFFFF"/>
                </a:solidFill>
              </a:rPr>
              <a:t>Group 07</a:t>
            </a:r>
          </a:p>
          <a:p>
            <a:r>
              <a:rPr lang="en-GB" sz="2200" dirty="0">
                <a:solidFill>
                  <a:srgbClr val="FFFFFF"/>
                </a:solidFill>
              </a:rPr>
              <a:t>Carolina </a:t>
            </a:r>
            <a:r>
              <a:rPr lang="en-GB" sz="2200" dirty="0" err="1">
                <a:solidFill>
                  <a:srgbClr val="FFFFFF"/>
                </a:solidFill>
              </a:rPr>
              <a:t>Rosemback</a:t>
            </a:r>
            <a:r>
              <a:rPr lang="en-GB" sz="2200" dirty="0">
                <a:solidFill>
                  <a:srgbClr val="FFFFFF"/>
                </a:solidFill>
              </a:rPr>
              <a:t> </a:t>
            </a:r>
            <a:r>
              <a:rPr lang="en-GB" sz="2200" dirty="0" err="1">
                <a:solidFill>
                  <a:srgbClr val="FFFFFF"/>
                </a:solidFill>
              </a:rPr>
              <a:t>Guilhermino</a:t>
            </a:r>
            <a:endParaRPr lang="en-GB" sz="2200" dirty="0">
              <a:solidFill>
                <a:srgbClr val="FFFFFF"/>
              </a:solidFill>
            </a:endParaRPr>
          </a:p>
          <a:p>
            <a:r>
              <a:rPr lang="en-GB" sz="2200" dirty="0">
                <a:solidFill>
                  <a:srgbClr val="FFFFFF"/>
                </a:solidFill>
              </a:rPr>
              <a:t>José Eduardo Henriques</a:t>
            </a:r>
          </a:p>
          <a:p>
            <a:r>
              <a:rPr lang="en-GB" sz="2200" dirty="0">
                <a:solidFill>
                  <a:srgbClr val="FFFFFF"/>
                </a:solidFill>
              </a:rPr>
              <a:t>Miguel </a:t>
            </a:r>
            <a:r>
              <a:rPr lang="en-GB" sz="2200" dirty="0" err="1">
                <a:solidFill>
                  <a:srgbClr val="FFFFFF"/>
                </a:solidFill>
              </a:rPr>
              <a:t>Carreira</a:t>
            </a:r>
            <a:r>
              <a:rPr lang="en-GB" sz="2200" dirty="0">
                <a:solidFill>
                  <a:srgbClr val="FFFFFF"/>
                </a:solidFill>
              </a:rPr>
              <a:t> Neves</a:t>
            </a:r>
          </a:p>
        </p:txBody>
      </p:sp>
    </p:spTree>
    <p:extLst>
      <p:ext uri="{BB962C8B-B14F-4D97-AF65-F5344CB8AC3E}">
        <p14:creationId xmlns:p14="http://schemas.microsoft.com/office/powerpoint/2010/main" val="297430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15"/>
                                        </p:tgtEl>
                                        <p:attrNameLst>
                                          <p:attrName>style.visibility</p:attrName>
                                        </p:attrNameLst>
                                      </p:cBhvr>
                                      <p:to>
                                        <p:strVal val="visible"/>
                                      </p:to>
                                    </p:set>
                                    <p:animEffect transition="in" filter="fade">
                                      <p:cBhvr>
                                        <p:cTn id="10" dur="7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8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9B2FBF-332A-42F7-8598-F50E629C8293}"/>
              </a:ext>
            </a:extLst>
          </p:cNvPr>
          <p:cNvSpPr>
            <a:spLocks noGrp="1"/>
          </p:cNvSpPr>
          <p:nvPr>
            <p:ph type="title"/>
          </p:nvPr>
        </p:nvSpPr>
        <p:spPr>
          <a:xfrm>
            <a:off x="1371599" y="294538"/>
            <a:ext cx="9895951" cy="1033669"/>
          </a:xfrm>
        </p:spPr>
        <p:txBody>
          <a:bodyPr>
            <a:normAutofit/>
          </a:bodyPr>
          <a:lstStyle/>
          <a:p>
            <a:r>
              <a:rPr lang="en-GB" sz="4000" b="1" dirty="0">
                <a:solidFill>
                  <a:srgbClr val="FFFFFF"/>
                </a:solidFill>
              </a:rPr>
              <a:t>Project Specification</a:t>
            </a:r>
          </a:p>
        </p:txBody>
      </p:sp>
      <p:sp>
        <p:nvSpPr>
          <p:cNvPr id="3" name="Content Placeholder 2">
            <a:extLst>
              <a:ext uri="{FF2B5EF4-FFF2-40B4-BE49-F238E27FC236}">
                <a16:creationId xmlns:a16="http://schemas.microsoft.com/office/drawing/2014/main" id="{BEA4BDB1-EA60-4968-B3B5-6246A6F9A8B1}"/>
              </a:ext>
            </a:extLst>
          </p:cNvPr>
          <p:cNvSpPr>
            <a:spLocks noGrp="1"/>
          </p:cNvSpPr>
          <p:nvPr>
            <p:ph idx="1"/>
          </p:nvPr>
        </p:nvSpPr>
        <p:spPr>
          <a:xfrm>
            <a:off x="459350" y="2318197"/>
            <a:ext cx="7151126" cy="3683358"/>
          </a:xfrm>
        </p:spPr>
        <p:txBody>
          <a:bodyPr anchor="ctr">
            <a:normAutofit/>
          </a:bodyPr>
          <a:lstStyle/>
          <a:p>
            <a:pPr marL="0" indent="0">
              <a:buNone/>
            </a:pPr>
            <a:r>
              <a:rPr lang="en-GB" sz="2000" b="1" dirty="0">
                <a:solidFill>
                  <a:schemeClr val="bg1">
                    <a:lumMod val="95000"/>
                    <a:lumOff val="5000"/>
                  </a:schemeClr>
                </a:solidFill>
              </a:rPr>
              <a:t>Two-Player Adversarial Board Game: Shobu</a:t>
            </a:r>
          </a:p>
          <a:p>
            <a:pPr marL="0" indent="0">
              <a:buNone/>
            </a:pPr>
            <a:endParaRPr lang="en-GB" sz="1000" b="1" dirty="0">
              <a:solidFill>
                <a:schemeClr val="bg1">
                  <a:lumMod val="95000"/>
                  <a:lumOff val="5000"/>
                </a:schemeClr>
              </a:solidFill>
            </a:endParaRPr>
          </a:p>
          <a:p>
            <a:pPr marL="0" indent="0">
              <a:buNone/>
            </a:pPr>
            <a:r>
              <a:rPr lang="en-GB" sz="1400" dirty="0">
                <a:solidFill>
                  <a:schemeClr val="bg1">
                    <a:lumMod val="95000"/>
                    <a:lumOff val="5000"/>
                  </a:schemeClr>
                </a:solidFill>
              </a:rPr>
              <a:t>Turn based game, where each turn is comprised of two moves: first one Passive move and then one Aggressive move.</a:t>
            </a:r>
          </a:p>
          <a:p>
            <a:pPr marL="0" indent="0">
              <a:buNone/>
            </a:pPr>
            <a:r>
              <a:rPr lang="en-GB" sz="1400" dirty="0">
                <a:solidFill>
                  <a:schemeClr val="bg1">
                    <a:lumMod val="95000"/>
                    <a:lumOff val="5000"/>
                  </a:schemeClr>
                </a:solidFill>
              </a:rPr>
              <a:t>The passive move must be played on one of the player’s two homeboards. The player chooses one of their colour pieces and moves it into any direction inside the board, up two spaces, without pushing or jumping over any piece.</a:t>
            </a:r>
          </a:p>
          <a:p>
            <a:pPr marL="0" indent="0">
              <a:buNone/>
            </a:pPr>
            <a:r>
              <a:rPr lang="en-GB" sz="1400" dirty="0">
                <a:solidFill>
                  <a:schemeClr val="bg1">
                    <a:lumMod val="95000"/>
                    <a:lumOff val="5000"/>
                  </a:schemeClr>
                </a:solidFill>
              </a:rPr>
              <a:t>The aggressive move must be made in the same direction and number of spaces as the passive move, on one of the opposite colour boards as the one chosen in the passive move. Additionally, the aggressive move can push, at most, one piece, of the opponent colour. If a piece is pushed off the board, that piece is removed from the game.</a:t>
            </a:r>
          </a:p>
          <a:p>
            <a:pPr marL="0" indent="0">
              <a:buNone/>
            </a:pPr>
            <a:r>
              <a:rPr lang="en-GB" sz="1400" dirty="0">
                <a:solidFill>
                  <a:schemeClr val="bg1">
                    <a:lumMod val="95000"/>
                    <a:lumOff val="5000"/>
                  </a:schemeClr>
                </a:solidFill>
              </a:rPr>
              <a:t>The game’s objective is to remove all opponent pieces from one board. First one to do so wins the game.</a:t>
            </a:r>
          </a:p>
        </p:txBody>
      </p:sp>
      <p:pic>
        <p:nvPicPr>
          <p:cNvPr id="9" name="Picture 8">
            <a:extLst>
              <a:ext uri="{FF2B5EF4-FFF2-40B4-BE49-F238E27FC236}">
                <a16:creationId xmlns:a16="http://schemas.microsoft.com/office/drawing/2014/main" id="{187A516F-B2E4-4B55-84D8-8D25A41A6D6B}"/>
              </a:ext>
            </a:extLst>
          </p:cNvPr>
          <p:cNvPicPr>
            <a:picLocks noChangeAspect="1"/>
          </p:cNvPicPr>
          <p:nvPr/>
        </p:nvPicPr>
        <p:blipFill>
          <a:blip r:embed="rId2"/>
          <a:stretch>
            <a:fillRect/>
          </a:stretch>
        </p:blipFill>
        <p:spPr>
          <a:xfrm>
            <a:off x="7970390" y="1959232"/>
            <a:ext cx="3861691" cy="4401287"/>
          </a:xfrm>
          <a:prstGeom prst="rect">
            <a:avLst/>
          </a:prstGeom>
        </p:spPr>
      </p:pic>
      <p:sp>
        <p:nvSpPr>
          <p:cNvPr id="11" name="TextBox 10">
            <a:extLst>
              <a:ext uri="{FF2B5EF4-FFF2-40B4-BE49-F238E27FC236}">
                <a16:creationId xmlns:a16="http://schemas.microsoft.com/office/drawing/2014/main" id="{B8FF4834-0515-44B7-A5CB-2679A0FFE5FA}"/>
              </a:ext>
            </a:extLst>
          </p:cNvPr>
          <p:cNvSpPr txBox="1"/>
          <p:nvPr/>
        </p:nvSpPr>
        <p:spPr>
          <a:xfrm>
            <a:off x="7970390" y="6390546"/>
            <a:ext cx="3861691" cy="261610"/>
          </a:xfrm>
          <a:prstGeom prst="rect">
            <a:avLst/>
          </a:prstGeom>
          <a:noFill/>
        </p:spPr>
        <p:txBody>
          <a:bodyPr wrap="square" rtlCol="0">
            <a:spAutoFit/>
          </a:bodyPr>
          <a:lstStyle/>
          <a:p>
            <a:pPr algn="ctr"/>
            <a:r>
              <a:rPr lang="en-GB" sz="1200" dirty="0">
                <a:solidFill>
                  <a:schemeClr val="bg1">
                    <a:lumMod val="95000"/>
                    <a:lumOff val="5000"/>
                  </a:schemeClr>
                </a:solidFill>
              </a:rPr>
              <a:t>Fig. 1 – Shobu Initial Boards</a:t>
            </a:r>
          </a:p>
        </p:txBody>
      </p:sp>
    </p:spTree>
    <p:extLst>
      <p:ext uri="{BB962C8B-B14F-4D97-AF65-F5344CB8AC3E}">
        <p14:creationId xmlns:p14="http://schemas.microsoft.com/office/powerpoint/2010/main" val="1385326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8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9B2FBF-332A-42F7-8598-F50E629C8293}"/>
              </a:ext>
            </a:extLst>
          </p:cNvPr>
          <p:cNvSpPr>
            <a:spLocks noGrp="1"/>
          </p:cNvSpPr>
          <p:nvPr>
            <p:ph type="title"/>
          </p:nvPr>
        </p:nvSpPr>
        <p:spPr>
          <a:xfrm>
            <a:off x="1371599" y="294538"/>
            <a:ext cx="9895951" cy="1033669"/>
          </a:xfrm>
        </p:spPr>
        <p:txBody>
          <a:bodyPr>
            <a:normAutofit/>
          </a:bodyPr>
          <a:lstStyle/>
          <a:p>
            <a:r>
              <a:rPr lang="en-GB" sz="4000" b="1" dirty="0">
                <a:solidFill>
                  <a:srgbClr val="FFFFFF"/>
                </a:solidFill>
              </a:rPr>
              <a:t>References</a:t>
            </a:r>
          </a:p>
        </p:txBody>
      </p:sp>
      <p:sp>
        <p:nvSpPr>
          <p:cNvPr id="3" name="Content Placeholder 2">
            <a:extLst>
              <a:ext uri="{FF2B5EF4-FFF2-40B4-BE49-F238E27FC236}">
                <a16:creationId xmlns:a16="http://schemas.microsoft.com/office/drawing/2014/main" id="{BEA4BDB1-EA60-4968-B3B5-6246A6F9A8B1}"/>
              </a:ext>
            </a:extLst>
          </p:cNvPr>
          <p:cNvSpPr>
            <a:spLocks noGrp="1"/>
          </p:cNvSpPr>
          <p:nvPr>
            <p:ph idx="1"/>
          </p:nvPr>
        </p:nvSpPr>
        <p:spPr>
          <a:xfrm>
            <a:off x="1371599" y="2318197"/>
            <a:ext cx="9724031" cy="3683358"/>
          </a:xfrm>
        </p:spPr>
        <p:txBody>
          <a:bodyPr anchor="ctr">
            <a:normAutofit/>
          </a:bodyPr>
          <a:lstStyle/>
          <a:p>
            <a:pPr marL="0" indent="0">
              <a:buNone/>
            </a:pPr>
            <a:r>
              <a:rPr lang="en-GB" sz="1400" b="1" dirty="0">
                <a:solidFill>
                  <a:schemeClr val="bg1">
                    <a:lumMod val="95000"/>
                    <a:lumOff val="5000"/>
                  </a:schemeClr>
                </a:solidFill>
              </a:rPr>
              <a:t>https://www.smirkandlaughter.com/shobu</a:t>
            </a:r>
          </a:p>
        </p:txBody>
      </p:sp>
    </p:spTree>
    <p:extLst>
      <p:ext uri="{BB962C8B-B14F-4D97-AF65-F5344CB8AC3E}">
        <p14:creationId xmlns:p14="http://schemas.microsoft.com/office/powerpoint/2010/main" val="1644847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8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9B2FBF-332A-42F7-8598-F50E629C8293}"/>
              </a:ext>
            </a:extLst>
          </p:cNvPr>
          <p:cNvSpPr>
            <a:spLocks noGrp="1"/>
          </p:cNvSpPr>
          <p:nvPr>
            <p:ph type="title"/>
          </p:nvPr>
        </p:nvSpPr>
        <p:spPr>
          <a:xfrm>
            <a:off x="1371599" y="294538"/>
            <a:ext cx="9895951" cy="1033669"/>
          </a:xfrm>
        </p:spPr>
        <p:txBody>
          <a:bodyPr>
            <a:normAutofit/>
          </a:bodyPr>
          <a:lstStyle/>
          <a:p>
            <a:r>
              <a:rPr lang="en-GB" sz="4000" b="1" dirty="0">
                <a:solidFill>
                  <a:srgbClr val="FFFFFF"/>
                </a:solidFill>
              </a:rPr>
              <a:t>Search Problem Formulation</a:t>
            </a:r>
          </a:p>
        </p:txBody>
      </p:sp>
      <p:sp>
        <p:nvSpPr>
          <p:cNvPr id="3" name="Content Placeholder 2">
            <a:extLst>
              <a:ext uri="{FF2B5EF4-FFF2-40B4-BE49-F238E27FC236}">
                <a16:creationId xmlns:a16="http://schemas.microsoft.com/office/drawing/2014/main" id="{BEA4BDB1-EA60-4968-B3B5-6246A6F9A8B1}"/>
              </a:ext>
            </a:extLst>
          </p:cNvPr>
          <p:cNvSpPr>
            <a:spLocks noGrp="1"/>
          </p:cNvSpPr>
          <p:nvPr>
            <p:ph idx="1"/>
          </p:nvPr>
        </p:nvSpPr>
        <p:spPr>
          <a:xfrm>
            <a:off x="1371599" y="1891970"/>
            <a:ext cx="9724031" cy="4671492"/>
          </a:xfrm>
        </p:spPr>
        <p:txBody>
          <a:bodyPr anchor="ctr">
            <a:normAutofit/>
          </a:bodyPr>
          <a:lstStyle/>
          <a:p>
            <a:pPr marL="0" indent="0">
              <a:buNone/>
            </a:pPr>
            <a:r>
              <a:rPr lang="en-GB" sz="2000" b="1" dirty="0">
                <a:solidFill>
                  <a:schemeClr val="bg1">
                    <a:lumMod val="95000"/>
                    <a:lumOff val="5000"/>
                  </a:schemeClr>
                </a:solidFill>
              </a:rPr>
              <a:t>State Representation:</a:t>
            </a:r>
            <a:endParaRPr lang="en-GB" sz="1000" b="1" dirty="0">
              <a:solidFill>
                <a:schemeClr val="bg1">
                  <a:lumMod val="95000"/>
                  <a:lumOff val="5000"/>
                </a:schemeClr>
              </a:solidFill>
            </a:endParaRPr>
          </a:p>
          <a:p>
            <a:pPr marL="0" indent="0">
              <a:buNone/>
            </a:pPr>
            <a:r>
              <a:rPr lang="en-GB" sz="1400" dirty="0">
                <a:solidFill>
                  <a:schemeClr val="bg1">
                    <a:lumMod val="95000"/>
                    <a:lumOff val="5000"/>
                  </a:schemeClr>
                </a:solidFill>
              </a:rPr>
              <a:t>4-Dimensional matrix M</a:t>
            </a:r>
            <a:r>
              <a:rPr lang="en-GB" sz="1400" dirty="0">
                <a:solidFill>
                  <a:srgbClr val="0070C0"/>
                </a:solidFill>
              </a:rPr>
              <a:t>[</a:t>
            </a:r>
            <a:r>
              <a:rPr lang="en-GB" sz="1400" dirty="0">
                <a:solidFill>
                  <a:schemeClr val="bg1">
                    <a:lumMod val="95000"/>
                    <a:lumOff val="5000"/>
                  </a:schemeClr>
                </a:solidFill>
              </a:rPr>
              <a:t> H</a:t>
            </a:r>
            <a:r>
              <a:rPr lang="en-GB" sz="1400" dirty="0">
                <a:solidFill>
                  <a:srgbClr val="FF0000"/>
                </a:solidFill>
              </a:rPr>
              <a:t>[</a:t>
            </a:r>
            <a:r>
              <a:rPr lang="en-GB" sz="1400" dirty="0">
                <a:solidFill>
                  <a:schemeClr val="bg1">
                    <a:lumMod val="95000"/>
                    <a:lumOff val="5000"/>
                  </a:schemeClr>
                </a:solidFill>
              </a:rPr>
              <a:t> B</a:t>
            </a:r>
            <a:r>
              <a:rPr lang="en-GB" sz="1400" dirty="0">
                <a:solidFill>
                  <a:srgbClr val="00B050"/>
                </a:solidFill>
              </a:rPr>
              <a:t>[</a:t>
            </a:r>
            <a:r>
              <a:rPr lang="en-GB" sz="1400" dirty="0">
                <a:solidFill>
                  <a:schemeClr val="bg1">
                    <a:lumMod val="95000"/>
                    <a:lumOff val="5000"/>
                  </a:schemeClr>
                </a:solidFill>
              </a:rPr>
              <a:t>4,4</a:t>
            </a:r>
            <a:r>
              <a:rPr lang="en-GB" sz="1400" dirty="0">
                <a:solidFill>
                  <a:srgbClr val="00B050"/>
                </a:solidFill>
              </a:rPr>
              <a:t>]</a:t>
            </a:r>
            <a:r>
              <a:rPr lang="en-GB" sz="1400" dirty="0">
                <a:solidFill>
                  <a:schemeClr val="bg1">
                    <a:lumMod val="95000"/>
                    <a:lumOff val="5000"/>
                  </a:schemeClr>
                </a:solidFill>
              </a:rPr>
              <a:t>, B</a:t>
            </a:r>
            <a:r>
              <a:rPr lang="en-GB" sz="1400" dirty="0">
                <a:solidFill>
                  <a:srgbClr val="00B050"/>
                </a:solidFill>
              </a:rPr>
              <a:t>[</a:t>
            </a:r>
            <a:r>
              <a:rPr lang="en-GB" sz="1400" dirty="0">
                <a:solidFill>
                  <a:schemeClr val="bg1">
                    <a:lumMod val="95000"/>
                    <a:lumOff val="5000"/>
                  </a:schemeClr>
                </a:solidFill>
              </a:rPr>
              <a:t>4,4</a:t>
            </a:r>
            <a:r>
              <a:rPr lang="en-GB" sz="1400" dirty="0">
                <a:solidFill>
                  <a:srgbClr val="00B050"/>
                </a:solidFill>
              </a:rPr>
              <a:t>]</a:t>
            </a:r>
            <a:r>
              <a:rPr lang="en-GB" sz="1400" dirty="0">
                <a:solidFill>
                  <a:schemeClr val="bg1">
                    <a:lumMod val="95000"/>
                    <a:lumOff val="5000"/>
                  </a:schemeClr>
                </a:solidFill>
              </a:rPr>
              <a:t> </a:t>
            </a:r>
            <a:r>
              <a:rPr lang="en-GB" sz="1400" dirty="0">
                <a:solidFill>
                  <a:srgbClr val="FF0000"/>
                </a:solidFill>
              </a:rPr>
              <a:t>]</a:t>
            </a:r>
            <a:r>
              <a:rPr lang="en-GB" sz="1400" dirty="0">
                <a:solidFill>
                  <a:schemeClr val="bg1">
                    <a:lumMod val="95000"/>
                    <a:lumOff val="5000"/>
                  </a:schemeClr>
                </a:solidFill>
              </a:rPr>
              <a:t>, H</a:t>
            </a:r>
            <a:r>
              <a:rPr lang="en-GB" sz="1400" dirty="0">
                <a:solidFill>
                  <a:srgbClr val="FF0000"/>
                </a:solidFill>
              </a:rPr>
              <a:t>[</a:t>
            </a:r>
            <a:r>
              <a:rPr lang="en-GB" sz="1400" dirty="0">
                <a:solidFill>
                  <a:schemeClr val="bg1">
                    <a:lumMod val="95000"/>
                    <a:lumOff val="5000"/>
                  </a:schemeClr>
                </a:solidFill>
              </a:rPr>
              <a:t> B</a:t>
            </a:r>
            <a:r>
              <a:rPr lang="en-GB" sz="1400" dirty="0">
                <a:solidFill>
                  <a:srgbClr val="00B050"/>
                </a:solidFill>
              </a:rPr>
              <a:t>[</a:t>
            </a:r>
            <a:r>
              <a:rPr lang="en-GB" sz="1400" dirty="0">
                <a:solidFill>
                  <a:schemeClr val="bg1">
                    <a:lumMod val="95000"/>
                    <a:lumOff val="5000"/>
                  </a:schemeClr>
                </a:solidFill>
              </a:rPr>
              <a:t>4,4</a:t>
            </a:r>
            <a:r>
              <a:rPr lang="en-GB" sz="1400" dirty="0">
                <a:solidFill>
                  <a:srgbClr val="00B050"/>
                </a:solidFill>
              </a:rPr>
              <a:t>]</a:t>
            </a:r>
            <a:r>
              <a:rPr lang="en-GB" sz="1400" dirty="0">
                <a:solidFill>
                  <a:schemeClr val="bg1">
                    <a:lumMod val="95000"/>
                    <a:lumOff val="5000"/>
                  </a:schemeClr>
                </a:solidFill>
              </a:rPr>
              <a:t>, B</a:t>
            </a:r>
            <a:r>
              <a:rPr lang="en-GB" sz="1400" dirty="0">
                <a:solidFill>
                  <a:srgbClr val="00B050"/>
                </a:solidFill>
              </a:rPr>
              <a:t>[</a:t>
            </a:r>
            <a:r>
              <a:rPr lang="en-GB" sz="1400" dirty="0">
                <a:solidFill>
                  <a:schemeClr val="bg1">
                    <a:lumMod val="95000"/>
                    <a:lumOff val="5000"/>
                  </a:schemeClr>
                </a:solidFill>
              </a:rPr>
              <a:t>4,4</a:t>
            </a:r>
            <a:r>
              <a:rPr lang="en-GB" sz="1400" dirty="0">
                <a:solidFill>
                  <a:srgbClr val="00B050"/>
                </a:solidFill>
              </a:rPr>
              <a:t>]</a:t>
            </a:r>
            <a:r>
              <a:rPr lang="en-GB" sz="1400" dirty="0">
                <a:solidFill>
                  <a:schemeClr val="bg1">
                    <a:lumMod val="95000"/>
                    <a:lumOff val="5000"/>
                  </a:schemeClr>
                </a:solidFill>
              </a:rPr>
              <a:t> </a:t>
            </a:r>
            <a:r>
              <a:rPr lang="en-GB" sz="1400" dirty="0">
                <a:solidFill>
                  <a:srgbClr val="FF0000"/>
                </a:solidFill>
              </a:rPr>
              <a:t>]</a:t>
            </a:r>
            <a:r>
              <a:rPr lang="en-GB" sz="1400" dirty="0">
                <a:solidFill>
                  <a:schemeClr val="bg1">
                    <a:lumMod val="95000"/>
                    <a:lumOff val="5000"/>
                  </a:schemeClr>
                </a:solidFill>
              </a:rPr>
              <a:t> </a:t>
            </a:r>
            <a:r>
              <a:rPr lang="en-GB" sz="1400" dirty="0">
                <a:solidFill>
                  <a:srgbClr val="0070C0"/>
                </a:solidFill>
              </a:rPr>
              <a:t>]</a:t>
            </a:r>
            <a:r>
              <a:rPr lang="en-GB" sz="1400" dirty="0">
                <a:solidFill>
                  <a:schemeClr val="bg1">
                    <a:lumMod val="95000"/>
                    <a:lumOff val="5000"/>
                  </a:schemeClr>
                </a:solidFill>
              </a:rPr>
              <a:t>. State M is a matrix consisting of two H matrices. H represents a player’s homeboard, consisting of two B matrices. B represents a board, consisting of a 4x4 matrix. A board is filled with ‘B’, ‘W’ or ‘ ‘ chars, representing a black piece, a white piece and an empty space, respectively.</a:t>
            </a:r>
          </a:p>
          <a:p>
            <a:pPr marL="0" indent="0">
              <a:buNone/>
            </a:pPr>
            <a:r>
              <a:rPr lang="en-GB" sz="2000" b="1" dirty="0">
                <a:solidFill>
                  <a:schemeClr val="bg1">
                    <a:lumMod val="95000"/>
                    <a:lumOff val="5000"/>
                  </a:schemeClr>
                </a:solidFill>
              </a:rPr>
              <a:t>Initial State:</a:t>
            </a:r>
            <a:endParaRPr lang="en-GB" sz="1000" b="1" dirty="0">
              <a:solidFill>
                <a:schemeClr val="bg1">
                  <a:lumMod val="95000"/>
                  <a:lumOff val="5000"/>
                </a:schemeClr>
              </a:solidFill>
            </a:endParaRPr>
          </a:p>
          <a:p>
            <a:pPr marL="0" indent="0">
              <a:buNone/>
            </a:pPr>
            <a:r>
              <a:rPr lang="en-GB" sz="1400" dirty="0">
                <a:solidFill>
                  <a:schemeClr val="bg1">
                    <a:lumMod val="95000"/>
                    <a:lumOff val="5000"/>
                  </a:schemeClr>
                </a:solidFill>
              </a:rPr>
              <a:t>Each board’s top row is filled with white pieces, bottom row is filled with black pieces and the rest with empty spaces (as shown in Fig. 1)</a:t>
            </a:r>
          </a:p>
          <a:p>
            <a:pPr marL="0" indent="0">
              <a:buNone/>
            </a:pPr>
            <a:r>
              <a:rPr lang="en-GB" sz="2000" b="1" dirty="0">
                <a:solidFill>
                  <a:schemeClr val="bg1">
                    <a:lumMod val="95000"/>
                    <a:lumOff val="5000"/>
                  </a:schemeClr>
                </a:solidFill>
              </a:rPr>
              <a:t>Objective State:</a:t>
            </a:r>
            <a:endParaRPr lang="en-GB" sz="1000" b="1" dirty="0">
              <a:solidFill>
                <a:schemeClr val="bg1">
                  <a:lumMod val="95000"/>
                  <a:lumOff val="5000"/>
                </a:schemeClr>
              </a:solidFill>
            </a:endParaRPr>
          </a:p>
          <a:p>
            <a:pPr marL="0" indent="0">
              <a:buNone/>
            </a:pPr>
            <a:r>
              <a:rPr lang="en-GB" sz="1400" dirty="0">
                <a:solidFill>
                  <a:schemeClr val="bg1">
                    <a:lumMod val="95000"/>
                    <a:lumOff val="5000"/>
                  </a:schemeClr>
                </a:solidFill>
              </a:rPr>
              <a:t>Any state containing a board with only black pieces (and empty spaces), assuming the black player’s perspective.</a:t>
            </a:r>
          </a:p>
          <a:p>
            <a:pPr marL="0" indent="0">
              <a:buNone/>
            </a:pPr>
            <a:r>
              <a:rPr lang="en-GB" sz="2000" b="1" dirty="0">
                <a:solidFill>
                  <a:schemeClr val="bg1">
                    <a:lumMod val="95000"/>
                    <a:lumOff val="5000"/>
                  </a:schemeClr>
                </a:solidFill>
              </a:rPr>
              <a:t>Operators:</a:t>
            </a:r>
            <a:endParaRPr lang="en-GB" sz="1000" b="1" dirty="0">
              <a:solidFill>
                <a:schemeClr val="bg1">
                  <a:lumMod val="95000"/>
                  <a:lumOff val="5000"/>
                </a:schemeClr>
              </a:solidFill>
            </a:endParaRPr>
          </a:p>
          <a:p>
            <a:pPr marL="0" indent="0">
              <a:buNone/>
            </a:pPr>
            <a:r>
              <a:rPr lang="en-GB" sz="1400" dirty="0" err="1">
                <a:solidFill>
                  <a:schemeClr val="bg1">
                    <a:lumMod val="95000"/>
                    <a:lumOff val="5000"/>
                  </a:schemeClr>
                </a:solidFill>
              </a:rPr>
              <a:t>updateBoard</a:t>
            </a:r>
            <a:r>
              <a:rPr lang="en-GB" sz="1400" dirty="0">
                <a:solidFill>
                  <a:schemeClr val="bg1">
                    <a:lumMod val="95000"/>
                    <a:lumOff val="5000"/>
                  </a:schemeClr>
                </a:solidFill>
              </a:rPr>
              <a:t>(</a:t>
            </a:r>
            <a:r>
              <a:rPr lang="en-GB" sz="1400" dirty="0" err="1">
                <a:solidFill>
                  <a:schemeClr val="bg1">
                    <a:lumMod val="95000"/>
                    <a:lumOff val="5000"/>
                  </a:schemeClr>
                </a:solidFill>
              </a:rPr>
              <a:t>passive_piece</a:t>
            </a:r>
            <a:r>
              <a:rPr lang="en-GB" sz="1400" dirty="0">
                <a:solidFill>
                  <a:schemeClr val="bg1">
                    <a:lumMod val="95000"/>
                    <a:lumOff val="5000"/>
                  </a:schemeClr>
                </a:solidFill>
              </a:rPr>
              <a:t>, </a:t>
            </a:r>
            <a:r>
              <a:rPr lang="en-GB" sz="1400" dirty="0" err="1">
                <a:solidFill>
                  <a:schemeClr val="bg1">
                    <a:lumMod val="95000"/>
                    <a:lumOff val="5000"/>
                  </a:schemeClr>
                </a:solidFill>
              </a:rPr>
              <a:t>aggressive_piece</a:t>
            </a:r>
            <a:r>
              <a:rPr lang="en-GB" sz="1400" dirty="0">
                <a:solidFill>
                  <a:schemeClr val="bg1">
                    <a:lumMod val="95000"/>
                    <a:lumOff val="5000"/>
                  </a:schemeClr>
                </a:solidFill>
              </a:rPr>
              <a:t>, movement, </a:t>
            </a:r>
            <a:r>
              <a:rPr lang="en-GB" sz="1400" dirty="0" err="1">
                <a:solidFill>
                  <a:schemeClr val="bg1">
                    <a:lumMod val="95000"/>
                    <a:lumOff val="5000"/>
                  </a:schemeClr>
                </a:solidFill>
              </a:rPr>
              <a:t>players_piece</a:t>
            </a:r>
            <a:r>
              <a:rPr lang="en-GB" sz="1400" dirty="0">
                <a:solidFill>
                  <a:schemeClr val="bg1">
                    <a:lumMod val="95000"/>
                    <a:lumOff val="5000"/>
                  </a:schemeClr>
                </a:solidFill>
              </a:rPr>
              <a:t>, </a:t>
            </a:r>
            <a:r>
              <a:rPr lang="en-GB" sz="1400" dirty="0" err="1">
                <a:solidFill>
                  <a:schemeClr val="bg1">
                    <a:lumMod val="95000"/>
                    <a:lumOff val="5000"/>
                  </a:schemeClr>
                </a:solidFill>
              </a:rPr>
              <a:t>opponents_piece</a:t>
            </a:r>
            <a:r>
              <a:rPr lang="en-GB" sz="1400" dirty="0">
                <a:solidFill>
                  <a:schemeClr val="bg1">
                    <a:lumMod val="95000"/>
                    <a:lumOff val="5000"/>
                  </a:schemeClr>
                </a:solidFill>
              </a:rPr>
              <a:t>)</a:t>
            </a:r>
          </a:p>
          <a:p>
            <a:pPr marL="0" indent="0">
              <a:buNone/>
            </a:pPr>
            <a:r>
              <a:rPr lang="en-GB" sz="1400" dirty="0">
                <a:solidFill>
                  <a:schemeClr val="bg1">
                    <a:lumMod val="95000"/>
                    <a:lumOff val="5000"/>
                  </a:schemeClr>
                </a:solidFill>
              </a:rPr>
              <a:t>// updates necessary boards, applying the given movement to the selected </a:t>
            </a:r>
            <a:r>
              <a:rPr lang="en-GB" sz="1400" dirty="0" err="1">
                <a:solidFill>
                  <a:schemeClr val="bg1">
                    <a:lumMod val="95000"/>
                    <a:lumOff val="5000"/>
                  </a:schemeClr>
                </a:solidFill>
              </a:rPr>
              <a:t>passive_piece</a:t>
            </a:r>
            <a:r>
              <a:rPr lang="en-GB" sz="1400" dirty="0">
                <a:solidFill>
                  <a:schemeClr val="bg1">
                    <a:lumMod val="95000"/>
                    <a:lumOff val="5000"/>
                  </a:schemeClr>
                </a:solidFill>
              </a:rPr>
              <a:t> and </a:t>
            </a:r>
            <a:r>
              <a:rPr lang="en-GB" sz="1400" dirty="0" err="1">
                <a:solidFill>
                  <a:schemeClr val="bg1">
                    <a:lumMod val="95000"/>
                    <a:lumOff val="5000"/>
                  </a:schemeClr>
                </a:solidFill>
              </a:rPr>
              <a:t>aggressive_piece</a:t>
            </a:r>
            <a:endParaRPr lang="en-GB" sz="1400" dirty="0">
              <a:solidFill>
                <a:schemeClr val="bg1">
                  <a:lumMod val="95000"/>
                  <a:lumOff val="5000"/>
                </a:schemeClr>
              </a:solidFill>
            </a:endParaRPr>
          </a:p>
          <a:p>
            <a:pPr marL="0" indent="0">
              <a:buNone/>
            </a:pPr>
            <a:r>
              <a:rPr lang="en-GB" sz="1400" dirty="0">
                <a:solidFill>
                  <a:schemeClr val="bg1">
                    <a:lumMod val="95000"/>
                    <a:lumOff val="5000"/>
                  </a:schemeClr>
                </a:solidFill>
              </a:rPr>
              <a:t>// </a:t>
            </a:r>
            <a:r>
              <a:rPr lang="en-GB" sz="1400" dirty="0" err="1">
                <a:solidFill>
                  <a:schemeClr val="bg1">
                    <a:lumMod val="95000"/>
                    <a:lumOff val="5000"/>
                  </a:schemeClr>
                </a:solidFill>
              </a:rPr>
              <a:t>passive_piece</a:t>
            </a:r>
            <a:r>
              <a:rPr lang="en-GB" sz="1400" dirty="0">
                <a:solidFill>
                  <a:schemeClr val="bg1">
                    <a:lumMod val="95000"/>
                    <a:lumOff val="5000"/>
                  </a:schemeClr>
                </a:solidFill>
              </a:rPr>
              <a:t>, aggressive piece: length 4 arrays with coordinates to the selected pieces</a:t>
            </a:r>
          </a:p>
          <a:p>
            <a:pPr marL="0" indent="0">
              <a:buNone/>
            </a:pPr>
            <a:r>
              <a:rPr lang="en-GB" sz="1400" dirty="0">
                <a:solidFill>
                  <a:schemeClr val="bg1">
                    <a:lumMod val="95000"/>
                    <a:lumOff val="5000"/>
                  </a:schemeClr>
                </a:solidFill>
              </a:rPr>
              <a:t>// movement: length 2 arrays representing the movement offset</a:t>
            </a:r>
          </a:p>
        </p:txBody>
      </p:sp>
    </p:spTree>
    <p:extLst>
      <p:ext uri="{BB962C8B-B14F-4D97-AF65-F5344CB8AC3E}">
        <p14:creationId xmlns:p14="http://schemas.microsoft.com/office/powerpoint/2010/main" val="169201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8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9B2FBF-332A-42F7-8598-F50E629C8293}"/>
              </a:ext>
            </a:extLst>
          </p:cNvPr>
          <p:cNvSpPr>
            <a:spLocks noGrp="1"/>
          </p:cNvSpPr>
          <p:nvPr>
            <p:ph type="title"/>
          </p:nvPr>
        </p:nvSpPr>
        <p:spPr>
          <a:xfrm>
            <a:off x="1371599" y="294538"/>
            <a:ext cx="9895951" cy="1033669"/>
          </a:xfrm>
        </p:spPr>
        <p:txBody>
          <a:bodyPr>
            <a:normAutofit/>
          </a:bodyPr>
          <a:lstStyle/>
          <a:p>
            <a:r>
              <a:rPr lang="en-GB" sz="4000" b="1" dirty="0">
                <a:solidFill>
                  <a:srgbClr val="FFFFFF"/>
                </a:solidFill>
              </a:rPr>
              <a:t>Search Problem Formulation</a:t>
            </a:r>
          </a:p>
        </p:txBody>
      </p:sp>
      <p:sp>
        <p:nvSpPr>
          <p:cNvPr id="3" name="Content Placeholder 2">
            <a:extLst>
              <a:ext uri="{FF2B5EF4-FFF2-40B4-BE49-F238E27FC236}">
                <a16:creationId xmlns:a16="http://schemas.microsoft.com/office/drawing/2014/main" id="{BEA4BDB1-EA60-4968-B3B5-6246A6F9A8B1}"/>
              </a:ext>
            </a:extLst>
          </p:cNvPr>
          <p:cNvSpPr>
            <a:spLocks noGrp="1"/>
          </p:cNvSpPr>
          <p:nvPr>
            <p:ph idx="1"/>
          </p:nvPr>
        </p:nvSpPr>
        <p:spPr>
          <a:xfrm>
            <a:off x="459350" y="1891970"/>
            <a:ext cx="11732645" cy="4671492"/>
          </a:xfrm>
        </p:spPr>
        <p:txBody>
          <a:bodyPr anchor="ctr">
            <a:normAutofit/>
          </a:bodyPr>
          <a:lstStyle/>
          <a:p>
            <a:pPr marL="0" indent="0">
              <a:buNone/>
            </a:pPr>
            <a:r>
              <a:rPr lang="en-GB" sz="2000" b="1" dirty="0">
                <a:solidFill>
                  <a:schemeClr val="bg1">
                    <a:lumMod val="95000"/>
                    <a:lumOff val="5000"/>
                  </a:schemeClr>
                </a:solidFill>
              </a:rPr>
              <a:t>Operator Preconditions:</a:t>
            </a:r>
            <a:endParaRPr lang="en-GB" sz="1000" b="1" dirty="0">
              <a:solidFill>
                <a:schemeClr val="bg1">
                  <a:lumMod val="95000"/>
                  <a:lumOff val="5000"/>
                </a:schemeClr>
              </a:solidFill>
            </a:endParaRPr>
          </a:p>
          <a:p>
            <a:pPr marL="0" indent="0">
              <a:buNone/>
            </a:pPr>
            <a:r>
              <a:rPr lang="en-GB" sz="1400" dirty="0" err="1">
                <a:solidFill>
                  <a:schemeClr val="bg1">
                    <a:lumMod val="95000"/>
                    <a:lumOff val="5000"/>
                  </a:schemeClr>
                </a:solidFill>
              </a:rPr>
              <a:t>passar</a:t>
            </a:r>
            <a:r>
              <a:rPr lang="en-GB" sz="1400" dirty="0">
                <a:solidFill>
                  <a:schemeClr val="bg1">
                    <a:lumMod val="95000"/>
                    <a:lumOff val="5000"/>
                  </a:schemeClr>
                </a:solidFill>
              </a:rPr>
              <a:t> </a:t>
            </a:r>
            <a:r>
              <a:rPr lang="en-GB" sz="1400" dirty="0" err="1">
                <a:solidFill>
                  <a:schemeClr val="bg1">
                    <a:lumMod val="95000"/>
                    <a:lumOff val="5000"/>
                  </a:schemeClr>
                </a:solidFill>
              </a:rPr>
              <a:t>legalPassiveMoves</a:t>
            </a:r>
            <a:r>
              <a:rPr lang="en-GB" sz="1400" dirty="0">
                <a:solidFill>
                  <a:schemeClr val="bg1">
                    <a:lumMod val="95000"/>
                    <a:lumOff val="5000"/>
                  </a:schemeClr>
                </a:solidFill>
              </a:rPr>
              <a:t> e </a:t>
            </a:r>
            <a:r>
              <a:rPr lang="en-GB" sz="1400" dirty="0" err="1">
                <a:solidFill>
                  <a:schemeClr val="bg1">
                    <a:lumMod val="95000"/>
                    <a:lumOff val="5000"/>
                  </a:schemeClr>
                </a:solidFill>
              </a:rPr>
              <a:t>legalAgressiveMoves</a:t>
            </a:r>
            <a:r>
              <a:rPr lang="en-GB" sz="1400" dirty="0">
                <a:solidFill>
                  <a:schemeClr val="bg1">
                    <a:lumMod val="95000"/>
                    <a:lumOff val="5000"/>
                  </a:schemeClr>
                </a:solidFill>
              </a:rPr>
              <a:t> (</a:t>
            </a:r>
            <a:r>
              <a:rPr lang="en-GB" sz="1400" dirty="0" err="1">
                <a:solidFill>
                  <a:schemeClr val="bg1">
                    <a:lumMod val="95000"/>
                    <a:lumOff val="5000"/>
                  </a:schemeClr>
                </a:solidFill>
              </a:rPr>
              <a:t>temos</a:t>
            </a:r>
            <a:r>
              <a:rPr lang="en-GB" sz="1400" dirty="0">
                <a:solidFill>
                  <a:schemeClr val="bg1">
                    <a:lumMod val="95000"/>
                    <a:lumOff val="5000"/>
                  </a:schemeClr>
                </a:solidFill>
              </a:rPr>
              <a:t> que meter </a:t>
            </a:r>
            <a:r>
              <a:rPr lang="en-GB" sz="1400" dirty="0" err="1">
                <a:solidFill>
                  <a:schemeClr val="bg1">
                    <a:lumMod val="95000"/>
                    <a:lumOff val="5000"/>
                  </a:schemeClr>
                </a:solidFill>
              </a:rPr>
              <a:t>tudo</a:t>
            </a:r>
            <a:r>
              <a:rPr lang="en-GB" sz="1400" dirty="0">
                <a:solidFill>
                  <a:schemeClr val="bg1">
                    <a:lumMod val="95000"/>
                    <a:lumOff val="5000"/>
                  </a:schemeClr>
                </a:solidFill>
              </a:rPr>
              <a:t>? É que n </a:t>
            </a:r>
            <a:r>
              <a:rPr lang="en-GB" sz="1400" dirty="0" err="1">
                <a:solidFill>
                  <a:schemeClr val="bg1">
                    <a:lumMod val="95000"/>
                    <a:lumOff val="5000"/>
                  </a:schemeClr>
                </a:solidFill>
              </a:rPr>
              <a:t>vamos</a:t>
            </a:r>
            <a:r>
              <a:rPr lang="en-GB" sz="1400" dirty="0">
                <a:solidFill>
                  <a:schemeClr val="bg1">
                    <a:lumMod val="95000"/>
                    <a:lumOff val="5000"/>
                  </a:schemeClr>
                </a:solidFill>
              </a:rPr>
              <a:t> </a:t>
            </a:r>
            <a:r>
              <a:rPr lang="en-GB" sz="1400" dirty="0" err="1">
                <a:solidFill>
                  <a:schemeClr val="bg1">
                    <a:lumMod val="95000"/>
                    <a:lumOff val="5000"/>
                  </a:schemeClr>
                </a:solidFill>
              </a:rPr>
              <a:t>ter</a:t>
            </a:r>
            <a:r>
              <a:rPr lang="en-GB" sz="1400" dirty="0">
                <a:solidFill>
                  <a:schemeClr val="bg1">
                    <a:lumMod val="95000"/>
                    <a:lumOff val="5000"/>
                  </a:schemeClr>
                </a:solidFill>
              </a:rPr>
              <a:t> </a:t>
            </a:r>
            <a:r>
              <a:rPr lang="en-GB" sz="1400" dirty="0" err="1">
                <a:solidFill>
                  <a:schemeClr val="bg1">
                    <a:lumMod val="95000"/>
                    <a:lumOff val="5000"/>
                  </a:schemeClr>
                </a:solidFill>
              </a:rPr>
              <a:t>espaço</a:t>
            </a:r>
            <a:r>
              <a:rPr lang="en-GB" sz="1400" dirty="0">
                <a:solidFill>
                  <a:schemeClr val="bg1">
                    <a:lumMod val="95000"/>
                    <a:lumOff val="5000"/>
                  </a:schemeClr>
                </a:solidFill>
              </a:rPr>
              <a:t> para </a:t>
            </a:r>
            <a:r>
              <a:rPr lang="en-GB" sz="1400" dirty="0" err="1">
                <a:solidFill>
                  <a:schemeClr val="bg1">
                    <a:lumMod val="95000"/>
                    <a:lumOff val="5000"/>
                  </a:schemeClr>
                </a:solidFill>
              </a:rPr>
              <a:t>tudo</a:t>
            </a:r>
            <a:r>
              <a:rPr lang="en-GB" sz="1400" dirty="0">
                <a:solidFill>
                  <a:schemeClr val="bg1">
                    <a:lumMod val="95000"/>
                    <a:lumOff val="5000"/>
                  </a:schemeClr>
                </a:solidFill>
              </a:rPr>
              <a:t>)</a:t>
            </a:r>
          </a:p>
          <a:p>
            <a:pPr marL="0" indent="0">
              <a:buNone/>
            </a:pPr>
            <a:r>
              <a:rPr lang="en-GB" sz="2000" b="1" dirty="0">
                <a:solidFill>
                  <a:schemeClr val="bg1">
                    <a:lumMod val="95000"/>
                    <a:lumOff val="5000"/>
                  </a:schemeClr>
                </a:solidFill>
              </a:rPr>
              <a:t>Operator Effects:</a:t>
            </a:r>
          </a:p>
          <a:p>
            <a:pPr marL="0" indent="0">
              <a:buNone/>
            </a:pPr>
            <a:r>
              <a:rPr lang="en-GB" sz="1300" dirty="0">
                <a:solidFill>
                  <a:schemeClr val="bg1">
                    <a:lumMod val="95000"/>
                    <a:lumOff val="5000"/>
                  </a:schemeClr>
                </a:solidFill>
              </a:rPr>
              <a:t>M[</a:t>
            </a:r>
            <a:r>
              <a:rPr lang="en-GB" sz="1300" dirty="0" err="1">
                <a:solidFill>
                  <a:schemeClr val="bg1">
                    <a:lumMod val="95000"/>
                    <a:lumOff val="5000"/>
                  </a:schemeClr>
                </a:solidFill>
              </a:rPr>
              <a:t>passive_piece</a:t>
            </a:r>
            <a:r>
              <a:rPr lang="en-GB" sz="1300" dirty="0">
                <a:solidFill>
                  <a:schemeClr val="bg1">
                    <a:lumMod val="95000"/>
                    <a:lumOff val="5000"/>
                  </a:schemeClr>
                </a:solidFill>
              </a:rPr>
              <a:t>[0]] [</a:t>
            </a:r>
            <a:r>
              <a:rPr lang="en-GB" sz="1300" dirty="0" err="1">
                <a:solidFill>
                  <a:schemeClr val="bg1">
                    <a:lumMod val="95000"/>
                    <a:lumOff val="5000"/>
                  </a:schemeClr>
                </a:solidFill>
              </a:rPr>
              <a:t>passive_piece</a:t>
            </a:r>
            <a:r>
              <a:rPr lang="en-GB" sz="1300" dirty="0">
                <a:solidFill>
                  <a:schemeClr val="bg1">
                    <a:lumMod val="95000"/>
                    <a:lumOff val="5000"/>
                  </a:schemeClr>
                </a:solidFill>
              </a:rPr>
              <a:t>[1]] [</a:t>
            </a:r>
            <a:r>
              <a:rPr lang="en-GB" sz="1300" dirty="0" err="1">
                <a:solidFill>
                  <a:schemeClr val="bg1">
                    <a:lumMod val="95000"/>
                    <a:lumOff val="5000"/>
                  </a:schemeClr>
                </a:solidFill>
              </a:rPr>
              <a:t>passive_piece</a:t>
            </a:r>
            <a:r>
              <a:rPr lang="en-GB" sz="1300" dirty="0">
                <a:solidFill>
                  <a:schemeClr val="bg1">
                    <a:lumMod val="95000"/>
                    <a:lumOff val="5000"/>
                  </a:schemeClr>
                </a:solidFill>
              </a:rPr>
              <a:t>[2]] [</a:t>
            </a:r>
            <a:r>
              <a:rPr lang="en-GB" sz="1300" dirty="0" err="1">
                <a:solidFill>
                  <a:schemeClr val="bg1">
                    <a:lumMod val="95000"/>
                    <a:lumOff val="5000"/>
                  </a:schemeClr>
                </a:solidFill>
              </a:rPr>
              <a:t>passive_piece</a:t>
            </a:r>
            <a:r>
              <a:rPr lang="en-GB" sz="1300" dirty="0">
                <a:solidFill>
                  <a:schemeClr val="bg1">
                    <a:lumMod val="95000"/>
                    <a:lumOff val="5000"/>
                  </a:schemeClr>
                </a:solidFill>
              </a:rPr>
              <a:t>[3]] = ‘ ‘</a:t>
            </a:r>
          </a:p>
          <a:p>
            <a:pPr marL="0" indent="0">
              <a:buNone/>
            </a:pPr>
            <a:r>
              <a:rPr lang="en-GB" sz="1300" dirty="0">
                <a:solidFill>
                  <a:schemeClr val="bg1">
                    <a:lumMod val="95000"/>
                    <a:lumOff val="5000"/>
                  </a:schemeClr>
                </a:solidFill>
              </a:rPr>
              <a:t>M[</a:t>
            </a:r>
            <a:r>
              <a:rPr lang="en-GB" sz="1300" dirty="0" err="1">
                <a:solidFill>
                  <a:schemeClr val="bg1">
                    <a:lumMod val="95000"/>
                    <a:lumOff val="5000"/>
                  </a:schemeClr>
                </a:solidFill>
              </a:rPr>
              <a:t>passive_piece</a:t>
            </a:r>
            <a:r>
              <a:rPr lang="en-GB" sz="1300" dirty="0">
                <a:solidFill>
                  <a:schemeClr val="bg1">
                    <a:lumMod val="95000"/>
                    <a:lumOff val="5000"/>
                  </a:schemeClr>
                </a:solidFill>
              </a:rPr>
              <a:t>[0]] [</a:t>
            </a:r>
            <a:r>
              <a:rPr lang="en-GB" sz="1300" dirty="0" err="1">
                <a:solidFill>
                  <a:schemeClr val="bg1">
                    <a:lumMod val="95000"/>
                    <a:lumOff val="5000"/>
                  </a:schemeClr>
                </a:solidFill>
              </a:rPr>
              <a:t>passive_piece</a:t>
            </a:r>
            <a:r>
              <a:rPr lang="en-GB" sz="1300" dirty="0">
                <a:solidFill>
                  <a:schemeClr val="bg1">
                    <a:lumMod val="95000"/>
                    <a:lumOff val="5000"/>
                  </a:schemeClr>
                </a:solidFill>
              </a:rPr>
              <a:t>[1]] [</a:t>
            </a:r>
            <a:r>
              <a:rPr lang="en-GB" sz="1300" dirty="0" err="1">
                <a:solidFill>
                  <a:schemeClr val="bg1">
                    <a:lumMod val="95000"/>
                    <a:lumOff val="5000"/>
                  </a:schemeClr>
                </a:solidFill>
              </a:rPr>
              <a:t>passive_piece</a:t>
            </a:r>
            <a:r>
              <a:rPr lang="en-GB" sz="1300" dirty="0">
                <a:solidFill>
                  <a:schemeClr val="bg1">
                    <a:lumMod val="95000"/>
                    <a:lumOff val="5000"/>
                  </a:schemeClr>
                </a:solidFill>
              </a:rPr>
              <a:t>[2] + movement[0]] [</a:t>
            </a:r>
            <a:r>
              <a:rPr lang="en-GB" sz="1300" dirty="0" err="1">
                <a:solidFill>
                  <a:schemeClr val="bg1">
                    <a:lumMod val="95000"/>
                    <a:lumOff val="5000"/>
                  </a:schemeClr>
                </a:solidFill>
              </a:rPr>
              <a:t>passive_piece</a:t>
            </a:r>
            <a:r>
              <a:rPr lang="en-GB" sz="1300" dirty="0">
                <a:solidFill>
                  <a:schemeClr val="bg1">
                    <a:lumMod val="95000"/>
                    <a:lumOff val="5000"/>
                  </a:schemeClr>
                </a:solidFill>
              </a:rPr>
              <a:t>[3] + movement[1]] = </a:t>
            </a:r>
            <a:r>
              <a:rPr lang="en-GB" sz="1300" dirty="0" err="1">
                <a:solidFill>
                  <a:schemeClr val="bg1">
                    <a:lumMod val="95000"/>
                    <a:lumOff val="5000"/>
                  </a:schemeClr>
                </a:solidFill>
              </a:rPr>
              <a:t>playes_piece</a:t>
            </a:r>
            <a:endParaRPr lang="en-GB" sz="1300" dirty="0">
              <a:solidFill>
                <a:schemeClr val="bg1">
                  <a:lumMod val="95000"/>
                  <a:lumOff val="5000"/>
                </a:schemeClr>
              </a:solidFill>
            </a:endParaRPr>
          </a:p>
          <a:p>
            <a:pPr marL="0" indent="0">
              <a:buNone/>
            </a:pPr>
            <a:r>
              <a:rPr lang="en-GB" sz="1300" dirty="0" err="1">
                <a:solidFill>
                  <a:schemeClr val="bg1">
                    <a:lumMod val="95000"/>
                    <a:lumOff val="5000"/>
                  </a:schemeClr>
                </a:solidFill>
              </a:rPr>
              <a:t>ForEach</a:t>
            </a:r>
            <a:r>
              <a:rPr lang="en-GB" sz="1300" dirty="0">
                <a:solidFill>
                  <a:schemeClr val="bg1">
                    <a:lumMod val="95000"/>
                    <a:lumOff val="5000"/>
                  </a:schemeClr>
                </a:solidFill>
              </a:rPr>
              <a:t>(cell along the movement from the </a:t>
            </a:r>
            <a:r>
              <a:rPr lang="en-GB" sz="1300" dirty="0" err="1">
                <a:solidFill>
                  <a:schemeClr val="bg1">
                    <a:lumMod val="95000"/>
                    <a:lumOff val="5000"/>
                  </a:schemeClr>
                </a:solidFill>
              </a:rPr>
              <a:t>aggressive_piece</a:t>
            </a:r>
            <a:r>
              <a:rPr lang="en-GB" sz="1300" dirty="0">
                <a:solidFill>
                  <a:schemeClr val="bg1">
                    <a:lumMod val="95000"/>
                    <a:lumOff val="5000"/>
                  </a:schemeClr>
                </a:solidFill>
              </a:rPr>
              <a:t>): cell = ‘ ‘</a:t>
            </a:r>
          </a:p>
          <a:p>
            <a:pPr marL="0" indent="0">
              <a:buNone/>
            </a:pPr>
            <a:r>
              <a:rPr lang="en-GB" sz="1300" dirty="0">
                <a:solidFill>
                  <a:schemeClr val="bg1">
                    <a:lumMod val="95000"/>
                    <a:lumOff val="5000"/>
                  </a:schemeClr>
                </a:solidFill>
              </a:rPr>
              <a:t>M[</a:t>
            </a:r>
            <a:r>
              <a:rPr lang="en-GB" sz="1300" dirty="0" err="1">
                <a:solidFill>
                  <a:schemeClr val="bg1">
                    <a:lumMod val="95000"/>
                    <a:lumOff val="5000"/>
                  </a:schemeClr>
                </a:solidFill>
              </a:rPr>
              <a:t>aggressive_piece</a:t>
            </a:r>
            <a:r>
              <a:rPr lang="en-GB" sz="1300" dirty="0">
                <a:solidFill>
                  <a:schemeClr val="bg1">
                    <a:lumMod val="95000"/>
                    <a:lumOff val="5000"/>
                  </a:schemeClr>
                </a:solidFill>
              </a:rPr>
              <a:t>[0]] [</a:t>
            </a:r>
            <a:r>
              <a:rPr lang="en-GB" sz="1300" dirty="0" err="1">
                <a:solidFill>
                  <a:schemeClr val="bg1">
                    <a:lumMod val="95000"/>
                    <a:lumOff val="5000"/>
                  </a:schemeClr>
                </a:solidFill>
              </a:rPr>
              <a:t>aggressive_piece</a:t>
            </a:r>
            <a:r>
              <a:rPr lang="en-GB" sz="1300" dirty="0">
                <a:solidFill>
                  <a:schemeClr val="bg1">
                    <a:lumMod val="95000"/>
                    <a:lumOff val="5000"/>
                  </a:schemeClr>
                </a:solidFill>
              </a:rPr>
              <a:t>[1]] [</a:t>
            </a:r>
            <a:r>
              <a:rPr lang="en-GB" sz="1300" dirty="0" err="1">
                <a:solidFill>
                  <a:schemeClr val="bg1">
                    <a:lumMod val="95000"/>
                    <a:lumOff val="5000"/>
                  </a:schemeClr>
                </a:solidFill>
              </a:rPr>
              <a:t>aggressive_piece</a:t>
            </a:r>
            <a:r>
              <a:rPr lang="en-GB" sz="1300" dirty="0">
                <a:solidFill>
                  <a:schemeClr val="bg1">
                    <a:lumMod val="95000"/>
                    <a:lumOff val="5000"/>
                  </a:schemeClr>
                </a:solidFill>
              </a:rPr>
              <a:t>[2] + movement[0]] [</a:t>
            </a:r>
            <a:r>
              <a:rPr lang="en-GB" sz="1300" dirty="0" err="1">
                <a:solidFill>
                  <a:schemeClr val="bg1">
                    <a:lumMod val="95000"/>
                    <a:lumOff val="5000"/>
                  </a:schemeClr>
                </a:solidFill>
              </a:rPr>
              <a:t>aggressive_piece</a:t>
            </a:r>
            <a:r>
              <a:rPr lang="en-GB" sz="1300" dirty="0">
                <a:solidFill>
                  <a:schemeClr val="bg1">
                    <a:lumMod val="95000"/>
                    <a:lumOff val="5000"/>
                  </a:schemeClr>
                </a:solidFill>
              </a:rPr>
              <a:t>[3] + movement[1]] = </a:t>
            </a:r>
            <a:r>
              <a:rPr lang="en-GB" sz="1300" dirty="0" err="1">
                <a:solidFill>
                  <a:schemeClr val="bg1">
                    <a:lumMod val="95000"/>
                    <a:lumOff val="5000"/>
                  </a:schemeClr>
                </a:solidFill>
              </a:rPr>
              <a:t>playes_piece</a:t>
            </a:r>
            <a:endParaRPr lang="en-GB" sz="1300" dirty="0">
              <a:solidFill>
                <a:schemeClr val="bg1">
                  <a:lumMod val="95000"/>
                  <a:lumOff val="5000"/>
                </a:schemeClr>
              </a:solidFill>
            </a:endParaRPr>
          </a:p>
          <a:p>
            <a:pPr marL="0" indent="0">
              <a:buNone/>
            </a:pPr>
            <a:r>
              <a:rPr lang="en-GB" sz="1300" dirty="0">
                <a:solidFill>
                  <a:schemeClr val="bg1">
                    <a:lumMod val="95000"/>
                    <a:lumOff val="5000"/>
                  </a:schemeClr>
                </a:solidFill>
              </a:rPr>
              <a:t>If(found an </a:t>
            </a:r>
            <a:r>
              <a:rPr lang="en-GB" sz="1300" dirty="0" err="1">
                <a:solidFill>
                  <a:schemeClr val="bg1">
                    <a:lumMod val="95000"/>
                    <a:lumOff val="5000"/>
                  </a:schemeClr>
                </a:solidFill>
              </a:rPr>
              <a:t>opponents_piece</a:t>
            </a:r>
            <a:r>
              <a:rPr lang="en-GB" sz="1300" dirty="0">
                <a:solidFill>
                  <a:schemeClr val="bg1">
                    <a:lumMod val="95000"/>
                    <a:lumOff val="5000"/>
                  </a:schemeClr>
                </a:solidFill>
              </a:rPr>
              <a:t> along the movement from the </a:t>
            </a:r>
            <a:r>
              <a:rPr lang="en-GB" sz="1300" dirty="0" err="1">
                <a:solidFill>
                  <a:schemeClr val="bg1">
                    <a:lumMod val="95000"/>
                    <a:lumOff val="5000"/>
                  </a:schemeClr>
                </a:solidFill>
              </a:rPr>
              <a:t>aggressive_piece</a:t>
            </a:r>
            <a:r>
              <a:rPr lang="en-GB" sz="1300" dirty="0">
                <a:solidFill>
                  <a:schemeClr val="bg1">
                    <a:lumMod val="95000"/>
                    <a:lumOff val="5000"/>
                  </a:schemeClr>
                </a:solidFill>
              </a:rPr>
              <a:t>): </a:t>
            </a:r>
          </a:p>
          <a:p>
            <a:pPr marL="0" indent="0">
              <a:buNone/>
            </a:pPr>
            <a:r>
              <a:rPr lang="en-GB" sz="1300" dirty="0">
                <a:solidFill>
                  <a:schemeClr val="bg1">
                    <a:lumMod val="95000"/>
                    <a:lumOff val="5000"/>
                  </a:schemeClr>
                </a:solidFill>
              </a:rPr>
              <a:t>  M[</a:t>
            </a:r>
            <a:r>
              <a:rPr lang="en-GB" sz="1300" dirty="0" err="1">
                <a:solidFill>
                  <a:schemeClr val="bg1">
                    <a:lumMod val="95000"/>
                    <a:lumOff val="5000"/>
                  </a:schemeClr>
                </a:solidFill>
              </a:rPr>
              <a:t>aggressive_piece</a:t>
            </a:r>
            <a:r>
              <a:rPr lang="en-GB" sz="1300" dirty="0">
                <a:solidFill>
                  <a:schemeClr val="bg1">
                    <a:lumMod val="95000"/>
                    <a:lumOff val="5000"/>
                  </a:schemeClr>
                </a:solidFill>
              </a:rPr>
              <a:t>[0]] [</a:t>
            </a:r>
            <a:r>
              <a:rPr lang="en-GB" sz="1300" dirty="0" err="1">
                <a:solidFill>
                  <a:schemeClr val="bg1">
                    <a:lumMod val="95000"/>
                    <a:lumOff val="5000"/>
                  </a:schemeClr>
                </a:solidFill>
              </a:rPr>
              <a:t>aggressive_piece</a:t>
            </a:r>
            <a:r>
              <a:rPr lang="en-GB" sz="1300" dirty="0">
                <a:solidFill>
                  <a:schemeClr val="bg1">
                    <a:lumMod val="95000"/>
                    <a:lumOff val="5000"/>
                  </a:schemeClr>
                </a:solidFill>
              </a:rPr>
              <a:t>[1]] [</a:t>
            </a:r>
            <a:r>
              <a:rPr lang="en-GB" sz="1300" dirty="0" err="1">
                <a:solidFill>
                  <a:schemeClr val="bg1">
                    <a:lumMod val="95000"/>
                    <a:lumOff val="5000"/>
                  </a:schemeClr>
                </a:solidFill>
              </a:rPr>
              <a:t>aggressive_piece</a:t>
            </a:r>
            <a:r>
              <a:rPr lang="en-GB" sz="1300" dirty="0">
                <a:solidFill>
                  <a:schemeClr val="bg1">
                    <a:lumMod val="95000"/>
                    <a:lumOff val="5000"/>
                  </a:schemeClr>
                </a:solidFill>
              </a:rPr>
              <a:t>[2] + movement[0] + </a:t>
            </a:r>
            <a:r>
              <a:rPr lang="en-GB" sz="1300" dirty="0" err="1">
                <a:solidFill>
                  <a:schemeClr val="bg1">
                    <a:lumMod val="95000"/>
                    <a:lumOff val="5000"/>
                  </a:schemeClr>
                </a:solidFill>
              </a:rPr>
              <a:t>v_next</a:t>
            </a:r>
            <a:r>
              <a:rPr lang="en-GB" sz="1300" dirty="0">
                <a:solidFill>
                  <a:schemeClr val="bg1">
                    <a:lumMod val="95000"/>
                    <a:lumOff val="5000"/>
                  </a:schemeClr>
                </a:solidFill>
              </a:rPr>
              <a:t>] [</a:t>
            </a:r>
            <a:r>
              <a:rPr lang="en-GB" sz="1300" dirty="0" err="1">
                <a:solidFill>
                  <a:schemeClr val="bg1">
                    <a:lumMod val="95000"/>
                    <a:lumOff val="5000"/>
                  </a:schemeClr>
                </a:solidFill>
              </a:rPr>
              <a:t>aggressive_piece</a:t>
            </a:r>
            <a:r>
              <a:rPr lang="en-GB" sz="1300" dirty="0">
                <a:solidFill>
                  <a:schemeClr val="bg1">
                    <a:lumMod val="95000"/>
                    <a:lumOff val="5000"/>
                  </a:schemeClr>
                </a:solidFill>
              </a:rPr>
              <a:t>[3] + movement[1] + </a:t>
            </a:r>
            <a:r>
              <a:rPr lang="en-GB" sz="1300" dirty="0" err="1">
                <a:solidFill>
                  <a:schemeClr val="bg1">
                    <a:lumMod val="95000"/>
                    <a:lumOff val="5000"/>
                  </a:schemeClr>
                </a:solidFill>
              </a:rPr>
              <a:t>h_next</a:t>
            </a:r>
            <a:r>
              <a:rPr lang="en-GB" sz="1300" dirty="0">
                <a:solidFill>
                  <a:schemeClr val="bg1">
                    <a:lumMod val="95000"/>
                    <a:lumOff val="5000"/>
                  </a:schemeClr>
                </a:solidFill>
              </a:rPr>
              <a:t>] = </a:t>
            </a:r>
            <a:r>
              <a:rPr lang="en-GB" sz="1300" dirty="0" err="1">
                <a:solidFill>
                  <a:schemeClr val="bg1">
                    <a:lumMod val="95000"/>
                    <a:lumOff val="5000"/>
                  </a:schemeClr>
                </a:solidFill>
              </a:rPr>
              <a:t>opponents_piece</a:t>
            </a:r>
            <a:endParaRPr lang="en-GB" sz="1300" dirty="0">
              <a:solidFill>
                <a:schemeClr val="bg1">
                  <a:lumMod val="95000"/>
                  <a:lumOff val="5000"/>
                </a:schemeClr>
              </a:solidFill>
            </a:endParaRPr>
          </a:p>
          <a:p>
            <a:pPr marL="0" indent="0">
              <a:buNone/>
            </a:pPr>
            <a:endParaRPr lang="en-GB" sz="1300" dirty="0">
              <a:solidFill>
                <a:schemeClr val="bg1">
                  <a:lumMod val="95000"/>
                  <a:lumOff val="5000"/>
                </a:schemeClr>
              </a:solidFill>
            </a:endParaRPr>
          </a:p>
          <a:p>
            <a:pPr marL="0" indent="0">
              <a:buNone/>
            </a:pPr>
            <a:r>
              <a:rPr lang="en-GB" sz="2000" b="1" dirty="0">
                <a:solidFill>
                  <a:schemeClr val="bg1">
                    <a:lumMod val="95000"/>
                    <a:lumOff val="5000"/>
                  </a:schemeClr>
                </a:solidFill>
              </a:rPr>
              <a:t>Operator Costs:</a:t>
            </a:r>
            <a:endParaRPr lang="en-GB" sz="1000" b="1" dirty="0">
              <a:solidFill>
                <a:schemeClr val="bg1">
                  <a:lumMod val="95000"/>
                  <a:lumOff val="5000"/>
                </a:schemeClr>
              </a:solidFill>
            </a:endParaRPr>
          </a:p>
          <a:p>
            <a:pPr marL="0" indent="0">
              <a:buNone/>
            </a:pPr>
            <a:r>
              <a:rPr lang="en-GB" sz="1400" dirty="0">
                <a:solidFill>
                  <a:schemeClr val="bg1">
                    <a:lumMod val="95000"/>
                    <a:lumOff val="5000"/>
                  </a:schemeClr>
                </a:solidFill>
              </a:rPr>
              <a:t>1</a:t>
            </a:r>
          </a:p>
        </p:txBody>
      </p:sp>
      <p:sp>
        <p:nvSpPr>
          <p:cNvPr id="6" name="TextBox 5">
            <a:extLst>
              <a:ext uri="{FF2B5EF4-FFF2-40B4-BE49-F238E27FC236}">
                <a16:creationId xmlns:a16="http://schemas.microsoft.com/office/drawing/2014/main" id="{4D94D426-ABF4-4DCB-8606-C0C85DECC0CA}"/>
              </a:ext>
            </a:extLst>
          </p:cNvPr>
          <p:cNvSpPr txBox="1"/>
          <p:nvPr/>
        </p:nvSpPr>
        <p:spPr>
          <a:xfrm>
            <a:off x="8771138" y="5464236"/>
            <a:ext cx="2961512" cy="2492990"/>
          </a:xfrm>
          <a:prstGeom prst="rect">
            <a:avLst/>
          </a:prstGeom>
          <a:noFill/>
        </p:spPr>
        <p:txBody>
          <a:bodyPr wrap="square" rtlCol="0">
            <a:spAutoFit/>
          </a:bodyPr>
          <a:lstStyle/>
          <a:p>
            <a:r>
              <a:rPr kumimoji="0" lang="en-GB" sz="12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rPr>
              <a:t>If(movement[0] != 0) :</a:t>
            </a:r>
          </a:p>
          <a:p>
            <a:r>
              <a:rPr lang="en-GB" sz="1200" dirty="0">
                <a:solidFill>
                  <a:prstClr val="black">
                    <a:lumMod val="95000"/>
                    <a:lumOff val="5000"/>
                  </a:prstClr>
                </a:solidFill>
                <a:latin typeface="Calibri" panose="020F0502020204030204"/>
              </a:rPr>
              <a:t>  </a:t>
            </a:r>
            <a:r>
              <a:rPr kumimoji="0" lang="en-GB" sz="1200" b="0" i="0" u="none" strike="noStrike" kern="1200" cap="none" spc="0" normalizeH="0" baseline="0" noProof="0" dirty="0" err="1">
                <a:ln>
                  <a:noFill/>
                </a:ln>
                <a:solidFill>
                  <a:prstClr val="black">
                    <a:lumMod val="95000"/>
                    <a:lumOff val="5000"/>
                  </a:prstClr>
                </a:solidFill>
                <a:effectLst/>
                <a:uLnTx/>
                <a:uFillTx/>
                <a:latin typeface="Calibri" panose="020F0502020204030204"/>
                <a:ea typeface="+mn-ea"/>
                <a:cs typeface="+mn-cs"/>
              </a:rPr>
              <a:t>v_next</a:t>
            </a:r>
            <a:r>
              <a:rPr kumimoji="0" lang="en-GB" sz="12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rPr>
              <a:t> = movement[0]/abs(movement[0])</a:t>
            </a:r>
          </a:p>
          <a:p>
            <a:r>
              <a:rPr lang="en-GB" sz="1200" dirty="0">
                <a:solidFill>
                  <a:prstClr val="black">
                    <a:lumMod val="95000"/>
                    <a:lumOff val="5000"/>
                  </a:prstClr>
                </a:solidFill>
                <a:latin typeface="Calibri" panose="020F0502020204030204"/>
              </a:rPr>
              <a:t>Else: </a:t>
            </a:r>
            <a:r>
              <a:rPr lang="en-GB" sz="1200" dirty="0" err="1">
                <a:solidFill>
                  <a:prstClr val="black">
                    <a:lumMod val="95000"/>
                    <a:lumOff val="5000"/>
                  </a:prstClr>
                </a:solidFill>
                <a:latin typeface="Calibri" panose="020F0502020204030204"/>
              </a:rPr>
              <a:t>v_next</a:t>
            </a:r>
            <a:r>
              <a:rPr lang="en-GB" sz="1200" dirty="0">
                <a:solidFill>
                  <a:prstClr val="black">
                    <a:lumMod val="95000"/>
                    <a:lumOff val="5000"/>
                  </a:prstClr>
                </a:solidFill>
                <a:latin typeface="Calibri" panose="020F0502020204030204"/>
              </a:rPr>
              <a:t> = 0</a:t>
            </a:r>
          </a:p>
          <a:p>
            <a:r>
              <a:rPr kumimoji="0" lang="en-GB" sz="12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rPr>
              <a:t>If(movement[1] != 0) :</a:t>
            </a:r>
          </a:p>
          <a:p>
            <a:r>
              <a:rPr lang="en-GB" sz="1200" dirty="0">
                <a:solidFill>
                  <a:prstClr val="black">
                    <a:lumMod val="95000"/>
                    <a:lumOff val="5000"/>
                  </a:prstClr>
                </a:solidFill>
                <a:latin typeface="Calibri" panose="020F0502020204030204"/>
              </a:rPr>
              <a:t>  </a:t>
            </a:r>
            <a:r>
              <a:rPr kumimoji="0" lang="en-GB" sz="1200" b="0" i="0" u="none" strike="noStrike" kern="1200" cap="none" spc="0" normalizeH="0" baseline="0" noProof="0" dirty="0" err="1">
                <a:ln>
                  <a:noFill/>
                </a:ln>
                <a:solidFill>
                  <a:prstClr val="black">
                    <a:lumMod val="95000"/>
                    <a:lumOff val="5000"/>
                  </a:prstClr>
                </a:solidFill>
                <a:effectLst/>
                <a:uLnTx/>
                <a:uFillTx/>
                <a:latin typeface="Calibri" panose="020F0502020204030204"/>
                <a:ea typeface="+mn-ea"/>
                <a:cs typeface="+mn-cs"/>
              </a:rPr>
              <a:t>h_next</a:t>
            </a:r>
            <a:r>
              <a:rPr kumimoji="0" lang="en-GB" sz="12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rPr>
              <a:t> = movement[1]/abs(movement[1])</a:t>
            </a:r>
          </a:p>
          <a:p>
            <a:r>
              <a:rPr lang="en-GB" sz="1200" dirty="0">
                <a:solidFill>
                  <a:prstClr val="black">
                    <a:lumMod val="95000"/>
                    <a:lumOff val="5000"/>
                  </a:prstClr>
                </a:solidFill>
                <a:latin typeface="Calibri" panose="020F0502020204030204"/>
              </a:rPr>
              <a:t>Else: </a:t>
            </a:r>
            <a:r>
              <a:rPr lang="en-GB" sz="1200" dirty="0" err="1">
                <a:solidFill>
                  <a:prstClr val="black">
                    <a:lumMod val="95000"/>
                    <a:lumOff val="5000"/>
                  </a:prstClr>
                </a:solidFill>
                <a:latin typeface="Calibri" panose="020F0502020204030204"/>
              </a:rPr>
              <a:t>h_next</a:t>
            </a:r>
            <a:r>
              <a:rPr lang="en-GB" sz="1200" dirty="0">
                <a:solidFill>
                  <a:prstClr val="black">
                    <a:lumMod val="95000"/>
                    <a:lumOff val="5000"/>
                  </a:prstClr>
                </a:solidFill>
                <a:latin typeface="Calibri" panose="020F0502020204030204"/>
              </a:rPr>
              <a:t> = 0</a:t>
            </a:r>
          </a:p>
          <a:p>
            <a:endParaRPr kumimoji="0" lang="en-GB" sz="12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endParaRPr>
          </a:p>
          <a:p>
            <a:endParaRPr lang="en-GB" sz="1200" dirty="0">
              <a:solidFill>
                <a:prstClr val="black">
                  <a:lumMod val="95000"/>
                  <a:lumOff val="5000"/>
                </a:prstClr>
              </a:solidFill>
              <a:latin typeface="Calibri" panose="020F0502020204030204"/>
            </a:endParaRPr>
          </a:p>
          <a:p>
            <a:endParaRPr kumimoji="0" lang="en-GB" sz="12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endParaRPr>
          </a:p>
          <a:p>
            <a:endParaRPr lang="en-GB" sz="1200" dirty="0">
              <a:solidFill>
                <a:prstClr val="black">
                  <a:lumMod val="95000"/>
                  <a:lumOff val="5000"/>
                </a:prstClr>
              </a:solidFill>
              <a:latin typeface="Calibri" panose="020F0502020204030204"/>
            </a:endParaRPr>
          </a:p>
          <a:p>
            <a:endParaRPr kumimoji="0" lang="en-GB" sz="12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endParaRPr>
          </a:p>
          <a:p>
            <a:endParaRPr lang="en-GB" sz="1200" dirty="0">
              <a:solidFill>
                <a:prstClr val="black">
                  <a:lumMod val="95000"/>
                  <a:lumOff val="5000"/>
                </a:prstClr>
              </a:solidFill>
              <a:latin typeface="Calibri" panose="020F0502020204030204"/>
            </a:endParaRPr>
          </a:p>
          <a:p>
            <a:r>
              <a:rPr kumimoji="0" lang="en-GB" sz="12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1978701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8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9B2FBF-332A-42F7-8598-F50E629C8293}"/>
              </a:ext>
            </a:extLst>
          </p:cNvPr>
          <p:cNvSpPr>
            <a:spLocks noGrp="1"/>
          </p:cNvSpPr>
          <p:nvPr>
            <p:ph type="title"/>
          </p:nvPr>
        </p:nvSpPr>
        <p:spPr>
          <a:xfrm>
            <a:off x="1371599" y="294538"/>
            <a:ext cx="9895951" cy="1033669"/>
          </a:xfrm>
        </p:spPr>
        <p:txBody>
          <a:bodyPr>
            <a:normAutofit/>
          </a:bodyPr>
          <a:lstStyle/>
          <a:p>
            <a:r>
              <a:rPr lang="en-GB" sz="4000" b="1" dirty="0">
                <a:solidFill>
                  <a:srgbClr val="FFFFFF"/>
                </a:solidFill>
              </a:rPr>
              <a:t>Implemented Work</a:t>
            </a:r>
          </a:p>
        </p:txBody>
      </p:sp>
      <p:sp>
        <p:nvSpPr>
          <p:cNvPr id="3" name="Content Placeholder 2">
            <a:extLst>
              <a:ext uri="{FF2B5EF4-FFF2-40B4-BE49-F238E27FC236}">
                <a16:creationId xmlns:a16="http://schemas.microsoft.com/office/drawing/2014/main" id="{BEA4BDB1-EA60-4968-B3B5-6246A6F9A8B1}"/>
              </a:ext>
            </a:extLst>
          </p:cNvPr>
          <p:cNvSpPr>
            <a:spLocks noGrp="1"/>
          </p:cNvSpPr>
          <p:nvPr>
            <p:ph idx="1"/>
          </p:nvPr>
        </p:nvSpPr>
        <p:spPr>
          <a:xfrm>
            <a:off x="1371599" y="2318197"/>
            <a:ext cx="9724031" cy="3683358"/>
          </a:xfrm>
        </p:spPr>
        <p:txBody>
          <a:bodyPr anchor="ctr">
            <a:normAutofit/>
          </a:bodyPr>
          <a:lstStyle/>
          <a:p>
            <a:pPr marL="0" indent="0">
              <a:buNone/>
            </a:pPr>
            <a:r>
              <a:rPr lang="en-GB" sz="1400">
                <a:solidFill>
                  <a:schemeClr val="bg1">
                    <a:lumMod val="95000"/>
                    <a:lumOff val="5000"/>
                  </a:schemeClr>
                </a:solidFill>
              </a:rPr>
              <a:t>Python</a:t>
            </a:r>
            <a:endParaRPr lang="en-GB" sz="1400" dirty="0">
              <a:solidFill>
                <a:schemeClr val="bg1">
                  <a:lumMod val="95000"/>
                  <a:lumOff val="5000"/>
                </a:schemeClr>
              </a:solidFill>
            </a:endParaRPr>
          </a:p>
        </p:txBody>
      </p:sp>
    </p:spTree>
    <p:extLst>
      <p:ext uri="{BB962C8B-B14F-4D97-AF65-F5344CB8AC3E}">
        <p14:creationId xmlns:p14="http://schemas.microsoft.com/office/powerpoint/2010/main" val="2099488931"/>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303</TotalTime>
  <Words>728</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IART Assignment 1 Checkpoint</vt:lpstr>
      <vt:lpstr>Project Specification</vt:lpstr>
      <vt:lpstr>References</vt:lpstr>
      <vt:lpstr>Search Problem Formulation</vt:lpstr>
      <vt:lpstr>Search Problem Formulation</vt:lpstr>
      <vt:lpstr>Implemented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IART Assignment 1 Checkpint</dc:title>
  <dc:creator>Jose Eduardo Henriques</dc:creator>
  <cp:lastModifiedBy>Jose Eduardo Henriques</cp:lastModifiedBy>
  <cp:revision>16</cp:revision>
  <dcterms:created xsi:type="dcterms:W3CDTF">2021-03-17T18:46:53Z</dcterms:created>
  <dcterms:modified xsi:type="dcterms:W3CDTF">2021-03-18T01:34:04Z</dcterms:modified>
</cp:coreProperties>
</file>