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70" r:id="rId7"/>
    <p:sldId id="261" r:id="rId8"/>
    <p:sldId id="269" r:id="rId9"/>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21" name="diagonais"/>
          <p:cNvGrpSpPr/>
          <p:nvPr/>
        </p:nvGrpSpPr>
        <p:grpSpPr>
          <a:xfrm>
            <a:off x="7516443" y="4145281"/>
            <a:ext cx="4686117" cy="2731407"/>
            <a:chOff x="5638800" y="3108960"/>
            <a:chExt cx="3515503" cy="2048555"/>
          </a:xfrm>
        </p:grpSpPr>
        <p:cxnSp>
          <p:nvCxnSpPr>
            <p:cNvPr id="14" name="Conector Re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has inferiores"/>
          <p:cNvGrpSpPr/>
          <p:nvPr/>
        </p:nvGrpSpPr>
        <p:grpSpPr>
          <a:xfrm>
            <a:off x="-8916" y="6057149"/>
            <a:ext cx="5498726" cy="820207"/>
            <a:chOff x="-6689" y="4553748"/>
            <a:chExt cx="4125119" cy="615155"/>
          </a:xfrm>
        </p:grpSpPr>
        <p:sp>
          <p:nvSpPr>
            <p:cNvPr id="9" name="Forma Liv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orma Liv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orma Liv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t-BR"/>
              <a:t>Clique para editar o título Mestre</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
        <p:nvSpPr>
          <p:cNvPr id="22" name="Espaço Reservado para Data 21"/>
          <p:cNvSpPr>
            <a:spLocks noGrp="1"/>
          </p:cNvSpPr>
          <p:nvPr>
            <p:ph type="dt" sz="half" idx="10"/>
          </p:nvPr>
        </p:nvSpPr>
        <p:spPr/>
        <p:txBody>
          <a:bodyPr rtlCol="0"/>
          <a:lstStyle/>
          <a:p>
            <a:pPr rtl="0"/>
            <a:r>
              <a:rPr lang="en-US"/>
              <a:t>01/08/2016</a:t>
            </a:r>
            <a:endParaRPr/>
          </a:p>
        </p:txBody>
      </p:sp>
      <p:sp>
        <p:nvSpPr>
          <p:cNvPr id="23" name="Espaço Reservado para Rodapé 22"/>
          <p:cNvSpPr>
            <a:spLocks noGrp="1"/>
          </p:cNvSpPr>
          <p:nvPr>
            <p:ph type="ftr" sz="quarter" idx="11"/>
          </p:nvPr>
        </p:nvSpPr>
        <p:spPr/>
        <p:txBody>
          <a:bodyPr rtlCol="0"/>
          <a:lstStyle/>
          <a:p>
            <a:pPr rtl="0"/>
            <a:endParaRPr/>
          </a:p>
        </p:txBody>
      </p:sp>
      <p:sp>
        <p:nvSpPr>
          <p:cNvPr id="24" name="Espaço Reservado para o Número do Slide 2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11" name="diagonais"/>
          <p:cNvGrpSpPr/>
          <p:nvPr/>
        </p:nvGrpSpPr>
        <p:grpSpPr>
          <a:xfrm>
            <a:off x="7516443" y="4145281"/>
            <a:ext cx="4686117" cy="2731407"/>
            <a:chOff x="5638800" y="3108960"/>
            <a:chExt cx="3515503" cy="2048555"/>
          </a:xfrm>
        </p:grpSpPr>
        <p:cxnSp>
          <p:nvCxnSpPr>
            <p:cNvPr id="12" name="Conector Re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t-BR"/>
              <a:t>Clique para editar o título Mestre</a:t>
            </a:r>
            <a:endParaRPr/>
          </a:p>
        </p:txBody>
      </p:sp>
      <p:sp>
        <p:nvSpPr>
          <p:cNvPr id="3" name="Espaço Reservado para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7" name="Espaço Reservado para Data 6"/>
          <p:cNvSpPr>
            <a:spLocks noGrp="1"/>
          </p:cNvSpPr>
          <p:nvPr>
            <p:ph type="dt" sz="half" idx="10"/>
          </p:nvPr>
        </p:nvSpPr>
        <p:spPr/>
        <p:txBody>
          <a:bodyPr rtlCol="0"/>
          <a:lstStyle/>
          <a:p>
            <a:pPr rtl="0"/>
            <a:r>
              <a:rPr lang="en-US"/>
              <a:t>01/08/2016</a:t>
            </a:r>
            <a:endParaRPr/>
          </a:p>
        </p:txBody>
      </p:sp>
      <p:sp>
        <p:nvSpPr>
          <p:cNvPr id="8" name="Espaço Reservado para Rodapé 7"/>
          <p:cNvSpPr>
            <a:spLocks noGrp="1"/>
          </p:cNvSpPr>
          <p:nvPr>
            <p:ph type="ftr" sz="quarter" idx="11"/>
          </p:nvPr>
        </p:nvSpPr>
        <p:spPr/>
        <p:txBody>
          <a:bodyPr rtlCol="0"/>
          <a:lstStyle/>
          <a:p>
            <a:pPr rtl="0"/>
            <a:endParaRPr/>
          </a:p>
        </p:txBody>
      </p:sp>
      <p:sp>
        <p:nvSpPr>
          <p:cNvPr id="9" name="Espaço Reservado para o Número do Slide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Data 2"/>
          <p:cNvSpPr>
            <a:spLocks noGrp="1"/>
          </p:cNvSpPr>
          <p:nvPr>
            <p:ph type="dt" sz="half" idx="10"/>
          </p:nvPr>
        </p:nvSpPr>
        <p:spPr/>
        <p:txBody>
          <a:bodyPr rtlCol="0"/>
          <a:lstStyle/>
          <a:p>
            <a:pPr rtl="0"/>
            <a:r>
              <a:rPr lang="en-US"/>
              <a:t>01/08/2016</a:t>
            </a:r>
            <a:endParaRPr/>
          </a:p>
        </p:txBody>
      </p:sp>
      <p:sp>
        <p:nvSpPr>
          <p:cNvPr id="4" name="Espaço Reservado para Rodapé 3"/>
          <p:cNvSpPr>
            <a:spLocks noGrp="1"/>
          </p:cNvSpPr>
          <p:nvPr>
            <p:ph type="ftr" sz="quarter" idx="11"/>
          </p:nvPr>
        </p:nvSpPr>
        <p:spPr/>
        <p:txBody>
          <a:bodyPr rtlCol="0"/>
          <a:lstStyle/>
          <a:p>
            <a:pPr rtl="0"/>
            <a:endParaRPr/>
          </a:p>
        </p:txBody>
      </p:sp>
      <p:sp>
        <p:nvSpPr>
          <p:cNvPr id="5" name="Espaço Reservado para Número de Slide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r>
              <a:rPr lang="en-US"/>
              <a:t>01/08/2016</a:t>
            </a:r>
            <a:endParaRPr/>
          </a:p>
        </p:txBody>
      </p:sp>
      <p:sp>
        <p:nvSpPr>
          <p:cNvPr id="3" name="Espaço Reservado para Rodapé 2"/>
          <p:cNvSpPr>
            <a:spLocks noGrp="1"/>
          </p:cNvSpPr>
          <p:nvPr>
            <p:ph type="ftr" sz="quarter" idx="11"/>
          </p:nvPr>
        </p:nvSpPr>
        <p:spPr/>
        <p:txBody>
          <a:bodyPr rtlCol="0"/>
          <a:lstStyle/>
          <a:p>
            <a:pPr rtl="0"/>
            <a:endParaRPr/>
          </a:p>
        </p:txBody>
      </p:sp>
      <p:sp>
        <p:nvSpPr>
          <p:cNvPr id="4" name="Espaço Reservado para Número de Slide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
        <p:nvSpPr>
          <p:cNvPr id="3" name="Espaço Reservado para Conteú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has à esquerda"/>
          <p:cNvGrpSpPr/>
          <p:nvPr/>
        </p:nvGrpSpPr>
        <p:grpSpPr>
          <a:xfrm>
            <a:off x="-15870" y="-3174"/>
            <a:ext cx="819993" cy="5229225"/>
            <a:chOff x="-11906" y="-2381"/>
            <a:chExt cx="615155" cy="3921919"/>
          </a:xfrm>
        </p:grpSpPr>
        <p:sp>
          <p:nvSpPr>
            <p:cNvPr id="10" name="Forma Liv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orma Liv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orma Liv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Espaço Reservado para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Espaço Reservado para Rodapé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Espaço Reservado para Número de Slid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rtl="0"/>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exalytics.com/lexablog/context-analysis-nlp" TargetMode="External"/><Relationship Id="rId2" Type="http://schemas.openxmlformats.org/officeDocument/2006/relationships/hyperlink" Target="https://cs230.stanford.edu/blog/split/" TargetMode="External"/><Relationship Id="rId1" Type="http://schemas.openxmlformats.org/officeDocument/2006/relationships/slideLayout" Target="../slideLayouts/slideLayout2.xml"/><Relationship Id="rId5" Type="http://schemas.openxmlformats.org/officeDocument/2006/relationships/hyperlink" Target="https://arxiv.org/pdf/2104.10336v1.pdf" TargetMode="External"/><Relationship Id="rId4" Type="http://schemas.openxmlformats.org/officeDocument/2006/relationships/hyperlink" Target="https://www.journaldev.com/46194/natural-language-processing-tas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4052" y="524566"/>
            <a:ext cx="8938472" cy="2764335"/>
          </a:xfrm>
        </p:spPr>
        <p:txBody>
          <a:bodyPr rtlCol="0" anchor="b">
            <a:normAutofit/>
          </a:bodyPr>
          <a:lstStyle/>
          <a:p>
            <a:pPr rtl="0"/>
            <a:r>
              <a:rPr lang="pt-PT" dirty="0"/>
              <a:t>Artificial Intelligence</a:t>
            </a:r>
            <a:br>
              <a:rPr lang="pt-PT" dirty="0"/>
            </a:br>
            <a:endParaRPr lang="pt-br" dirty="0"/>
          </a:p>
        </p:txBody>
      </p:sp>
      <p:sp>
        <p:nvSpPr>
          <p:cNvPr id="5" name="Subtítulo 4"/>
          <p:cNvSpPr>
            <a:spLocks noGrp="1"/>
          </p:cNvSpPr>
          <p:nvPr>
            <p:ph type="body" idx="1"/>
          </p:nvPr>
        </p:nvSpPr>
        <p:spPr>
          <a:xfrm>
            <a:off x="3070076" y="2492896"/>
            <a:ext cx="7069519" cy="1220933"/>
          </a:xfrm>
        </p:spPr>
        <p:txBody>
          <a:bodyPr rtlCol="0" anchor="t">
            <a:normAutofit/>
          </a:bodyPr>
          <a:lstStyle/>
          <a:p>
            <a:pPr rtl="0">
              <a:spcAft>
                <a:spcPts val="600"/>
              </a:spcAft>
            </a:pPr>
            <a:r>
              <a:rPr lang="en-GB" dirty="0"/>
              <a:t>Assignment</a:t>
            </a:r>
            <a:r>
              <a:rPr lang="pt-PT" dirty="0"/>
              <a:t> 2 – CheckPoint 1</a:t>
            </a:r>
            <a:endParaRPr lang="pt-br" dirty="0"/>
          </a:p>
        </p:txBody>
      </p:sp>
      <p:sp>
        <p:nvSpPr>
          <p:cNvPr id="3" name="CaixaDeTexto 2">
            <a:extLst>
              <a:ext uri="{FF2B5EF4-FFF2-40B4-BE49-F238E27FC236}">
                <a16:creationId xmlns:a16="http://schemas.microsoft.com/office/drawing/2014/main" id="{603E3D8F-2413-493B-A9BC-AD593A9448DD}"/>
              </a:ext>
            </a:extLst>
          </p:cNvPr>
          <p:cNvSpPr txBox="1"/>
          <p:nvPr/>
        </p:nvSpPr>
        <p:spPr>
          <a:xfrm>
            <a:off x="5643562" y="2995612"/>
            <a:ext cx="914400" cy="914400"/>
          </a:xfrm>
          <a:prstGeom prst="rect">
            <a:avLst/>
          </a:prstGeom>
          <a:noFill/>
        </p:spPr>
        <p:txBody>
          <a:bodyPr wrap="square" rtlCol="0">
            <a:spAutoFit/>
          </a:bodyPr>
          <a:lstStyle/>
          <a:p>
            <a:endParaRPr lang="pt-BR" sz="2800" dirty="0"/>
          </a:p>
        </p:txBody>
      </p:sp>
      <p:sp>
        <p:nvSpPr>
          <p:cNvPr id="6" name="Subtitle 2">
            <a:extLst>
              <a:ext uri="{FF2B5EF4-FFF2-40B4-BE49-F238E27FC236}">
                <a16:creationId xmlns:a16="http://schemas.microsoft.com/office/drawing/2014/main" id="{E7BF378A-B05D-45E2-BF0E-2BC15C5F81C3}"/>
              </a:ext>
            </a:extLst>
          </p:cNvPr>
          <p:cNvSpPr txBox="1">
            <a:spLocks/>
          </p:cNvSpPr>
          <p:nvPr/>
        </p:nvSpPr>
        <p:spPr>
          <a:xfrm>
            <a:off x="752898" y="4653850"/>
            <a:ext cx="9781327" cy="2056617"/>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r>
              <a:rPr lang="en-GB" sz="2200" dirty="0">
                <a:solidFill>
                  <a:srgbClr val="FFFFFF"/>
                </a:solidFill>
              </a:rPr>
              <a:t>Group 07</a:t>
            </a:r>
          </a:p>
          <a:p>
            <a:endParaRPr lang="en-GB" sz="2200" dirty="0">
              <a:solidFill>
                <a:srgbClr val="FFFFFF"/>
              </a:solidFill>
            </a:endParaRPr>
          </a:p>
          <a:p>
            <a:r>
              <a:rPr lang="en-GB" sz="2200" dirty="0">
                <a:solidFill>
                  <a:srgbClr val="FFFFFF"/>
                </a:solidFill>
              </a:rPr>
              <a:t>Carolina Rosemback </a:t>
            </a:r>
            <a:r>
              <a:rPr lang="en-GB" sz="2200" dirty="0" err="1">
                <a:solidFill>
                  <a:srgbClr val="FFFFFF"/>
                </a:solidFill>
              </a:rPr>
              <a:t>Guilhermino</a:t>
            </a:r>
            <a:r>
              <a:rPr lang="en-GB" sz="2200" dirty="0">
                <a:solidFill>
                  <a:srgbClr val="FFFFFF"/>
                </a:solidFill>
              </a:rPr>
              <a:t>, up201800171</a:t>
            </a:r>
          </a:p>
          <a:p>
            <a:r>
              <a:rPr lang="en-GB" sz="2200" dirty="0">
                <a:solidFill>
                  <a:srgbClr val="FFFFFF"/>
                </a:solidFill>
              </a:rPr>
              <a:t>José Eduardo Henriques, up201806372</a:t>
            </a:r>
          </a:p>
          <a:p>
            <a:r>
              <a:rPr lang="en-GB" sz="2200" dirty="0">
                <a:solidFill>
                  <a:srgbClr val="FFFFFF"/>
                </a:solidFill>
              </a:rPr>
              <a:t>Miguel </a:t>
            </a:r>
            <a:r>
              <a:rPr lang="en-GB" sz="2200" dirty="0" err="1">
                <a:solidFill>
                  <a:srgbClr val="FFFFFF"/>
                </a:solidFill>
              </a:rPr>
              <a:t>Carreira</a:t>
            </a:r>
            <a:r>
              <a:rPr lang="en-GB" sz="2200" dirty="0">
                <a:solidFill>
                  <a:srgbClr val="FFFFFF"/>
                </a:solidFill>
              </a:rPr>
              <a:t> Neves, up201608657</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n-GB" sz="3600" b="1" dirty="0">
                <a:solidFill>
                  <a:srgbClr val="FFFFFF"/>
                </a:solidFill>
              </a:rPr>
              <a:t>Project Specification</a:t>
            </a:r>
            <a:endParaRPr lang="en-US" dirty="0"/>
          </a:p>
        </p:txBody>
      </p:sp>
      <p:sp>
        <p:nvSpPr>
          <p:cNvPr id="14" name="Espaço Reservado para Conteúdo 13"/>
          <p:cNvSpPr>
            <a:spLocks noGrp="1"/>
          </p:cNvSpPr>
          <p:nvPr>
            <p:ph idx="1"/>
          </p:nvPr>
        </p:nvSpPr>
        <p:spPr>
          <a:xfrm>
            <a:off x="1218883" y="1701797"/>
            <a:ext cx="10132113" cy="4462272"/>
          </a:xfrm>
        </p:spPr>
        <p:txBody>
          <a:bodyPr rtlCol="0">
            <a:normAutofit/>
          </a:bodyPr>
          <a:lstStyle/>
          <a:p>
            <a:pPr marL="0" indent="0" algn="l">
              <a:lnSpc>
                <a:spcPct val="120000"/>
              </a:lnSpc>
              <a:buNone/>
            </a:pPr>
            <a:r>
              <a:rPr lang="en-US" sz="2000" dirty="0"/>
              <a:t>Natural Language Processing (NLP Problems): Detecting Offense</a:t>
            </a:r>
          </a:p>
          <a:p>
            <a:pPr marL="0" indent="0">
              <a:lnSpc>
                <a:spcPct val="120000"/>
              </a:lnSpc>
              <a:buNone/>
            </a:pPr>
            <a:r>
              <a:rPr lang="en-GB" sz="2000" dirty="0"/>
              <a:t>In an NLP Problem, the textual data should be processed and transformed into appropriate datasets. Then, an initial exploratory data analysis should be carried out, along with different pre-processing and feature engineering techniques. The employed machine learning algorithms should be tested and compared (performance during learning, confusion matrix, precision, recall, accuracy, F1 measure) and the time spent to train/test the models.</a:t>
            </a:r>
            <a:endParaRPr lang="en-GB" sz="2000" b="0" i="0" dirty="0">
              <a:effectLst/>
            </a:endParaRPr>
          </a:p>
          <a:p>
            <a:pPr marL="0" indent="0">
              <a:lnSpc>
                <a:spcPct val="120000"/>
              </a:lnSpc>
              <a:buNone/>
            </a:pPr>
            <a:r>
              <a:rPr lang="en-US" sz="2000" dirty="0"/>
              <a:t>This project aims to identify </a:t>
            </a:r>
            <a:r>
              <a:rPr lang="en-US" sz="2000" b="0" i="0" dirty="0">
                <a:effectLst/>
              </a:rPr>
              <a:t>how offensive a given text </a:t>
            </a:r>
            <a:r>
              <a:rPr lang="en-US" sz="2000" dirty="0"/>
              <a:t>is, by attributing a </a:t>
            </a:r>
            <a:r>
              <a:rPr lang="en-US" sz="2000" b="0" i="0" dirty="0">
                <a:effectLst/>
              </a:rPr>
              <a:t>score from 0 – 5 (5 being the most offensive).</a:t>
            </a:r>
          </a:p>
          <a:p>
            <a:pPr marL="0" indent="0" algn="l">
              <a:lnSpc>
                <a:spcPct val="120000"/>
              </a:lnSpc>
              <a:buNone/>
            </a:pPr>
            <a:r>
              <a:rPr lang="en-US" sz="2000" dirty="0"/>
              <a:t>The test file contains 9000</a:t>
            </a:r>
            <a:r>
              <a:rPr lang="en-US" sz="2000" b="0" i="0" dirty="0">
                <a:effectLst/>
              </a:rPr>
              <a:t> labels and ratings from a balanced set of age groups from 18-70. </a:t>
            </a:r>
            <a:r>
              <a:rPr lang="en-US" sz="2000" dirty="0"/>
              <a:t>The</a:t>
            </a:r>
            <a:r>
              <a:rPr lang="en-US" sz="2000" b="0" i="0" dirty="0">
                <a:effectLst/>
              </a:rPr>
              <a:t> annotators also represented a variety of genders, political stances and income levels.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n-GB" sz="3600" b="1" dirty="0">
                <a:solidFill>
                  <a:srgbClr val="FFFFFF"/>
                </a:solidFill>
              </a:rPr>
              <a:t>Related Work</a:t>
            </a:r>
            <a:endParaRPr lang="en-US" dirty="0"/>
          </a:p>
        </p:txBody>
      </p:sp>
      <p:sp>
        <p:nvSpPr>
          <p:cNvPr id="14" name="Espaço Reservado para Conteúdo 13"/>
          <p:cNvSpPr>
            <a:spLocks noGrp="1"/>
          </p:cNvSpPr>
          <p:nvPr>
            <p:ph idx="1"/>
          </p:nvPr>
        </p:nvSpPr>
        <p:spPr>
          <a:xfrm>
            <a:off x="1218883" y="1700808"/>
            <a:ext cx="10132113" cy="4462272"/>
          </a:xfrm>
        </p:spPr>
        <p:txBody>
          <a:bodyPr rtlCol="0">
            <a:normAutofit/>
          </a:bodyPr>
          <a:lstStyle/>
          <a:p>
            <a:r>
              <a:rPr lang="en-GB" sz="2000" b="0" i="0" u="none" strike="noStrike" dirty="0">
                <a:effectLst/>
              </a:rPr>
              <a:t>Splitting into train, dev and test sets: </a:t>
            </a:r>
            <a:r>
              <a:rPr lang="en-GB" sz="2000" b="0" i="0" u="none" strike="noStrike" dirty="0">
                <a:effectLst/>
                <a:hlinkClick r:id="rId2" tooltip="https://cs230.stanford.edu/blog/split/"/>
              </a:rPr>
              <a:t>https://cs230.stanford.edu/blog/split/</a:t>
            </a:r>
            <a:r>
              <a:rPr lang="en-GB" sz="2000" b="0" i="0" u="none" strike="noStrike" dirty="0">
                <a:effectLst/>
              </a:rPr>
              <a:t> </a:t>
            </a:r>
          </a:p>
          <a:p>
            <a:r>
              <a:rPr lang="en-US" sz="2000" dirty="0"/>
              <a:t>N-Grams: </a:t>
            </a:r>
            <a:r>
              <a:rPr lang="en-GB" sz="2000" b="0" i="0" u="none" strike="noStrike" dirty="0">
                <a:effectLst/>
                <a:hlinkClick r:id="rId3" tooltip="https://www.lexalytics.com/lexablog/context-analysis-nlp"/>
              </a:rPr>
              <a:t>https://www.lexalytics.com/lexablog/context-analysis-nlp</a:t>
            </a:r>
            <a:endParaRPr lang="en-GB" sz="2000" b="0" i="0" u="none" strike="noStrike" dirty="0">
              <a:effectLst/>
            </a:endParaRPr>
          </a:p>
          <a:p>
            <a:r>
              <a:rPr lang="en-US" sz="2000" dirty="0"/>
              <a:t>Synonyms/Antonyms and POS: </a:t>
            </a:r>
            <a:r>
              <a:rPr lang="en-GB" sz="2000" b="0" i="0" u="sng" dirty="0">
                <a:effectLst/>
                <a:hlinkClick r:id="rId4" tooltip="https://www.journaldev.com/46194/natural-language-processing-tasks"/>
              </a:rPr>
              <a:t>https://www.journaldev.com/46194/natural-language-processing-tasks</a:t>
            </a:r>
            <a:endParaRPr lang="en-GB" sz="2000" b="0" i="0" u="sng" dirty="0">
              <a:effectLst/>
            </a:endParaRPr>
          </a:p>
          <a:p>
            <a:r>
              <a:rPr lang="en-US" sz="2000" dirty="0"/>
              <a:t>“</a:t>
            </a:r>
            <a:r>
              <a:rPr lang="en-GB" sz="2000" dirty="0"/>
              <a:t>Method for Detecting and Rating </a:t>
            </a:r>
            <a:r>
              <a:rPr lang="en-GB" sz="2000" dirty="0" err="1"/>
              <a:t>Humor</a:t>
            </a:r>
            <a:r>
              <a:rPr lang="en-GB" sz="2000" dirty="0"/>
              <a:t> Based on Multi-Task Adversarial Training”: </a:t>
            </a:r>
            <a:r>
              <a:rPr lang="en-GB" sz="2000" b="0" i="0" u="none" strike="noStrike" dirty="0">
                <a:effectLst/>
                <a:hlinkClick r:id="rId5" tooltip="https://arxiv.org/pdf/2104.10336v1.pdf"/>
              </a:rPr>
              <a:t>https://arxiv.org/pdf/2104.10336v1.pdf</a:t>
            </a:r>
            <a:endParaRPr lang="en-GB" sz="2000" dirty="0"/>
          </a:p>
        </p:txBody>
      </p:sp>
    </p:spTree>
    <p:extLst>
      <p:ext uri="{BB962C8B-B14F-4D97-AF65-F5344CB8AC3E}">
        <p14:creationId xmlns:p14="http://schemas.microsoft.com/office/powerpoint/2010/main" val="383284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197869" y="274637"/>
            <a:ext cx="10360501" cy="1223963"/>
          </a:xfrm>
        </p:spPr>
        <p:txBody>
          <a:bodyPr rtlCol="0"/>
          <a:lstStyle/>
          <a:p>
            <a:pPr rtl="0"/>
            <a:r>
              <a:rPr lang="pt-br" b="1" dirty="0"/>
              <a:t>Tools </a:t>
            </a:r>
            <a:r>
              <a:rPr lang="pt-br" b="1" dirty="0" err="1"/>
              <a:t>and</a:t>
            </a:r>
            <a:r>
              <a:rPr lang="pt-br" b="1" dirty="0"/>
              <a:t> </a:t>
            </a:r>
            <a:r>
              <a:rPr lang="pt-br" b="1" dirty="0" err="1"/>
              <a:t>Algorithms</a:t>
            </a:r>
            <a:r>
              <a:rPr lang="pt-br" b="1" dirty="0"/>
              <a:t> </a:t>
            </a:r>
          </a:p>
        </p:txBody>
      </p:sp>
      <p:sp>
        <p:nvSpPr>
          <p:cNvPr id="3" name="TextBox 2">
            <a:extLst>
              <a:ext uri="{FF2B5EF4-FFF2-40B4-BE49-F238E27FC236}">
                <a16:creationId xmlns:a16="http://schemas.microsoft.com/office/drawing/2014/main" id="{2A0EE605-79BA-4134-B6AE-02E17A1B47E8}"/>
              </a:ext>
            </a:extLst>
          </p:cNvPr>
          <p:cNvSpPr txBox="1"/>
          <p:nvPr/>
        </p:nvSpPr>
        <p:spPr>
          <a:xfrm>
            <a:off x="1197869" y="1700808"/>
            <a:ext cx="10060105" cy="4708981"/>
          </a:xfrm>
          <a:prstGeom prst="rect">
            <a:avLst/>
          </a:prstGeom>
          <a:noFill/>
        </p:spPr>
        <p:txBody>
          <a:bodyPr wrap="square" rtlCol="0">
            <a:spAutoFit/>
          </a:bodyPr>
          <a:lstStyle/>
          <a:p>
            <a:r>
              <a:rPr lang="en-GB" sz="2000" dirty="0"/>
              <a:t>Machine learning algorithms:</a:t>
            </a:r>
          </a:p>
          <a:p>
            <a:pPr marL="285750" indent="-285750">
              <a:buFont typeface="Arial" panose="020B0604020202020204" pitchFamily="34" charset="0"/>
              <a:buChar char="•"/>
            </a:pPr>
            <a:r>
              <a:rPr lang="en-GB" sz="2000" dirty="0"/>
              <a:t>SVM</a:t>
            </a:r>
          </a:p>
          <a:p>
            <a:pPr marL="285750" indent="-285750">
              <a:buFont typeface="Arial" panose="020B0604020202020204" pitchFamily="34" charset="0"/>
              <a:buChar char="•"/>
            </a:pPr>
            <a:r>
              <a:rPr lang="en-GB" sz="2000" dirty="0"/>
              <a:t>Neural Networks</a:t>
            </a:r>
          </a:p>
          <a:p>
            <a:pPr marL="285750" indent="-285750">
              <a:buFont typeface="Arial" panose="020B0604020202020204" pitchFamily="34" charset="0"/>
              <a:buChar char="•"/>
            </a:pPr>
            <a:r>
              <a:rPr lang="en-GB" sz="2000" dirty="0"/>
              <a:t>Logistic Regression</a:t>
            </a:r>
          </a:p>
          <a:p>
            <a:endParaRPr lang="en-GB" sz="2000" dirty="0"/>
          </a:p>
          <a:p>
            <a:r>
              <a:rPr lang="en-GB" sz="2000" dirty="0"/>
              <a:t>Pre-processing of data:</a:t>
            </a:r>
          </a:p>
          <a:p>
            <a:pPr marL="285750" indent="-285750">
              <a:buFont typeface="Arial" panose="020B0604020202020204" pitchFamily="34" charset="0"/>
              <a:buChar char="•"/>
            </a:pPr>
            <a:r>
              <a:rPr lang="en-GB" sz="2000" dirty="0"/>
              <a:t>Porter Stemmer</a:t>
            </a:r>
          </a:p>
          <a:p>
            <a:pPr marL="285750" indent="-285750">
              <a:buFont typeface="Arial" panose="020B0604020202020204" pitchFamily="34" charset="0"/>
              <a:buChar char="•"/>
            </a:pPr>
            <a:r>
              <a:rPr lang="en-GB" sz="2000" dirty="0"/>
              <a:t>Bag of words</a:t>
            </a:r>
          </a:p>
          <a:p>
            <a:pPr marL="285750" indent="-285750">
              <a:buFont typeface="Arial" panose="020B0604020202020204" pitchFamily="34" charset="0"/>
              <a:buChar char="•"/>
            </a:pPr>
            <a:r>
              <a:rPr lang="en-GB" sz="2000" dirty="0"/>
              <a:t>Part of Speech (POS)</a:t>
            </a:r>
          </a:p>
          <a:p>
            <a:pPr marL="285750" indent="-285750">
              <a:buFont typeface="Arial" panose="020B0604020202020204" pitchFamily="34" charset="0"/>
              <a:buChar char="•"/>
            </a:pPr>
            <a:r>
              <a:rPr lang="en-GB" sz="2000" dirty="0"/>
              <a:t>Handling negation</a:t>
            </a:r>
          </a:p>
          <a:p>
            <a:pPr marL="285750" indent="-285750">
              <a:buFont typeface="Arial" panose="020B0604020202020204" pitchFamily="34" charset="0"/>
              <a:buChar char="•"/>
            </a:pPr>
            <a:r>
              <a:rPr lang="en-GB" sz="2000" dirty="0"/>
              <a:t>Synonyms/Antonyms</a:t>
            </a:r>
          </a:p>
          <a:p>
            <a:pPr marL="285750" indent="-285750">
              <a:buFont typeface="Arial" panose="020B0604020202020204" pitchFamily="34" charset="0"/>
              <a:buChar char="•"/>
            </a:pPr>
            <a:r>
              <a:rPr lang="en-GB" sz="2000" dirty="0"/>
              <a:t>N-grams</a:t>
            </a:r>
          </a:p>
          <a:p>
            <a:pPr marL="285750" indent="-285750">
              <a:buFont typeface="Arial" panose="020B0604020202020204" pitchFamily="34" charset="0"/>
              <a:buChar char="•"/>
            </a:pPr>
            <a:r>
              <a:rPr lang="en-GB" sz="2000" dirty="0"/>
              <a:t>Slang data sheet</a:t>
            </a:r>
          </a:p>
          <a:p>
            <a:pPr marL="285750" indent="-285750">
              <a:buFont typeface="Arial" panose="020B0604020202020204" pitchFamily="34" charset="0"/>
              <a:buChar char="•"/>
            </a:pPr>
            <a:endParaRPr lang="en-GB" sz="2000" dirty="0"/>
          </a:p>
          <a:p>
            <a:r>
              <a:rPr lang="en-GB" sz="2000" dirty="0"/>
              <a:t>Import of ‘transformers’ library to use the BERT Pre-Trained Language Model?</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741A3-C2E2-4D16-8D5F-5731B1EA12D7}"/>
              </a:ext>
            </a:extLst>
          </p:cNvPr>
          <p:cNvSpPr>
            <a:spLocks noGrp="1"/>
          </p:cNvSpPr>
          <p:nvPr>
            <p:ph type="title"/>
          </p:nvPr>
        </p:nvSpPr>
        <p:spPr/>
        <p:txBody>
          <a:bodyPr/>
          <a:lstStyle/>
          <a:p>
            <a:r>
              <a:rPr lang="en-GB" sz="3600" b="1" dirty="0">
                <a:solidFill>
                  <a:srgbClr val="FFFFFF"/>
                </a:solidFill>
              </a:rPr>
              <a:t>Implemented Work</a:t>
            </a:r>
            <a:endParaRPr lang="pt-BR" dirty="0"/>
          </a:p>
        </p:txBody>
      </p:sp>
      <p:sp>
        <p:nvSpPr>
          <p:cNvPr id="6" name="TextBox 5">
            <a:extLst>
              <a:ext uri="{FF2B5EF4-FFF2-40B4-BE49-F238E27FC236}">
                <a16:creationId xmlns:a16="http://schemas.microsoft.com/office/drawing/2014/main" id="{05A39330-1785-43E7-ADF4-222CB5A56867}"/>
              </a:ext>
            </a:extLst>
          </p:cNvPr>
          <p:cNvSpPr txBox="1"/>
          <p:nvPr/>
        </p:nvSpPr>
        <p:spPr>
          <a:xfrm>
            <a:off x="1197868" y="1916832"/>
            <a:ext cx="10060105" cy="2308324"/>
          </a:xfrm>
          <a:prstGeom prst="rect">
            <a:avLst/>
          </a:prstGeom>
          <a:noFill/>
        </p:spPr>
        <p:txBody>
          <a:bodyPr wrap="square" rtlCol="0">
            <a:spAutoFit/>
          </a:bodyPr>
          <a:lstStyle/>
          <a:p>
            <a:r>
              <a:rPr lang="en-GB" sz="2000" dirty="0"/>
              <a:t>Language of choice is Python (</a:t>
            </a:r>
            <a:r>
              <a:rPr lang="en-GB" sz="2000" dirty="0" err="1"/>
              <a:t>Jupyter</a:t>
            </a:r>
            <a:r>
              <a:rPr lang="en-GB" sz="2000" dirty="0"/>
              <a:t> Notebook).</a:t>
            </a:r>
          </a:p>
          <a:p>
            <a:endParaRPr lang="en-GB" sz="2000" dirty="0"/>
          </a:p>
          <a:p>
            <a:pPr marL="285750" indent="-285750">
              <a:buFont typeface="Arial" panose="020B0604020202020204" pitchFamily="34" charset="0"/>
              <a:buChar char="•"/>
            </a:pPr>
            <a:r>
              <a:rPr lang="en-GB" sz="2000" dirty="0"/>
              <a:t>Label data tidying (round floats to integers)</a:t>
            </a:r>
          </a:p>
          <a:p>
            <a:pPr marL="285750" indent="-285750">
              <a:buFont typeface="Arial" panose="020B0604020202020204" pitchFamily="34" charset="0"/>
              <a:buChar char="•"/>
            </a:pPr>
            <a:r>
              <a:rPr lang="en-GB" sz="2000" dirty="0"/>
              <a:t>Partition of data into dev, train and test sets</a:t>
            </a:r>
          </a:p>
          <a:p>
            <a:pPr marL="285750" indent="-285750">
              <a:buFont typeface="Arial" panose="020B0604020202020204" pitchFamily="34" charset="0"/>
              <a:buChar char="•"/>
            </a:pPr>
            <a:r>
              <a:rPr lang="en-GB" sz="2000" dirty="0"/>
              <a:t>Experiments with SVM and Logistical Regression</a:t>
            </a:r>
          </a:p>
          <a:p>
            <a:endParaRPr lang="en-GB" sz="2000" dirty="0"/>
          </a:p>
          <a:p>
            <a:endParaRPr lang="en-GB" sz="2000" dirty="0"/>
          </a:p>
        </p:txBody>
      </p:sp>
    </p:spTree>
    <p:extLst>
      <p:ext uri="{BB962C8B-B14F-4D97-AF65-F5344CB8AC3E}">
        <p14:creationId xmlns:p14="http://schemas.microsoft.com/office/powerpoint/2010/main" val="28539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14_TF02787990" id="{E2EB6F66-559D-4935-B0FE-CC1100470BBA}" vid="{EDFAEEEF-A820-4D8D-8A70-9CA9D460C139}"/>
    </a:ext>
  </a:extLst>
</a:theme>
</file>

<file path=ppt/theme/theme2.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Apresentação com linhas de circuito triplas (widescreen)</Template>
  <TotalTime>253</TotalTime>
  <Words>335</Words>
  <Application>Microsoft Office PowerPoint</Application>
  <PresentationFormat>Custom</PresentationFormat>
  <Paragraphs>39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Tecnologia 16x9</vt:lpstr>
      <vt:lpstr>Artificial Intelligence </vt:lpstr>
      <vt:lpstr>Project Specification</vt:lpstr>
      <vt:lpstr>Related Work</vt:lpstr>
      <vt:lpstr>Tools and Algorithms </vt:lpstr>
      <vt:lpstr>Implemented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Carolina Rosemback</dc:creator>
  <cp:lastModifiedBy>Jose Eduardo Henriques</cp:lastModifiedBy>
  <cp:revision>14</cp:revision>
  <dcterms:created xsi:type="dcterms:W3CDTF">2021-05-12T14:53:32Z</dcterms:created>
  <dcterms:modified xsi:type="dcterms:W3CDTF">2021-05-16T19:14:22Z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