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charset="1" panose="020305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Canva Sans Bold" charset="1" panose="020B0803030501040103"/>
      <p:regular r:id="rId25"/>
    </p:embeddedFont>
    <p:embeddedFont>
      <p:font typeface="Canva Sans" charset="1" panose="020B05030305010401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371600" y="666750"/>
            <a:ext cx="14973300" cy="1543050"/>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a:ea typeface="Times New Roman"/>
                <a:cs typeface="Times New Roman"/>
                <a:sym typeface="Times New Roman"/>
              </a:rPr>
              <a:t>VISUALIZING EMPLOYEE ATTENDANCE TRENDS WITH EXCEL CHARTS </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ZAINAB FATHIMA  M</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312217097 ( asunm1659312217097 )</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SHRI KRISHNASWAMY COLLEGE FOR WOMEN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2917031" y="2002014"/>
            <a:ext cx="10396538" cy="7256286"/>
          </a:xfrm>
          <a:prstGeom prst="rect">
            <a:avLst/>
          </a:prstGeom>
        </p:spPr>
        <p:txBody>
          <a:bodyPr anchor="t" rtlCol="false" tIns="0" lIns="0" bIns="0" rIns="0">
            <a:spAutoFit/>
          </a:bodyPr>
          <a:lstStyle/>
          <a:p>
            <a:pPr algn="l">
              <a:lnSpc>
                <a:spcPts val="3637"/>
              </a:lnSpc>
            </a:pPr>
            <a:r>
              <a:rPr lang="en-US" sz="2302" spc="135">
                <a:solidFill>
                  <a:srgbClr val="000000"/>
                </a:solidFill>
                <a:latin typeface="Canva Sans Bold"/>
                <a:ea typeface="Canva Sans Bold"/>
                <a:cs typeface="Canva Sans Bold"/>
                <a:sym typeface="Canva Sans Bold"/>
              </a:rPr>
              <a:t>Attendance Patterns: Analyzing trends and recurring attendance issues.</a:t>
            </a:r>
          </a:p>
          <a:p>
            <a:pPr algn="l">
              <a:lnSpc>
                <a:spcPts val="3637"/>
              </a:lnSpc>
            </a:pPr>
            <a:r>
              <a:rPr lang="en-US" sz="2302" spc="135">
                <a:solidFill>
                  <a:srgbClr val="000000"/>
                </a:solidFill>
                <a:latin typeface="Canva Sans Bold"/>
                <a:ea typeface="Canva Sans Bold"/>
                <a:cs typeface="Canva Sans Bold"/>
                <a:sym typeface="Canva Sans Bold"/>
              </a:rPr>
              <a:t>Shift Coverage: Assessing adequacy of staffing and shift allocations.</a:t>
            </a:r>
          </a:p>
          <a:p>
            <a:pPr algn="l">
              <a:lnSpc>
                <a:spcPts val="3637"/>
              </a:lnSpc>
            </a:pPr>
            <a:r>
              <a:rPr lang="en-US" sz="2302" spc="135">
                <a:solidFill>
                  <a:srgbClr val="000000"/>
                </a:solidFill>
                <a:latin typeface="Canva Sans Bold"/>
                <a:ea typeface="Canva Sans Bold"/>
                <a:cs typeface="Canva Sans Bold"/>
                <a:sym typeface="Canva Sans Bold"/>
              </a:rPr>
              <a:t>Absenteeism Trends: Identifying patterns in absences and lateness.</a:t>
            </a:r>
          </a:p>
          <a:p>
            <a:pPr algn="l">
              <a:lnSpc>
                <a:spcPts val="3637"/>
              </a:lnSpc>
            </a:pPr>
            <a:r>
              <a:rPr lang="en-US" sz="2302" spc="135">
                <a:solidFill>
                  <a:srgbClr val="000000"/>
                </a:solidFill>
                <a:latin typeface="Canva Sans Bold"/>
                <a:ea typeface="Canva Sans Bold"/>
                <a:cs typeface="Canva Sans Bold"/>
                <a:sym typeface="Canva Sans Bold"/>
              </a:rPr>
              <a:t>Real-Time Monitoring: Tracking current attendance data and anomalies.</a:t>
            </a:r>
          </a:p>
          <a:p>
            <a:pPr algn="l">
              <a:lnSpc>
                <a:spcPts val="3637"/>
              </a:lnSpc>
            </a:pPr>
            <a:r>
              <a:rPr lang="en-US" sz="2302" spc="135">
                <a:solidFill>
                  <a:srgbClr val="000000"/>
                </a:solidFill>
                <a:latin typeface="Canva Sans Bold"/>
                <a:ea typeface="Canva Sans Bold"/>
                <a:cs typeface="Canva Sans Bold"/>
                <a:sym typeface="Canva Sans Bold"/>
              </a:rPr>
              <a:t>Historical Comparisons: Comparing current data with past attendance records.</a:t>
            </a:r>
          </a:p>
          <a:p>
            <a:pPr algn="l">
              <a:lnSpc>
                <a:spcPts val="3637"/>
              </a:lnSpc>
            </a:pPr>
            <a:r>
              <a:rPr lang="en-US" sz="2302" spc="135">
                <a:solidFill>
                  <a:srgbClr val="000000"/>
                </a:solidFill>
                <a:latin typeface="Canva Sans Bold"/>
                <a:ea typeface="Canva Sans Bold"/>
                <a:cs typeface="Canva Sans Bold"/>
                <a:sym typeface="Canva Sans Bold"/>
              </a:rPr>
              <a:t>Predictive Analytics: Forecasting future attendance patterns and needs.</a:t>
            </a:r>
          </a:p>
          <a:p>
            <a:pPr algn="l">
              <a:lnSpc>
                <a:spcPts val="3637"/>
              </a:lnSpc>
            </a:pPr>
            <a:r>
              <a:rPr lang="en-US" sz="2302" spc="135">
                <a:solidFill>
                  <a:srgbClr val="000000"/>
                </a:solidFill>
                <a:latin typeface="Canva Sans Bold"/>
                <a:ea typeface="Canva Sans Bold"/>
                <a:cs typeface="Canva Sans Bold"/>
                <a:sym typeface="Canva Sans Bold"/>
              </a:rPr>
              <a:t>Departmental Analysis: Evaluating attendance by department or team.</a:t>
            </a:r>
          </a:p>
          <a:p>
            <a:pPr algn="l">
              <a:lnSpc>
                <a:spcPts val="3637"/>
              </a:lnSpc>
            </a:pPr>
            <a:r>
              <a:rPr lang="en-US" sz="2302" spc="135">
                <a:solidFill>
                  <a:srgbClr val="000000"/>
                </a:solidFill>
                <a:latin typeface="Canva Sans"/>
                <a:ea typeface="Canva Sans"/>
                <a:cs typeface="Canva Sans"/>
                <a:sym typeface="Canva Sans"/>
              </a:rPr>
              <a:t>I</a:t>
            </a:r>
            <a:r>
              <a:rPr lang="en-US" sz="2302" spc="135">
                <a:solidFill>
                  <a:srgbClr val="000000"/>
                </a:solidFill>
                <a:latin typeface="Canva Sans Bold"/>
                <a:ea typeface="Canva Sans Bold"/>
                <a:cs typeface="Canva Sans Bold"/>
                <a:sym typeface="Canva Sans Bold"/>
              </a:rPr>
              <a:t>ntegration with Payroll: Aligning attendance data with payroll 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9" id="29"/>
          <p:cNvSpPr/>
          <p:nvPr/>
        </p:nvSpPr>
        <p:spPr>
          <a:xfrm flipH="false" flipV="false" rot="0">
            <a:off x="2443474" y="1800809"/>
            <a:ext cx="14472353" cy="8033754"/>
          </a:xfrm>
          <a:custGeom>
            <a:avLst/>
            <a:gdLst/>
            <a:ahLst/>
            <a:cxnLst/>
            <a:rect r="r" b="b" t="t" l="l"/>
            <a:pathLst>
              <a:path h="8033754" w="14472353">
                <a:moveTo>
                  <a:pt x="0" y="0"/>
                </a:moveTo>
                <a:lnTo>
                  <a:pt x="14472353" y="0"/>
                </a:lnTo>
                <a:lnTo>
                  <a:pt x="14472353" y="8033753"/>
                </a:lnTo>
                <a:lnTo>
                  <a:pt x="0" y="8033753"/>
                </a:lnTo>
                <a:lnTo>
                  <a:pt x="0" y="0"/>
                </a:lnTo>
                <a:close/>
              </a:path>
            </a:pathLst>
          </a:custGeom>
          <a:blipFill>
            <a:blip r:embed="rId3"/>
            <a:stretch>
              <a:fillRect l="0" t="-4163" r="0" b="-4163"/>
            </a:stretch>
          </a:blipFill>
        </p:spPr>
      </p:sp>
      <p:sp>
        <p:nvSpPr>
          <p:cNvPr name="TextBox 30" id="30"/>
          <p:cNvSpPr txBox="true"/>
          <p:nvPr/>
        </p:nvSpPr>
        <p:spPr>
          <a:xfrm rot="0">
            <a:off x="1132998" y="572451"/>
            <a:ext cx="5394926"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324391" y="885825"/>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36454" y="1742948"/>
            <a:ext cx="14510011" cy="7086854"/>
          </a:xfrm>
          <a:prstGeom prst="rect">
            <a:avLst/>
          </a:prstGeom>
        </p:spPr>
        <p:txBody>
          <a:bodyPr anchor="t" rtlCol="false" tIns="0" lIns="0" bIns="0" rIns="0">
            <a:spAutoFit/>
          </a:bodyPr>
          <a:lstStyle/>
          <a:p>
            <a:pPr algn="l">
              <a:lnSpc>
                <a:spcPts val="7093"/>
              </a:lnSpc>
            </a:pPr>
          </a:p>
          <a:p>
            <a:pPr algn="l">
              <a:lnSpc>
                <a:spcPts val="7093"/>
              </a:lnSpc>
            </a:pPr>
            <a:r>
              <a:rPr lang="en-US" sz="4100" spc="418">
                <a:solidFill>
                  <a:srgbClr val="000000"/>
                </a:solidFill>
                <a:latin typeface="Canva Sans Bold"/>
                <a:ea typeface="Canva Sans Bold"/>
                <a:cs typeface="Canva Sans Bold"/>
                <a:sym typeface="Canva Sans Bold"/>
              </a:rPr>
              <a:t>"Data visualization reveals key attendance insights, including peak absence times and departmental trends. These findings will inform targeted interventions, scheduling decisions, and strategies to boost attendance and engagement, driving business outcomes and improving employee management."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666263" y="2895600"/>
            <a:ext cx="12706962" cy="313372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a:ea typeface="Times New Roman"/>
                <a:cs typeface="Times New Roman"/>
                <a:sym typeface="Times New Roman"/>
              </a:rPr>
              <a:t>VISUALIZING EMPLOYEE  ATTENDANCE TRENDS WITH EXCEL CHARTS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4644688" y="5393531"/>
            <a:ext cx="4143375" cy="4886325"/>
          </a:xfrm>
          <a:custGeom>
            <a:avLst/>
            <a:gdLst/>
            <a:ahLst/>
            <a:cxnLst/>
            <a:rect r="r" b="b" t="t" l="l"/>
            <a:pathLst>
              <a:path h="4886325" w="4143375">
                <a:moveTo>
                  <a:pt x="0" y="0"/>
                </a:moveTo>
                <a:lnTo>
                  <a:pt x="4143374" y="0"/>
                </a:lnTo>
                <a:lnTo>
                  <a:pt x="4143374"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0" id="30"/>
          <p:cNvSpPr txBox="true"/>
          <p:nvPr/>
        </p:nvSpPr>
        <p:spPr>
          <a:xfrm rot="0">
            <a:off x="1685125" y="2512847"/>
            <a:ext cx="13873963" cy="6918657"/>
          </a:xfrm>
          <a:prstGeom prst="rect">
            <a:avLst/>
          </a:prstGeom>
        </p:spPr>
        <p:txBody>
          <a:bodyPr anchor="t" rtlCol="false" tIns="0" lIns="0" bIns="0" rIns="0">
            <a:spAutoFit/>
          </a:bodyPr>
          <a:lstStyle/>
          <a:p>
            <a:pPr algn="l">
              <a:lnSpc>
                <a:spcPts val="4243"/>
              </a:lnSpc>
            </a:pPr>
            <a:r>
              <a:rPr lang="en-US" sz="2773" spc="354">
                <a:solidFill>
                  <a:srgbClr val="000000"/>
                </a:solidFill>
                <a:latin typeface="Canva Sans Bold"/>
                <a:ea typeface="Canva Sans Bold"/>
                <a:cs typeface="Canva Sans Bold"/>
                <a:sym typeface="Canva Sans Bold"/>
              </a:rPr>
              <a:t>Data Overload: Difficulty managing large volumes of attendance data.</a:t>
            </a:r>
          </a:p>
          <a:p>
            <a:pPr algn="l">
              <a:lnSpc>
                <a:spcPts val="4243"/>
              </a:lnSpc>
            </a:pPr>
            <a:r>
              <a:rPr lang="en-US" sz="2773" spc="354">
                <a:solidFill>
                  <a:srgbClr val="000000"/>
                </a:solidFill>
                <a:latin typeface="Canva Sans Bold"/>
                <a:ea typeface="Canva Sans Bold"/>
                <a:cs typeface="Canva Sans Bold"/>
                <a:sym typeface="Canva Sans Bold"/>
              </a:rPr>
              <a:t>Lack of Clarity: Complex or unclear data presentation.</a:t>
            </a:r>
          </a:p>
          <a:p>
            <a:pPr algn="l">
              <a:lnSpc>
                <a:spcPts val="4243"/>
              </a:lnSpc>
            </a:pPr>
            <a:r>
              <a:rPr lang="en-US" sz="2773" spc="354">
                <a:solidFill>
                  <a:srgbClr val="000000"/>
                </a:solidFill>
                <a:latin typeface="Canva Sans Bold"/>
                <a:ea typeface="Canva Sans Bold"/>
                <a:cs typeface="Canva Sans Bold"/>
                <a:sym typeface="Canva Sans Bold"/>
              </a:rPr>
              <a:t>Inconsistent Reporting: Variability in data formats and reporting methods.</a:t>
            </a:r>
          </a:p>
          <a:p>
            <a:pPr algn="l">
              <a:lnSpc>
                <a:spcPts val="4243"/>
              </a:lnSpc>
            </a:pPr>
            <a:r>
              <a:rPr lang="en-US" sz="2773" spc="354">
                <a:solidFill>
                  <a:srgbClr val="000000"/>
                </a:solidFill>
                <a:latin typeface="Canva Sans Bold"/>
                <a:ea typeface="Canva Sans Bold"/>
                <a:cs typeface="Canva Sans Bold"/>
                <a:sym typeface="Canva Sans Bold"/>
              </a:rPr>
              <a:t>Real-Time Tracking: Challenges in updating attendance data in real time.</a:t>
            </a:r>
          </a:p>
          <a:p>
            <a:pPr algn="l">
              <a:lnSpc>
                <a:spcPts val="4243"/>
              </a:lnSpc>
            </a:pPr>
            <a:r>
              <a:rPr lang="en-US" sz="2773" spc="354">
                <a:solidFill>
                  <a:srgbClr val="000000"/>
                </a:solidFill>
                <a:latin typeface="Canva Sans Bold"/>
                <a:ea typeface="Canva Sans Bold"/>
                <a:cs typeface="Canva Sans Bold"/>
                <a:sym typeface="Canva Sans Bold"/>
              </a:rPr>
              <a:t>Absentee Trends: Difficulty identifying patterns and trends in absenteeism.</a:t>
            </a:r>
          </a:p>
          <a:p>
            <a:pPr algn="l">
              <a:lnSpc>
                <a:spcPts val="4243"/>
              </a:lnSpc>
            </a:pPr>
            <a:r>
              <a:rPr lang="en-US" sz="2773" spc="354">
                <a:solidFill>
                  <a:srgbClr val="000000"/>
                </a:solidFill>
                <a:latin typeface="Canva Sans Bold"/>
                <a:ea typeface="Canva Sans Bold"/>
                <a:cs typeface="Canva Sans Bold"/>
                <a:sym typeface="Canva Sans Bold"/>
              </a:rPr>
              <a:t>Integration Issues: Problems integrating attendance data with other HR systems.</a:t>
            </a:r>
          </a:p>
          <a:p>
            <a:pPr algn="l">
              <a:lnSpc>
                <a:spcPts val="4243"/>
              </a:lnSpc>
            </a:pPr>
            <a:r>
              <a:rPr lang="en-US" sz="2773" spc="354">
                <a:solidFill>
                  <a:srgbClr val="000000"/>
                </a:solidFill>
                <a:latin typeface="Canva Sans Bold"/>
                <a:ea typeface="Canva Sans Bold"/>
                <a:cs typeface="Canva Sans Bold"/>
                <a:sym typeface="Canva Sans Bold"/>
              </a:rPr>
              <a:t>Decision-Making: Inefficiencies in using attendance data for decision-making.</a:t>
            </a:r>
          </a:p>
        </p:txBody>
      </p:sp>
      <p:sp>
        <p:nvSpPr>
          <p:cNvPr name="Freeform 31" id="31"/>
          <p:cNvSpPr/>
          <p:nvPr/>
        </p:nvSpPr>
        <p:spPr>
          <a:xfrm flipH="false" flipV="false" rot="0">
            <a:off x="991127" y="2543175"/>
            <a:ext cx="519962" cy="648229"/>
          </a:xfrm>
          <a:custGeom>
            <a:avLst/>
            <a:gdLst/>
            <a:ahLst/>
            <a:cxnLst/>
            <a:rect r="r" b="b" t="t" l="l"/>
            <a:pathLst>
              <a:path h="648229" w="519962">
                <a:moveTo>
                  <a:pt x="0" y="0"/>
                </a:moveTo>
                <a:lnTo>
                  <a:pt x="519962" y="0"/>
                </a:lnTo>
                <a:lnTo>
                  <a:pt x="519962" y="648229"/>
                </a:lnTo>
                <a:lnTo>
                  <a:pt x="0" y="648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4" id="34"/>
          <p:cNvSpPr/>
          <p:nvPr/>
        </p:nvSpPr>
        <p:spPr>
          <a:xfrm flipH="false" flipV="false" rot="0">
            <a:off x="991127" y="3522586"/>
            <a:ext cx="519962" cy="648229"/>
          </a:xfrm>
          <a:custGeom>
            <a:avLst/>
            <a:gdLst/>
            <a:ahLst/>
            <a:cxnLst/>
            <a:rect r="r" b="b" t="t" l="l"/>
            <a:pathLst>
              <a:path h="648229" w="519962">
                <a:moveTo>
                  <a:pt x="0" y="0"/>
                </a:moveTo>
                <a:lnTo>
                  <a:pt x="519962" y="0"/>
                </a:lnTo>
                <a:lnTo>
                  <a:pt x="519962" y="648229"/>
                </a:lnTo>
                <a:lnTo>
                  <a:pt x="0" y="648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991127" y="5062273"/>
            <a:ext cx="519962" cy="648229"/>
          </a:xfrm>
          <a:custGeom>
            <a:avLst/>
            <a:gdLst/>
            <a:ahLst/>
            <a:cxnLst/>
            <a:rect r="r" b="b" t="t" l="l"/>
            <a:pathLst>
              <a:path h="648229" w="519962">
                <a:moveTo>
                  <a:pt x="0" y="0"/>
                </a:moveTo>
                <a:lnTo>
                  <a:pt x="519962" y="0"/>
                </a:lnTo>
                <a:lnTo>
                  <a:pt x="519962" y="648229"/>
                </a:lnTo>
                <a:lnTo>
                  <a:pt x="0" y="648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991127" y="6377252"/>
            <a:ext cx="519962" cy="648229"/>
          </a:xfrm>
          <a:custGeom>
            <a:avLst/>
            <a:gdLst/>
            <a:ahLst/>
            <a:cxnLst/>
            <a:rect r="r" b="b" t="t" l="l"/>
            <a:pathLst>
              <a:path h="648229" w="519962">
                <a:moveTo>
                  <a:pt x="0" y="0"/>
                </a:moveTo>
                <a:lnTo>
                  <a:pt x="519962" y="0"/>
                </a:lnTo>
                <a:lnTo>
                  <a:pt x="519962" y="648229"/>
                </a:lnTo>
                <a:lnTo>
                  <a:pt x="0" y="648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918337" y="7266792"/>
            <a:ext cx="519962" cy="648229"/>
          </a:xfrm>
          <a:custGeom>
            <a:avLst/>
            <a:gdLst/>
            <a:ahLst/>
            <a:cxnLst/>
            <a:rect r="r" b="b" t="t" l="l"/>
            <a:pathLst>
              <a:path h="648229" w="519962">
                <a:moveTo>
                  <a:pt x="0" y="0"/>
                </a:moveTo>
                <a:lnTo>
                  <a:pt x="519963" y="0"/>
                </a:lnTo>
                <a:lnTo>
                  <a:pt x="519963" y="648230"/>
                </a:lnTo>
                <a:lnTo>
                  <a:pt x="0" y="6482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991127" y="8331465"/>
            <a:ext cx="519962" cy="648229"/>
          </a:xfrm>
          <a:custGeom>
            <a:avLst/>
            <a:gdLst/>
            <a:ahLst/>
            <a:cxnLst/>
            <a:rect r="r" b="b" t="t" l="l"/>
            <a:pathLst>
              <a:path h="648229" w="519962">
                <a:moveTo>
                  <a:pt x="0" y="0"/>
                </a:moveTo>
                <a:lnTo>
                  <a:pt x="519962" y="0"/>
                </a:lnTo>
                <a:lnTo>
                  <a:pt x="519962" y="648229"/>
                </a:lnTo>
                <a:lnTo>
                  <a:pt x="0" y="648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4404317" y="3823648"/>
            <a:ext cx="5300662" cy="5715000"/>
          </a:xfrm>
          <a:custGeom>
            <a:avLst/>
            <a:gdLst/>
            <a:ahLst/>
            <a:cxnLst/>
            <a:rect r="r" b="b" t="t" l="l"/>
            <a:pathLst>
              <a:path h="5715000" w="5300662">
                <a:moveTo>
                  <a:pt x="0" y="0"/>
                </a:moveTo>
                <a:lnTo>
                  <a:pt x="5300663" y="0"/>
                </a:lnTo>
                <a:lnTo>
                  <a:pt x="5300663"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33" id="33"/>
          <p:cNvSpPr txBox="true"/>
          <p:nvPr/>
        </p:nvSpPr>
        <p:spPr>
          <a:xfrm rot="0">
            <a:off x="2252798" y="2515491"/>
            <a:ext cx="12151519" cy="6855740"/>
          </a:xfrm>
          <a:prstGeom prst="rect">
            <a:avLst/>
          </a:prstGeom>
        </p:spPr>
        <p:txBody>
          <a:bodyPr anchor="t" rtlCol="false" tIns="0" lIns="0" bIns="0" rIns="0">
            <a:spAutoFit/>
          </a:bodyPr>
          <a:lstStyle/>
          <a:p>
            <a:pPr algn="l">
              <a:lnSpc>
                <a:spcPts val="3907"/>
              </a:lnSpc>
            </a:pPr>
            <a:r>
              <a:rPr lang="en-US" sz="2713" spc="241">
                <a:solidFill>
                  <a:srgbClr val="000000"/>
                </a:solidFill>
                <a:latin typeface="Canva Sans Bold"/>
                <a:ea typeface="Canva Sans Bold"/>
                <a:cs typeface="Canva Sans Bold"/>
                <a:sym typeface="Canva Sans Bold"/>
              </a:rPr>
              <a:t>Objective: Create clear, actionable visual representations of attendance data.</a:t>
            </a:r>
          </a:p>
          <a:p>
            <a:pPr algn="l">
              <a:lnSpc>
                <a:spcPts val="3907"/>
              </a:lnSpc>
            </a:pPr>
            <a:r>
              <a:rPr lang="en-US" sz="2713" spc="241">
                <a:solidFill>
                  <a:srgbClr val="000000"/>
                </a:solidFill>
                <a:latin typeface="Canva Sans Bold"/>
                <a:ea typeface="Canva Sans Bold"/>
                <a:cs typeface="Canva Sans Bold"/>
                <a:sym typeface="Canva Sans Bold"/>
              </a:rPr>
              <a:t>Data Sources: Integrate data from time clocks, HR systems, and manual logs.</a:t>
            </a:r>
          </a:p>
          <a:p>
            <a:pPr algn="l">
              <a:lnSpc>
                <a:spcPts val="3907"/>
              </a:lnSpc>
            </a:pPr>
            <a:r>
              <a:rPr lang="en-US" sz="2713" spc="241">
                <a:solidFill>
                  <a:srgbClr val="000000"/>
                </a:solidFill>
                <a:latin typeface="Canva Sans Bold"/>
                <a:ea typeface="Canva Sans Bold"/>
                <a:cs typeface="Canva Sans Bold"/>
                <a:sym typeface="Canva Sans Bold"/>
              </a:rPr>
              <a:t>Visualization Tools: Utilize dashboards, charts, and heat maps.</a:t>
            </a:r>
          </a:p>
          <a:p>
            <a:pPr algn="l">
              <a:lnSpc>
                <a:spcPts val="3907"/>
              </a:lnSpc>
            </a:pPr>
            <a:r>
              <a:rPr lang="en-US" sz="2713" spc="241">
                <a:solidFill>
                  <a:srgbClr val="000000"/>
                </a:solidFill>
                <a:latin typeface="Canva Sans Bold"/>
                <a:ea typeface="Canva Sans Bold"/>
                <a:cs typeface="Canva Sans Bold"/>
                <a:sym typeface="Canva Sans Bold"/>
              </a:rPr>
              <a:t>Real-Time Updates: Enable live data feeds and updates.</a:t>
            </a:r>
          </a:p>
          <a:p>
            <a:pPr algn="l">
              <a:lnSpc>
                <a:spcPts val="3907"/>
              </a:lnSpc>
            </a:pPr>
            <a:r>
              <a:rPr lang="en-US" sz="2713" spc="241">
                <a:solidFill>
                  <a:srgbClr val="000000"/>
                </a:solidFill>
                <a:latin typeface="Canva Sans Bold"/>
                <a:ea typeface="Canva Sans Bold"/>
                <a:cs typeface="Canva Sans Bold"/>
                <a:sym typeface="Canva Sans Bold"/>
              </a:rPr>
              <a:t>Trend Analysis: Identify patterns in attendance, including absenteeism and tardiness.</a:t>
            </a:r>
          </a:p>
          <a:p>
            <a:pPr algn="l">
              <a:lnSpc>
                <a:spcPts val="3907"/>
              </a:lnSpc>
            </a:pPr>
            <a:r>
              <a:rPr lang="en-US" sz="2713" spc="241">
                <a:solidFill>
                  <a:srgbClr val="000000"/>
                </a:solidFill>
                <a:latin typeface="Canva Sans Bold"/>
                <a:ea typeface="Canva Sans Bold"/>
                <a:cs typeface="Canva Sans Bold"/>
                <a:sym typeface="Canva Sans Bold"/>
              </a:rPr>
              <a:t>User Access: Provide access for HR, managers, and employees with role-based views.</a:t>
            </a:r>
          </a:p>
          <a:p>
            <a:pPr algn="l">
              <a:lnSpc>
                <a:spcPts val="3907"/>
              </a:lnSpc>
            </a:pPr>
            <a:r>
              <a:rPr lang="en-US" sz="2713" spc="241">
                <a:solidFill>
                  <a:srgbClr val="000000"/>
                </a:solidFill>
                <a:latin typeface="Canva Sans Bold"/>
                <a:ea typeface="Canva Sans Bold"/>
                <a:cs typeface="Canva Sans Bold"/>
                <a:sym typeface="Canva Sans Bold"/>
              </a:rPr>
              <a:t>Reporting: Generate regular and ad-hoc reports for insights and decision-making.</a:t>
            </a:r>
          </a:p>
          <a:p>
            <a:pPr algn="l">
              <a:lnSpc>
                <a:spcPts val="390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9" id="29"/>
          <p:cNvSpPr txBox="true"/>
          <p:nvPr/>
        </p:nvSpPr>
        <p:spPr>
          <a:xfrm rot="0">
            <a:off x="2279941" y="2728912"/>
            <a:ext cx="15066452" cy="6115050"/>
          </a:xfrm>
          <a:prstGeom prst="rect">
            <a:avLst/>
          </a:prstGeom>
        </p:spPr>
        <p:txBody>
          <a:bodyPr anchor="t" rtlCol="false" tIns="0" lIns="0" bIns="0" rIns="0">
            <a:spAutoFit/>
          </a:bodyPr>
          <a:lstStyle/>
          <a:p>
            <a:pPr algn="l">
              <a:lnSpc>
                <a:spcPts val="6120"/>
              </a:lnSpc>
            </a:pPr>
            <a:r>
              <a:rPr lang="en-US" sz="3600" spc="359">
                <a:solidFill>
                  <a:srgbClr val="000000"/>
                </a:solidFill>
                <a:latin typeface="Canva Sans Bold"/>
                <a:ea typeface="Canva Sans Bold"/>
                <a:cs typeface="Canva Sans Bold"/>
                <a:sym typeface="Canva Sans Bold"/>
              </a:rPr>
              <a:t>HR Teams: Manage attendance records and policies.</a:t>
            </a:r>
          </a:p>
          <a:p>
            <a:pPr algn="l">
              <a:lnSpc>
                <a:spcPts val="6120"/>
              </a:lnSpc>
            </a:pPr>
            <a:r>
              <a:rPr lang="en-US" sz="3600" spc="359">
                <a:solidFill>
                  <a:srgbClr val="000000"/>
                </a:solidFill>
                <a:latin typeface="Canva Sans Bold"/>
                <a:ea typeface="Canva Sans Bold"/>
                <a:cs typeface="Canva Sans Bold"/>
                <a:sym typeface="Canva Sans Bold"/>
              </a:rPr>
              <a:t>Managers: Track team attendance and address issues.</a:t>
            </a:r>
          </a:p>
          <a:p>
            <a:pPr algn="l">
              <a:lnSpc>
                <a:spcPts val="6120"/>
              </a:lnSpc>
            </a:pPr>
            <a:r>
              <a:rPr lang="en-US" sz="3600" spc="359">
                <a:solidFill>
                  <a:srgbClr val="000000"/>
                </a:solidFill>
                <a:latin typeface="Canva Sans Bold"/>
                <a:ea typeface="Canva Sans Bold"/>
                <a:cs typeface="Canva Sans Bold"/>
                <a:sym typeface="Canva Sans Bold"/>
              </a:rPr>
              <a:t>Employees: View their own attendance records and trends.</a:t>
            </a:r>
          </a:p>
          <a:p>
            <a:pPr algn="l">
              <a:lnSpc>
                <a:spcPts val="6120"/>
              </a:lnSpc>
            </a:pPr>
            <a:r>
              <a:rPr lang="en-US" sz="3600" spc="359">
                <a:solidFill>
                  <a:srgbClr val="000000"/>
                </a:solidFill>
                <a:latin typeface="Canva Sans Bold"/>
                <a:ea typeface="Canva Sans Bold"/>
                <a:cs typeface="Canva Sans Bold"/>
                <a:sym typeface="Canva Sans Bold"/>
              </a:rPr>
              <a:t>Executives: Monitor overall attendance patterns and make strategic decisions.</a:t>
            </a:r>
          </a:p>
          <a:p>
            <a:pPr algn="l">
              <a:lnSpc>
                <a:spcPts val="6120"/>
              </a:lnSpc>
            </a:pPr>
            <a:r>
              <a:rPr lang="en-US" sz="3600" spc="359">
                <a:solidFill>
                  <a:srgbClr val="000000"/>
                </a:solidFill>
                <a:latin typeface="Canva Sans Bold"/>
                <a:ea typeface="Canva Sans Bold"/>
                <a:cs typeface="Canva Sans Bold"/>
                <a:sym typeface="Canva Sans Bold"/>
              </a:rPr>
              <a:t>Payroll Teams: Verify attendance data for accurate payroll processing.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27" id="2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9" id="29"/>
          <p:cNvSpPr txBox="true"/>
          <p:nvPr/>
        </p:nvSpPr>
        <p:spPr>
          <a:xfrm rot="0">
            <a:off x="2621756" y="2775660"/>
            <a:ext cx="13034414" cy="6482640"/>
          </a:xfrm>
          <a:prstGeom prst="rect">
            <a:avLst/>
          </a:prstGeom>
        </p:spPr>
        <p:txBody>
          <a:bodyPr anchor="t" rtlCol="false" tIns="0" lIns="0" bIns="0" rIns="0">
            <a:spAutoFit/>
          </a:bodyPr>
          <a:lstStyle/>
          <a:p>
            <a:pPr algn="l">
              <a:lnSpc>
                <a:spcPts val="4307"/>
              </a:lnSpc>
            </a:pPr>
            <a:r>
              <a:rPr lang="en-US" sz="2626" spc="359">
                <a:solidFill>
                  <a:srgbClr val="000000"/>
                </a:solidFill>
                <a:latin typeface="Canva Sans Bold"/>
                <a:ea typeface="Canva Sans Bold"/>
                <a:cs typeface="Canva Sans Bold"/>
                <a:sym typeface="Canva Sans Bold"/>
              </a:rPr>
              <a:t>Intuitive Dashboards: Easy-to-understand visual summaries of attendance data.</a:t>
            </a:r>
          </a:p>
          <a:p>
            <a:pPr algn="l">
              <a:lnSpc>
                <a:spcPts val="4307"/>
              </a:lnSpc>
            </a:pPr>
            <a:r>
              <a:rPr lang="en-US" sz="2626" spc="359">
                <a:solidFill>
                  <a:srgbClr val="000000"/>
                </a:solidFill>
                <a:latin typeface="Canva Sans Bold"/>
                <a:ea typeface="Canva Sans Bold"/>
                <a:cs typeface="Canva Sans Bold"/>
                <a:sym typeface="Canva Sans Bold"/>
              </a:rPr>
              <a:t>Real-Time Updates: Instant access to current attendance information.</a:t>
            </a:r>
          </a:p>
          <a:p>
            <a:pPr algn="l">
              <a:lnSpc>
                <a:spcPts val="4307"/>
              </a:lnSpc>
            </a:pPr>
            <a:r>
              <a:rPr lang="en-US" sz="2626" spc="359">
                <a:solidFill>
                  <a:srgbClr val="000000"/>
                </a:solidFill>
                <a:latin typeface="Canva Sans Bold"/>
                <a:ea typeface="Canva Sans Bold"/>
                <a:cs typeface="Canva Sans Bold"/>
                <a:sym typeface="Canva Sans Bold"/>
              </a:rPr>
              <a:t>Trend Analysis: Identifies patterns and trends for proactive management.</a:t>
            </a:r>
          </a:p>
          <a:p>
            <a:pPr algn="l">
              <a:lnSpc>
                <a:spcPts val="4307"/>
              </a:lnSpc>
            </a:pPr>
            <a:r>
              <a:rPr lang="en-US" sz="2626" spc="359">
                <a:solidFill>
                  <a:srgbClr val="000000"/>
                </a:solidFill>
                <a:latin typeface="Canva Sans Bold"/>
                <a:ea typeface="Canva Sans Bold"/>
                <a:cs typeface="Canva Sans Bold"/>
                <a:sym typeface="Canva Sans Bold"/>
              </a:rPr>
              <a:t>Customizable Views: Tailored visualizations for different user roles.</a:t>
            </a:r>
          </a:p>
          <a:p>
            <a:pPr algn="l">
              <a:lnSpc>
                <a:spcPts val="4307"/>
              </a:lnSpc>
            </a:pPr>
            <a:r>
              <a:rPr lang="en-US" sz="2626" spc="359">
                <a:solidFill>
                  <a:srgbClr val="000000"/>
                </a:solidFill>
                <a:latin typeface="Canva Sans Bold"/>
                <a:ea typeface="Canva Sans Bold"/>
                <a:cs typeface="Canva Sans Bold"/>
                <a:sym typeface="Canva Sans Bold"/>
              </a:rPr>
              <a:t>Integration: Seamless connection with HR and payroll systems.</a:t>
            </a:r>
          </a:p>
          <a:p>
            <a:pPr algn="l">
              <a:lnSpc>
                <a:spcPts val="4307"/>
              </a:lnSpc>
            </a:pPr>
            <a:r>
              <a:rPr lang="en-US" sz="2626" spc="359">
                <a:solidFill>
                  <a:srgbClr val="000000"/>
                </a:solidFill>
                <a:latin typeface="Canva Sans Bold"/>
                <a:ea typeface="Canva Sans Bold"/>
                <a:cs typeface="Canva Sans Bold"/>
                <a:sym typeface="Canva Sans Bold"/>
              </a:rPr>
              <a:t>Alerts and Notifications: Automated notifications for attendance anomalies.</a:t>
            </a:r>
          </a:p>
          <a:p>
            <a:pPr algn="l">
              <a:lnSpc>
                <a:spcPts val="4307"/>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880904" y="2060163"/>
            <a:ext cx="15097012" cy="7080377"/>
          </a:xfrm>
          <a:prstGeom prst="rect">
            <a:avLst/>
          </a:prstGeom>
        </p:spPr>
        <p:txBody>
          <a:bodyPr anchor="t" rtlCol="false" tIns="0" lIns="0" bIns="0" rIns="0">
            <a:spAutoFit/>
          </a:bodyPr>
          <a:lstStyle/>
          <a:p>
            <a:pPr algn="l">
              <a:lnSpc>
                <a:spcPts val="5104"/>
              </a:lnSpc>
            </a:pPr>
          </a:p>
          <a:p>
            <a:pPr algn="l">
              <a:lnSpc>
                <a:spcPts val="5104"/>
              </a:lnSpc>
            </a:pPr>
            <a:r>
              <a:rPr lang="en-US" sz="2900" spc="519">
                <a:solidFill>
                  <a:srgbClr val="000000"/>
                </a:solidFill>
                <a:latin typeface="Canva Sans Bold"/>
                <a:ea typeface="Canva Sans Bold"/>
                <a:cs typeface="Canva Sans Bold"/>
                <a:sym typeface="Canva Sans Bold"/>
              </a:rPr>
              <a:t>Employee ID: Unique identifier for each employee.</a:t>
            </a:r>
          </a:p>
          <a:p>
            <a:pPr algn="l">
              <a:lnSpc>
                <a:spcPts val="5104"/>
              </a:lnSpc>
            </a:pPr>
            <a:r>
              <a:rPr lang="en-US" sz="2900" spc="519">
                <a:solidFill>
                  <a:srgbClr val="000000"/>
                </a:solidFill>
                <a:latin typeface="Canva Sans Bold"/>
                <a:ea typeface="Canva Sans Bold"/>
                <a:cs typeface="Canva Sans Bold"/>
                <a:sym typeface="Canva Sans Bold"/>
              </a:rPr>
              <a:t>Dates: Attendance records for specific dates.</a:t>
            </a:r>
          </a:p>
          <a:p>
            <a:pPr algn="l">
              <a:lnSpc>
                <a:spcPts val="5104"/>
              </a:lnSpc>
            </a:pPr>
            <a:r>
              <a:rPr lang="en-US" sz="2900" spc="519">
                <a:solidFill>
                  <a:srgbClr val="000000"/>
                </a:solidFill>
                <a:latin typeface="Canva Sans Bold"/>
                <a:ea typeface="Canva Sans Bold"/>
                <a:cs typeface="Canva Sans Bold"/>
                <a:sym typeface="Canva Sans Bold"/>
              </a:rPr>
              <a:t>Clock-In/Clock-Out Times**: Time stamps for work hours.</a:t>
            </a:r>
          </a:p>
          <a:p>
            <a:pPr algn="l">
              <a:lnSpc>
                <a:spcPts val="5104"/>
              </a:lnSpc>
            </a:pPr>
            <a:r>
              <a:rPr lang="en-US" sz="2900" spc="519">
                <a:solidFill>
                  <a:srgbClr val="000000"/>
                </a:solidFill>
                <a:latin typeface="Canva Sans Bold"/>
                <a:ea typeface="Canva Sans Bold"/>
                <a:cs typeface="Canva Sans Bold"/>
                <a:sym typeface="Canva Sans Bold"/>
              </a:rPr>
              <a:t>Absenteeism Records: Details of absences, including reasons.</a:t>
            </a:r>
          </a:p>
          <a:p>
            <a:pPr algn="l">
              <a:lnSpc>
                <a:spcPts val="5104"/>
              </a:lnSpc>
            </a:pPr>
            <a:r>
              <a:rPr lang="en-US" sz="2900" spc="519">
                <a:solidFill>
                  <a:srgbClr val="000000"/>
                </a:solidFill>
                <a:latin typeface="Canva Sans Bold"/>
                <a:ea typeface="Canva Sans Bold"/>
                <a:cs typeface="Canva Sans Bold"/>
                <a:sym typeface="Canva Sans Bold"/>
              </a:rPr>
              <a:t>Late Entries: Instances of tardiness.</a:t>
            </a:r>
          </a:p>
          <a:p>
            <a:pPr algn="l">
              <a:lnSpc>
                <a:spcPts val="5104"/>
              </a:lnSpc>
            </a:pPr>
            <a:r>
              <a:rPr lang="en-US" sz="2900" spc="519">
                <a:solidFill>
                  <a:srgbClr val="000000"/>
                </a:solidFill>
                <a:latin typeface="Canva Sans Bold"/>
                <a:ea typeface="Canva Sans Bold"/>
                <a:cs typeface="Canva Sans Bold"/>
                <a:sym typeface="Canva Sans Bold"/>
              </a:rPr>
              <a:t>Leave Types: Vacation, sick leave, and other leave categories.</a:t>
            </a:r>
          </a:p>
          <a:p>
            <a:pPr algn="l">
              <a:lnSpc>
                <a:spcPts val="5104"/>
              </a:lnSpc>
            </a:pPr>
            <a:r>
              <a:rPr lang="en-US" sz="2900" spc="519">
                <a:solidFill>
                  <a:srgbClr val="000000"/>
                </a:solidFill>
                <a:latin typeface="Canva Sans Bold"/>
                <a:ea typeface="Canva Sans Bold"/>
                <a:cs typeface="Canva Sans Bold"/>
                <a:sym typeface="Canva Sans Bold"/>
              </a:rPr>
              <a:t>Shift Information: Details on shift timings and schedules.</a:t>
            </a:r>
          </a:p>
          <a:p>
            <a:pPr algn="l">
              <a:lnSpc>
                <a:spcPts val="5104"/>
              </a:lnSpc>
            </a:pPr>
            <a:r>
              <a:rPr lang="en-US" sz="2900" spc="519">
                <a:solidFill>
                  <a:srgbClr val="000000"/>
                </a:solidFill>
                <a:latin typeface="Canva Sans Bold"/>
                <a:ea typeface="Canva Sans Bold"/>
                <a:cs typeface="Canva Sans Bold"/>
                <a:sym typeface="Canva Sans Bold"/>
              </a:rPr>
              <a:t>Department: Employee's department or team.</a:t>
            </a:r>
          </a:p>
          <a:p>
            <a:pPr algn="l">
              <a:lnSpc>
                <a:spcPts val="5104"/>
              </a:lnSpc>
            </a:pPr>
            <a:r>
              <a:rPr lang="en-US" sz="2900" spc="519">
                <a:solidFill>
                  <a:srgbClr val="000000"/>
                </a:solidFill>
                <a:latin typeface="Canva Sans Bold"/>
                <a:ea typeface="Canva Sans Bold"/>
                <a:cs typeface="Canva Sans Bold"/>
                <a:sym typeface="Canva Sans Bold"/>
              </a:rPr>
              <a:t>Attendance Status: Present, absent, on leave, etc.</a:t>
            </a:r>
          </a:p>
          <a:p>
            <a:pPr algn="l">
              <a:lnSpc>
                <a:spcPts val="5104"/>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9" id="29"/>
          <p:cNvSpPr txBox="true"/>
          <p:nvPr/>
        </p:nvSpPr>
        <p:spPr>
          <a:xfrm rot="0">
            <a:off x="2550427" y="2219325"/>
            <a:ext cx="11822798" cy="6288988"/>
          </a:xfrm>
          <a:prstGeom prst="rect">
            <a:avLst/>
          </a:prstGeom>
        </p:spPr>
        <p:txBody>
          <a:bodyPr anchor="t" rtlCol="false" tIns="0" lIns="0" bIns="0" rIns="0">
            <a:spAutoFit/>
          </a:bodyPr>
          <a:lstStyle/>
          <a:p>
            <a:pPr algn="l">
              <a:lnSpc>
                <a:spcPts val="4173"/>
              </a:lnSpc>
            </a:pPr>
          </a:p>
          <a:p>
            <a:pPr algn="l">
              <a:lnSpc>
                <a:spcPts val="4173"/>
              </a:lnSpc>
            </a:pPr>
            <a:r>
              <a:rPr lang="en-US" sz="2575" spc="113">
                <a:solidFill>
                  <a:srgbClr val="000000"/>
                </a:solidFill>
                <a:latin typeface="Canva Sans Bold"/>
                <a:ea typeface="Canva Sans Bold"/>
                <a:cs typeface="Canva Sans Bold"/>
                <a:sym typeface="Canva Sans Bold"/>
              </a:rPr>
              <a:t>Dynamic Dashboards: Interactive, customizable visual displays.</a:t>
            </a:r>
          </a:p>
          <a:p>
            <a:pPr algn="l">
              <a:lnSpc>
                <a:spcPts val="4173"/>
              </a:lnSpc>
            </a:pPr>
            <a:r>
              <a:rPr lang="en-US" sz="2575" spc="113">
                <a:solidFill>
                  <a:srgbClr val="000000"/>
                </a:solidFill>
                <a:latin typeface="Canva Sans Bold"/>
                <a:ea typeface="Canva Sans Bold"/>
                <a:cs typeface="Canva Sans Bold"/>
                <a:sym typeface="Canva Sans Bold"/>
              </a:rPr>
              <a:t>Real-Time Data: Live updates on attendance records.</a:t>
            </a:r>
          </a:p>
          <a:p>
            <a:pPr algn="l">
              <a:lnSpc>
                <a:spcPts val="4173"/>
              </a:lnSpc>
            </a:pPr>
            <a:r>
              <a:rPr lang="en-US" sz="2575" spc="113">
                <a:solidFill>
                  <a:srgbClr val="000000"/>
                </a:solidFill>
                <a:latin typeface="Canva Sans Bold"/>
                <a:ea typeface="Canva Sans Bold"/>
                <a:cs typeface="Canva Sans Bold"/>
                <a:sym typeface="Canva Sans Bold"/>
              </a:rPr>
              <a:t>Advanced Analytics: In-depth trend analysis and pattern recognition.</a:t>
            </a:r>
          </a:p>
          <a:p>
            <a:pPr algn="l">
              <a:lnSpc>
                <a:spcPts val="4173"/>
              </a:lnSpc>
            </a:pPr>
            <a:r>
              <a:rPr lang="en-US" sz="2575" spc="113">
                <a:solidFill>
                  <a:srgbClr val="000000"/>
                </a:solidFill>
                <a:latin typeface="Canva Sans Bold"/>
                <a:ea typeface="Canva Sans Bold"/>
                <a:cs typeface="Canva Sans Bold"/>
                <a:sym typeface="Canva Sans Bold"/>
              </a:rPr>
              <a:t>Automated Alerts: Instant notifications for attendance issues.</a:t>
            </a:r>
          </a:p>
          <a:p>
            <a:pPr algn="l">
              <a:lnSpc>
                <a:spcPts val="4173"/>
              </a:lnSpc>
            </a:pPr>
            <a:r>
              <a:rPr lang="en-US" sz="2575" spc="113">
                <a:solidFill>
                  <a:srgbClr val="000000"/>
                </a:solidFill>
                <a:latin typeface="Canva Sans Bold"/>
                <a:ea typeface="Canva Sans Bold"/>
                <a:cs typeface="Canva Sans Bold"/>
                <a:sym typeface="Canva Sans Bold"/>
              </a:rPr>
              <a:t>Seamless Integration: Smooth data sync with HR and payroll systems.</a:t>
            </a:r>
          </a:p>
          <a:p>
            <a:pPr algn="l">
              <a:lnSpc>
                <a:spcPts val="4173"/>
              </a:lnSpc>
            </a:pPr>
            <a:r>
              <a:rPr lang="en-US" sz="2575" spc="113">
                <a:solidFill>
                  <a:srgbClr val="000000"/>
                </a:solidFill>
                <a:latin typeface="Canva Sans Bold"/>
                <a:ea typeface="Canva Sans Bold"/>
                <a:cs typeface="Canva Sans Bold"/>
                <a:sym typeface="Canva Sans Bold"/>
              </a:rPr>
              <a:t>User-Centric Design: Tailored views for different user roles.</a:t>
            </a:r>
          </a:p>
          <a:p>
            <a:pPr algn="l">
              <a:lnSpc>
                <a:spcPts val="4173"/>
              </a:lnSpc>
            </a:pPr>
            <a:r>
              <a:rPr lang="en-US" sz="2575" spc="113">
                <a:solidFill>
                  <a:srgbClr val="000000"/>
                </a:solidFill>
                <a:latin typeface="Canva Sans Bold"/>
                <a:ea typeface="Canva Sans Bold"/>
                <a:cs typeface="Canva Sans Bold"/>
                <a:sym typeface="Canva Sans Bold"/>
              </a:rPr>
              <a:t>Historical Data Access: Comprehensive access to past attendance data.</a:t>
            </a:r>
          </a:p>
          <a:p>
            <a:pPr algn="l">
              <a:lnSpc>
                <a:spcPts val="4173"/>
              </a:lnSpc>
            </a:pPr>
            <a:r>
              <a:rPr lang="en-US" sz="2575" spc="113">
                <a:solidFill>
                  <a:srgbClr val="000000"/>
                </a:solidFill>
                <a:latin typeface="Canva Sans Bold"/>
                <a:ea typeface="Canva Sans Bold"/>
                <a:cs typeface="Canva Sans Bold"/>
                <a:sym typeface="Canva Sans Bold"/>
              </a:rPr>
              <a:t>-Mobile Compatibility: Access from any device for flexibility.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DAGPTWxLKps</dc:identifier>
  <dcterms:modified xsi:type="dcterms:W3CDTF">2011-08-01T06:04:30Z</dcterms:modified>
  <cp:revision>1</cp:revision>
  <dc:title>Employee_Data_Analysis_2 (1).pptx</dc:title>
</cp:coreProperties>
</file>