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95031d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395031d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95031d1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395031d1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395031d1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395031d1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395031d1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395031d1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395031d1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395031d1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6653648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6653648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c6ac1d9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c6ac1d9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2633d9b0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2633d9b0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633d9b0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633d9b0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665364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665364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Passant maintenant au but du projet qui porte sur 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95031d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395031d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95031d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95031d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395031d1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395031d1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95031d1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95031d1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95031d1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395031d1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395031d1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395031d1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91050" y="1174052"/>
            <a:ext cx="8222100" cy="13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Elaboration d'un Modèle Prédictif pour la Détection des Clients à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Haut Risque d'Attrition(churn</a:t>
            </a:r>
            <a:r>
              <a:rPr lang="fr"/>
              <a:t>)              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5962425" y="3893550"/>
            <a:ext cx="304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MENSI Mohammed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JAGHMOUM Arbi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MOHELLEBI kOCEILA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ZGOLLI Mohamed Seif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499"/>
              <a:buFont typeface="Arial"/>
              <a:buNone/>
            </a:pPr>
            <a:r>
              <a:rPr b="1" lang="fr" sz="3600"/>
              <a:t>Conception de l’approche prédictive</a:t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2478000" y="1419825"/>
            <a:ext cx="3817500" cy="669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/>
              <a:t>Création des modèles </a:t>
            </a:r>
            <a:r>
              <a:rPr b="1" lang="fr" sz="2100"/>
              <a:t>d'apprentissage</a:t>
            </a:r>
            <a:endParaRPr b="1" sz="2100"/>
          </a:p>
        </p:txBody>
      </p:sp>
      <p:sp>
        <p:nvSpPr>
          <p:cNvPr id="145" name="Google Shape;145;p22"/>
          <p:cNvSpPr/>
          <p:nvPr/>
        </p:nvSpPr>
        <p:spPr>
          <a:xfrm>
            <a:off x="2544950" y="2652125"/>
            <a:ext cx="37104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/>
              <a:t>Evaluation des modèles</a:t>
            </a:r>
            <a:endParaRPr b="1" sz="2200"/>
          </a:p>
        </p:txBody>
      </p:sp>
      <p:sp>
        <p:nvSpPr>
          <p:cNvPr id="146" name="Google Shape;146;p22"/>
          <p:cNvSpPr/>
          <p:nvPr/>
        </p:nvSpPr>
        <p:spPr>
          <a:xfrm>
            <a:off x="2598550" y="3723675"/>
            <a:ext cx="3616500" cy="669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/>
              <a:t>Sélection</a:t>
            </a:r>
            <a:r>
              <a:rPr b="1" lang="fr" sz="2600"/>
              <a:t> du </a:t>
            </a:r>
            <a:r>
              <a:rPr b="1" lang="fr" sz="2600"/>
              <a:t>modèle</a:t>
            </a:r>
            <a:endParaRPr b="1" sz="2600"/>
          </a:p>
        </p:txBody>
      </p:sp>
      <p:sp>
        <p:nvSpPr>
          <p:cNvPr id="147" name="Google Shape;147;p22"/>
          <p:cNvSpPr/>
          <p:nvPr/>
        </p:nvSpPr>
        <p:spPr>
          <a:xfrm>
            <a:off x="4138900" y="2169925"/>
            <a:ext cx="433200" cy="40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4138900" y="3290950"/>
            <a:ext cx="433200" cy="40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499"/>
              <a:buFont typeface="Arial"/>
              <a:buNone/>
            </a:pPr>
            <a:r>
              <a:rPr b="1" lang="fr" sz="3600"/>
              <a:t>Conception de l’approche prédictive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2129725" y="1460000"/>
            <a:ext cx="4634400" cy="777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/>
              <a:t>Sauvegarde</a:t>
            </a:r>
            <a:r>
              <a:rPr b="1" lang="fr" sz="2800"/>
              <a:t> du </a:t>
            </a:r>
            <a:r>
              <a:rPr b="1" lang="fr" sz="2800"/>
              <a:t>modèle</a:t>
            </a:r>
            <a:endParaRPr b="1" sz="2800"/>
          </a:p>
        </p:txBody>
      </p:sp>
      <p:sp>
        <p:nvSpPr>
          <p:cNvPr id="155" name="Google Shape;155;p23"/>
          <p:cNvSpPr/>
          <p:nvPr/>
        </p:nvSpPr>
        <p:spPr>
          <a:xfrm>
            <a:off x="2129725" y="3013775"/>
            <a:ext cx="4634400" cy="736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/>
              <a:t>Déploiement</a:t>
            </a:r>
            <a:r>
              <a:rPr b="1" lang="fr" sz="2600"/>
              <a:t> du modèle en temps réel</a:t>
            </a:r>
            <a:endParaRPr b="1" sz="2600"/>
          </a:p>
        </p:txBody>
      </p:sp>
      <p:sp>
        <p:nvSpPr>
          <p:cNvPr id="156" name="Google Shape;156;p23"/>
          <p:cNvSpPr/>
          <p:nvPr/>
        </p:nvSpPr>
        <p:spPr>
          <a:xfrm>
            <a:off x="3964775" y="2357450"/>
            <a:ext cx="669600" cy="535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400"/>
              <a:t>Les </a:t>
            </a:r>
            <a:r>
              <a:rPr b="1" lang="fr" sz="3400"/>
              <a:t>différents</a:t>
            </a:r>
            <a:r>
              <a:rPr b="1" lang="fr" sz="3400"/>
              <a:t> </a:t>
            </a:r>
            <a:r>
              <a:rPr b="1" lang="fr" sz="3400"/>
              <a:t>modèles</a:t>
            </a:r>
            <a:r>
              <a:rPr b="1" lang="fr" sz="3400"/>
              <a:t> utilisés </a:t>
            </a:r>
            <a:endParaRPr b="1" sz="3400"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2750" lvl="0" marL="457200" rtl="0" algn="l">
              <a:spcBef>
                <a:spcPts val="1200"/>
              </a:spcBef>
              <a:spcAft>
                <a:spcPts val="0"/>
              </a:spcAft>
              <a:buSzPts val="2900"/>
              <a:buAutoNum type="arabicPeriod"/>
            </a:pPr>
            <a:r>
              <a:rPr b="1" lang="fr" sz="2900"/>
              <a:t>Logistic Regression</a:t>
            </a:r>
            <a:endParaRPr b="1"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b="1" lang="fr" sz="2900"/>
              <a:t>Decision Tree</a:t>
            </a:r>
            <a:endParaRPr b="1"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b="1" lang="fr" sz="2900"/>
              <a:t>Random Forest</a:t>
            </a:r>
            <a:endParaRPr b="1"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b="1" lang="fr" sz="2900"/>
              <a:t>Gradient-Boosted Trees</a:t>
            </a:r>
            <a:endParaRPr b="1" sz="2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400"/>
              <a:t>Tableau comparatif des </a:t>
            </a:r>
            <a:r>
              <a:rPr b="1" lang="fr" sz="3400"/>
              <a:t>résultats</a:t>
            </a:r>
            <a:endParaRPr b="1" sz="3400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25" y="1824050"/>
            <a:ext cx="6750850" cy="25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500"/>
              <a:t>Difficultés</a:t>
            </a:r>
            <a:r>
              <a:rPr b="1" lang="fr" sz="3500"/>
              <a:t> rencontrées </a:t>
            </a:r>
            <a:endParaRPr b="1" sz="3500"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-400050" lvl="0" marL="457200" rtl="0" algn="l"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b="1" lang="fr" sz="2700"/>
              <a:t>collecte des données ( volume de données )</a:t>
            </a:r>
            <a:endParaRPr b="1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fr" sz="2700"/>
              <a:t>Dans le code: connexion Spark -streaming</a:t>
            </a:r>
            <a:endParaRPr b="1" sz="2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576350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400">
                <a:solidFill>
                  <a:srgbClr val="000000"/>
                </a:solidFill>
              </a:rPr>
              <a:t>Application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600">
                <a:solidFill>
                  <a:srgbClr val="000000"/>
                </a:solidFill>
              </a:rPr>
              <a:t>Axes d’améliorations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➔"/>
            </a:pPr>
            <a:r>
              <a:rPr b="1" lang="fr" sz="2500">
                <a:solidFill>
                  <a:srgbClr val="000000"/>
                </a:solidFill>
              </a:rPr>
              <a:t>Monitoring du modèle</a:t>
            </a:r>
            <a:endParaRPr b="1" sz="2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244725" y="1243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fr" sz="3100" u="sng"/>
              <a:t> </a:t>
            </a:r>
            <a:r>
              <a:rPr b="1" i="1" lang="fr" sz="4000" u="sng"/>
              <a:t> MERCI POUR VOTRE ATTENTION </a:t>
            </a:r>
            <a:endParaRPr b="1" i="1" sz="40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3420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98100" y="1406441"/>
            <a:ext cx="8222100" cy="31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-374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300"/>
              <a:buAutoNum type="arabicPeriod"/>
            </a:pPr>
            <a:r>
              <a:rPr b="1" lang="fr" sz="2300"/>
              <a:t>Contexte général du projet</a:t>
            </a:r>
            <a:endParaRPr b="1"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fr" sz="2300"/>
              <a:t>Introduction</a:t>
            </a:r>
            <a:endParaRPr b="1"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fr" sz="2300"/>
              <a:t>Présentation de l’architecture et Technologies utilisées</a:t>
            </a:r>
            <a:endParaRPr b="1"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fr" sz="2300"/>
              <a:t>Difficultés rencontrées</a:t>
            </a:r>
            <a:endParaRPr b="1"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fr" sz="2300"/>
              <a:t>Réalisation du projet</a:t>
            </a:r>
            <a:endParaRPr sz="26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41282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</a:t>
            </a:r>
            <a:r>
              <a:rPr b="1" lang="fr" sz="4600">
                <a:solidFill>
                  <a:srgbClr val="000000"/>
                </a:solidFill>
              </a:rPr>
              <a:t>Introduction</a:t>
            </a:r>
            <a:r>
              <a:rPr b="1" lang="fr" sz="3000">
                <a:solidFill>
                  <a:schemeClr val="dk1"/>
                </a:solidFill>
              </a:rPr>
              <a:t> </a:t>
            </a:r>
            <a:r>
              <a:rPr lang="fr"/>
              <a:t>                                 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600"/>
              <a:t>Introduction</a:t>
            </a:r>
            <a:endParaRPr b="1" sz="3600"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371013"/>
            <a:ext cx="74295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800"/>
              <a:t>Churn dans la téléphonie</a:t>
            </a:r>
            <a:endParaRPr b="1" sz="3800"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300" y="1721950"/>
            <a:ext cx="14859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050" y="2732475"/>
            <a:ext cx="5960575" cy="11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600"/>
              <a:t>Churn dans la téléphonie</a:t>
            </a:r>
            <a:endParaRPr b="1" sz="36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500" y="1296775"/>
            <a:ext cx="64008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234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300"/>
              <a:t> Technologies utilisées</a:t>
            </a:r>
            <a:endParaRPr b="1" sz="33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5150"/>
            <a:ext cx="6762750" cy="37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4763" y="2571738"/>
            <a:ext cx="10763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1111" y="2571748"/>
            <a:ext cx="1511200" cy="15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4450" y="802273"/>
            <a:ext cx="1511200" cy="145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589350"/>
            <a:ext cx="8742900" cy="3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fr" sz="4500" u="sng"/>
              <a:t>Réalisation et mise en oeuvre</a:t>
            </a:r>
            <a:endParaRPr b="1" i="1" sz="43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600"/>
              <a:t>Conception de l’approche prédictive</a:t>
            </a:r>
            <a:endParaRPr b="1" sz="36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575" y="1306313"/>
            <a:ext cx="33718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550" y="3079875"/>
            <a:ext cx="31879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