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E76-DB02-2A57-08B7-61DD6F7A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2C0D9-B957-88C0-3B6C-AA346D530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524F-70BB-A6CF-FDC4-022A2861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078A7-B0CD-3A5E-E35C-ECF2B372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7269-E58F-7027-0E7E-D02A641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22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F904-75B6-5852-648E-F69E030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90F4-359B-FAE3-6DAD-21C0D2A60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3903-7511-6A13-3C98-D913743E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7F2E-5861-CF33-EBD3-BD578C99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67B3-6952-6D1A-7DB6-7D7DF9A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001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EC0A2-1A6D-EAF3-114D-E2E92DC50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C4906-2411-F623-52E5-988C209F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F933-33E7-490A-9615-02DB6968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D3FE-9F3E-FBE4-D54F-9FEBC119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CF4B-29AC-4F20-E52A-CCE72DC1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33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C59B-A36A-3043-AF7A-45B6699D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880B-CCAD-7470-5B87-D92C5494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6E39-9A62-8732-5C37-1EDC7C33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AF72D-F32A-4320-EAC7-81132DA8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390F-DCE0-B50B-CAF4-0E9B42A3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0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A17B-5676-401E-59B6-5C3C9FC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73CA7-DB35-51F9-BF79-9D37B3A6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028F5-B184-2644-3D83-92A3BF3E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06CA-6B17-EF4A-037C-E4E0EB63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9BB3A-7F8E-5863-CF7D-08B77481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694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C0B4-EC8E-E186-E870-B01BBE7E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997F-BA7A-57B3-6D7F-5639E785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D27F-BF13-29BB-7E14-40AF9DC1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32B6F-FF49-145E-A448-FE4DF299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E7FC-24ED-2137-7E88-402134F9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3296-E56E-1ADE-239A-9202EE40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620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A43E-7062-9C0C-BC5D-3A17AC38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B8C5F-E17A-2DFE-D2B1-40C34740D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62D9-4BBE-1CEF-C0C3-E801D7A4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2B336-14E9-1AF1-AE98-6F42C0A18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43D05-BEAF-1DC5-7558-2EDA1AC0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11E9B-448C-2B05-23F0-C990CDD0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7C72A-DE78-05BC-0315-107F3FAD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D672F-F22D-3847-3E84-4BEAE223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737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88AC-0255-7CE1-1B78-5208C51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2784F-1AD8-0439-1EC9-57E10D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68BCE-C359-8A34-4A9D-11B34995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9C147-EDA1-73D8-3472-ACD5BEC5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44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DE986-B207-30CF-D3B3-D8CB2F1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BBDDD-111A-9960-04BB-A67F4BD2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0B02-867D-ECC6-F269-EA51017C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2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CB82-E03F-D68D-8D97-AA19287D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819B-43D7-F9B1-CBDD-824A70A5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7545-3138-5165-C13B-405FE8A9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1525A-AB0B-B73D-F226-B843C0C4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7F68-B141-02A7-A66D-10D7D082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3114F-F62E-354F-9A1D-08EA6FD2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192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6E56-A917-FC7E-9E91-229F1CB2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B8273-EE37-126D-FFD0-027EC527D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FDB31-AFDA-4825-ACE8-1CB9F20D9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8F461-1945-3A15-2289-13ECA644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B395-5AD7-F6F0-D101-6907970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CE8F7-9F7A-B048-98D6-80CB905D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5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7B9E6-A0DA-CF5D-B454-656CAC15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DFD7-E924-A97F-771B-9AF17319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3ACF9-1B1F-14AE-BF90-D911CAFCE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05CC-56DE-4C16-8707-78584B2F99C4}" type="datetimeFigureOut">
              <a:rPr lang="id-ID" smtClean="0"/>
              <a:t>27/05/2024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ADCB-903C-D436-142C-9B4E7DDD3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37E04-2374-7F76-2141-92BBE7703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891A-9A3E-4563-A1E1-5257409073D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394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Aplikasi Dalam </a:t>
            </a:r>
            <a:r>
              <a:rPr lang="en-US" dirty="0" err="1"/>
              <a:t>Merencanakan</a:t>
            </a:r>
            <a:r>
              <a:rPr lang="en-US" dirty="0"/>
              <a:t> Rapat di Setiap </a:t>
            </a:r>
            <a:r>
              <a:rPr lang="en-US" dirty="0" err="1"/>
              <a:t>Bidang</a:t>
            </a:r>
            <a:r>
              <a:rPr lang="en-US" dirty="0"/>
              <a:t> OPD	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27/05/2024 </a:t>
            </a:r>
            <a:r>
              <a:rPr lang="en-US" dirty="0" err="1"/>
              <a:t>UjiKom</a:t>
            </a:r>
            <a:r>
              <a:rPr lang="en-US" dirty="0"/>
              <a:t> G2 - </a:t>
            </a:r>
            <a:r>
              <a:rPr lang="en-US" dirty="0" err="1"/>
              <a:t>Fauzan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271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334"/>
          </a:xfrm>
        </p:spPr>
        <p:txBody>
          <a:bodyPr>
            <a:normAutofit/>
          </a:bodyPr>
          <a:lstStyle/>
          <a:p>
            <a:pPr algn="l"/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Penutup dan Tanya Jawab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773" y="2340797"/>
            <a:ext cx="9144000" cy="151387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id-ID" sz="1600" b="1" i="0" dirty="0">
                <a:solidFill>
                  <a:srgbClr val="0D0D0D"/>
                </a:solidFill>
                <a:effectLst/>
                <a:latin typeface="ui-sans-serif"/>
              </a:rPr>
              <a:t>Ringkasan:</a:t>
            </a:r>
            <a:r>
              <a:rPr lang="id-ID" sz="1600" b="0" i="0" dirty="0">
                <a:solidFill>
                  <a:srgbClr val="0D0D0D"/>
                </a:solidFill>
                <a:effectLst/>
                <a:latin typeface="ui-sans-serif"/>
              </a:rPr>
              <a:t> Penggunaan aplikasi manajemen rapat di OPD</a:t>
            </a:r>
            <a:endParaRPr lang="en-US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id-ID" sz="1600" b="1" i="0" dirty="0">
                <a:solidFill>
                  <a:srgbClr val="0D0D0D"/>
                </a:solidFill>
                <a:effectLst/>
                <a:latin typeface="ui-sans-serif"/>
              </a:rPr>
              <a:t>Pernyataan Penutup:</a:t>
            </a:r>
            <a:r>
              <a:rPr lang="id-ID" sz="1600" b="0" i="0" dirty="0">
                <a:solidFill>
                  <a:srgbClr val="0D0D0D"/>
                </a:solidFill>
                <a:effectLst/>
                <a:latin typeface="ui-sans-serif"/>
              </a:rPr>
              <a:t> Komitmen terhadap implementasi dan pengembangan berkelanjutan</a:t>
            </a:r>
            <a:endParaRPr lang="en-US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Tanya Jawab: </a:t>
            </a:r>
            <a:r>
              <a:rPr lang="id-ID" sz="1200" b="0" i="0" dirty="0">
                <a:solidFill>
                  <a:srgbClr val="0D0D0D"/>
                </a:solidFill>
                <a:effectLst/>
                <a:latin typeface="ui-sans-serif"/>
              </a:rPr>
              <a:t>Kesempatan bagi audiens untuk bertanya</a:t>
            </a:r>
            <a:endParaRPr lang="id-ID" sz="16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55939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Belakang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Masalah : </a:t>
            </a:r>
            <a:r>
              <a:rPr lang="en-US" dirty="0"/>
              <a:t>Manajemen </a:t>
            </a:r>
            <a:r>
              <a:rPr lang="en-US" dirty="0" err="1"/>
              <a:t>rapat</a:t>
            </a:r>
            <a:r>
              <a:rPr lang="en-US" dirty="0"/>
              <a:t> yang Kurang </a:t>
            </a:r>
            <a:r>
              <a:rPr lang="id-ID" i="0" dirty="0">
                <a:solidFill>
                  <a:srgbClr val="0D0D0D"/>
                </a:solidFill>
                <a:effectLst/>
                <a:latin typeface="ui-sans-serif"/>
              </a:rPr>
              <a:t>efisien dan terorganisi</a:t>
            </a:r>
            <a:r>
              <a:rPr lang="en-US" i="0" dirty="0">
                <a:solidFill>
                  <a:srgbClr val="0D0D0D"/>
                </a:solidFill>
                <a:effectLst/>
                <a:latin typeface="ui-sans-serif"/>
              </a:rPr>
              <a:t>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Solusi :</a:t>
            </a:r>
            <a:r>
              <a:rPr lang="en-US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sv-SE" b="0" i="0" dirty="0">
                <a:solidFill>
                  <a:srgbClr val="0D0D0D"/>
                </a:solidFill>
                <a:effectLst/>
                <a:latin typeface="ui-sans-serif"/>
              </a:rPr>
              <a:t>Penggunaan aplikasi untuk perencanaan dan manajemen rapat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D0D0D"/>
                </a:solidFill>
                <a:latin typeface="ui-sans-serif"/>
              </a:rPr>
              <a:t>Tujuan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 :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sv-SE" i="0" dirty="0">
                <a:solidFill>
                  <a:srgbClr val="0D0D0D"/>
                </a:solidFill>
                <a:effectLst/>
                <a:latin typeface="ui-sans-serif"/>
              </a:rPr>
              <a:t>Meningkatkan produktivitas dan efektivitas rapat di setiap bidang OPD.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86724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i="0" dirty="0">
                <a:solidFill>
                  <a:srgbClr val="0D0D0D"/>
                </a:solidFill>
                <a:effectLst/>
                <a:latin typeface="ui-sans-serif"/>
              </a:rPr>
              <a:t>Arsitektur Sistem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Diagram </a:t>
            </a:r>
            <a:r>
              <a:rPr lang="en-US" b="1" dirty="0" err="1"/>
              <a:t>Arsitektu</a:t>
            </a:r>
            <a:r>
              <a:rPr lang="en-US" b="1" dirty="0"/>
              <a:t> : </a:t>
            </a:r>
            <a:r>
              <a:rPr lang="en-US" dirty="0"/>
              <a:t>R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epresentasi visual dari arsitektur sistem aplikasi manajemen rapat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Komponen Utama: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 User Interface, Server, Database,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Deskripsi: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 Penjelasan singkat tentang setiap komponen dan fungsinya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endParaRPr lang="id-ID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08736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0" dirty="0" err="1">
                <a:solidFill>
                  <a:srgbClr val="0D0D0D"/>
                </a:solidFill>
                <a:effectLst/>
                <a:latin typeface="ui-sans-serif"/>
              </a:rPr>
              <a:t>Bisnis</a:t>
            </a:r>
            <a:r>
              <a:rPr lang="en-US" i="0" dirty="0">
                <a:solidFill>
                  <a:srgbClr val="0D0D0D"/>
                </a:solidFill>
                <a:effectLst/>
                <a:latin typeface="ui-sans-serif"/>
              </a:rPr>
              <a:t> Proses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Langkah-langkah: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 Inisiasi rapat, penjadwalan, undangan peserta, pelaksanaan rapat, notulensi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Penjelasan: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 Detail setiap langkah dan aliran proses</a:t>
            </a:r>
          </a:p>
          <a:p>
            <a:pPr algn="l"/>
            <a:endParaRPr lang="en-US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4666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636603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</a:br>
            <a:b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ERD/DB Login</a:t>
            </a:r>
            <a:b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id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007" y="2419624"/>
            <a:ext cx="9144000" cy="308254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Entity-Relationship Diagram (ERD):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 Representasi visual hubungan antar entitas dalam database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latin typeface="ui-sans-serif"/>
              </a:rPr>
              <a:t>Entitas Utama:</a:t>
            </a:r>
            <a:r>
              <a:rPr lang="pt-BR" b="0" i="0" dirty="0">
                <a:solidFill>
                  <a:srgbClr val="0D0D0D"/>
                </a:solidFill>
                <a:effectLst/>
                <a:latin typeface="ui-sans-serif"/>
              </a:rPr>
              <a:t> Pengguna, Rapat, Peserta, Jadwal, Ruangan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Deskripsi:</a:t>
            </a:r>
            <a:r>
              <a:rPr lang="id-ID" b="0" i="0" dirty="0">
                <a:solidFill>
                  <a:srgbClr val="0D0D0D"/>
                </a:solidFill>
                <a:effectLst/>
                <a:latin typeface="ui-sans-serif"/>
              </a:rPr>
              <a:t> Penjelasan hubungan antar entitas dan atribut-atribut utama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endParaRPr lang="id-ID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endParaRPr lang="id-ID" b="0" i="0" dirty="0">
              <a:solidFill>
                <a:srgbClr val="0D0D0D"/>
              </a:solidFill>
              <a:effectLst/>
              <a:latin typeface="ui-sans-serif"/>
            </a:endParaRPr>
          </a:p>
          <a:p>
            <a:br>
              <a:rPr lang="id-ID" dirty="0"/>
            </a:b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3779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334"/>
          </a:xfrm>
        </p:spPr>
        <p:txBody>
          <a:bodyPr>
            <a:normAutofit fontScale="90000"/>
          </a:bodyPr>
          <a:lstStyle/>
          <a:p>
            <a:pPr algn="l"/>
            <a:r>
              <a:rPr lang="id-ID" b="1" i="0" dirty="0">
                <a:solidFill>
                  <a:srgbClr val="0D0D0D"/>
                </a:solidFill>
                <a:effectLst/>
                <a:latin typeface="ui-sans-serif"/>
              </a:rPr>
              <a:t>Wireframe Manajemen Rapat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007" y="2419624"/>
            <a:ext cx="9144000" cy="17030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1400" b="1" i="0" dirty="0">
                <a:solidFill>
                  <a:srgbClr val="0D0D0D"/>
                </a:solidFill>
                <a:effectLst/>
                <a:latin typeface="ui-sans-serif"/>
              </a:rPr>
              <a:t>Wireframe:</a:t>
            </a:r>
            <a:r>
              <a:rPr lang="id-ID" sz="1400" b="0" i="0" dirty="0">
                <a:solidFill>
                  <a:srgbClr val="0D0D0D"/>
                </a:solidFill>
                <a:effectLst/>
                <a:latin typeface="ui-sans-serif"/>
              </a:rPr>
              <a:t> Sketsa visual tampilan antarmuka pengguna aplikasi</a:t>
            </a:r>
            <a:r>
              <a:rPr lang="en-US" sz="1400" dirty="0">
                <a:solidFill>
                  <a:srgbClr val="0D0D0D"/>
                </a:solidFill>
                <a:latin typeface="ui-sans-serif"/>
              </a:rPr>
              <a:t>.</a:t>
            </a:r>
          </a:p>
          <a:p>
            <a:pPr algn="l"/>
            <a:r>
              <a:rPr lang="en-US" sz="1400" dirty="0">
                <a:solidFill>
                  <a:srgbClr val="0D0D0D"/>
                </a:solidFill>
                <a:latin typeface="ui-sans-serif"/>
              </a:rPr>
              <a:t>	</a:t>
            </a:r>
            <a:r>
              <a:rPr lang="en-US" sz="1600" dirty="0">
                <a:solidFill>
                  <a:srgbClr val="0D0D0D"/>
                </a:solidFill>
                <a:latin typeface="ui-sans-serif"/>
              </a:rPr>
              <a:t>1. </a:t>
            </a:r>
            <a:r>
              <a:rPr lang="id-ID" sz="1600" b="1" i="0" dirty="0">
                <a:solidFill>
                  <a:srgbClr val="0D0D0D"/>
                </a:solidFill>
                <a:effectLst/>
                <a:latin typeface="ui-sans-serif"/>
              </a:rPr>
              <a:t>Layar Utama:</a:t>
            </a:r>
            <a:r>
              <a:rPr lang="id-ID" sz="1600" b="0" i="0" dirty="0">
                <a:solidFill>
                  <a:srgbClr val="0D0D0D"/>
                </a:solidFill>
                <a:effectLst/>
                <a:latin typeface="ui-sans-serif"/>
              </a:rPr>
              <a:t> Dashboard rapat</a:t>
            </a:r>
            <a:endParaRPr lang="en-US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r>
              <a:rPr lang="en-US" sz="1600" dirty="0">
                <a:solidFill>
                  <a:srgbClr val="0D0D0D"/>
                </a:solidFill>
                <a:latin typeface="ui-sans-serif"/>
              </a:rPr>
              <a:t>	</a:t>
            </a:r>
            <a:r>
              <a:rPr lang="en-US" sz="1400" dirty="0">
                <a:solidFill>
                  <a:srgbClr val="0D0D0D"/>
                </a:solidFill>
                <a:latin typeface="ui-sans-serif"/>
              </a:rPr>
              <a:t>2. </a:t>
            </a:r>
            <a:r>
              <a:rPr lang="en-US" sz="1400" b="1" dirty="0">
                <a:solidFill>
                  <a:srgbClr val="0D0D0D"/>
                </a:solidFill>
                <a:latin typeface="ui-sans-serif"/>
              </a:rPr>
              <a:t>Layar Detail</a:t>
            </a:r>
            <a:r>
              <a:rPr lang="en-US" sz="1400" dirty="0">
                <a:solidFill>
                  <a:srgbClr val="0D0D0D"/>
                </a:solidFill>
                <a:latin typeface="ui-sans-serif"/>
              </a:rPr>
              <a:t>: Detail </a:t>
            </a:r>
            <a:r>
              <a:rPr lang="en-US" sz="1400" dirty="0" err="1">
                <a:solidFill>
                  <a:srgbClr val="0D0D0D"/>
                </a:solidFill>
                <a:latin typeface="ui-sans-serif"/>
              </a:rPr>
              <a:t>rapat</a:t>
            </a:r>
            <a:r>
              <a:rPr lang="en-US" sz="1400" dirty="0">
                <a:solidFill>
                  <a:srgbClr val="0D0D0D"/>
                </a:solidFill>
                <a:latin typeface="ui-sans-serif"/>
              </a:rPr>
              <a:t>, Jadwal, dan </a:t>
            </a:r>
            <a:r>
              <a:rPr lang="en-US" sz="1400" dirty="0" err="1">
                <a:solidFill>
                  <a:srgbClr val="0D0D0D"/>
                </a:solidFill>
                <a:latin typeface="ui-sans-serif"/>
              </a:rPr>
              <a:t>perserta</a:t>
            </a:r>
            <a:r>
              <a:rPr lang="en-US" sz="1400" dirty="0">
                <a:solidFill>
                  <a:srgbClr val="0D0D0D"/>
                </a:solidFill>
                <a:latin typeface="ui-sans-serif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D0D0D"/>
                </a:solidFill>
                <a:latin typeface="ui-sans-serif"/>
              </a:rPr>
              <a:t>Fitur Utama : </a:t>
            </a:r>
            <a:r>
              <a:rPr lang="id-ID" sz="1600" b="0" i="0" dirty="0">
                <a:solidFill>
                  <a:srgbClr val="0D0D0D"/>
                </a:solidFill>
                <a:effectLst/>
                <a:latin typeface="ui-sans-serif"/>
              </a:rPr>
              <a:t>Navigasi mudah, informasi rapat, notifikasi</a:t>
            </a:r>
            <a:endParaRPr lang="en-US" sz="1600" b="1" dirty="0">
              <a:solidFill>
                <a:srgbClr val="0D0D0D"/>
              </a:solidFill>
              <a:latin typeface="ui-sans-serif"/>
            </a:endParaRPr>
          </a:p>
          <a:p>
            <a:pPr algn="l"/>
            <a:endParaRPr lang="en-US" sz="1400" dirty="0"/>
          </a:p>
          <a:p>
            <a:pPr algn="l"/>
            <a:br>
              <a:rPr lang="id-ID" sz="1400" dirty="0"/>
            </a:b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14342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SDM dan Peran</a:t>
            </a:r>
            <a:endParaRPr lang="id-ID" b="1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007" y="2419624"/>
            <a:ext cx="9144000" cy="233368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1800" b="1" i="0" dirty="0">
                <a:solidFill>
                  <a:srgbClr val="0D0D0D"/>
                </a:solidFill>
                <a:effectLst/>
                <a:latin typeface="ui-sans-serif"/>
              </a:rPr>
              <a:t>Tim Pengembangan:</a:t>
            </a:r>
            <a:r>
              <a:rPr lang="id-ID" sz="1800" b="0" i="0" dirty="0">
                <a:solidFill>
                  <a:srgbClr val="0D0D0D"/>
                </a:solidFill>
                <a:effectLst/>
                <a:latin typeface="ui-sans-serif"/>
              </a:rPr>
              <a:t> Deskripsi peran dan tanggung jawab anggota tim</a:t>
            </a:r>
            <a:endParaRPr lang="en-US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1800" b="1" i="0" dirty="0">
                <a:solidFill>
                  <a:srgbClr val="0D0D0D"/>
                </a:solidFill>
                <a:effectLst/>
                <a:latin typeface="ui-sans-serif"/>
              </a:rPr>
              <a:t>Project Manager:</a:t>
            </a:r>
            <a:r>
              <a:rPr lang="id-ID" sz="1800" b="0" i="0" dirty="0">
                <a:solidFill>
                  <a:srgbClr val="0D0D0D"/>
                </a:solidFill>
                <a:effectLst/>
                <a:latin typeface="ui-sans-serif"/>
              </a:rPr>
              <a:t> Koordinasi dan manajemen proyek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1800" b="1" i="0" dirty="0">
                <a:solidFill>
                  <a:srgbClr val="0D0D0D"/>
                </a:solidFill>
                <a:effectLst/>
                <a:latin typeface="ui-sans-serif"/>
              </a:rPr>
              <a:t>Analyst:</a:t>
            </a:r>
            <a:r>
              <a:rPr lang="id-ID" sz="1800" b="0" i="0" dirty="0">
                <a:solidFill>
                  <a:srgbClr val="0D0D0D"/>
                </a:solidFill>
                <a:effectLst/>
                <a:latin typeface="ui-sans-serif"/>
              </a:rPr>
              <a:t> Analisis kebutuhan dan spesifikasi sistem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1800" b="1" i="0" dirty="0">
                <a:solidFill>
                  <a:srgbClr val="0D0D0D"/>
                </a:solidFill>
                <a:effectLst/>
                <a:latin typeface="ui-sans-serif"/>
              </a:rPr>
              <a:t>Designer:</a:t>
            </a:r>
            <a:r>
              <a:rPr lang="id-ID" sz="1800" b="0" i="0" dirty="0">
                <a:solidFill>
                  <a:srgbClr val="0D0D0D"/>
                </a:solidFill>
                <a:effectLst/>
                <a:latin typeface="ui-sans-serif"/>
              </a:rPr>
              <a:t> Desain antarmuka dan pengalaman pengguna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     </a:t>
            </a:r>
            <a:r>
              <a:rPr lang="id-ID" sz="1800" b="1" i="0" dirty="0">
                <a:solidFill>
                  <a:srgbClr val="0D0D0D"/>
                </a:solidFill>
                <a:effectLst/>
                <a:latin typeface="ui-sans-serif"/>
              </a:rPr>
              <a:t>Developer:</a:t>
            </a:r>
            <a:r>
              <a:rPr lang="id-ID" sz="1800" b="0" i="0" dirty="0">
                <a:solidFill>
                  <a:srgbClr val="0D0D0D"/>
                </a:solidFill>
                <a:effectLst/>
                <a:latin typeface="ui-sans-serif"/>
              </a:rPr>
              <a:t> Pengembangan dan pengujian aplikasi</a:t>
            </a:r>
            <a:endParaRPr lang="en-US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D0D0D"/>
                </a:solidFill>
                <a:effectLst/>
                <a:latin typeface="ui-sans-serif"/>
              </a:rPr>
              <a:t>     </a:t>
            </a:r>
            <a:r>
              <a:rPr lang="id-ID" sz="1800" b="1" i="0" dirty="0">
                <a:solidFill>
                  <a:srgbClr val="0D0D0D"/>
                </a:solidFill>
                <a:effectLst/>
                <a:latin typeface="ui-sans-serif"/>
              </a:rPr>
              <a:t>QA Tester:</a:t>
            </a:r>
            <a:r>
              <a:rPr lang="id-ID" sz="1800" b="0" i="0" dirty="0">
                <a:solidFill>
                  <a:srgbClr val="0D0D0D"/>
                </a:solidFill>
                <a:effectLst/>
                <a:latin typeface="ui-sans-serif"/>
              </a:rPr>
              <a:t> Pengujian kualitas dan bug fixing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d-ID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/>
            <a:br>
              <a:rPr lang="id-ID" sz="1400" dirty="0"/>
            </a:b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3150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Schedule </a:t>
            </a:r>
            <a:r>
              <a:rPr lang="en-US" b="1" dirty="0" err="1">
                <a:solidFill>
                  <a:srgbClr val="0D0D0D"/>
                </a:solidFill>
                <a:latin typeface="ui-sans-serif"/>
              </a:rPr>
              <a:t>pengembangan</a:t>
            </a:r>
            <a:endParaRPr lang="id-ID" b="1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773" y="2340797"/>
            <a:ext cx="9144000" cy="163211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1400" b="1" i="0" dirty="0">
                <a:solidFill>
                  <a:srgbClr val="0D0D0D"/>
                </a:solidFill>
                <a:effectLst/>
                <a:latin typeface="ui-sans-serif"/>
              </a:rPr>
              <a:t>Gantt Chart:</a:t>
            </a:r>
            <a:r>
              <a:rPr lang="id-ID" sz="1400" b="0" i="0" dirty="0">
                <a:solidFill>
                  <a:srgbClr val="0D0D0D"/>
                </a:solidFill>
                <a:effectLst/>
                <a:latin typeface="ui-sans-serif"/>
              </a:rPr>
              <a:t> Visualisasi timeline pengembangan proyek</a:t>
            </a:r>
            <a:endParaRPr lang="en-US" sz="1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nl-NL" sz="1400" b="1" i="0" dirty="0">
                <a:solidFill>
                  <a:srgbClr val="0D0D0D"/>
                </a:solidFill>
                <a:effectLst/>
                <a:latin typeface="ui-sans-serif"/>
              </a:rPr>
              <a:t>  Tahap 1:</a:t>
            </a:r>
            <a:r>
              <a:rPr lang="nl-NL" sz="1400" b="0" i="0" dirty="0">
                <a:solidFill>
                  <a:srgbClr val="0D0D0D"/>
                </a:solidFill>
                <a:effectLst/>
                <a:latin typeface="ui-sans-serif"/>
              </a:rPr>
              <a:t> Analisis dan Desain (4 minggu)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rgbClr val="0D0D0D"/>
                </a:solidFill>
                <a:latin typeface="ui-sans-serif"/>
              </a:rPr>
              <a:t> Tahap 2: Analisis dan Desain (8 Minggu)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rgbClr val="0D0D0D"/>
                </a:solidFill>
                <a:latin typeface="ui-sans-serif"/>
              </a:rPr>
              <a:t> Tahap 3: Pengujian (4 Minggi)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rgbClr val="0D0D0D"/>
                </a:solidFill>
                <a:latin typeface="ui-sans-serif"/>
              </a:rPr>
              <a:t> Tahap 4: Peluncuran dan Pelatihan (2 Minggu)</a:t>
            </a:r>
            <a:endParaRPr lang="en-US" sz="140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54990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A471-43F1-8F48-4F7B-5F7C499FE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2334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Keuntungan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dan </a:t>
            </a:r>
            <a:r>
              <a:rPr lang="en-US" b="1" dirty="0" err="1">
                <a:solidFill>
                  <a:srgbClr val="0D0D0D"/>
                </a:solidFill>
                <a:latin typeface="ui-sans-serif"/>
              </a:rPr>
              <a:t>manf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ui-sans-serif"/>
              </a:rPr>
              <a:t>aat</a:t>
            </a:r>
            <a:endParaRPr lang="id-ID" b="1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1307D-E748-6C64-5473-E2DB35A3F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773" y="2340798"/>
            <a:ext cx="9144000" cy="98233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id-ID" sz="2000" b="1" i="0" dirty="0">
                <a:solidFill>
                  <a:srgbClr val="0D0D0D"/>
                </a:solidFill>
                <a:effectLst/>
                <a:latin typeface="ui-sans-serif"/>
              </a:rPr>
              <a:t>Keuntungan:</a:t>
            </a:r>
            <a:r>
              <a:rPr lang="id-ID" sz="2000" b="0" i="0" dirty="0">
                <a:solidFill>
                  <a:srgbClr val="0D0D0D"/>
                </a:solidFill>
                <a:effectLst/>
                <a:latin typeface="ui-sans-serif"/>
              </a:rPr>
              <a:t> Efisiensi waktu, pengurangan kesalahan, koordinasi yang lebih baik</a:t>
            </a: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sz="2000" b="1" dirty="0" err="1">
                <a:solidFill>
                  <a:srgbClr val="0D0D0D"/>
                </a:solidFill>
                <a:latin typeface="ui-sans-serif"/>
              </a:rPr>
              <a:t>Manfaat</a:t>
            </a:r>
            <a:r>
              <a:rPr lang="en-US" sz="2000" b="1" dirty="0">
                <a:solidFill>
                  <a:srgbClr val="0D0D0D"/>
                </a:solidFill>
                <a:latin typeface="ui-sans-serif"/>
              </a:rPr>
              <a:t> :</a:t>
            </a:r>
            <a:r>
              <a:rPr lang="en-US" sz="2000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id-ID" sz="2000" b="0" i="0" dirty="0">
                <a:solidFill>
                  <a:srgbClr val="0D0D0D"/>
                </a:solidFill>
                <a:effectLst/>
                <a:latin typeface="ui-sans-serif"/>
              </a:rPr>
              <a:t>Peningkatan produktivitas, transparansi, dokumentasi rapat yang baik</a:t>
            </a:r>
            <a:endParaRPr lang="en-US" sz="2000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97808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ui-sans-serif</vt:lpstr>
      <vt:lpstr>Office Theme</vt:lpstr>
      <vt:lpstr>Penggunaan Aplikasi Dalam Merencanakan Rapat di Setiap Bidang OPD </vt:lpstr>
      <vt:lpstr>Latar Belakang</vt:lpstr>
      <vt:lpstr>Arsitektur Sistem</vt:lpstr>
      <vt:lpstr>Bisnis Proses</vt:lpstr>
      <vt:lpstr>  ERD/DB Login </vt:lpstr>
      <vt:lpstr>Wireframe Manajemen Rapat</vt:lpstr>
      <vt:lpstr>SDM dan Peran</vt:lpstr>
      <vt:lpstr>Schedule pengembangan</vt:lpstr>
      <vt:lpstr>Keuntungan dan manfaat</vt:lpstr>
      <vt:lpstr>Penutup dan Tanya Jawab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Penggunaan Aplikasi Dalam Merencanakan Rapat di Setiap Bidang OPD </dc:title>
  <dc:creator>Zh4nd 234</dc:creator>
  <cp:lastModifiedBy>Zh4nd 234</cp:lastModifiedBy>
  <cp:revision>1</cp:revision>
  <dcterms:created xsi:type="dcterms:W3CDTF">2024-05-27T06:53:15Z</dcterms:created>
  <dcterms:modified xsi:type="dcterms:W3CDTF">2024-05-27T07:28:35Z</dcterms:modified>
</cp:coreProperties>
</file>