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9" r:id="rId3"/>
    <p:sldId id="284" r:id="rId4"/>
    <p:sldId id="263" r:id="rId5"/>
    <p:sldId id="290" r:id="rId6"/>
    <p:sldId id="267" r:id="rId7"/>
    <p:sldId id="268" r:id="rId8"/>
    <p:sldId id="264" r:id="rId9"/>
    <p:sldId id="285" r:id="rId10"/>
    <p:sldId id="261" r:id="rId11"/>
    <p:sldId id="279" r:id="rId12"/>
    <p:sldId id="265" r:id="rId13"/>
    <p:sldId id="266" r:id="rId14"/>
    <p:sldId id="286" r:id="rId15"/>
    <p:sldId id="262" r:id="rId16"/>
    <p:sldId id="276" r:id="rId17"/>
    <p:sldId id="270" r:id="rId18"/>
    <p:sldId id="274" r:id="rId19"/>
    <p:sldId id="291" r:id="rId20"/>
    <p:sldId id="287" r:id="rId21"/>
    <p:sldId id="280" r:id="rId22"/>
    <p:sldId id="288" r:id="rId23"/>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571"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2019/12/30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4291483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718369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447870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995457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833082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777010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375483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487827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502543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123689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441323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321266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786411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511502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464977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80204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681443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2019/12/30</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387576" y="1582090"/>
            <a:ext cx="5340191" cy="715581"/>
          </a:xfrm>
          <a:prstGeom prst="rect">
            <a:avLst/>
          </a:prstGeom>
          <a:noFill/>
        </p:spPr>
        <p:txBody>
          <a:bodyPr wrap="square" lIns="68580" tIns="34290" rIns="68580" bIns="34290" rtlCol="0">
            <a:spAutoFit/>
          </a:bodyPr>
          <a:lstStyle/>
          <a:p>
            <a:r>
              <a:rPr lang="zh-CN" altLang="en-US" sz="4200" b="1">
                <a:solidFill>
                  <a:srgbClr val="1B4367"/>
                </a:solidFill>
                <a:cs typeface="+mn-ea"/>
                <a:sym typeface="+mn-lt"/>
              </a:rPr>
              <a:t>学生选课管理系统</a:t>
            </a:r>
            <a:endParaRPr lang="zh-CN" altLang="en-US" sz="4200" b="1" dirty="0">
              <a:solidFill>
                <a:srgbClr val="1B4367"/>
              </a:solidFill>
              <a:cs typeface="+mn-ea"/>
              <a:sym typeface="+mn-lt"/>
            </a:endParaRPr>
          </a:p>
        </p:txBody>
      </p:sp>
      <p:sp>
        <p:nvSpPr>
          <p:cNvPr id="3075" name="文本框 3074"/>
          <p:cNvSpPr txBox="1"/>
          <p:nvPr/>
        </p:nvSpPr>
        <p:spPr>
          <a:xfrm>
            <a:off x="3387576" y="3215529"/>
            <a:ext cx="4094472" cy="438582"/>
          </a:xfrm>
          <a:prstGeom prst="rect">
            <a:avLst/>
          </a:prstGeom>
          <a:noFill/>
          <a:ln w="9525">
            <a:noFill/>
            <a:miter/>
          </a:ln>
          <a:effectLst/>
        </p:spPr>
        <p:txBody>
          <a:bodyPr vert="horz" wrap="square" lIns="68580" tIns="34290" rIns="68580" bIns="34290" anchor="t">
            <a:spAutoFit/>
          </a:bodyPr>
          <a:lstStyle/>
          <a:p>
            <a:pPr lvl="0" eaLnBrk="0" hangingPunct="0"/>
            <a:r>
              <a:rPr lang="zh-CN" altLang="en-US" sz="1200" dirty="0">
                <a:solidFill>
                  <a:schemeClr val="tx1">
                    <a:lumMod val="75000"/>
                    <a:lumOff val="25000"/>
                  </a:schemeClr>
                </a:solidFill>
                <a:cs typeface="+mn-ea"/>
                <a:sym typeface="+mn-lt"/>
              </a:rPr>
              <a:t>汇报人：周琛 李春菊 高文琳 陶逸辉  周敏杰 王爽 徐卓铭   汇报时间：</a:t>
            </a:r>
            <a:r>
              <a:rPr lang="en-US" altLang="zh-CN" sz="1200" dirty="0">
                <a:solidFill>
                  <a:schemeClr val="tx1">
                    <a:lumMod val="75000"/>
                    <a:lumOff val="25000"/>
                  </a:schemeClr>
                </a:solidFill>
                <a:cs typeface="+mn-ea"/>
                <a:sym typeface="+mn-lt"/>
              </a:rPr>
              <a:t>2019</a:t>
            </a:r>
            <a:r>
              <a:rPr lang="zh-CN" altLang="en-US" sz="1200" dirty="0">
                <a:solidFill>
                  <a:schemeClr val="tx1">
                    <a:lumMod val="75000"/>
                    <a:lumOff val="25000"/>
                  </a:schemeClr>
                </a:solidFill>
                <a:cs typeface="+mn-ea"/>
                <a:sym typeface="+mn-lt"/>
              </a:rPr>
              <a:t>年</a:t>
            </a:r>
            <a:r>
              <a:rPr lang="en-US" altLang="zh-CN" sz="1200" dirty="0">
                <a:solidFill>
                  <a:schemeClr val="tx1">
                    <a:lumMod val="75000"/>
                    <a:lumOff val="25000"/>
                  </a:schemeClr>
                </a:solidFill>
                <a:cs typeface="+mn-ea"/>
                <a:sym typeface="+mn-lt"/>
              </a:rPr>
              <a:t>12</a:t>
            </a:r>
            <a:r>
              <a:rPr lang="zh-CN" altLang="en-US" sz="1200" dirty="0">
                <a:solidFill>
                  <a:schemeClr val="tx1">
                    <a:lumMod val="75000"/>
                    <a:lumOff val="25000"/>
                  </a:schemeClr>
                </a:solidFill>
                <a:cs typeface="+mn-ea"/>
                <a:sym typeface="+mn-lt"/>
              </a:rPr>
              <a:t>月</a:t>
            </a:r>
            <a:r>
              <a:rPr lang="en-US" altLang="zh-CN" sz="1200" dirty="0">
                <a:solidFill>
                  <a:schemeClr val="tx1">
                    <a:lumMod val="75000"/>
                    <a:lumOff val="25000"/>
                  </a:schemeClr>
                </a:solidFill>
                <a:cs typeface="+mn-ea"/>
                <a:sym typeface="+mn-lt"/>
              </a:rPr>
              <a:t>30</a:t>
            </a:r>
            <a:r>
              <a:rPr lang="zh-CN" altLang="en-US" sz="1200" dirty="0">
                <a:solidFill>
                  <a:schemeClr val="tx1">
                    <a:lumMod val="75000"/>
                    <a:lumOff val="25000"/>
                  </a:schemeClr>
                </a:solidFill>
                <a:cs typeface="+mn-ea"/>
                <a:sym typeface="+mn-lt"/>
              </a:rPr>
              <a:t>日</a:t>
            </a:r>
          </a:p>
        </p:txBody>
      </p:sp>
      <p:sp>
        <p:nvSpPr>
          <p:cNvPr id="9" name="文本框 8"/>
          <p:cNvSpPr txBox="1"/>
          <p:nvPr/>
        </p:nvSpPr>
        <p:spPr>
          <a:xfrm>
            <a:off x="3387576" y="2283020"/>
            <a:ext cx="5358765" cy="292388"/>
          </a:xfrm>
          <a:prstGeom prst="rect">
            <a:avLst/>
          </a:prstGeom>
          <a:noFill/>
        </p:spPr>
        <p:txBody>
          <a:bodyPr wrap="square" lIns="68580" tIns="34290" rIns="68580" bIns="34290" rtlCol="0">
            <a:spAutoFit/>
          </a:bodyPr>
          <a:lstStyle/>
          <a:p>
            <a:pPr lvl="0" eaLnBrk="0" hangingPunct="0"/>
            <a:r>
              <a:rPr lang="en-US" altLang="zh-CN" sz="1450" dirty="0">
                <a:solidFill>
                  <a:srgbClr val="1B4367"/>
                </a:solidFill>
                <a:cs typeface="+mn-ea"/>
                <a:sym typeface="+mn-lt"/>
              </a:rPr>
              <a:t>FINAL PRACTICE DEFENSE</a:t>
            </a:r>
          </a:p>
        </p:txBody>
      </p:sp>
      <p:sp>
        <p:nvSpPr>
          <p:cNvPr id="121" name="TextBox 120"/>
          <p:cNvSpPr txBox="1"/>
          <p:nvPr/>
        </p:nvSpPr>
        <p:spPr>
          <a:xfrm>
            <a:off x="3458668" y="2626926"/>
            <a:ext cx="3336584" cy="510778"/>
          </a:xfrm>
          <a:prstGeom prst="roundRect">
            <a:avLst/>
          </a:prstGeom>
          <a:solidFill>
            <a:srgbClr val="1B4367"/>
          </a:solidFill>
        </p:spPr>
        <p:txBody>
          <a:bodyPr wrap="square" rtlCol="0">
            <a:spAutoFit/>
          </a:bodyPr>
          <a:lstStyle/>
          <a:p>
            <a:r>
              <a:rPr lang="zh-CN" altLang="en-US" sz="1200" dirty="0">
                <a:solidFill>
                  <a:schemeClr val="bg1"/>
                </a:solidFill>
                <a:cs typeface="+mn-ea"/>
                <a:sym typeface="+mn-lt"/>
              </a:rPr>
              <a:t>计信学院计科系</a:t>
            </a:r>
            <a:r>
              <a:rPr lang="en-US" altLang="zh-CN" sz="1200" dirty="0">
                <a:solidFill>
                  <a:schemeClr val="bg1"/>
                </a:solidFill>
                <a:cs typeface="+mn-ea"/>
                <a:sym typeface="+mn-lt"/>
              </a:rPr>
              <a:t>17</a:t>
            </a:r>
            <a:r>
              <a:rPr lang="zh-CN" altLang="en-US" sz="1200" dirty="0">
                <a:solidFill>
                  <a:schemeClr val="bg1"/>
                </a:solidFill>
                <a:cs typeface="+mn-ea"/>
                <a:sym typeface="+mn-lt"/>
              </a:rPr>
              <a:t>年级</a:t>
            </a:r>
            <a:r>
              <a:rPr lang="en-US" altLang="zh-CN" sz="1200" dirty="0">
                <a:solidFill>
                  <a:schemeClr val="bg1"/>
                </a:solidFill>
                <a:cs typeface="+mn-ea"/>
                <a:sym typeface="+mn-lt"/>
              </a:rPr>
              <a:t>01</a:t>
            </a:r>
            <a:r>
              <a:rPr lang="zh-CN" altLang="en-US" sz="1200" dirty="0">
                <a:solidFill>
                  <a:schemeClr val="bg1"/>
                </a:solidFill>
                <a:cs typeface="+mn-ea"/>
                <a:sym typeface="+mn-lt"/>
              </a:rPr>
              <a:t>班      </a:t>
            </a:r>
            <a:endParaRPr lang="en-US" altLang="zh-CN" sz="1200" dirty="0">
              <a:solidFill>
                <a:schemeClr val="bg1"/>
              </a:solidFill>
              <a:cs typeface="+mn-ea"/>
              <a:sym typeface="+mn-lt"/>
            </a:endParaRPr>
          </a:p>
          <a:p>
            <a:r>
              <a:rPr lang="zh-CN" altLang="en-US" sz="1200" dirty="0">
                <a:solidFill>
                  <a:schemeClr val="bg1"/>
                </a:solidFill>
                <a:cs typeface="+mn-ea"/>
                <a:sym typeface="+mn-lt"/>
              </a:rPr>
              <a:t> 专业：计算机科学与技术</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8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par>
                          <p:cTn id="20" fill="hold">
                            <p:stCondLst>
                              <p:cond delay="2300"/>
                            </p:stCondLst>
                            <p:childTnLst>
                              <p:par>
                                <p:cTn id="21" presetID="14" presetClass="entr" presetSubtype="10" fill="hold" grpId="0" nodeType="after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randombar(horizontal)">
                                      <p:cBhvr>
                                        <p:cTn id="23" dur="500"/>
                                        <p:tgtEl>
                                          <p:spTgt spid="121"/>
                                        </p:tgtEl>
                                      </p:cBhvr>
                                    </p:animEffect>
                                  </p:childTnLst>
                                </p:cTn>
                              </p:par>
                            </p:childTnLst>
                          </p:cTn>
                        </p:par>
                        <p:par>
                          <p:cTn id="24" fill="hold">
                            <p:stCondLst>
                              <p:cond delay="2800"/>
                            </p:stCondLst>
                            <p:childTnLst>
                              <p:par>
                                <p:cTn id="25" presetID="12" presetClass="entr" presetSubtype="8" fill="hold" grpId="0" nodeType="afterEffect">
                                  <p:stCondLst>
                                    <p:cond delay="0"/>
                                  </p:stCondLst>
                                  <p:childTnLst>
                                    <p:set>
                                      <p:cBhvr>
                                        <p:cTn id="26" dur="1" fill="hold">
                                          <p:stCondLst>
                                            <p:cond delay="0"/>
                                          </p:stCondLst>
                                        </p:cTn>
                                        <p:tgtEl>
                                          <p:spTgt spid="3075"/>
                                        </p:tgtEl>
                                        <p:attrNameLst>
                                          <p:attrName>style.visibility</p:attrName>
                                        </p:attrNameLst>
                                      </p:cBhvr>
                                      <p:to>
                                        <p:strVal val="visible"/>
                                      </p:to>
                                    </p:set>
                                    <p:anim calcmode="lin" valueType="num">
                                      <p:cBhvr additive="base">
                                        <p:cTn id="27" dur="500"/>
                                        <p:tgtEl>
                                          <p:spTgt spid="3075"/>
                                        </p:tgtEl>
                                        <p:attrNameLst>
                                          <p:attrName>ppt_x</p:attrName>
                                        </p:attrNameLst>
                                      </p:cBhvr>
                                      <p:tavLst>
                                        <p:tav tm="0">
                                          <p:val>
                                            <p:strVal val="#ppt_x-#ppt_w*1.125000"/>
                                          </p:val>
                                        </p:tav>
                                        <p:tav tm="100000">
                                          <p:val>
                                            <p:strVal val="#ppt_x"/>
                                          </p:val>
                                        </p:tav>
                                      </p:tavLst>
                                    </p:anim>
                                    <p:animEffect transition="in" filter="wipe(right)">
                                      <p:cBhvr>
                                        <p:cTn id="28"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p:bldP spid="9" grpId="0"/>
      <p:bldP spid="1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思路与要求</a:t>
            </a:r>
          </a:p>
        </p:txBody>
      </p:sp>
      <p:grpSp>
        <p:nvGrpSpPr>
          <p:cNvPr id="48" name="组合 27"/>
          <p:cNvGrpSpPr>
            <a:grpSpLocks/>
          </p:cNvGrpSpPr>
          <p:nvPr/>
        </p:nvGrpSpPr>
        <p:grpSpPr bwMode="auto">
          <a:xfrm>
            <a:off x="966337" y="2223043"/>
            <a:ext cx="1624013" cy="783894"/>
            <a:chOff x="0" y="234675"/>
            <a:chExt cx="2166010" cy="1045342"/>
          </a:xfrm>
          <a:solidFill>
            <a:srgbClr val="1B4367"/>
          </a:solidFill>
        </p:grpSpPr>
        <p:sp>
          <p:nvSpPr>
            <p:cNvPr id="49" name="任意多边形 14"/>
            <p:cNvSpPr>
              <a:spLocks/>
            </p:cNvSpPr>
            <p:nvPr/>
          </p:nvSpPr>
          <p:spPr bwMode="auto">
            <a:xfrm>
              <a:off x="433519" y="234675"/>
              <a:ext cx="1732491" cy="1045342"/>
            </a:xfrm>
            <a:prstGeom prst="roundRect">
              <a:avLst/>
            </a:prstGeom>
            <a:grpFill/>
            <a:ln w="9525">
              <a:solidFill>
                <a:schemeClr val="tx1">
                  <a:lumMod val="75000"/>
                  <a:lumOff val="25000"/>
                </a:schemeClr>
              </a:solidFill>
              <a:miter lim="800000"/>
              <a:headEnd/>
              <a:tailEnd/>
            </a:ln>
          </p:spPr>
          <p:txBody>
            <a:bodyPr lIns="481462" tIns="239269" rIns="478992" bIns="239269" anchor="ctr"/>
            <a:lstStyle/>
            <a:p>
              <a:pPr marL="128588" lvl="1" indent="-128588" defTabSz="633413" eaLnBrk="1" hangingPunct="1">
                <a:lnSpc>
                  <a:spcPct val="90000"/>
                </a:lnSpc>
                <a:spcAft>
                  <a:spcPct val="15000"/>
                </a:spcAft>
                <a:buFont typeface="Arial" charset="0"/>
                <a:buChar char="•"/>
              </a:pPr>
              <a:endParaRPr lang="zh-CN" altLang="en-US" sz="1400">
                <a:solidFill>
                  <a:schemeClr val="bg1"/>
                </a:solidFill>
                <a:latin typeface="微软雅黑" pitchFamily="34" charset="-122"/>
                <a:ea typeface="微软雅黑" pitchFamily="34" charset="-122"/>
              </a:endParaRPr>
            </a:p>
            <a:p>
              <a:pPr marL="128588" lvl="1" indent="-128588" defTabSz="633413" eaLnBrk="1" hangingPunct="1">
                <a:lnSpc>
                  <a:spcPct val="90000"/>
                </a:lnSpc>
                <a:spcAft>
                  <a:spcPct val="15000"/>
                </a:spcAft>
                <a:buFont typeface="Arial" charset="0"/>
                <a:buChar char="•"/>
              </a:pPr>
              <a:endParaRPr lang="zh-CN" altLang="en-US" sz="1400">
                <a:solidFill>
                  <a:schemeClr val="bg1"/>
                </a:solidFill>
                <a:latin typeface="微软雅黑" pitchFamily="34" charset="-122"/>
                <a:ea typeface="微软雅黑" pitchFamily="34" charset="-122"/>
              </a:endParaRPr>
            </a:p>
          </p:txBody>
        </p:sp>
        <p:sp>
          <p:nvSpPr>
            <p:cNvPr id="50" name="任意多边形 15"/>
            <p:cNvSpPr>
              <a:spLocks/>
            </p:cNvSpPr>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01</a:t>
              </a:r>
              <a:endParaRPr lang="zh-CN" altLang="en-US" sz="2100">
                <a:solidFill>
                  <a:schemeClr val="bg1"/>
                </a:solidFill>
                <a:latin typeface="微软雅黑" pitchFamily="34" charset="-122"/>
                <a:ea typeface="微软雅黑" pitchFamily="34" charset="-122"/>
              </a:endParaRPr>
            </a:p>
          </p:txBody>
        </p:sp>
        <p:sp>
          <p:nvSpPr>
            <p:cNvPr id="51" name="Freeform 13"/>
            <p:cNvSpPr>
              <a:spLocks/>
            </p:cNvSpPr>
            <p:nvPr/>
          </p:nvSpPr>
          <p:spPr bwMode="auto">
            <a:xfrm>
              <a:off x="1202687" y="583515"/>
              <a:ext cx="371639" cy="347662"/>
            </a:xfrm>
            <a:custGeom>
              <a:avLst/>
              <a:gdLst>
                <a:gd name="T0" fmla="*/ 489318417 w 257"/>
                <a:gd name="T1" fmla="*/ 49945036 h 241"/>
                <a:gd name="T2" fmla="*/ 384763496 w 257"/>
                <a:gd name="T3" fmla="*/ 0 h 241"/>
                <a:gd name="T4" fmla="*/ 288572622 w 257"/>
                <a:gd name="T5" fmla="*/ 49945036 h 241"/>
                <a:gd name="T6" fmla="*/ 41821679 w 257"/>
                <a:gd name="T7" fmla="*/ 299670218 h 241"/>
                <a:gd name="T8" fmla="*/ 41821679 w 257"/>
                <a:gd name="T9" fmla="*/ 457829019 h 241"/>
                <a:gd name="T10" fmla="*/ 198654783 w 257"/>
                <a:gd name="T11" fmla="*/ 457829019 h 241"/>
                <a:gd name="T12" fmla="*/ 432859656 w 257"/>
                <a:gd name="T13" fmla="*/ 220590818 h 241"/>
                <a:gd name="T14" fmla="*/ 443314715 w 257"/>
                <a:gd name="T15" fmla="*/ 93646583 h 241"/>
                <a:gd name="T16" fmla="*/ 319939243 w 257"/>
                <a:gd name="T17" fmla="*/ 106133563 h 241"/>
                <a:gd name="T18" fmla="*/ 92008851 w 257"/>
                <a:gd name="T19" fmla="*/ 339209918 h 241"/>
                <a:gd name="T20" fmla="*/ 92008851 w 257"/>
                <a:gd name="T21" fmla="*/ 362100792 h 241"/>
                <a:gd name="T22" fmla="*/ 115011425 w 257"/>
                <a:gd name="T23" fmla="*/ 362100792 h 241"/>
                <a:gd name="T24" fmla="*/ 342941817 w 257"/>
                <a:gd name="T25" fmla="*/ 129024437 h 241"/>
                <a:gd name="T26" fmla="*/ 422403152 w 257"/>
                <a:gd name="T27" fmla="*/ 116538899 h 241"/>
                <a:gd name="T28" fmla="*/ 409857082 w 257"/>
                <a:gd name="T29" fmla="*/ 197698501 h 241"/>
                <a:gd name="T30" fmla="*/ 175653655 w 257"/>
                <a:gd name="T31" fmla="*/ 434936703 h 241"/>
                <a:gd name="T32" fmla="*/ 64824253 w 257"/>
                <a:gd name="T33" fmla="*/ 434936703 h 241"/>
                <a:gd name="T34" fmla="*/ 64824253 w 257"/>
                <a:gd name="T35" fmla="*/ 322561092 h 241"/>
                <a:gd name="T36" fmla="*/ 311575196 w 257"/>
                <a:gd name="T37" fmla="*/ 70755709 h 241"/>
                <a:gd name="T38" fmla="*/ 384763496 w 257"/>
                <a:gd name="T39" fmla="*/ 33296210 h 241"/>
                <a:gd name="T40" fmla="*/ 466317289 w 257"/>
                <a:gd name="T41" fmla="*/ 72835910 h 241"/>
                <a:gd name="T42" fmla="*/ 503956945 w 257"/>
                <a:gd name="T43" fmla="*/ 153996955 h 241"/>
                <a:gd name="T44" fmla="*/ 466317289 w 257"/>
                <a:gd name="T45" fmla="*/ 230994711 h 241"/>
                <a:gd name="T46" fmla="*/ 328303290 w 257"/>
                <a:gd name="T47" fmla="*/ 370424484 h 241"/>
                <a:gd name="T48" fmla="*/ 328303290 w 257"/>
                <a:gd name="T49" fmla="*/ 393316801 h 241"/>
                <a:gd name="T50" fmla="*/ 351305864 w 257"/>
                <a:gd name="T51" fmla="*/ 393316801 h 241"/>
                <a:gd name="T52" fmla="*/ 487227405 w 257"/>
                <a:gd name="T53" fmla="*/ 253887028 h 241"/>
                <a:gd name="T54" fmla="*/ 535323565 w 257"/>
                <a:gd name="T55" fmla="*/ 156078599 h 241"/>
                <a:gd name="T56" fmla="*/ 489318417 w 257"/>
                <a:gd name="T57" fmla="*/ 49945036 h 2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7" h="241">
                  <a:moveTo>
                    <a:pt x="234" y="24"/>
                  </a:moveTo>
                  <a:cubicBezTo>
                    <a:pt x="218" y="8"/>
                    <a:pt x="201" y="0"/>
                    <a:pt x="184" y="0"/>
                  </a:cubicBezTo>
                  <a:cubicBezTo>
                    <a:pt x="156" y="2"/>
                    <a:pt x="138" y="23"/>
                    <a:pt x="138" y="24"/>
                  </a:cubicBezTo>
                  <a:cubicBezTo>
                    <a:pt x="20" y="144"/>
                    <a:pt x="20" y="144"/>
                    <a:pt x="20" y="144"/>
                  </a:cubicBezTo>
                  <a:cubicBezTo>
                    <a:pt x="0" y="165"/>
                    <a:pt x="0" y="199"/>
                    <a:pt x="20" y="220"/>
                  </a:cubicBezTo>
                  <a:cubicBezTo>
                    <a:pt x="41" y="241"/>
                    <a:pt x="74" y="241"/>
                    <a:pt x="95" y="220"/>
                  </a:cubicBezTo>
                  <a:cubicBezTo>
                    <a:pt x="207" y="106"/>
                    <a:pt x="207" y="106"/>
                    <a:pt x="207" y="106"/>
                  </a:cubicBezTo>
                  <a:cubicBezTo>
                    <a:pt x="224" y="88"/>
                    <a:pt x="227" y="61"/>
                    <a:pt x="212" y="45"/>
                  </a:cubicBezTo>
                  <a:cubicBezTo>
                    <a:pt x="198" y="30"/>
                    <a:pt x="171" y="33"/>
                    <a:pt x="153" y="51"/>
                  </a:cubicBezTo>
                  <a:cubicBezTo>
                    <a:pt x="44" y="163"/>
                    <a:pt x="44" y="163"/>
                    <a:pt x="44" y="163"/>
                  </a:cubicBezTo>
                  <a:cubicBezTo>
                    <a:pt x="41" y="166"/>
                    <a:pt x="41" y="171"/>
                    <a:pt x="44" y="174"/>
                  </a:cubicBezTo>
                  <a:cubicBezTo>
                    <a:pt x="47" y="177"/>
                    <a:pt x="52" y="177"/>
                    <a:pt x="55" y="174"/>
                  </a:cubicBezTo>
                  <a:cubicBezTo>
                    <a:pt x="164" y="62"/>
                    <a:pt x="164" y="62"/>
                    <a:pt x="164" y="62"/>
                  </a:cubicBezTo>
                  <a:cubicBezTo>
                    <a:pt x="176" y="50"/>
                    <a:pt x="193" y="47"/>
                    <a:pt x="202" y="56"/>
                  </a:cubicBezTo>
                  <a:cubicBezTo>
                    <a:pt x="210" y="65"/>
                    <a:pt x="208" y="83"/>
                    <a:pt x="196" y="95"/>
                  </a:cubicBezTo>
                  <a:cubicBezTo>
                    <a:pt x="84" y="209"/>
                    <a:pt x="84" y="209"/>
                    <a:pt x="84" y="209"/>
                  </a:cubicBezTo>
                  <a:cubicBezTo>
                    <a:pt x="70" y="225"/>
                    <a:pt x="46" y="225"/>
                    <a:pt x="31" y="209"/>
                  </a:cubicBezTo>
                  <a:cubicBezTo>
                    <a:pt x="16" y="194"/>
                    <a:pt x="16" y="170"/>
                    <a:pt x="31" y="155"/>
                  </a:cubicBezTo>
                  <a:cubicBezTo>
                    <a:pt x="149" y="34"/>
                    <a:pt x="149" y="34"/>
                    <a:pt x="149" y="34"/>
                  </a:cubicBezTo>
                  <a:cubicBezTo>
                    <a:pt x="149" y="34"/>
                    <a:pt x="163" y="17"/>
                    <a:pt x="184" y="16"/>
                  </a:cubicBezTo>
                  <a:cubicBezTo>
                    <a:pt x="197" y="15"/>
                    <a:pt x="210" y="22"/>
                    <a:pt x="223" y="35"/>
                  </a:cubicBezTo>
                  <a:cubicBezTo>
                    <a:pt x="236" y="47"/>
                    <a:pt x="242" y="61"/>
                    <a:pt x="241" y="74"/>
                  </a:cubicBezTo>
                  <a:cubicBezTo>
                    <a:pt x="240" y="95"/>
                    <a:pt x="224" y="111"/>
                    <a:pt x="223" y="111"/>
                  </a:cubicBezTo>
                  <a:cubicBezTo>
                    <a:pt x="157" y="178"/>
                    <a:pt x="157" y="178"/>
                    <a:pt x="157" y="178"/>
                  </a:cubicBezTo>
                  <a:cubicBezTo>
                    <a:pt x="155" y="181"/>
                    <a:pt x="155" y="186"/>
                    <a:pt x="157" y="189"/>
                  </a:cubicBezTo>
                  <a:cubicBezTo>
                    <a:pt x="160" y="192"/>
                    <a:pt x="165" y="192"/>
                    <a:pt x="168" y="189"/>
                  </a:cubicBezTo>
                  <a:cubicBezTo>
                    <a:pt x="233" y="122"/>
                    <a:pt x="233" y="122"/>
                    <a:pt x="233" y="122"/>
                  </a:cubicBezTo>
                  <a:cubicBezTo>
                    <a:pt x="234" y="122"/>
                    <a:pt x="255" y="103"/>
                    <a:pt x="256" y="75"/>
                  </a:cubicBezTo>
                  <a:cubicBezTo>
                    <a:pt x="257" y="57"/>
                    <a:pt x="249" y="40"/>
                    <a:pt x="234" y="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latin typeface="微软雅黑" pitchFamily="34" charset="-122"/>
                <a:ea typeface="微软雅黑" pitchFamily="34" charset="-122"/>
              </a:endParaRPr>
            </a:p>
          </p:txBody>
        </p:sp>
      </p:grpSp>
      <p:grpSp>
        <p:nvGrpSpPr>
          <p:cNvPr id="52" name="组合 29"/>
          <p:cNvGrpSpPr>
            <a:grpSpLocks/>
          </p:cNvGrpSpPr>
          <p:nvPr/>
        </p:nvGrpSpPr>
        <p:grpSpPr bwMode="auto">
          <a:xfrm>
            <a:off x="4598533" y="2223043"/>
            <a:ext cx="1625204" cy="783894"/>
            <a:chOff x="0" y="234675"/>
            <a:chExt cx="2166010" cy="1045342"/>
          </a:xfrm>
          <a:solidFill>
            <a:srgbClr val="1B4367"/>
          </a:solidFill>
        </p:grpSpPr>
        <p:sp>
          <p:nvSpPr>
            <p:cNvPr id="53" name="任意多边形 18"/>
            <p:cNvSpPr>
              <a:spLocks/>
            </p:cNvSpPr>
            <p:nvPr/>
          </p:nvSpPr>
          <p:spPr bwMode="auto">
            <a:xfrm>
              <a:off x="433202" y="234675"/>
              <a:ext cx="1732808" cy="1045342"/>
            </a:xfrm>
            <a:prstGeom prst="roundRect">
              <a:avLst/>
            </a:prstGeom>
            <a:grpFill/>
            <a:ln w="9525">
              <a:solidFill>
                <a:schemeClr val="tx1">
                  <a:lumMod val="75000"/>
                  <a:lumOff val="25000"/>
                </a:schemeClr>
              </a:solidFill>
              <a:miter lim="800000"/>
              <a:headEnd/>
              <a:tailEnd/>
            </a:ln>
          </p:spPr>
          <p:txBody>
            <a:bodyPr lIns="481462" tIns="239269" rIns="478992" bIns="239269" anchor="ctr"/>
            <a:lstStyle/>
            <a:p>
              <a:pPr marL="128588" lvl="1" indent="-128588" defTabSz="633413" eaLnBrk="1" hangingPunct="1">
                <a:lnSpc>
                  <a:spcPct val="90000"/>
                </a:lnSpc>
                <a:spcAft>
                  <a:spcPct val="15000"/>
                </a:spcAft>
                <a:buFont typeface="Arial" charset="0"/>
                <a:buChar char="•"/>
              </a:pPr>
              <a:endParaRPr lang="zh-CN" altLang="en-US" sz="1400">
                <a:solidFill>
                  <a:schemeClr val="bg1"/>
                </a:solidFill>
                <a:latin typeface="微软雅黑" pitchFamily="34" charset="-122"/>
                <a:ea typeface="微软雅黑" pitchFamily="34" charset="-122"/>
              </a:endParaRPr>
            </a:p>
            <a:p>
              <a:pPr marL="128588" lvl="1" indent="-128588" defTabSz="633413" eaLnBrk="1" hangingPunct="1">
                <a:lnSpc>
                  <a:spcPct val="90000"/>
                </a:lnSpc>
                <a:spcAft>
                  <a:spcPct val="15000"/>
                </a:spcAft>
                <a:buFont typeface="Arial" charset="0"/>
                <a:buChar char="•"/>
              </a:pPr>
              <a:endParaRPr lang="zh-CN" altLang="en-US" sz="1400">
                <a:solidFill>
                  <a:schemeClr val="bg1"/>
                </a:solidFill>
                <a:latin typeface="微软雅黑" pitchFamily="34" charset="-122"/>
                <a:ea typeface="微软雅黑" pitchFamily="34" charset="-122"/>
              </a:endParaRPr>
            </a:p>
          </p:txBody>
        </p:sp>
        <p:sp>
          <p:nvSpPr>
            <p:cNvPr id="54" name="任意多边形 19"/>
            <p:cNvSpPr>
              <a:spLocks/>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03</a:t>
              </a:r>
              <a:endParaRPr lang="zh-CN" altLang="en-US" sz="2100">
                <a:solidFill>
                  <a:schemeClr val="bg1"/>
                </a:solidFill>
                <a:latin typeface="微软雅黑" pitchFamily="34" charset="-122"/>
                <a:ea typeface="微软雅黑" pitchFamily="34" charset="-122"/>
              </a:endParaRPr>
            </a:p>
          </p:txBody>
        </p:sp>
        <p:sp>
          <p:nvSpPr>
            <p:cNvPr id="55" name="Freeform 14"/>
            <p:cNvSpPr>
              <a:spLocks noEditPoints="1"/>
            </p:cNvSpPr>
            <p:nvPr/>
          </p:nvSpPr>
          <p:spPr bwMode="auto">
            <a:xfrm>
              <a:off x="1212278" y="581118"/>
              <a:ext cx="352457" cy="352457"/>
            </a:xfrm>
            <a:custGeom>
              <a:avLst/>
              <a:gdLst>
                <a:gd name="T0" fmla="*/ 327681910 w 147"/>
                <a:gd name="T1" fmla="*/ 845074400 h 147"/>
                <a:gd name="T2" fmla="*/ 0 w 147"/>
                <a:gd name="T3" fmla="*/ 0 h 147"/>
                <a:gd name="T4" fmla="*/ 845074400 w 147"/>
                <a:gd name="T5" fmla="*/ 356425138 h 147"/>
                <a:gd name="T6" fmla="*/ 454156429 w 147"/>
                <a:gd name="T7" fmla="*/ 454156429 h 147"/>
                <a:gd name="T8" fmla="*/ 327681910 w 147"/>
                <a:gd name="T9" fmla="*/ 845074400 h 147"/>
                <a:gd name="T10" fmla="*/ 97728893 w 147"/>
                <a:gd name="T11" fmla="*/ 97728893 h 147"/>
                <a:gd name="T12" fmla="*/ 321932306 w 147"/>
                <a:gd name="T13" fmla="*/ 684107049 h 147"/>
                <a:gd name="T14" fmla="*/ 413913992 w 147"/>
                <a:gd name="T15" fmla="*/ 413913992 h 147"/>
                <a:gd name="T16" fmla="*/ 678359842 w 147"/>
                <a:gd name="T17" fmla="*/ 344928327 h 147"/>
                <a:gd name="T18" fmla="*/ 97728893 w 147"/>
                <a:gd name="T19" fmla="*/ 97728893 h 1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 h="147">
                  <a:moveTo>
                    <a:pt x="57" y="147"/>
                  </a:moveTo>
                  <a:lnTo>
                    <a:pt x="0" y="0"/>
                  </a:lnTo>
                  <a:lnTo>
                    <a:pt x="147" y="62"/>
                  </a:lnTo>
                  <a:lnTo>
                    <a:pt x="79" y="79"/>
                  </a:lnTo>
                  <a:lnTo>
                    <a:pt x="57" y="147"/>
                  </a:lnTo>
                  <a:close/>
                  <a:moveTo>
                    <a:pt x="17" y="17"/>
                  </a:moveTo>
                  <a:lnTo>
                    <a:pt x="56" y="119"/>
                  </a:lnTo>
                  <a:lnTo>
                    <a:pt x="72" y="72"/>
                  </a:lnTo>
                  <a:lnTo>
                    <a:pt x="118" y="60"/>
                  </a:lnTo>
                  <a:lnTo>
                    <a:pt x="17"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latin typeface="微软雅黑" pitchFamily="34" charset="-122"/>
                <a:ea typeface="微软雅黑" pitchFamily="34" charset="-122"/>
              </a:endParaRPr>
            </a:p>
          </p:txBody>
        </p:sp>
      </p:grpSp>
      <p:grpSp>
        <p:nvGrpSpPr>
          <p:cNvPr id="56" name="组合 28"/>
          <p:cNvGrpSpPr>
            <a:grpSpLocks/>
          </p:cNvGrpSpPr>
          <p:nvPr/>
        </p:nvGrpSpPr>
        <p:grpSpPr bwMode="auto">
          <a:xfrm>
            <a:off x="2781840" y="2223043"/>
            <a:ext cx="1625203" cy="783894"/>
            <a:chOff x="0" y="234675"/>
            <a:chExt cx="2166010" cy="1045342"/>
          </a:xfrm>
          <a:solidFill>
            <a:srgbClr val="1B4367"/>
          </a:solidFill>
        </p:grpSpPr>
        <p:sp>
          <p:nvSpPr>
            <p:cNvPr id="57" name="任意多边形 16"/>
            <p:cNvSpPr>
              <a:spLocks/>
            </p:cNvSpPr>
            <p:nvPr/>
          </p:nvSpPr>
          <p:spPr bwMode="auto">
            <a:xfrm>
              <a:off x="433203" y="234675"/>
              <a:ext cx="1732807" cy="1045342"/>
            </a:xfrm>
            <a:prstGeom prst="roundRect">
              <a:avLst/>
            </a:prstGeom>
            <a:grpFill/>
            <a:ln w="9525">
              <a:solidFill>
                <a:schemeClr val="tx1">
                  <a:lumMod val="75000"/>
                  <a:lumOff val="25000"/>
                </a:schemeClr>
              </a:solidFill>
              <a:miter lim="800000"/>
              <a:headEnd/>
              <a:tailEnd/>
            </a:ln>
          </p:spPr>
          <p:txBody>
            <a:bodyPr lIns="481462" tIns="239269" rIns="478992" bIns="239269" anchor="ctr"/>
            <a:lstStyle/>
            <a:p>
              <a:pPr marL="128588" lvl="1" indent="-128588" defTabSz="633413" eaLnBrk="1" hangingPunct="1">
                <a:lnSpc>
                  <a:spcPct val="90000"/>
                </a:lnSpc>
                <a:spcAft>
                  <a:spcPct val="15000"/>
                </a:spcAft>
                <a:buFont typeface="Arial" charset="0"/>
                <a:buChar char="•"/>
              </a:pPr>
              <a:endParaRPr lang="zh-CN" altLang="en-US" sz="1400" dirty="0">
                <a:solidFill>
                  <a:schemeClr val="bg1"/>
                </a:solidFill>
                <a:latin typeface="微软雅黑" pitchFamily="34" charset="-122"/>
                <a:ea typeface="微软雅黑" pitchFamily="34" charset="-122"/>
              </a:endParaRPr>
            </a:p>
            <a:p>
              <a:pPr marL="128588" lvl="1" indent="-128588" defTabSz="633413" eaLnBrk="1" hangingPunct="1">
                <a:lnSpc>
                  <a:spcPct val="90000"/>
                </a:lnSpc>
                <a:spcAft>
                  <a:spcPct val="15000"/>
                </a:spcAft>
                <a:buFont typeface="Arial" charset="0"/>
                <a:buChar char="•"/>
              </a:pPr>
              <a:endParaRPr lang="zh-CN" altLang="en-US" sz="1400" dirty="0">
                <a:solidFill>
                  <a:schemeClr val="bg1"/>
                </a:solidFill>
                <a:latin typeface="微软雅黑" pitchFamily="34" charset="-122"/>
                <a:ea typeface="微软雅黑" pitchFamily="34" charset="-122"/>
              </a:endParaRPr>
            </a:p>
          </p:txBody>
        </p:sp>
        <p:sp>
          <p:nvSpPr>
            <p:cNvPr id="58" name="任意多边形 17"/>
            <p:cNvSpPr>
              <a:spLocks/>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02</a:t>
              </a:r>
              <a:endParaRPr lang="zh-CN" altLang="en-US" sz="2100">
                <a:solidFill>
                  <a:schemeClr val="bg1"/>
                </a:solidFill>
                <a:latin typeface="微软雅黑" pitchFamily="34" charset="-122"/>
                <a:ea typeface="微软雅黑" pitchFamily="34" charset="-122"/>
              </a:endParaRPr>
            </a:p>
          </p:txBody>
        </p:sp>
        <p:sp>
          <p:nvSpPr>
            <p:cNvPr id="59" name="Freeform 19"/>
            <p:cNvSpPr>
              <a:spLocks noEditPoints="1"/>
            </p:cNvSpPr>
            <p:nvPr/>
          </p:nvSpPr>
          <p:spPr bwMode="auto">
            <a:xfrm>
              <a:off x="1157132" y="608691"/>
              <a:ext cx="462749" cy="297310"/>
            </a:xfrm>
            <a:custGeom>
              <a:avLst/>
              <a:gdLst>
                <a:gd name="T0" fmla="*/ 516520434 w 320"/>
                <a:gd name="T1" fmla="*/ 429093379 h 206"/>
                <a:gd name="T2" fmla="*/ 98284995 w 320"/>
                <a:gd name="T3" fmla="*/ 429093379 h 206"/>
                <a:gd name="T4" fmla="*/ 0 w 320"/>
                <a:gd name="T5" fmla="*/ 306197548 h 206"/>
                <a:gd name="T6" fmla="*/ 127562546 w 320"/>
                <a:gd name="T7" fmla="*/ 185384331 h 206"/>
                <a:gd name="T8" fmla="*/ 340862359 w 320"/>
                <a:gd name="T9" fmla="*/ 0 h 206"/>
                <a:gd name="T10" fmla="*/ 549980079 w 320"/>
                <a:gd name="T11" fmla="*/ 141642236 h 206"/>
                <a:gd name="T12" fmla="*/ 669176991 w 320"/>
                <a:gd name="T13" fmla="*/ 283284473 h 206"/>
                <a:gd name="T14" fmla="*/ 516520434 w 320"/>
                <a:gd name="T15" fmla="*/ 429093379 h 206"/>
                <a:gd name="T16" fmla="*/ 102467090 w 320"/>
                <a:gd name="T17" fmla="*/ 397848407 h 206"/>
                <a:gd name="T18" fmla="*/ 516520434 w 320"/>
                <a:gd name="T19" fmla="*/ 397848407 h 206"/>
                <a:gd name="T20" fmla="*/ 637809839 w 320"/>
                <a:gd name="T21" fmla="*/ 283284473 h 206"/>
                <a:gd name="T22" fmla="*/ 535341303 w 320"/>
                <a:gd name="T23" fmla="*/ 170804595 h 206"/>
                <a:gd name="T24" fmla="*/ 524886068 w 320"/>
                <a:gd name="T25" fmla="*/ 170804595 h 206"/>
                <a:gd name="T26" fmla="*/ 522795021 w 320"/>
                <a:gd name="T27" fmla="*/ 160388642 h 206"/>
                <a:gd name="T28" fmla="*/ 340862359 w 320"/>
                <a:gd name="T29" fmla="*/ 33327585 h 206"/>
                <a:gd name="T30" fmla="*/ 156838651 w 320"/>
                <a:gd name="T31" fmla="*/ 204132180 h 206"/>
                <a:gd name="T32" fmla="*/ 156838651 w 320"/>
                <a:gd name="T33" fmla="*/ 222878586 h 206"/>
                <a:gd name="T34" fmla="*/ 138017781 w 320"/>
                <a:gd name="T35" fmla="*/ 218713359 h 206"/>
                <a:gd name="T36" fmla="*/ 123379006 w 320"/>
                <a:gd name="T37" fmla="*/ 218713359 h 206"/>
                <a:gd name="T38" fmla="*/ 31367152 w 320"/>
                <a:gd name="T39" fmla="*/ 306197548 h 206"/>
                <a:gd name="T40" fmla="*/ 102467090 w 320"/>
                <a:gd name="T41" fmla="*/ 397848407 h 2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0" h="206">
                  <a:moveTo>
                    <a:pt x="247" y="206"/>
                  </a:moveTo>
                  <a:cubicBezTo>
                    <a:pt x="47" y="206"/>
                    <a:pt x="47" y="206"/>
                    <a:pt x="47" y="206"/>
                  </a:cubicBezTo>
                  <a:cubicBezTo>
                    <a:pt x="20" y="200"/>
                    <a:pt x="0" y="175"/>
                    <a:pt x="0" y="147"/>
                  </a:cubicBezTo>
                  <a:cubicBezTo>
                    <a:pt x="0" y="115"/>
                    <a:pt x="27" y="88"/>
                    <a:pt x="61" y="89"/>
                  </a:cubicBezTo>
                  <a:cubicBezTo>
                    <a:pt x="67" y="38"/>
                    <a:pt x="110" y="0"/>
                    <a:pt x="163" y="0"/>
                  </a:cubicBezTo>
                  <a:cubicBezTo>
                    <a:pt x="208" y="0"/>
                    <a:pt x="248" y="28"/>
                    <a:pt x="263" y="68"/>
                  </a:cubicBezTo>
                  <a:cubicBezTo>
                    <a:pt x="296" y="74"/>
                    <a:pt x="320" y="103"/>
                    <a:pt x="320" y="136"/>
                  </a:cubicBezTo>
                  <a:cubicBezTo>
                    <a:pt x="320" y="174"/>
                    <a:pt x="287" y="206"/>
                    <a:pt x="247" y="206"/>
                  </a:cubicBezTo>
                  <a:close/>
                  <a:moveTo>
                    <a:pt x="49" y="191"/>
                  </a:moveTo>
                  <a:cubicBezTo>
                    <a:pt x="247" y="191"/>
                    <a:pt x="247" y="191"/>
                    <a:pt x="247" y="191"/>
                  </a:cubicBezTo>
                  <a:cubicBezTo>
                    <a:pt x="278" y="191"/>
                    <a:pt x="305" y="165"/>
                    <a:pt x="305" y="136"/>
                  </a:cubicBezTo>
                  <a:cubicBezTo>
                    <a:pt x="305" y="109"/>
                    <a:pt x="284" y="86"/>
                    <a:pt x="256" y="82"/>
                  </a:cubicBezTo>
                  <a:cubicBezTo>
                    <a:pt x="251" y="82"/>
                    <a:pt x="251" y="82"/>
                    <a:pt x="251" y="82"/>
                  </a:cubicBezTo>
                  <a:cubicBezTo>
                    <a:pt x="250" y="77"/>
                    <a:pt x="250" y="77"/>
                    <a:pt x="250" y="77"/>
                  </a:cubicBezTo>
                  <a:cubicBezTo>
                    <a:pt x="239" y="41"/>
                    <a:pt x="203" y="16"/>
                    <a:pt x="163" y="16"/>
                  </a:cubicBezTo>
                  <a:cubicBezTo>
                    <a:pt x="115" y="16"/>
                    <a:pt x="77" y="51"/>
                    <a:pt x="75" y="98"/>
                  </a:cubicBezTo>
                  <a:cubicBezTo>
                    <a:pt x="75" y="107"/>
                    <a:pt x="75" y="107"/>
                    <a:pt x="75" y="107"/>
                  </a:cubicBezTo>
                  <a:cubicBezTo>
                    <a:pt x="66" y="105"/>
                    <a:pt x="66" y="105"/>
                    <a:pt x="66" y="105"/>
                  </a:cubicBezTo>
                  <a:cubicBezTo>
                    <a:pt x="63" y="105"/>
                    <a:pt x="61" y="105"/>
                    <a:pt x="59" y="105"/>
                  </a:cubicBezTo>
                  <a:cubicBezTo>
                    <a:pt x="35" y="105"/>
                    <a:pt x="15" y="124"/>
                    <a:pt x="15" y="147"/>
                  </a:cubicBezTo>
                  <a:cubicBezTo>
                    <a:pt x="15" y="167"/>
                    <a:pt x="30" y="186"/>
                    <a:pt x="49" y="19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latin typeface="微软雅黑" pitchFamily="34" charset="-122"/>
                <a:ea typeface="微软雅黑" pitchFamily="34" charset="-122"/>
              </a:endParaRPr>
            </a:p>
          </p:txBody>
        </p:sp>
      </p:grpSp>
      <p:grpSp>
        <p:nvGrpSpPr>
          <p:cNvPr id="60" name="组合 30"/>
          <p:cNvGrpSpPr>
            <a:grpSpLocks/>
          </p:cNvGrpSpPr>
          <p:nvPr/>
        </p:nvGrpSpPr>
        <p:grpSpPr bwMode="auto">
          <a:xfrm>
            <a:off x="6415227" y="2223043"/>
            <a:ext cx="1624013" cy="783894"/>
            <a:chOff x="0" y="234675"/>
            <a:chExt cx="2166010" cy="1045342"/>
          </a:xfrm>
          <a:solidFill>
            <a:srgbClr val="1B4367"/>
          </a:solidFill>
        </p:grpSpPr>
        <p:sp>
          <p:nvSpPr>
            <p:cNvPr id="61" name="右箭头 20"/>
            <p:cNvSpPr>
              <a:spLocks noChangeArrowheads="1"/>
            </p:cNvSpPr>
            <p:nvPr/>
          </p:nvSpPr>
          <p:spPr bwMode="auto">
            <a:xfrm>
              <a:off x="433519" y="234675"/>
              <a:ext cx="1732491" cy="1045342"/>
            </a:xfrm>
            <a:prstGeom prst="roundRect">
              <a:avLst/>
            </a:prstGeom>
            <a:grpFill/>
            <a:ln w="9525">
              <a:solidFill>
                <a:schemeClr val="tx1">
                  <a:lumMod val="75000"/>
                  <a:lumOff val="25000"/>
                </a:schemeClr>
              </a:solidFill>
              <a:miter lim="800000"/>
              <a:headEnd/>
              <a:tailEnd/>
            </a:ln>
          </p:spPr>
          <p:txBody>
            <a:bodyPr/>
            <a:lstStyle/>
            <a:p>
              <a:endParaRPr lang="zh-CN" altLang="en-US">
                <a:solidFill>
                  <a:schemeClr val="bg1"/>
                </a:solidFill>
                <a:latin typeface="微软雅黑" pitchFamily="34" charset="-122"/>
                <a:ea typeface="微软雅黑" pitchFamily="34" charset="-122"/>
              </a:endParaRPr>
            </a:p>
          </p:txBody>
        </p:sp>
        <p:sp>
          <p:nvSpPr>
            <p:cNvPr id="62" name="任意多边形 21"/>
            <p:cNvSpPr>
              <a:spLocks/>
            </p:cNvSpPr>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52282" tIns="152282" rIns="152282" bIns="1522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04</a:t>
              </a:r>
              <a:endParaRPr lang="zh-CN" altLang="en-US" sz="2100">
                <a:solidFill>
                  <a:schemeClr val="bg1"/>
                </a:solidFill>
                <a:latin typeface="微软雅黑" pitchFamily="34" charset="-122"/>
                <a:ea typeface="微软雅黑" pitchFamily="34" charset="-122"/>
              </a:endParaRPr>
            </a:p>
          </p:txBody>
        </p:sp>
        <p:sp>
          <p:nvSpPr>
            <p:cNvPr id="63" name="Freeform 26"/>
            <p:cNvSpPr>
              <a:spLocks noEditPoints="1"/>
            </p:cNvSpPr>
            <p:nvPr/>
          </p:nvSpPr>
          <p:spPr bwMode="auto">
            <a:xfrm>
              <a:off x="1214675" y="534364"/>
              <a:ext cx="347662" cy="445965"/>
            </a:xfrm>
            <a:custGeom>
              <a:avLst/>
              <a:gdLst>
                <a:gd name="T0" fmla="*/ 182561662 w 240"/>
                <a:gd name="T1" fmla="*/ 645729809 h 308"/>
                <a:gd name="T2" fmla="*/ 142692074 w 240"/>
                <a:gd name="T3" fmla="*/ 612185422 h 308"/>
                <a:gd name="T4" fmla="*/ 4196570 w 240"/>
                <a:gd name="T5" fmla="*/ 113212849 h 308"/>
                <a:gd name="T6" fmla="*/ 8393140 w 240"/>
                <a:gd name="T7" fmla="*/ 79668462 h 308"/>
                <a:gd name="T8" fmla="*/ 31476448 w 240"/>
                <a:gd name="T9" fmla="*/ 62895544 h 308"/>
                <a:gd name="T10" fmla="*/ 73445046 w 240"/>
                <a:gd name="T11" fmla="*/ 85956858 h 308"/>
                <a:gd name="T12" fmla="*/ 119610214 w 240"/>
                <a:gd name="T13" fmla="*/ 94343317 h 308"/>
                <a:gd name="T14" fmla="*/ 119610214 w 240"/>
                <a:gd name="T15" fmla="*/ 94343317 h 308"/>
                <a:gd name="T16" fmla="*/ 228726830 w 240"/>
                <a:gd name="T17" fmla="*/ 50317304 h 308"/>
                <a:gd name="T18" fmla="*/ 352533614 w 240"/>
                <a:gd name="T19" fmla="*/ 0 h 308"/>
                <a:gd name="T20" fmla="*/ 421782090 w 240"/>
                <a:gd name="T21" fmla="*/ 16772917 h 308"/>
                <a:gd name="T22" fmla="*/ 428077669 w 240"/>
                <a:gd name="T23" fmla="*/ 18868084 h 308"/>
                <a:gd name="T24" fmla="*/ 503620276 w 240"/>
                <a:gd name="T25" fmla="*/ 295609638 h 308"/>
                <a:gd name="T26" fmla="*/ 474242837 w 240"/>
                <a:gd name="T27" fmla="*/ 280934783 h 308"/>
                <a:gd name="T28" fmla="*/ 419683080 w 240"/>
                <a:gd name="T29" fmla="*/ 266258480 h 308"/>
                <a:gd name="T30" fmla="*/ 310566465 w 240"/>
                <a:gd name="T31" fmla="*/ 310285941 h 308"/>
                <a:gd name="T32" fmla="*/ 184660671 w 240"/>
                <a:gd name="T33" fmla="*/ 360601797 h 308"/>
                <a:gd name="T34" fmla="*/ 151086662 w 240"/>
                <a:gd name="T35" fmla="*/ 356410015 h 308"/>
                <a:gd name="T36" fmla="*/ 218236129 w 240"/>
                <a:gd name="T37" fmla="*/ 595412505 h 308"/>
                <a:gd name="T38" fmla="*/ 214038110 w 240"/>
                <a:gd name="T39" fmla="*/ 628956892 h 308"/>
                <a:gd name="T40" fmla="*/ 188857241 w 240"/>
                <a:gd name="T41" fmla="*/ 645729809 h 308"/>
                <a:gd name="T42" fmla="*/ 182561662 w 240"/>
                <a:gd name="T43" fmla="*/ 645729809 h 308"/>
                <a:gd name="T44" fmla="*/ 37772028 w 240"/>
                <a:gd name="T45" fmla="*/ 90150087 h 308"/>
                <a:gd name="T46" fmla="*/ 31476448 w 240"/>
                <a:gd name="T47" fmla="*/ 94343317 h 308"/>
                <a:gd name="T48" fmla="*/ 29377439 w 240"/>
                <a:gd name="T49" fmla="*/ 104826390 h 308"/>
                <a:gd name="T50" fmla="*/ 169971952 w 240"/>
                <a:gd name="T51" fmla="*/ 603798964 h 308"/>
                <a:gd name="T52" fmla="*/ 184660671 w 240"/>
                <a:gd name="T53" fmla="*/ 618475266 h 308"/>
                <a:gd name="T54" fmla="*/ 188857241 w 240"/>
                <a:gd name="T55" fmla="*/ 614282037 h 308"/>
                <a:gd name="T56" fmla="*/ 190956251 w 240"/>
                <a:gd name="T57" fmla="*/ 603798964 h 308"/>
                <a:gd name="T58" fmla="*/ 109118064 w 240"/>
                <a:gd name="T59" fmla="*/ 308189326 h 308"/>
                <a:gd name="T60" fmla="*/ 136396494 w 240"/>
                <a:gd name="T61" fmla="*/ 320769014 h 308"/>
                <a:gd name="T62" fmla="*/ 184660671 w 240"/>
                <a:gd name="T63" fmla="*/ 333347254 h 308"/>
                <a:gd name="T64" fmla="*/ 293778736 w 240"/>
                <a:gd name="T65" fmla="*/ 287224627 h 308"/>
                <a:gd name="T66" fmla="*/ 419683080 w 240"/>
                <a:gd name="T67" fmla="*/ 236907323 h 308"/>
                <a:gd name="T68" fmla="*/ 459554118 w 240"/>
                <a:gd name="T69" fmla="*/ 243197167 h 308"/>
                <a:gd name="T70" fmla="*/ 402896800 w 240"/>
                <a:gd name="T71" fmla="*/ 39834231 h 308"/>
                <a:gd name="T72" fmla="*/ 352533614 w 240"/>
                <a:gd name="T73" fmla="*/ 27254543 h 308"/>
                <a:gd name="T74" fmla="*/ 243416998 w 240"/>
                <a:gd name="T75" fmla="*/ 73378618 h 308"/>
                <a:gd name="T76" fmla="*/ 119610214 w 240"/>
                <a:gd name="T77" fmla="*/ 123694474 h 308"/>
                <a:gd name="T78" fmla="*/ 119610214 w 240"/>
                <a:gd name="T79" fmla="*/ 123694474 h 308"/>
                <a:gd name="T80" fmla="*/ 58756327 w 240"/>
                <a:gd name="T81" fmla="*/ 109019619 h 308"/>
                <a:gd name="T82" fmla="*/ 52460747 w 240"/>
                <a:gd name="T83" fmla="*/ 106923005 h 308"/>
                <a:gd name="T84" fmla="*/ 50361738 w 240"/>
                <a:gd name="T85" fmla="*/ 100633161 h 308"/>
                <a:gd name="T86" fmla="*/ 37772028 w 240"/>
                <a:gd name="T87" fmla="*/ 90150087 h 30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40" h="308">
                  <a:moveTo>
                    <a:pt x="87" y="308"/>
                  </a:moveTo>
                  <a:cubicBezTo>
                    <a:pt x="79" y="308"/>
                    <a:pt x="70" y="301"/>
                    <a:pt x="68" y="292"/>
                  </a:cubicBezTo>
                  <a:cubicBezTo>
                    <a:pt x="2" y="54"/>
                    <a:pt x="2" y="54"/>
                    <a:pt x="2" y="54"/>
                  </a:cubicBezTo>
                  <a:cubicBezTo>
                    <a:pt x="0" y="48"/>
                    <a:pt x="1" y="42"/>
                    <a:pt x="4" y="38"/>
                  </a:cubicBezTo>
                  <a:cubicBezTo>
                    <a:pt x="6" y="34"/>
                    <a:pt x="10" y="31"/>
                    <a:pt x="15" y="30"/>
                  </a:cubicBezTo>
                  <a:cubicBezTo>
                    <a:pt x="23" y="29"/>
                    <a:pt x="31" y="33"/>
                    <a:pt x="35" y="41"/>
                  </a:cubicBezTo>
                  <a:cubicBezTo>
                    <a:pt x="43" y="44"/>
                    <a:pt x="50" y="45"/>
                    <a:pt x="57" y="45"/>
                  </a:cubicBezTo>
                  <a:cubicBezTo>
                    <a:pt x="57" y="45"/>
                    <a:pt x="57" y="45"/>
                    <a:pt x="57" y="45"/>
                  </a:cubicBezTo>
                  <a:cubicBezTo>
                    <a:pt x="75" y="45"/>
                    <a:pt x="92" y="35"/>
                    <a:pt x="109" y="24"/>
                  </a:cubicBezTo>
                  <a:cubicBezTo>
                    <a:pt x="127" y="12"/>
                    <a:pt x="146" y="0"/>
                    <a:pt x="168" y="0"/>
                  </a:cubicBezTo>
                  <a:cubicBezTo>
                    <a:pt x="179" y="0"/>
                    <a:pt x="190" y="2"/>
                    <a:pt x="201" y="8"/>
                  </a:cubicBezTo>
                  <a:cubicBezTo>
                    <a:pt x="204" y="9"/>
                    <a:pt x="204" y="9"/>
                    <a:pt x="204" y="9"/>
                  </a:cubicBezTo>
                  <a:cubicBezTo>
                    <a:pt x="240" y="141"/>
                    <a:pt x="240" y="141"/>
                    <a:pt x="240" y="141"/>
                  </a:cubicBezTo>
                  <a:cubicBezTo>
                    <a:pt x="226" y="134"/>
                    <a:pt x="226" y="134"/>
                    <a:pt x="226" y="134"/>
                  </a:cubicBezTo>
                  <a:cubicBezTo>
                    <a:pt x="217" y="129"/>
                    <a:pt x="209" y="127"/>
                    <a:pt x="200" y="127"/>
                  </a:cubicBezTo>
                  <a:cubicBezTo>
                    <a:pt x="181" y="127"/>
                    <a:pt x="165" y="137"/>
                    <a:pt x="148" y="148"/>
                  </a:cubicBezTo>
                  <a:cubicBezTo>
                    <a:pt x="130" y="160"/>
                    <a:pt x="111" y="172"/>
                    <a:pt x="88" y="172"/>
                  </a:cubicBezTo>
                  <a:cubicBezTo>
                    <a:pt x="83" y="172"/>
                    <a:pt x="77" y="172"/>
                    <a:pt x="72" y="170"/>
                  </a:cubicBezTo>
                  <a:cubicBezTo>
                    <a:pt x="104" y="284"/>
                    <a:pt x="104" y="284"/>
                    <a:pt x="104" y="284"/>
                  </a:cubicBezTo>
                  <a:cubicBezTo>
                    <a:pt x="105" y="290"/>
                    <a:pt x="104" y="296"/>
                    <a:pt x="102" y="300"/>
                  </a:cubicBezTo>
                  <a:cubicBezTo>
                    <a:pt x="99" y="304"/>
                    <a:pt x="95" y="307"/>
                    <a:pt x="90" y="308"/>
                  </a:cubicBezTo>
                  <a:cubicBezTo>
                    <a:pt x="89" y="308"/>
                    <a:pt x="88" y="308"/>
                    <a:pt x="87" y="308"/>
                  </a:cubicBezTo>
                  <a:close/>
                  <a:moveTo>
                    <a:pt x="18" y="43"/>
                  </a:moveTo>
                  <a:cubicBezTo>
                    <a:pt x="16" y="43"/>
                    <a:pt x="15" y="44"/>
                    <a:pt x="15" y="45"/>
                  </a:cubicBezTo>
                  <a:cubicBezTo>
                    <a:pt x="14" y="46"/>
                    <a:pt x="14" y="48"/>
                    <a:pt x="14" y="50"/>
                  </a:cubicBezTo>
                  <a:cubicBezTo>
                    <a:pt x="81" y="288"/>
                    <a:pt x="81" y="288"/>
                    <a:pt x="81" y="288"/>
                  </a:cubicBezTo>
                  <a:cubicBezTo>
                    <a:pt x="82" y="293"/>
                    <a:pt x="85" y="295"/>
                    <a:pt x="88" y="295"/>
                  </a:cubicBezTo>
                  <a:cubicBezTo>
                    <a:pt x="89" y="294"/>
                    <a:pt x="90" y="294"/>
                    <a:pt x="90" y="293"/>
                  </a:cubicBezTo>
                  <a:cubicBezTo>
                    <a:pt x="91" y="292"/>
                    <a:pt x="91" y="290"/>
                    <a:pt x="91" y="288"/>
                  </a:cubicBezTo>
                  <a:cubicBezTo>
                    <a:pt x="52" y="147"/>
                    <a:pt x="52" y="147"/>
                    <a:pt x="52" y="147"/>
                  </a:cubicBezTo>
                  <a:cubicBezTo>
                    <a:pt x="65" y="153"/>
                    <a:pt x="65" y="153"/>
                    <a:pt x="65" y="153"/>
                  </a:cubicBezTo>
                  <a:cubicBezTo>
                    <a:pt x="73" y="157"/>
                    <a:pt x="80" y="159"/>
                    <a:pt x="88" y="159"/>
                  </a:cubicBezTo>
                  <a:cubicBezTo>
                    <a:pt x="107" y="159"/>
                    <a:pt x="123" y="148"/>
                    <a:pt x="140" y="137"/>
                  </a:cubicBezTo>
                  <a:cubicBezTo>
                    <a:pt x="159" y="125"/>
                    <a:pt x="177" y="113"/>
                    <a:pt x="200" y="113"/>
                  </a:cubicBezTo>
                  <a:cubicBezTo>
                    <a:pt x="206" y="113"/>
                    <a:pt x="213" y="114"/>
                    <a:pt x="219" y="116"/>
                  </a:cubicBezTo>
                  <a:cubicBezTo>
                    <a:pt x="192" y="19"/>
                    <a:pt x="192" y="19"/>
                    <a:pt x="192" y="19"/>
                  </a:cubicBezTo>
                  <a:cubicBezTo>
                    <a:pt x="184" y="15"/>
                    <a:pt x="176" y="13"/>
                    <a:pt x="168" y="13"/>
                  </a:cubicBezTo>
                  <a:cubicBezTo>
                    <a:pt x="150" y="13"/>
                    <a:pt x="133" y="24"/>
                    <a:pt x="116" y="35"/>
                  </a:cubicBezTo>
                  <a:cubicBezTo>
                    <a:pt x="98" y="47"/>
                    <a:pt x="79" y="59"/>
                    <a:pt x="57" y="59"/>
                  </a:cubicBezTo>
                  <a:cubicBezTo>
                    <a:pt x="57" y="59"/>
                    <a:pt x="57" y="59"/>
                    <a:pt x="57" y="59"/>
                  </a:cubicBezTo>
                  <a:cubicBezTo>
                    <a:pt x="47" y="59"/>
                    <a:pt x="37" y="57"/>
                    <a:pt x="28" y="52"/>
                  </a:cubicBezTo>
                  <a:cubicBezTo>
                    <a:pt x="25" y="51"/>
                    <a:pt x="25" y="51"/>
                    <a:pt x="25" y="51"/>
                  </a:cubicBezTo>
                  <a:cubicBezTo>
                    <a:pt x="24" y="48"/>
                    <a:pt x="24" y="48"/>
                    <a:pt x="24" y="48"/>
                  </a:cubicBezTo>
                  <a:cubicBezTo>
                    <a:pt x="23" y="45"/>
                    <a:pt x="20" y="43"/>
                    <a:pt x="18" y="4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latin typeface="微软雅黑" pitchFamily="34" charset="-122"/>
                <a:ea typeface="微软雅黑" pitchFamily="34" charset="-122"/>
              </a:endParaRPr>
            </a:p>
          </p:txBody>
        </p:sp>
      </p:grpSp>
      <p:sp>
        <p:nvSpPr>
          <p:cNvPr id="69" name="文本框 8"/>
          <p:cNvSpPr txBox="1"/>
          <p:nvPr/>
        </p:nvSpPr>
        <p:spPr>
          <a:xfrm>
            <a:off x="580010" y="3427463"/>
            <a:ext cx="2270052" cy="44249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200" dirty="0">
                <a:solidFill>
                  <a:schemeClr val="tx1">
                    <a:lumMod val="75000"/>
                    <a:lumOff val="25000"/>
                  </a:schemeClr>
                </a:solidFill>
                <a:cs typeface="+mn-ea"/>
                <a:sym typeface="+mn-lt"/>
              </a:rPr>
              <a:t>在框架的基础上对功能进行逐个击破，一步步的将代码完善。</a:t>
            </a:r>
          </a:p>
        </p:txBody>
      </p:sp>
      <p:sp>
        <p:nvSpPr>
          <p:cNvPr id="71" name="文本框 8"/>
          <p:cNvSpPr txBox="1"/>
          <p:nvPr/>
        </p:nvSpPr>
        <p:spPr>
          <a:xfrm>
            <a:off x="2536890" y="1094715"/>
            <a:ext cx="2270052" cy="634854"/>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200" dirty="0">
                <a:solidFill>
                  <a:schemeClr val="tx1">
                    <a:lumMod val="75000"/>
                    <a:lumOff val="25000"/>
                  </a:schemeClr>
                </a:solidFill>
                <a:cs typeface="+mn-ea"/>
                <a:sym typeface="+mn-lt"/>
              </a:rPr>
              <a:t>设计过程充分考虑当前学校选课系统与本站的共性，体现专业性。</a:t>
            </a:r>
          </a:p>
        </p:txBody>
      </p:sp>
      <p:sp>
        <p:nvSpPr>
          <p:cNvPr id="73" name="文本框 8"/>
          <p:cNvSpPr txBox="1"/>
          <p:nvPr/>
        </p:nvSpPr>
        <p:spPr>
          <a:xfrm>
            <a:off x="4318172" y="3427463"/>
            <a:ext cx="2270052" cy="44249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200" dirty="0">
                <a:solidFill>
                  <a:schemeClr val="tx1">
                    <a:lumMod val="75000"/>
                    <a:lumOff val="25000"/>
                  </a:schemeClr>
                </a:solidFill>
                <a:cs typeface="+mn-ea"/>
                <a:sym typeface="+mn-lt"/>
              </a:rPr>
              <a:t>数据库和</a:t>
            </a:r>
            <a:r>
              <a:rPr lang="en-US" altLang="zh-CN" sz="1200" dirty="0">
                <a:solidFill>
                  <a:schemeClr val="tx1">
                    <a:lumMod val="75000"/>
                    <a:lumOff val="25000"/>
                  </a:schemeClr>
                </a:solidFill>
                <a:cs typeface="+mn-ea"/>
                <a:sym typeface="+mn-lt"/>
              </a:rPr>
              <a:t>web</a:t>
            </a:r>
            <a:r>
              <a:rPr lang="zh-CN" altLang="en-US" sz="1200" dirty="0">
                <a:solidFill>
                  <a:schemeClr val="tx1">
                    <a:lumMod val="75000"/>
                    <a:lumOff val="25000"/>
                  </a:schemeClr>
                </a:solidFill>
                <a:cs typeface="+mn-ea"/>
                <a:sym typeface="+mn-lt"/>
              </a:rPr>
              <a:t>设计要求建立规范的各级文档。</a:t>
            </a:r>
          </a:p>
        </p:txBody>
      </p:sp>
      <p:sp>
        <p:nvSpPr>
          <p:cNvPr id="75" name="文本框 8"/>
          <p:cNvSpPr txBox="1"/>
          <p:nvPr/>
        </p:nvSpPr>
        <p:spPr>
          <a:xfrm>
            <a:off x="6190930" y="1180765"/>
            <a:ext cx="2270052" cy="44249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200" dirty="0">
                <a:solidFill>
                  <a:schemeClr val="tx1">
                    <a:lumMod val="75000"/>
                    <a:lumOff val="25000"/>
                  </a:schemeClr>
                </a:solidFill>
                <a:cs typeface="+mn-ea"/>
                <a:sym typeface="+mn-lt"/>
              </a:rPr>
              <a:t>进行数据库的设计和实体类的设计。</a:t>
            </a:r>
          </a:p>
        </p:txBody>
      </p:sp>
      <p:cxnSp>
        <p:nvCxnSpPr>
          <p:cNvPr id="27" name="直接连接符 2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5"/>
                                        </p:tgtEl>
                                      </p:cBhvr>
                                    </p:animEffect>
                                  </p:childTnLst>
                                </p:cTn>
                              </p:par>
                            </p:childTnLst>
                          </p:cTn>
                        </p:par>
                        <p:par>
                          <p:cTn id="12" fill="hold">
                            <p:stCondLst>
                              <p:cond delay="7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300"/>
                                        <p:tgtEl>
                                          <p:spTgt spid="27"/>
                                        </p:tgtEl>
                                      </p:cBhvr>
                                    </p:animEffect>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0-#ppt_w/2"/>
                                          </p:val>
                                        </p:tav>
                                        <p:tav tm="100000">
                                          <p:val>
                                            <p:strVal val="#ppt_x"/>
                                          </p:val>
                                        </p:tav>
                                      </p:tavLst>
                                    </p:anim>
                                    <p:anim calcmode="lin" valueType="num">
                                      <p:cBhvr additive="base">
                                        <p:cTn id="20" dur="500" fill="hold"/>
                                        <p:tgtEl>
                                          <p:spTgt spid="48"/>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 calcmode="lin" valueType="num">
                                      <p:cBhvr additive="base">
                                        <p:cTn id="23" dur="500" fill="hold"/>
                                        <p:tgtEl>
                                          <p:spTgt spid="56"/>
                                        </p:tgtEl>
                                        <p:attrNameLst>
                                          <p:attrName>ppt_x</p:attrName>
                                        </p:attrNameLst>
                                      </p:cBhvr>
                                      <p:tavLst>
                                        <p:tav tm="0">
                                          <p:val>
                                            <p:strVal val="0-#ppt_w/2"/>
                                          </p:val>
                                        </p:tav>
                                        <p:tav tm="100000">
                                          <p:val>
                                            <p:strVal val="#ppt_x"/>
                                          </p:val>
                                        </p:tav>
                                      </p:tavLst>
                                    </p:anim>
                                    <p:anim calcmode="lin" valueType="num">
                                      <p:cBhvr additive="base">
                                        <p:cTn id="24" dur="500" fill="hold"/>
                                        <p:tgtEl>
                                          <p:spTgt spid="5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0-#ppt_w/2"/>
                                          </p:val>
                                        </p:tav>
                                        <p:tav tm="100000">
                                          <p:val>
                                            <p:strVal val="#ppt_x"/>
                                          </p:val>
                                        </p:tav>
                                      </p:tavLst>
                                    </p:anim>
                                    <p:anim calcmode="lin" valueType="num">
                                      <p:cBhvr additive="base">
                                        <p:cTn id="28" dur="500" fill="hold"/>
                                        <p:tgtEl>
                                          <p:spTgt spid="52"/>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500" fill="hold"/>
                                        <p:tgtEl>
                                          <p:spTgt spid="60"/>
                                        </p:tgtEl>
                                        <p:attrNameLst>
                                          <p:attrName>ppt_x</p:attrName>
                                        </p:attrNameLst>
                                      </p:cBhvr>
                                      <p:tavLst>
                                        <p:tav tm="0">
                                          <p:val>
                                            <p:strVal val="0-#ppt_w/2"/>
                                          </p:val>
                                        </p:tav>
                                        <p:tav tm="100000">
                                          <p:val>
                                            <p:strVal val="#ppt_x"/>
                                          </p:val>
                                        </p:tav>
                                      </p:tavLst>
                                    </p:anim>
                                    <p:anim calcmode="lin" valueType="num">
                                      <p:cBhvr additive="base">
                                        <p:cTn id="32" dur="500" fill="hold"/>
                                        <p:tgtEl>
                                          <p:spTgt spid="60"/>
                                        </p:tgtEl>
                                        <p:attrNameLst>
                                          <p:attrName>ppt_y</p:attrName>
                                        </p:attrNameLst>
                                      </p:cBhvr>
                                      <p:tavLst>
                                        <p:tav tm="0">
                                          <p:val>
                                            <p:strVal val="#ppt_y"/>
                                          </p:val>
                                        </p:tav>
                                        <p:tav tm="100000">
                                          <p:val>
                                            <p:strVal val="#ppt_y"/>
                                          </p:val>
                                        </p:tav>
                                      </p:tavLst>
                                    </p:anim>
                                  </p:childTnLst>
                                </p:cTn>
                              </p:par>
                            </p:childTnLst>
                          </p:cTn>
                        </p:par>
                        <p:par>
                          <p:cTn id="33" fill="hold">
                            <p:stCondLst>
                              <p:cond delay="1500"/>
                            </p:stCondLst>
                            <p:childTnLst>
                              <p:par>
                                <p:cTn id="34" presetID="2" presetClass="entr" presetSubtype="4" fill="hold" grpId="0" nodeType="afterEffect">
                                  <p:stCondLst>
                                    <p:cond delay="0"/>
                                  </p:stCondLst>
                                  <p:childTnLst>
                                    <p:set>
                                      <p:cBhvr>
                                        <p:cTn id="35" dur="1" fill="hold">
                                          <p:stCondLst>
                                            <p:cond delay="0"/>
                                          </p:stCondLst>
                                        </p:cTn>
                                        <p:tgtEl>
                                          <p:spTgt spid="69"/>
                                        </p:tgtEl>
                                        <p:attrNameLst>
                                          <p:attrName>style.visibility</p:attrName>
                                        </p:attrNameLst>
                                      </p:cBhvr>
                                      <p:to>
                                        <p:strVal val="visible"/>
                                      </p:to>
                                    </p:set>
                                    <p:anim calcmode="lin" valueType="num">
                                      <p:cBhvr additive="base">
                                        <p:cTn id="36" dur="500" fill="hold"/>
                                        <p:tgtEl>
                                          <p:spTgt spid="69"/>
                                        </p:tgtEl>
                                        <p:attrNameLst>
                                          <p:attrName>ppt_x</p:attrName>
                                        </p:attrNameLst>
                                      </p:cBhvr>
                                      <p:tavLst>
                                        <p:tav tm="0">
                                          <p:val>
                                            <p:strVal val="#ppt_x"/>
                                          </p:val>
                                        </p:tav>
                                        <p:tav tm="100000">
                                          <p:val>
                                            <p:strVal val="#ppt_x"/>
                                          </p:val>
                                        </p:tav>
                                      </p:tavLst>
                                    </p:anim>
                                    <p:anim calcmode="lin" valueType="num">
                                      <p:cBhvr additive="base">
                                        <p:cTn id="37" dur="500" fill="hold"/>
                                        <p:tgtEl>
                                          <p:spTgt spid="69"/>
                                        </p:tgtEl>
                                        <p:attrNameLst>
                                          <p:attrName>ppt_y</p:attrName>
                                        </p:attrNameLst>
                                      </p:cBhvr>
                                      <p:tavLst>
                                        <p:tav tm="0">
                                          <p:val>
                                            <p:strVal val="1+#ppt_h/2"/>
                                          </p:val>
                                        </p:tav>
                                        <p:tav tm="100000">
                                          <p:val>
                                            <p:strVal val="#ppt_y"/>
                                          </p:val>
                                        </p:tav>
                                      </p:tavLst>
                                    </p:anim>
                                  </p:childTnLst>
                                </p:cTn>
                              </p:par>
                            </p:childTnLst>
                          </p:cTn>
                        </p:par>
                        <p:par>
                          <p:cTn id="38" fill="hold">
                            <p:stCondLst>
                              <p:cond delay="2000"/>
                            </p:stCondLst>
                            <p:childTnLst>
                              <p:par>
                                <p:cTn id="39" presetID="2" presetClass="entr" presetSubtype="1" fill="hold" grpId="0" nodeType="afterEffect">
                                  <p:stCondLst>
                                    <p:cond delay="0"/>
                                  </p:stCondLst>
                                  <p:childTnLst>
                                    <p:set>
                                      <p:cBhvr>
                                        <p:cTn id="40" dur="1" fill="hold">
                                          <p:stCondLst>
                                            <p:cond delay="0"/>
                                          </p:stCondLst>
                                        </p:cTn>
                                        <p:tgtEl>
                                          <p:spTgt spid="71"/>
                                        </p:tgtEl>
                                        <p:attrNameLst>
                                          <p:attrName>style.visibility</p:attrName>
                                        </p:attrNameLst>
                                      </p:cBhvr>
                                      <p:to>
                                        <p:strVal val="visible"/>
                                      </p:to>
                                    </p:set>
                                    <p:anim calcmode="lin" valueType="num">
                                      <p:cBhvr additive="base">
                                        <p:cTn id="41" dur="500" fill="hold"/>
                                        <p:tgtEl>
                                          <p:spTgt spid="71"/>
                                        </p:tgtEl>
                                        <p:attrNameLst>
                                          <p:attrName>ppt_x</p:attrName>
                                        </p:attrNameLst>
                                      </p:cBhvr>
                                      <p:tavLst>
                                        <p:tav tm="0">
                                          <p:val>
                                            <p:strVal val="#ppt_x"/>
                                          </p:val>
                                        </p:tav>
                                        <p:tav tm="100000">
                                          <p:val>
                                            <p:strVal val="#ppt_x"/>
                                          </p:val>
                                        </p:tav>
                                      </p:tavLst>
                                    </p:anim>
                                    <p:anim calcmode="lin" valueType="num">
                                      <p:cBhvr additive="base">
                                        <p:cTn id="42" dur="500" fill="hold"/>
                                        <p:tgtEl>
                                          <p:spTgt spid="71"/>
                                        </p:tgtEl>
                                        <p:attrNameLst>
                                          <p:attrName>ppt_y</p:attrName>
                                        </p:attrNameLst>
                                      </p:cBhvr>
                                      <p:tavLst>
                                        <p:tav tm="0">
                                          <p:val>
                                            <p:strVal val="0-#ppt_h/2"/>
                                          </p:val>
                                        </p:tav>
                                        <p:tav tm="100000">
                                          <p:val>
                                            <p:strVal val="#ppt_y"/>
                                          </p:val>
                                        </p:tav>
                                      </p:tavLst>
                                    </p:anim>
                                  </p:childTnLst>
                                </p:cTn>
                              </p:par>
                            </p:childTnLst>
                          </p:cTn>
                        </p:par>
                        <p:par>
                          <p:cTn id="43" fill="hold">
                            <p:stCondLst>
                              <p:cond delay="2500"/>
                            </p:stCondLst>
                            <p:childTnLst>
                              <p:par>
                                <p:cTn id="44" presetID="2" presetClass="entr" presetSubtype="4" fill="hold" grpId="0" nodeType="afterEffect">
                                  <p:stCondLst>
                                    <p:cond delay="0"/>
                                  </p:stCondLst>
                                  <p:childTnLst>
                                    <p:set>
                                      <p:cBhvr>
                                        <p:cTn id="45" dur="1" fill="hold">
                                          <p:stCondLst>
                                            <p:cond delay="0"/>
                                          </p:stCondLst>
                                        </p:cTn>
                                        <p:tgtEl>
                                          <p:spTgt spid="73"/>
                                        </p:tgtEl>
                                        <p:attrNameLst>
                                          <p:attrName>style.visibility</p:attrName>
                                        </p:attrNameLst>
                                      </p:cBhvr>
                                      <p:to>
                                        <p:strVal val="visible"/>
                                      </p:to>
                                    </p:set>
                                    <p:anim calcmode="lin" valueType="num">
                                      <p:cBhvr additive="base">
                                        <p:cTn id="46" dur="500" fill="hold"/>
                                        <p:tgtEl>
                                          <p:spTgt spid="73"/>
                                        </p:tgtEl>
                                        <p:attrNameLst>
                                          <p:attrName>ppt_x</p:attrName>
                                        </p:attrNameLst>
                                      </p:cBhvr>
                                      <p:tavLst>
                                        <p:tav tm="0">
                                          <p:val>
                                            <p:strVal val="#ppt_x"/>
                                          </p:val>
                                        </p:tav>
                                        <p:tav tm="100000">
                                          <p:val>
                                            <p:strVal val="#ppt_x"/>
                                          </p:val>
                                        </p:tav>
                                      </p:tavLst>
                                    </p:anim>
                                    <p:anim calcmode="lin" valueType="num">
                                      <p:cBhvr additive="base">
                                        <p:cTn id="47" dur="500" fill="hold"/>
                                        <p:tgtEl>
                                          <p:spTgt spid="73"/>
                                        </p:tgtEl>
                                        <p:attrNameLst>
                                          <p:attrName>ppt_y</p:attrName>
                                        </p:attrNameLst>
                                      </p:cBhvr>
                                      <p:tavLst>
                                        <p:tav tm="0">
                                          <p:val>
                                            <p:strVal val="1+#ppt_h/2"/>
                                          </p:val>
                                        </p:tav>
                                        <p:tav tm="100000">
                                          <p:val>
                                            <p:strVal val="#ppt_y"/>
                                          </p:val>
                                        </p:tav>
                                      </p:tavLst>
                                    </p:anim>
                                  </p:childTnLst>
                                </p:cTn>
                              </p:par>
                            </p:childTnLst>
                          </p:cTn>
                        </p:par>
                        <p:par>
                          <p:cTn id="48" fill="hold">
                            <p:stCondLst>
                              <p:cond delay="3000"/>
                            </p:stCondLst>
                            <p:childTnLst>
                              <p:par>
                                <p:cTn id="49" presetID="2" presetClass="entr" presetSubtype="1" fill="hold" grpId="0"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9" grpId="0"/>
      <p:bldP spid="71" grpId="0"/>
      <p:bldP spid="73" grpId="0"/>
      <p:bldP spid="7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a:cxnSpLocks/>
            <a:stCxn id="56" idx="0"/>
          </p:cNvCxnSpPr>
          <p:nvPr/>
        </p:nvCxnSpPr>
        <p:spPr>
          <a:xfrm>
            <a:off x="778892" y="894601"/>
            <a:ext cx="0" cy="3349214"/>
          </a:xfrm>
          <a:prstGeom prst="line">
            <a:avLst/>
          </a:prstGeom>
          <a:ln w="9525">
            <a:solidFill>
              <a:srgbClr val="1B4367"/>
            </a:solidFill>
            <a:prstDash val="solid"/>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a:off x="431386" y="3431387"/>
            <a:ext cx="686184" cy="694853"/>
            <a:chOff x="5237224" y="4937554"/>
            <a:chExt cx="914912" cy="926470"/>
          </a:xfrm>
          <a:solidFill>
            <a:schemeClr val="bg1"/>
          </a:solidFill>
        </p:grpSpPr>
        <p:sp>
          <p:nvSpPr>
            <p:cNvPr id="65" name="Freeform 1812"/>
            <p:cNvSpPr/>
            <p:nvPr/>
          </p:nvSpPr>
          <p:spPr>
            <a:xfrm>
              <a:off x="5237224" y="4937554"/>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5" name="组合 24"/>
            <p:cNvGrpSpPr/>
            <p:nvPr/>
          </p:nvGrpSpPr>
          <p:grpSpPr>
            <a:xfrm>
              <a:off x="5474309" y="5184293"/>
              <a:ext cx="438631" cy="441328"/>
              <a:chOff x="5595939" y="4999038"/>
              <a:chExt cx="515938" cy="519113"/>
            </a:xfrm>
            <a:grpFill/>
          </p:grpSpPr>
          <p:sp>
            <p:nvSpPr>
              <p:cNvPr id="49" name="Freeform 5"/>
              <p:cNvSpPr/>
              <p:nvPr/>
            </p:nvSpPr>
            <p:spPr bwMode="auto">
              <a:xfrm>
                <a:off x="5599114" y="4999038"/>
                <a:ext cx="430213" cy="303213"/>
              </a:xfrm>
              <a:custGeom>
                <a:avLst/>
                <a:gdLst>
                  <a:gd name="T0" fmla="*/ 298 w 298"/>
                  <a:gd name="T1" fmla="*/ 81 h 211"/>
                  <a:gd name="T2" fmla="*/ 292 w 298"/>
                  <a:gd name="T3" fmla="*/ 0 h 211"/>
                  <a:gd name="T4" fmla="*/ 210 w 298"/>
                  <a:gd name="T5" fmla="*/ 30 h 211"/>
                  <a:gd name="T6" fmla="*/ 242 w 298"/>
                  <a:gd name="T7" fmla="*/ 48 h 211"/>
                  <a:gd name="T8" fmla="*/ 100 w 298"/>
                  <a:gd name="T9" fmla="*/ 155 h 211"/>
                  <a:gd name="T10" fmla="*/ 1 w 298"/>
                  <a:gd name="T11" fmla="*/ 169 h 211"/>
                  <a:gd name="T12" fmla="*/ 1 w 298"/>
                  <a:gd name="T13" fmla="*/ 188 h 211"/>
                  <a:gd name="T14" fmla="*/ 1 w 298"/>
                  <a:gd name="T15" fmla="*/ 207 h 211"/>
                  <a:gd name="T16" fmla="*/ 1 w 298"/>
                  <a:gd name="T17" fmla="*/ 207 h 211"/>
                  <a:gd name="T18" fmla="*/ 112 w 298"/>
                  <a:gd name="T19" fmla="*/ 191 h 211"/>
                  <a:gd name="T20" fmla="*/ 208 w 298"/>
                  <a:gd name="T21" fmla="*/ 139 h 211"/>
                  <a:gd name="T22" fmla="*/ 275 w 298"/>
                  <a:gd name="T23" fmla="*/ 68 h 211"/>
                  <a:gd name="T24" fmla="*/ 298 w 298"/>
                  <a:gd name="T25" fmla="*/ 8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211">
                    <a:moveTo>
                      <a:pt x="298" y="81"/>
                    </a:moveTo>
                    <a:cubicBezTo>
                      <a:pt x="292" y="0"/>
                      <a:pt x="292" y="0"/>
                      <a:pt x="292" y="0"/>
                    </a:cubicBezTo>
                    <a:cubicBezTo>
                      <a:pt x="210" y="30"/>
                      <a:pt x="210" y="30"/>
                      <a:pt x="210" y="30"/>
                    </a:cubicBezTo>
                    <a:cubicBezTo>
                      <a:pt x="242" y="48"/>
                      <a:pt x="242" y="48"/>
                      <a:pt x="242" y="48"/>
                    </a:cubicBezTo>
                    <a:cubicBezTo>
                      <a:pt x="208" y="98"/>
                      <a:pt x="160" y="133"/>
                      <a:pt x="100" y="155"/>
                    </a:cubicBezTo>
                    <a:cubicBezTo>
                      <a:pt x="46" y="174"/>
                      <a:pt x="1" y="169"/>
                      <a:pt x="1" y="169"/>
                    </a:cubicBezTo>
                    <a:cubicBezTo>
                      <a:pt x="1" y="188"/>
                      <a:pt x="1" y="188"/>
                      <a:pt x="1" y="188"/>
                    </a:cubicBezTo>
                    <a:cubicBezTo>
                      <a:pt x="1" y="207"/>
                      <a:pt x="1" y="207"/>
                      <a:pt x="1" y="207"/>
                    </a:cubicBezTo>
                    <a:cubicBezTo>
                      <a:pt x="1" y="207"/>
                      <a:pt x="0" y="207"/>
                      <a:pt x="1" y="207"/>
                    </a:cubicBezTo>
                    <a:cubicBezTo>
                      <a:pt x="8" y="207"/>
                      <a:pt x="55" y="211"/>
                      <a:pt x="112" y="191"/>
                    </a:cubicBezTo>
                    <a:cubicBezTo>
                      <a:pt x="147" y="179"/>
                      <a:pt x="180" y="161"/>
                      <a:pt x="208" y="139"/>
                    </a:cubicBezTo>
                    <a:cubicBezTo>
                      <a:pt x="234" y="119"/>
                      <a:pt x="256" y="95"/>
                      <a:pt x="275" y="68"/>
                    </a:cubicBezTo>
                    <a:lnTo>
                      <a:pt x="298" y="81"/>
                    </a:lnTo>
                    <a:close/>
                  </a:path>
                </a:pathLst>
              </a:custGeom>
              <a:grpFill/>
              <a:ln w="9525">
                <a:solidFill>
                  <a:schemeClr val="bg1"/>
                </a:solidFill>
                <a:round/>
              </a:ln>
            </p:spPr>
            <p:txBody>
              <a:bodyPr/>
              <a:lstStyle/>
              <a:p>
                <a:pPr>
                  <a:defRPr/>
                </a:pPr>
                <a:endParaRPr lang="zh-CN" altLang="en-US">
                  <a:cs typeface="+mn-ea"/>
                  <a:sym typeface="+mn-lt"/>
                </a:endParaRPr>
              </a:p>
            </p:txBody>
          </p:sp>
          <p:sp>
            <p:nvSpPr>
              <p:cNvPr id="50" name="Rectangle 6"/>
              <p:cNvSpPr>
                <a:spLocks noChangeArrowheads="1"/>
              </p:cNvSpPr>
              <p:nvPr/>
            </p:nvSpPr>
            <p:spPr bwMode="auto">
              <a:xfrm>
                <a:off x="5595939" y="5345113"/>
                <a:ext cx="100013" cy="109538"/>
              </a:xfrm>
              <a:prstGeom prst="rect">
                <a:avLst/>
              </a:prstGeom>
              <a:grpFill/>
              <a:ln w="9525">
                <a:solidFill>
                  <a:schemeClr val="bg1"/>
                </a:solidFill>
                <a:miter lim="800000"/>
                <a:headEnd/>
                <a:tailEnd/>
              </a:ln>
            </p:spPr>
            <p:txBody>
              <a:bodyPr/>
              <a:lstStyle/>
              <a:p>
                <a:pPr>
                  <a:defRPr/>
                </a:pPr>
                <a:endParaRPr lang="zh-CN" altLang="en-US">
                  <a:cs typeface="+mn-ea"/>
                  <a:sym typeface="+mn-lt"/>
                </a:endParaRPr>
              </a:p>
            </p:txBody>
          </p:sp>
          <p:sp>
            <p:nvSpPr>
              <p:cNvPr id="51" name="Freeform 7"/>
              <p:cNvSpPr/>
              <p:nvPr/>
            </p:nvSpPr>
            <p:spPr bwMode="auto">
              <a:xfrm>
                <a:off x="5713414" y="5310188"/>
                <a:ext cx="98425" cy="144463"/>
              </a:xfrm>
              <a:custGeom>
                <a:avLst/>
                <a:gdLst>
                  <a:gd name="T0" fmla="*/ 62 w 62"/>
                  <a:gd name="T1" fmla="*/ 0 h 91"/>
                  <a:gd name="T2" fmla="*/ 1 w 62"/>
                  <a:gd name="T3" fmla="*/ 0 h 91"/>
                  <a:gd name="T4" fmla="*/ 0 w 62"/>
                  <a:gd name="T5" fmla="*/ 91 h 91"/>
                  <a:gd name="T6" fmla="*/ 62 w 62"/>
                  <a:gd name="T7" fmla="*/ 91 h 91"/>
                  <a:gd name="T8" fmla="*/ 62 w 62"/>
                  <a:gd name="T9" fmla="*/ 0 h 91"/>
                </a:gdLst>
                <a:ahLst/>
                <a:cxnLst>
                  <a:cxn ang="0">
                    <a:pos x="T0" y="T1"/>
                  </a:cxn>
                  <a:cxn ang="0">
                    <a:pos x="T2" y="T3"/>
                  </a:cxn>
                  <a:cxn ang="0">
                    <a:pos x="T4" y="T5"/>
                  </a:cxn>
                  <a:cxn ang="0">
                    <a:pos x="T6" y="T7"/>
                  </a:cxn>
                  <a:cxn ang="0">
                    <a:pos x="T8" y="T9"/>
                  </a:cxn>
                </a:cxnLst>
                <a:rect l="0" t="0" r="r" b="b"/>
                <a:pathLst>
                  <a:path w="62" h="91">
                    <a:moveTo>
                      <a:pt x="62" y="0"/>
                    </a:moveTo>
                    <a:lnTo>
                      <a:pt x="1" y="0"/>
                    </a:lnTo>
                    <a:lnTo>
                      <a:pt x="0" y="91"/>
                    </a:lnTo>
                    <a:lnTo>
                      <a:pt x="62" y="91"/>
                    </a:lnTo>
                    <a:lnTo>
                      <a:pt x="62"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52" name="Rectangle 8"/>
              <p:cNvSpPr>
                <a:spLocks noChangeArrowheads="1"/>
              </p:cNvSpPr>
              <p:nvPr/>
            </p:nvSpPr>
            <p:spPr bwMode="auto">
              <a:xfrm>
                <a:off x="5830889" y="5260976"/>
                <a:ext cx="98425" cy="193675"/>
              </a:xfrm>
              <a:prstGeom prst="rect">
                <a:avLst/>
              </a:prstGeom>
              <a:grpFill/>
              <a:ln w="9525">
                <a:solidFill>
                  <a:schemeClr val="bg1"/>
                </a:solidFill>
                <a:miter lim="800000"/>
                <a:headEnd/>
                <a:tailEnd/>
              </a:ln>
            </p:spPr>
            <p:txBody>
              <a:bodyPr/>
              <a:lstStyle/>
              <a:p>
                <a:pPr>
                  <a:defRPr/>
                </a:pPr>
                <a:endParaRPr lang="zh-CN" altLang="en-US">
                  <a:cs typeface="+mn-ea"/>
                  <a:sym typeface="+mn-lt"/>
                </a:endParaRPr>
              </a:p>
            </p:txBody>
          </p:sp>
          <p:sp>
            <p:nvSpPr>
              <p:cNvPr id="53" name="Rectangle 9"/>
              <p:cNvSpPr>
                <a:spLocks noChangeArrowheads="1"/>
              </p:cNvSpPr>
              <p:nvPr/>
            </p:nvSpPr>
            <p:spPr bwMode="auto">
              <a:xfrm>
                <a:off x="5948364" y="5183188"/>
                <a:ext cx="98425" cy="271463"/>
              </a:xfrm>
              <a:prstGeom prst="rect">
                <a:avLst/>
              </a:prstGeom>
              <a:grpFill/>
              <a:ln w="9525">
                <a:solidFill>
                  <a:schemeClr val="bg1"/>
                </a:solidFill>
                <a:miter lim="800000"/>
                <a:headEnd/>
                <a:tailEnd/>
              </a:ln>
            </p:spPr>
            <p:txBody>
              <a:bodyPr/>
              <a:lstStyle/>
              <a:p>
                <a:pPr>
                  <a:defRPr/>
                </a:pPr>
                <a:endParaRPr lang="zh-CN" altLang="en-US">
                  <a:cs typeface="+mn-ea"/>
                  <a:sym typeface="+mn-lt"/>
                </a:endParaRPr>
              </a:p>
            </p:txBody>
          </p:sp>
          <p:sp>
            <p:nvSpPr>
              <p:cNvPr id="54" name="Freeform 10"/>
              <p:cNvSpPr/>
              <p:nvPr/>
            </p:nvSpPr>
            <p:spPr bwMode="auto">
              <a:xfrm>
                <a:off x="5595939" y="4999038"/>
                <a:ext cx="515938" cy="519113"/>
              </a:xfrm>
              <a:custGeom>
                <a:avLst/>
                <a:gdLst>
                  <a:gd name="T0" fmla="*/ 343 w 358"/>
                  <a:gd name="T1" fmla="*/ 0 h 361"/>
                  <a:gd name="T2" fmla="*/ 343 w 358"/>
                  <a:gd name="T3" fmla="*/ 0 h 361"/>
                  <a:gd name="T4" fmla="*/ 343 w 358"/>
                  <a:gd name="T5" fmla="*/ 0 h 361"/>
                  <a:gd name="T6" fmla="*/ 334 w 358"/>
                  <a:gd name="T7" fmla="*/ 4 h 361"/>
                  <a:gd name="T8" fmla="*/ 329 w 358"/>
                  <a:gd name="T9" fmla="*/ 14 h 361"/>
                  <a:gd name="T10" fmla="*/ 339 w 358"/>
                  <a:gd name="T11" fmla="*/ 28 h 361"/>
                  <a:gd name="T12" fmla="*/ 339 w 358"/>
                  <a:gd name="T13" fmla="*/ 343 h 361"/>
                  <a:gd name="T14" fmla="*/ 29 w 358"/>
                  <a:gd name="T15" fmla="*/ 343 h 361"/>
                  <a:gd name="T16" fmla="*/ 15 w 358"/>
                  <a:gd name="T17" fmla="*/ 332 h 361"/>
                  <a:gd name="T18" fmla="*/ 0 w 358"/>
                  <a:gd name="T19" fmla="*/ 347 h 361"/>
                  <a:gd name="T20" fmla="*/ 0 w 358"/>
                  <a:gd name="T21" fmla="*/ 348 h 361"/>
                  <a:gd name="T22" fmla="*/ 15 w 358"/>
                  <a:gd name="T23" fmla="*/ 361 h 361"/>
                  <a:gd name="T24" fmla="*/ 29 w 358"/>
                  <a:gd name="T25" fmla="*/ 351 h 361"/>
                  <a:gd name="T26" fmla="*/ 347 w 358"/>
                  <a:gd name="T27" fmla="*/ 351 h 361"/>
                  <a:gd name="T28" fmla="*/ 347 w 358"/>
                  <a:gd name="T29" fmla="*/ 28 h 361"/>
                  <a:gd name="T30" fmla="*/ 358 w 358"/>
                  <a:gd name="T31" fmla="*/ 14 h 361"/>
                  <a:gd name="T32" fmla="*/ 343 w 358"/>
                  <a:gd name="T3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8" h="361">
                    <a:moveTo>
                      <a:pt x="343" y="0"/>
                    </a:moveTo>
                    <a:cubicBezTo>
                      <a:pt x="343" y="0"/>
                      <a:pt x="343" y="0"/>
                      <a:pt x="343" y="0"/>
                    </a:cubicBezTo>
                    <a:cubicBezTo>
                      <a:pt x="343" y="0"/>
                      <a:pt x="343" y="0"/>
                      <a:pt x="343" y="0"/>
                    </a:cubicBezTo>
                    <a:cubicBezTo>
                      <a:pt x="339" y="0"/>
                      <a:pt x="336" y="1"/>
                      <a:pt x="334" y="4"/>
                    </a:cubicBezTo>
                    <a:cubicBezTo>
                      <a:pt x="331" y="6"/>
                      <a:pt x="329" y="10"/>
                      <a:pt x="329" y="14"/>
                    </a:cubicBezTo>
                    <a:cubicBezTo>
                      <a:pt x="329" y="21"/>
                      <a:pt x="333" y="26"/>
                      <a:pt x="339" y="28"/>
                    </a:cubicBezTo>
                    <a:cubicBezTo>
                      <a:pt x="339" y="343"/>
                      <a:pt x="339" y="343"/>
                      <a:pt x="339" y="343"/>
                    </a:cubicBezTo>
                    <a:cubicBezTo>
                      <a:pt x="29" y="343"/>
                      <a:pt x="29" y="343"/>
                      <a:pt x="29" y="343"/>
                    </a:cubicBezTo>
                    <a:cubicBezTo>
                      <a:pt x="27" y="337"/>
                      <a:pt x="21" y="332"/>
                      <a:pt x="15" y="332"/>
                    </a:cubicBezTo>
                    <a:cubicBezTo>
                      <a:pt x="7" y="332"/>
                      <a:pt x="0" y="339"/>
                      <a:pt x="0" y="347"/>
                    </a:cubicBezTo>
                    <a:cubicBezTo>
                      <a:pt x="0" y="347"/>
                      <a:pt x="0" y="348"/>
                      <a:pt x="0" y="348"/>
                    </a:cubicBezTo>
                    <a:cubicBezTo>
                      <a:pt x="1" y="355"/>
                      <a:pt x="7" y="361"/>
                      <a:pt x="15" y="361"/>
                    </a:cubicBezTo>
                    <a:cubicBezTo>
                      <a:pt x="21" y="361"/>
                      <a:pt x="27" y="357"/>
                      <a:pt x="29" y="351"/>
                    </a:cubicBezTo>
                    <a:cubicBezTo>
                      <a:pt x="347" y="351"/>
                      <a:pt x="347" y="351"/>
                      <a:pt x="347" y="351"/>
                    </a:cubicBezTo>
                    <a:cubicBezTo>
                      <a:pt x="347" y="28"/>
                      <a:pt x="347" y="28"/>
                      <a:pt x="347" y="28"/>
                    </a:cubicBezTo>
                    <a:cubicBezTo>
                      <a:pt x="353" y="27"/>
                      <a:pt x="358" y="21"/>
                      <a:pt x="358" y="14"/>
                    </a:cubicBezTo>
                    <a:cubicBezTo>
                      <a:pt x="358" y="6"/>
                      <a:pt x="351" y="0"/>
                      <a:pt x="343" y="0"/>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nvGrpSpPr>
          <p:cNvPr id="70" name="组合 69"/>
          <p:cNvGrpSpPr/>
          <p:nvPr/>
        </p:nvGrpSpPr>
        <p:grpSpPr>
          <a:xfrm>
            <a:off x="431386" y="781544"/>
            <a:ext cx="686184" cy="694853"/>
            <a:chOff x="5237224" y="1404429"/>
            <a:chExt cx="914912" cy="926470"/>
          </a:xfrm>
          <a:solidFill>
            <a:schemeClr val="bg1"/>
          </a:solidFill>
        </p:grpSpPr>
        <p:sp>
          <p:nvSpPr>
            <p:cNvPr id="56" name="Freeform 1812"/>
            <p:cNvSpPr/>
            <p:nvPr/>
          </p:nvSpPr>
          <p:spPr>
            <a:xfrm>
              <a:off x="5237224" y="1404429"/>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6" name="组合 25"/>
            <p:cNvGrpSpPr/>
            <p:nvPr/>
          </p:nvGrpSpPr>
          <p:grpSpPr>
            <a:xfrm>
              <a:off x="5414070" y="1669201"/>
              <a:ext cx="567104" cy="386174"/>
              <a:chOff x="5842315" y="2065986"/>
              <a:chExt cx="592138" cy="403225"/>
            </a:xfrm>
            <a:grpFill/>
          </p:grpSpPr>
          <p:sp>
            <p:nvSpPr>
              <p:cNvPr id="36" name="Oval 14"/>
              <p:cNvSpPr>
                <a:spLocks noChangeArrowheads="1"/>
              </p:cNvSpPr>
              <p:nvPr/>
            </p:nvSpPr>
            <p:spPr bwMode="auto">
              <a:xfrm>
                <a:off x="6050278" y="2065986"/>
                <a:ext cx="174625" cy="171450"/>
              </a:xfrm>
              <a:prstGeom prst="ellipse">
                <a:avLst/>
              </a:prstGeom>
              <a:grpFill/>
              <a:ln w="9525">
                <a:solidFill>
                  <a:schemeClr val="bg1"/>
                </a:solidFill>
                <a:round/>
              </a:ln>
            </p:spPr>
            <p:txBody>
              <a:bodyPr/>
              <a:lstStyle/>
              <a:p>
                <a:pPr>
                  <a:defRPr/>
                </a:pPr>
                <a:endParaRPr lang="zh-CN" altLang="en-US">
                  <a:cs typeface="+mn-ea"/>
                  <a:sym typeface="+mn-lt"/>
                </a:endParaRPr>
              </a:p>
            </p:txBody>
          </p:sp>
          <p:grpSp>
            <p:nvGrpSpPr>
              <p:cNvPr id="37" name="组合 36"/>
              <p:cNvGrpSpPr/>
              <p:nvPr/>
            </p:nvGrpSpPr>
            <p:grpSpPr>
              <a:xfrm>
                <a:off x="5842315" y="2112023"/>
                <a:ext cx="592138" cy="357188"/>
                <a:chOff x="5543551" y="2033588"/>
                <a:chExt cx="592138" cy="357188"/>
              </a:xfrm>
              <a:grpFill/>
            </p:grpSpPr>
            <p:sp>
              <p:nvSpPr>
                <p:cNvPr id="38" name="Freeform 15"/>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39" name="Freeform 16"/>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0" name="Freeform 17"/>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w="9525">
                  <a:solidFill>
                    <a:schemeClr val="bg1"/>
                  </a:solidFill>
                  <a:round/>
                </a:ln>
              </p:spPr>
              <p:txBody>
                <a:bodyPr/>
                <a:lstStyle/>
                <a:p>
                  <a:pPr>
                    <a:defRPr/>
                  </a:pPr>
                  <a:endParaRPr lang="zh-CN" altLang="en-US">
                    <a:cs typeface="+mn-ea"/>
                    <a:sym typeface="+mn-lt"/>
                  </a:endParaRPr>
                </a:p>
              </p:txBody>
            </p:sp>
            <p:sp>
              <p:nvSpPr>
                <p:cNvPr id="41" name="Freeform 18"/>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42" name="Freeform 19"/>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3" name="Freeform 20"/>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44" name="Oval 21"/>
                <p:cNvSpPr>
                  <a:spLocks noChangeArrowheads="1"/>
                </p:cNvSpPr>
                <p:nvPr/>
              </p:nvSpPr>
              <p:spPr bwMode="auto">
                <a:xfrm>
                  <a:off x="5594351" y="2033588"/>
                  <a:ext cx="127000" cy="125413"/>
                </a:xfrm>
                <a:prstGeom prst="ellipse">
                  <a:avLst/>
                </a:prstGeom>
                <a:grpFill/>
                <a:ln w="9525">
                  <a:solidFill>
                    <a:schemeClr val="bg1"/>
                  </a:solidFill>
                  <a:round/>
                </a:ln>
              </p:spPr>
              <p:txBody>
                <a:bodyPr/>
                <a:lstStyle/>
                <a:p>
                  <a:pPr>
                    <a:defRPr/>
                  </a:pPr>
                  <a:endParaRPr lang="zh-CN" altLang="en-US">
                    <a:cs typeface="+mn-ea"/>
                    <a:sym typeface="+mn-lt"/>
                  </a:endParaRPr>
                </a:p>
              </p:txBody>
            </p:sp>
            <p:sp>
              <p:nvSpPr>
                <p:cNvPr id="45" name="Freeform 22"/>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46" name="Freeform 23"/>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7" name="Freeform 24"/>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48" name="Freeform 25"/>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grpSp>
        <p:nvGrpSpPr>
          <p:cNvPr id="71" name="组合 70"/>
          <p:cNvGrpSpPr/>
          <p:nvPr/>
        </p:nvGrpSpPr>
        <p:grpSpPr>
          <a:xfrm>
            <a:off x="431387" y="1664825"/>
            <a:ext cx="686184" cy="694853"/>
            <a:chOff x="5237226" y="2582137"/>
            <a:chExt cx="914912" cy="926470"/>
          </a:xfrm>
          <a:solidFill>
            <a:schemeClr val="bg1"/>
          </a:solidFill>
        </p:grpSpPr>
        <p:sp>
          <p:nvSpPr>
            <p:cNvPr id="63" name="Freeform 1812"/>
            <p:cNvSpPr/>
            <p:nvPr/>
          </p:nvSpPr>
          <p:spPr>
            <a:xfrm>
              <a:off x="5237226" y="2582137"/>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7" name="组合 26"/>
            <p:cNvGrpSpPr/>
            <p:nvPr/>
          </p:nvGrpSpPr>
          <p:grpSpPr>
            <a:xfrm>
              <a:off x="5443702" y="2786512"/>
              <a:ext cx="478851" cy="491868"/>
              <a:chOff x="5572126" y="3962401"/>
              <a:chExt cx="525463" cy="539750"/>
            </a:xfrm>
            <a:grpFill/>
          </p:grpSpPr>
          <p:sp>
            <p:nvSpPr>
              <p:cNvPr id="33" name="Freeform 26"/>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4" name="Freeform 27"/>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5" name="Freeform 28"/>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grpSp>
      <p:grpSp>
        <p:nvGrpSpPr>
          <p:cNvPr id="72" name="组合 71"/>
          <p:cNvGrpSpPr/>
          <p:nvPr/>
        </p:nvGrpSpPr>
        <p:grpSpPr>
          <a:xfrm>
            <a:off x="431386" y="2548106"/>
            <a:ext cx="686184" cy="694853"/>
            <a:chOff x="5237224" y="3759845"/>
            <a:chExt cx="914912" cy="926470"/>
          </a:xfrm>
          <a:solidFill>
            <a:schemeClr val="bg1"/>
          </a:solidFill>
        </p:grpSpPr>
        <p:sp>
          <p:nvSpPr>
            <p:cNvPr id="64" name="Freeform 1812"/>
            <p:cNvSpPr/>
            <p:nvPr/>
          </p:nvSpPr>
          <p:spPr>
            <a:xfrm>
              <a:off x="5237224" y="3759845"/>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8" name="组合 27"/>
            <p:cNvGrpSpPr/>
            <p:nvPr/>
          </p:nvGrpSpPr>
          <p:grpSpPr>
            <a:xfrm>
              <a:off x="5539564" y="3983837"/>
              <a:ext cx="345128" cy="512366"/>
              <a:chOff x="5649914" y="2946401"/>
              <a:chExt cx="360363" cy="534987"/>
            </a:xfrm>
            <a:grpFill/>
          </p:grpSpPr>
          <p:sp>
            <p:nvSpPr>
              <p:cNvPr id="29" name="Freeform 29"/>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30" name="Freeform 30"/>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31" name="Freeform 31"/>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32" name="Freeform 32"/>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w="9525">
                <a:solidFill>
                  <a:schemeClr val="bg1"/>
                </a:solidFill>
                <a:round/>
              </a:ln>
            </p:spPr>
            <p:txBody>
              <a:bodyPr/>
              <a:lstStyle/>
              <a:p>
                <a:pPr>
                  <a:defRPr/>
                </a:pPr>
                <a:endParaRPr lang="zh-CN" altLang="en-US">
                  <a:cs typeface="+mn-ea"/>
                  <a:sym typeface="+mn-lt"/>
                </a:endParaRPr>
              </a:p>
            </p:txBody>
          </p:sp>
        </p:grpSp>
      </p:grpSp>
      <p:sp>
        <p:nvSpPr>
          <p:cNvPr id="55"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了解</a:t>
            </a:r>
            <a:r>
              <a:rPr lang="en-US" altLang="zh-CN" sz="1700" b="1" dirty="0">
                <a:solidFill>
                  <a:srgbClr val="1B4367"/>
                </a:solidFill>
                <a:cs typeface="+mn-ea"/>
                <a:sym typeface="+mn-lt"/>
              </a:rPr>
              <a:t>MVC</a:t>
            </a:r>
            <a:r>
              <a:rPr lang="zh-CN" altLang="en-US" sz="1700" b="1" dirty="0">
                <a:solidFill>
                  <a:srgbClr val="1B4367"/>
                </a:solidFill>
                <a:cs typeface="+mn-ea"/>
                <a:sym typeface="+mn-lt"/>
              </a:rPr>
              <a:t>架构</a:t>
            </a: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619632" y="864605"/>
            <a:ext cx="4695567" cy="2862322"/>
          </a:xfrm>
          <a:prstGeom prst="rect">
            <a:avLst/>
          </a:prstGeom>
          <a:noFill/>
        </p:spPr>
        <p:txBody>
          <a:bodyPr wrap="square" rtlCol="0">
            <a:spAutoFit/>
          </a:bodyPr>
          <a:lstStyle/>
          <a:p>
            <a:r>
              <a:rPr lang="en-US" altLang="zh-CN" sz="2000" dirty="0"/>
              <a:t>MVC</a:t>
            </a:r>
            <a:r>
              <a:rPr lang="zh-CN" altLang="zh-CN" sz="2000" dirty="0"/>
              <a:t>模式：</a:t>
            </a:r>
            <a:endParaRPr lang="en-US" altLang="zh-CN" sz="2000" dirty="0"/>
          </a:p>
          <a:p>
            <a:r>
              <a:rPr lang="en-US" altLang="zh-CN" sz="2000" dirty="0"/>
              <a:t>M</a:t>
            </a:r>
            <a:r>
              <a:rPr lang="zh-CN" altLang="zh-CN" sz="2000" dirty="0"/>
              <a:t>：</a:t>
            </a:r>
            <a:r>
              <a:rPr lang="en-US" altLang="zh-CN" sz="2000" dirty="0"/>
              <a:t>model</a:t>
            </a:r>
            <a:r>
              <a:rPr lang="zh-CN" altLang="zh-CN" sz="2000" dirty="0"/>
              <a:t>，模型层，包括了你的业务逻辑和数据库操作，封装好给视图层使用的。</a:t>
            </a:r>
            <a:endParaRPr lang="en-US" altLang="zh-CN" sz="2000" dirty="0"/>
          </a:p>
          <a:p>
            <a:r>
              <a:rPr lang="en-US" altLang="zh-CN" sz="2000" dirty="0"/>
              <a:t>V</a:t>
            </a:r>
            <a:r>
              <a:rPr lang="zh-CN" altLang="zh-CN" sz="2000" dirty="0"/>
              <a:t>：</a:t>
            </a:r>
            <a:r>
              <a:rPr lang="en-US" altLang="zh-CN" sz="2000" dirty="0"/>
              <a:t>view</a:t>
            </a:r>
            <a:r>
              <a:rPr lang="zh-CN" altLang="zh-CN" sz="2000" dirty="0"/>
              <a:t>，视图层，仅仅做的是展示数据，不包含业务逻辑</a:t>
            </a:r>
            <a:r>
              <a:rPr lang="zh-CN" altLang="en-US" sz="2000" dirty="0"/>
              <a:t>。</a:t>
            </a:r>
            <a:endParaRPr lang="en-US" altLang="zh-CN" sz="2000" dirty="0"/>
          </a:p>
          <a:p>
            <a:r>
              <a:rPr lang="en-US" altLang="zh-CN" sz="2000" dirty="0"/>
              <a:t>C</a:t>
            </a:r>
            <a:r>
              <a:rPr lang="zh-CN" altLang="zh-CN" sz="2000" dirty="0"/>
              <a:t>：</a:t>
            </a:r>
            <a:r>
              <a:rPr lang="en-US" altLang="zh-CN" sz="2000" dirty="0"/>
              <a:t>controller</a:t>
            </a:r>
            <a:r>
              <a:rPr lang="zh-CN" altLang="zh-CN" sz="2000" dirty="0"/>
              <a:t>，控制层，负责接收请求，调用模型层处理业务逻辑并返回给视图层。</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5"/>
                                        </p:tgtEl>
                                        <p:attrNameLst>
                                          <p:attrName>ppt_y</p:attrName>
                                        </p:attrNameLst>
                                      </p:cBhvr>
                                      <p:tavLst>
                                        <p:tav tm="0">
                                          <p:val>
                                            <p:strVal val="#ppt_y"/>
                                          </p:val>
                                        </p:tav>
                                        <p:tav tm="100000">
                                          <p:val>
                                            <p:strVal val="#ppt_y"/>
                                          </p:val>
                                        </p:tav>
                                      </p:tavLst>
                                    </p:anim>
                                    <p:anim calcmode="lin" valueType="num">
                                      <p:cBhvr>
                                        <p:cTn id="9"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5"/>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left)">
                                      <p:cBhvr>
                                        <p:cTn id="15" dur="300"/>
                                        <p:tgtEl>
                                          <p:spTgt spid="57"/>
                                        </p:tgtEl>
                                      </p:cBhvr>
                                    </p:animEffect>
                                  </p:childTnLst>
                                </p:cTn>
                              </p:par>
                            </p:childTnLst>
                          </p:cTn>
                        </p:par>
                        <p:par>
                          <p:cTn id="16" fill="hold">
                            <p:stCondLst>
                              <p:cond delay="1100"/>
                            </p:stCondLst>
                            <p:childTnLst>
                              <p:par>
                                <p:cTn id="17" presetID="22" presetClass="entr" presetSubtype="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1600"/>
                            </p:stCondLst>
                            <p:childTnLst>
                              <p:par>
                                <p:cTn id="21" presetID="53" presetClass="entr" presetSubtype="16"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p:cTn id="23" dur="500" fill="hold"/>
                                        <p:tgtEl>
                                          <p:spTgt spid="70"/>
                                        </p:tgtEl>
                                        <p:attrNameLst>
                                          <p:attrName>ppt_w</p:attrName>
                                        </p:attrNameLst>
                                      </p:cBhvr>
                                      <p:tavLst>
                                        <p:tav tm="0">
                                          <p:val>
                                            <p:fltVal val="0"/>
                                          </p:val>
                                        </p:tav>
                                        <p:tav tm="100000">
                                          <p:val>
                                            <p:strVal val="#ppt_w"/>
                                          </p:val>
                                        </p:tav>
                                      </p:tavLst>
                                    </p:anim>
                                    <p:anim calcmode="lin" valueType="num">
                                      <p:cBhvr>
                                        <p:cTn id="24" dur="500" fill="hold"/>
                                        <p:tgtEl>
                                          <p:spTgt spid="70"/>
                                        </p:tgtEl>
                                        <p:attrNameLst>
                                          <p:attrName>ppt_h</p:attrName>
                                        </p:attrNameLst>
                                      </p:cBhvr>
                                      <p:tavLst>
                                        <p:tav tm="0">
                                          <p:val>
                                            <p:fltVal val="0"/>
                                          </p:val>
                                        </p:tav>
                                        <p:tav tm="100000">
                                          <p:val>
                                            <p:strVal val="#ppt_h"/>
                                          </p:val>
                                        </p:tav>
                                      </p:tavLst>
                                    </p:anim>
                                    <p:animEffect transition="in" filter="fade">
                                      <p:cBhvr>
                                        <p:cTn id="25" dur="500"/>
                                        <p:tgtEl>
                                          <p:spTgt spid="70"/>
                                        </p:tgtEl>
                                      </p:cBhvr>
                                    </p:animEffect>
                                  </p:childTnLst>
                                </p:cTn>
                              </p:par>
                            </p:childTnLst>
                          </p:cTn>
                        </p:par>
                        <p:par>
                          <p:cTn id="26" fill="hold">
                            <p:stCondLst>
                              <p:cond delay="2100"/>
                            </p:stCondLst>
                            <p:childTnLst>
                              <p:par>
                                <p:cTn id="27" presetID="53" presetClass="entr" presetSubtype="16" fill="hold" nodeType="afterEffect">
                                  <p:stCondLst>
                                    <p:cond delay="0"/>
                                  </p:stCondLst>
                                  <p:childTnLst>
                                    <p:set>
                                      <p:cBhvr>
                                        <p:cTn id="28" dur="1" fill="hold">
                                          <p:stCondLst>
                                            <p:cond delay="0"/>
                                          </p:stCondLst>
                                        </p:cTn>
                                        <p:tgtEl>
                                          <p:spTgt spid="71"/>
                                        </p:tgtEl>
                                        <p:attrNameLst>
                                          <p:attrName>style.visibility</p:attrName>
                                        </p:attrNameLst>
                                      </p:cBhvr>
                                      <p:to>
                                        <p:strVal val="visible"/>
                                      </p:to>
                                    </p:set>
                                    <p:anim calcmode="lin" valueType="num">
                                      <p:cBhvr>
                                        <p:cTn id="29" dur="500" fill="hold"/>
                                        <p:tgtEl>
                                          <p:spTgt spid="71"/>
                                        </p:tgtEl>
                                        <p:attrNameLst>
                                          <p:attrName>ppt_w</p:attrName>
                                        </p:attrNameLst>
                                      </p:cBhvr>
                                      <p:tavLst>
                                        <p:tav tm="0">
                                          <p:val>
                                            <p:fltVal val="0"/>
                                          </p:val>
                                        </p:tav>
                                        <p:tav tm="100000">
                                          <p:val>
                                            <p:strVal val="#ppt_w"/>
                                          </p:val>
                                        </p:tav>
                                      </p:tavLst>
                                    </p:anim>
                                    <p:anim calcmode="lin" valueType="num">
                                      <p:cBhvr>
                                        <p:cTn id="30" dur="500" fill="hold"/>
                                        <p:tgtEl>
                                          <p:spTgt spid="71"/>
                                        </p:tgtEl>
                                        <p:attrNameLst>
                                          <p:attrName>ppt_h</p:attrName>
                                        </p:attrNameLst>
                                      </p:cBhvr>
                                      <p:tavLst>
                                        <p:tav tm="0">
                                          <p:val>
                                            <p:fltVal val="0"/>
                                          </p:val>
                                        </p:tav>
                                        <p:tav tm="100000">
                                          <p:val>
                                            <p:strVal val="#ppt_h"/>
                                          </p:val>
                                        </p:tav>
                                      </p:tavLst>
                                    </p:anim>
                                    <p:animEffect transition="in" filter="fade">
                                      <p:cBhvr>
                                        <p:cTn id="31" dur="500"/>
                                        <p:tgtEl>
                                          <p:spTgt spid="71"/>
                                        </p:tgtEl>
                                      </p:cBhvr>
                                    </p:animEffect>
                                  </p:childTnLst>
                                </p:cTn>
                              </p:par>
                            </p:childTnLst>
                          </p:cTn>
                        </p:par>
                        <p:par>
                          <p:cTn id="32" fill="hold">
                            <p:stCondLst>
                              <p:cond delay="2600"/>
                            </p:stCondLst>
                            <p:childTnLst>
                              <p:par>
                                <p:cTn id="33" presetID="53" presetClass="entr" presetSubtype="16" fill="hold" nodeType="afterEffect">
                                  <p:stCondLst>
                                    <p:cond delay="0"/>
                                  </p:stCondLst>
                                  <p:childTnLst>
                                    <p:set>
                                      <p:cBhvr>
                                        <p:cTn id="34" dur="1" fill="hold">
                                          <p:stCondLst>
                                            <p:cond delay="0"/>
                                          </p:stCondLst>
                                        </p:cTn>
                                        <p:tgtEl>
                                          <p:spTgt spid="72"/>
                                        </p:tgtEl>
                                        <p:attrNameLst>
                                          <p:attrName>style.visibility</p:attrName>
                                        </p:attrNameLst>
                                      </p:cBhvr>
                                      <p:to>
                                        <p:strVal val="visible"/>
                                      </p:to>
                                    </p:set>
                                    <p:anim calcmode="lin" valueType="num">
                                      <p:cBhvr>
                                        <p:cTn id="35" dur="500" fill="hold"/>
                                        <p:tgtEl>
                                          <p:spTgt spid="72"/>
                                        </p:tgtEl>
                                        <p:attrNameLst>
                                          <p:attrName>ppt_w</p:attrName>
                                        </p:attrNameLst>
                                      </p:cBhvr>
                                      <p:tavLst>
                                        <p:tav tm="0">
                                          <p:val>
                                            <p:fltVal val="0"/>
                                          </p:val>
                                        </p:tav>
                                        <p:tav tm="100000">
                                          <p:val>
                                            <p:strVal val="#ppt_w"/>
                                          </p:val>
                                        </p:tav>
                                      </p:tavLst>
                                    </p:anim>
                                    <p:anim calcmode="lin" valueType="num">
                                      <p:cBhvr>
                                        <p:cTn id="36" dur="500" fill="hold"/>
                                        <p:tgtEl>
                                          <p:spTgt spid="72"/>
                                        </p:tgtEl>
                                        <p:attrNameLst>
                                          <p:attrName>ppt_h</p:attrName>
                                        </p:attrNameLst>
                                      </p:cBhvr>
                                      <p:tavLst>
                                        <p:tav tm="0">
                                          <p:val>
                                            <p:fltVal val="0"/>
                                          </p:val>
                                        </p:tav>
                                        <p:tav tm="100000">
                                          <p:val>
                                            <p:strVal val="#ppt_h"/>
                                          </p:val>
                                        </p:tav>
                                      </p:tavLst>
                                    </p:anim>
                                    <p:animEffect transition="in" filter="fade">
                                      <p:cBhvr>
                                        <p:cTn id="37" dur="500"/>
                                        <p:tgtEl>
                                          <p:spTgt spid="72"/>
                                        </p:tgtEl>
                                      </p:cBhvr>
                                    </p:animEffect>
                                  </p:childTnLst>
                                </p:cTn>
                              </p:par>
                            </p:childTnLst>
                          </p:cTn>
                        </p:par>
                        <p:par>
                          <p:cTn id="38" fill="hold">
                            <p:stCondLst>
                              <p:cond delay="3100"/>
                            </p:stCondLst>
                            <p:childTnLst>
                              <p:par>
                                <p:cTn id="39" presetID="53" presetClass="entr" presetSubtype="16" fill="hold" nodeType="afterEffect">
                                  <p:stCondLst>
                                    <p:cond delay="0"/>
                                  </p:stCondLst>
                                  <p:childTnLst>
                                    <p:set>
                                      <p:cBhvr>
                                        <p:cTn id="40" dur="1" fill="hold">
                                          <p:stCondLst>
                                            <p:cond delay="0"/>
                                          </p:stCondLst>
                                        </p:cTn>
                                        <p:tgtEl>
                                          <p:spTgt spid="73"/>
                                        </p:tgtEl>
                                        <p:attrNameLst>
                                          <p:attrName>style.visibility</p:attrName>
                                        </p:attrNameLst>
                                      </p:cBhvr>
                                      <p:to>
                                        <p:strVal val="visible"/>
                                      </p:to>
                                    </p:set>
                                    <p:anim calcmode="lin" valueType="num">
                                      <p:cBhvr>
                                        <p:cTn id="41" dur="500" fill="hold"/>
                                        <p:tgtEl>
                                          <p:spTgt spid="73"/>
                                        </p:tgtEl>
                                        <p:attrNameLst>
                                          <p:attrName>ppt_w</p:attrName>
                                        </p:attrNameLst>
                                      </p:cBhvr>
                                      <p:tavLst>
                                        <p:tav tm="0">
                                          <p:val>
                                            <p:fltVal val="0"/>
                                          </p:val>
                                        </p:tav>
                                        <p:tav tm="100000">
                                          <p:val>
                                            <p:strVal val="#ppt_w"/>
                                          </p:val>
                                        </p:tav>
                                      </p:tavLst>
                                    </p:anim>
                                    <p:anim calcmode="lin" valueType="num">
                                      <p:cBhvr>
                                        <p:cTn id="42" dur="500" fill="hold"/>
                                        <p:tgtEl>
                                          <p:spTgt spid="73"/>
                                        </p:tgtEl>
                                        <p:attrNameLst>
                                          <p:attrName>ppt_h</p:attrName>
                                        </p:attrNameLst>
                                      </p:cBhvr>
                                      <p:tavLst>
                                        <p:tav tm="0">
                                          <p:val>
                                            <p:fltVal val="0"/>
                                          </p:val>
                                        </p:tav>
                                        <p:tav tm="100000">
                                          <p:val>
                                            <p:strVal val="#ppt_h"/>
                                          </p:val>
                                        </p:tav>
                                      </p:tavLst>
                                    </p:anim>
                                    <p:animEffect transition="in" filter="fade">
                                      <p:cBhvr>
                                        <p:cTn id="4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数据库设计</a:t>
            </a:r>
          </a:p>
        </p:txBody>
      </p:sp>
      <p:cxnSp>
        <p:nvCxnSpPr>
          <p:cNvPr id="29" name="直接连接符 2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1" name="AutoShape 25">
            <a:extLst>
              <a:ext uri="{FF2B5EF4-FFF2-40B4-BE49-F238E27FC236}">
                <a16:creationId xmlns:a16="http://schemas.microsoft.com/office/drawing/2014/main" id="{BE9F7948-4D3C-4FC7-BC7F-B8225F8AB3E9}"/>
              </a:ext>
            </a:extLst>
          </p:cNvPr>
          <p:cNvSpPr/>
          <p:nvPr/>
        </p:nvSpPr>
        <p:spPr>
          <a:xfrm rot="21558471">
            <a:off x="188981" y="1635372"/>
            <a:ext cx="2459831" cy="2236425"/>
          </a:xfrm>
          <a:custGeom>
            <a:avLst/>
            <a:gdLst/>
            <a:ahLst/>
            <a:cxnLst>
              <a:cxn ang="0">
                <a:pos x="1439048" y="1493224"/>
              </a:cxn>
              <a:cxn ang="0">
                <a:pos x="1439048" y="1493224"/>
              </a:cxn>
              <a:cxn ang="0">
                <a:pos x="1439048" y="1493224"/>
              </a:cxn>
              <a:cxn ang="0">
                <a:pos x="1439048" y="1493224"/>
              </a:cxn>
            </a:cxnLst>
            <a:rect l="0" t="0" r="0" b="0"/>
            <a:pathLst>
              <a:path w="21600" h="21600">
                <a:moveTo>
                  <a:pt x="15608" y="8670"/>
                </a:moveTo>
                <a:cubicBezTo>
                  <a:pt x="21599" y="8670"/>
                  <a:pt x="21599" y="8670"/>
                  <a:pt x="21599" y="8670"/>
                </a:cubicBezTo>
                <a:cubicBezTo>
                  <a:pt x="20496" y="4411"/>
                  <a:pt x="16554" y="1064"/>
                  <a:pt x="11982" y="608"/>
                </a:cubicBezTo>
                <a:cubicBezTo>
                  <a:pt x="11667" y="304"/>
                  <a:pt x="11351" y="0"/>
                  <a:pt x="10878" y="0"/>
                </a:cubicBezTo>
                <a:cubicBezTo>
                  <a:pt x="10405" y="0"/>
                  <a:pt x="10090" y="304"/>
                  <a:pt x="9775" y="608"/>
                </a:cubicBezTo>
                <a:cubicBezTo>
                  <a:pt x="5045" y="1064"/>
                  <a:pt x="1103" y="4259"/>
                  <a:pt x="0" y="8670"/>
                </a:cubicBezTo>
                <a:cubicBezTo>
                  <a:pt x="6148" y="8670"/>
                  <a:pt x="6148" y="8670"/>
                  <a:pt x="6148" y="8670"/>
                </a:cubicBezTo>
                <a:cubicBezTo>
                  <a:pt x="6148" y="3650"/>
                  <a:pt x="9144" y="1216"/>
                  <a:pt x="9775" y="760"/>
                </a:cubicBezTo>
                <a:cubicBezTo>
                  <a:pt x="9775" y="760"/>
                  <a:pt x="9775" y="760"/>
                  <a:pt x="9775" y="912"/>
                </a:cubicBezTo>
                <a:cubicBezTo>
                  <a:pt x="6464" y="4867"/>
                  <a:pt x="6937" y="8670"/>
                  <a:pt x="6937" y="8670"/>
                </a:cubicBezTo>
                <a:cubicBezTo>
                  <a:pt x="10090" y="8670"/>
                  <a:pt x="10090" y="8670"/>
                  <a:pt x="10090" y="8670"/>
                </a:cubicBezTo>
                <a:cubicBezTo>
                  <a:pt x="10090" y="18709"/>
                  <a:pt x="10090" y="18709"/>
                  <a:pt x="10090" y="18709"/>
                </a:cubicBezTo>
                <a:cubicBezTo>
                  <a:pt x="10090" y="19014"/>
                  <a:pt x="10090" y="19014"/>
                  <a:pt x="10090" y="19014"/>
                </a:cubicBezTo>
                <a:cubicBezTo>
                  <a:pt x="10090" y="19774"/>
                  <a:pt x="10090" y="19774"/>
                  <a:pt x="10090" y="19774"/>
                </a:cubicBezTo>
                <a:cubicBezTo>
                  <a:pt x="10090" y="20839"/>
                  <a:pt x="10878" y="21599"/>
                  <a:pt x="11982" y="21599"/>
                </a:cubicBezTo>
                <a:cubicBezTo>
                  <a:pt x="12928" y="21599"/>
                  <a:pt x="13874" y="20839"/>
                  <a:pt x="13874" y="19774"/>
                </a:cubicBezTo>
                <a:cubicBezTo>
                  <a:pt x="13874" y="19014"/>
                  <a:pt x="13874" y="19014"/>
                  <a:pt x="13874" y="19014"/>
                </a:cubicBezTo>
                <a:cubicBezTo>
                  <a:pt x="12455" y="19014"/>
                  <a:pt x="12455" y="19014"/>
                  <a:pt x="12455" y="19014"/>
                </a:cubicBezTo>
                <a:cubicBezTo>
                  <a:pt x="12455" y="19318"/>
                  <a:pt x="12455" y="19318"/>
                  <a:pt x="12455" y="19318"/>
                </a:cubicBezTo>
                <a:cubicBezTo>
                  <a:pt x="12455" y="19774"/>
                  <a:pt x="12455" y="19774"/>
                  <a:pt x="12455" y="19774"/>
                </a:cubicBezTo>
                <a:cubicBezTo>
                  <a:pt x="12455" y="20078"/>
                  <a:pt x="12297" y="20383"/>
                  <a:pt x="11982" y="20383"/>
                </a:cubicBezTo>
                <a:cubicBezTo>
                  <a:pt x="11667" y="20383"/>
                  <a:pt x="11351" y="20078"/>
                  <a:pt x="11351" y="19774"/>
                </a:cubicBezTo>
                <a:cubicBezTo>
                  <a:pt x="11351" y="19318"/>
                  <a:pt x="11351" y="19318"/>
                  <a:pt x="11351" y="19318"/>
                </a:cubicBezTo>
                <a:cubicBezTo>
                  <a:pt x="11351" y="19014"/>
                  <a:pt x="11351" y="19014"/>
                  <a:pt x="11351" y="19014"/>
                </a:cubicBezTo>
                <a:cubicBezTo>
                  <a:pt x="11351" y="17036"/>
                  <a:pt x="11351" y="17036"/>
                  <a:pt x="11351" y="17036"/>
                </a:cubicBezTo>
                <a:cubicBezTo>
                  <a:pt x="11351" y="8670"/>
                  <a:pt x="11351" y="8670"/>
                  <a:pt x="11351" y="8670"/>
                </a:cubicBezTo>
                <a:cubicBezTo>
                  <a:pt x="14820" y="8670"/>
                  <a:pt x="14820" y="8670"/>
                  <a:pt x="14820" y="8670"/>
                </a:cubicBezTo>
                <a:cubicBezTo>
                  <a:pt x="14820" y="8670"/>
                  <a:pt x="15293" y="4867"/>
                  <a:pt x="11982" y="912"/>
                </a:cubicBezTo>
                <a:cubicBezTo>
                  <a:pt x="11982" y="760"/>
                  <a:pt x="11982" y="760"/>
                  <a:pt x="11982" y="760"/>
                </a:cubicBezTo>
                <a:cubicBezTo>
                  <a:pt x="12613" y="1216"/>
                  <a:pt x="15608" y="3650"/>
                  <a:pt x="15608" y="8670"/>
                </a:cubicBezTo>
                <a:close/>
              </a:path>
            </a:pathLst>
          </a:custGeom>
          <a:solidFill>
            <a:srgbClr val="1B4367"/>
          </a:solidFill>
          <a:ln w="9525">
            <a:noFill/>
          </a:ln>
        </p:spPr>
        <p:txBody>
          <a:bodyPr lIns="68580" tIns="34290" rIns="68580" bIns="34290"/>
          <a:lstStyle/>
          <a:p>
            <a:endParaRPr lang="zh-CN" altLang="en-US">
              <a:solidFill>
                <a:schemeClr val="tx1">
                  <a:lumMod val="50000"/>
                  <a:lumOff val="50000"/>
                </a:schemeClr>
              </a:solidFill>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8795" y="978568"/>
            <a:ext cx="6180088" cy="2485339"/>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7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300"/>
                                        <p:tgtEl>
                                          <p:spTgt spid="29"/>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down)">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实体类的设计</a:t>
            </a:r>
          </a:p>
        </p:txBody>
      </p:sp>
      <p:sp>
        <p:nvSpPr>
          <p:cNvPr id="33" name="燕尾形 12"/>
          <p:cNvSpPr>
            <a:spLocks noChangeArrowheads="1"/>
          </p:cNvSpPr>
          <p:nvPr/>
        </p:nvSpPr>
        <p:spPr bwMode="auto">
          <a:xfrm>
            <a:off x="1536124" y="2322161"/>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管理员</a:t>
            </a:r>
          </a:p>
        </p:txBody>
      </p:sp>
      <p:sp>
        <p:nvSpPr>
          <p:cNvPr id="34" name="燕尾形 13"/>
          <p:cNvSpPr>
            <a:spLocks noChangeArrowheads="1"/>
          </p:cNvSpPr>
          <p:nvPr/>
        </p:nvSpPr>
        <p:spPr bwMode="auto">
          <a:xfrm>
            <a:off x="3476289" y="2316209"/>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教师</a:t>
            </a:r>
          </a:p>
        </p:txBody>
      </p:sp>
      <p:sp>
        <p:nvSpPr>
          <p:cNvPr id="35" name="燕尾形 14"/>
          <p:cNvSpPr>
            <a:spLocks noChangeArrowheads="1"/>
          </p:cNvSpPr>
          <p:nvPr/>
        </p:nvSpPr>
        <p:spPr bwMode="auto">
          <a:xfrm>
            <a:off x="5659300" y="2325526"/>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学生</a:t>
            </a:r>
          </a:p>
        </p:txBody>
      </p:sp>
      <p:cxnSp>
        <p:nvCxnSpPr>
          <p:cNvPr id="37" name="直接连接符 16"/>
          <p:cNvCxnSpPr>
            <a:cxnSpLocks noChangeShapeType="1"/>
          </p:cNvCxnSpPr>
          <p:nvPr/>
        </p:nvCxnSpPr>
        <p:spPr bwMode="auto">
          <a:xfrm>
            <a:off x="2360036" y="2936524"/>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8" name="直接连接符 17"/>
          <p:cNvCxnSpPr>
            <a:cxnSpLocks noChangeShapeType="1"/>
          </p:cNvCxnSpPr>
          <p:nvPr/>
        </p:nvCxnSpPr>
        <p:spPr bwMode="auto">
          <a:xfrm flipV="1">
            <a:off x="4224068" y="2045937"/>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9" name="直接连接符 18"/>
          <p:cNvCxnSpPr>
            <a:cxnSpLocks noChangeShapeType="1"/>
          </p:cNvCxnSpPr>
          <p:nvPr/>
        </p:nvCxnSpPr>
        <p:spPr bwMode="auto">
          <a:xfrm>
            <a:off x="6459064" y="2930572"/>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sp>
        <p:nvSpPr>
          <p:cNvPr id="42" name="文本框 8"/>
          <p:cNvSpPr txBox="1"/>
          <p:nvPr/>
        </p:nvSpPr>
        <p:spPr>
          <a:xfrm>
            <a:off x="1322663" y="3354331"/>
            <a:ext cx="2073556"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个人信息维护，教师管理，课程管理，学生管理</a:t>
            </a:r>
            <a:endParaRPr lang="en-US" altLang="zh-CN" sz="1000" dirty="0">
              <a:solidFill>
                <a:schemeClr val="tx1">
                  <a:lumMod val="75000"/>
                  <a:lumOff val="25000"/>
                </a:schemeClr>
              </a:solidFill>
              <a:cs typeface="+mn-ea"/>
              <a:sym typeface="+mn-lt"/>
            </a:endParaRPr>
          </a:p>
        </p:txBody>
      </p:sp>
      <p:sp>
        <p:nvSpPr>
          <p:cNvPr id="44" name="文本框 8"/>
          <p:cNvSpPr txBox="1"/>
          <p:nvPr/>
        </p:nvSpPr>
        <p:spPr>
          <a:xfrm>
            <a:off x="3187290" y="1609535"/>
            <a:ext cx="2073556"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个人信息维护，学生管理，我的任课课程</a:t>
            </a:r>
            <a:endParaRPr lang="en-US" altLang="zh-CN" sz="1000" dirty="0">
              <a:solidFill>
                <a:schemeClr val="tx1">
                  <a:lumMod val="75000"/>
                  <a:lumOff val="25000"/>
                </a:schemeClr>
              </a:solidFill>
              <a:cs typeface="+mn-ea"/>
              <a:sym typeface="+mn-lt"/>
            </a:endParaRPr>
          </a:p>
        </p:txBody>
      </p:sp>
      <p:sp>
        <p:nvSpPr>
          <p:cNvPr id="48" name="文本框 8"/>
          <p:cNvSpPr txBox="1"/>
          <p:nvPr/>
        </p:nvSpPr>
        <p:spPr>
          <a:xfrm>
            <a:off x="5422286" y="3337219"/>
            <a:ext cx="2073556"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选课系统，查询已选课程，个人信息维护</a:t>
            </a:r>
            <a:endParaRPr lang="en-US" altLang="zh-CN" sz="1000" dirty="0">
              <a:solidFill>
                <a:schemeClr val="tx1">
                  <a:lumMod val="75000"/>
                  <a:lumOff val="25000"/>
                </a:schemeClr>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300"/>
                                        <p:tgtEl>
                                          <p:spTgt spid="20"/>
                                        </p:tgtEl>
                                      </p:cBhvr>
                                    </p:animEffect>
                                  </p:childTnLst>
                                </p:cTn>
                              </p:par>
                            </p:childTnLst>
                          </p:cTn>
                        </p:par>
                        <p:par>
                          <p:cTn id="16" fill="hold">
                            <p:stCondLst>
                              <p:cond delay="1050"/>
                            </p:stCondLst>
                            <p:childTnLst>
                              <p:par>
                                <p:cTn id="17" presetID="1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p:tgtEl>
                                          <p:spTgt spid="33"/>
                                        </p:tgtEl>
                                        <p:attrNameLst>
                                          <p:attrName>ppt_x</p:attrName>
                                        </p:attrNameLst>
                                      </p:cBhvr>
                                      <p:tavLst>
                                        <p:tav tm="0">
                                          <p:val>
                                            <p:strVal val="#ppt_x-#ppt_w*1.125000"/>
                                          </p:val>
                                        </p:tav>
                                        <p:tav tm="100000">
                                          <p:val>
                                            <p:strVal val="#ppt_x"/>
                                          </p:val>
                                        </p:tav>
                                      </p:tavLst>
                                    </p:anim>
                                    <p:animEffect transition="in" filter="wipe(right)">
                                      <p:cBhvr>
                                        <p:cTn id="20" dur="500"/>
                                        <p:tgtEl>
                                          <p:spTgt spid="33"/>
                                        </p:tgtEl>
                                      </p:cBhvr>
                                    </p:animEffect>
                                  </p:childTnLst>
                                </p:cTn>
                              </p:par>
                            </p:childTnLst>
                          </p:cTn>
                        </p:par>
                        <p:par>
                          <p:cTn id="21" fill="hold">
                            <p:stCondLst>
                              <p:cond delay="1550"/>
                            </p:stCondLst>
                            <p:childTnLst>
                              <p:par>
                                <p:cTn id="22" presetID="22" presetClass="entr" presetSubtype="1"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up)">
                                      <p:cBhvr>
                                        <p:cTn id="24" dur="500"/>
                                        <p:tgtEl>
                                          <p:spTgt spid="37"/>
                                        </p:tgtEl>
                                      </p:cBhvr>
                                    </p:animEffect>
                                  </p:childTnLst>
                                </p:cTn>
                              </p:par>
                            </p:childTnLst>
                          </p:cTn>
                        </p:par>
                        <p:par>
                          <p:cTn id="25" fill="hold">
                            <p:stCondLst>
                              <p:cond delay="2050"/>
                            </p:stCondLst>
                            <p:childTnLst>
                              <p:par>
                                <p:cTn id="26" presetID="2" presetClass="entr" presetSubtype="4" fill="hold" grpId="0" nodeType="afterEffect">
                                  <p:stCondLst>
                                    <p:cond delay="0"/>
                                  </p:stCondLst>
                                  <p:childTnLst>
                                    <p:set>
                                      <p:cBhvr>
                                        <p:cTn id="27" dur="1" fill="hold">
                                          <p:stCondLst>
                                            <p:cond delay="0"/>
                                          </p:stCondLst>
                                        </p:cTn>
                                        <p:tgtEl>
                                          <p:spTgt spid="42"/>
                                        </p:tgtEl>
                                        <p:attrNameLst>
                                          <p:attrName>style.visibility</p:attrName>
                                        </p:attrNameLst>
                                      </p:cBhvr>
                                      <p:to>
                                        <p:strVal val="visible"/>
                                      </p:to>
                                    </p:set>
                                    <p:anim calcmode="lin" valueType="num">
                                      <p:cBhvr additive="base">
                                        <p:cTn id="28" dur="500" fill="hold"/>
                                        <p:tgtEl>
                                          <p:spTgt spid="42"/>
                                        </p:tgtEl>
                                        <p:attrNameLst>
                                          <p:attrName>ppt_x</p:attrName>
                                        </p:attrNameLst>
                                      </p:cBhvr>
                                      <p:tavLst>
                                        <p:tav tm="0">
                                          <p:val>
                                            <p:strVal val="#ppt_x"/>
                                          </p:val>
                                        </p:tav>
                                        <p:tav tm="100000">
                                          <p:val>
                                            <p:strVal val="#ppt_x"/>
                                          </p:val>
                                        </p:tav>
                                      </p:tavLst>
                                    </p:anim>
                                    <p:anim calcmode="lin" valueType="num">
                                      <p:cBhvr additive="base">
                                        <p:cTn id="29" dur="500" fill="hold"/>
                                        <p:tgtEl>
                                          <p:spTgt spid="42"/>
                                        </p:tgtEl>
                                        <p:attrNameLst>
                                          <p:attrName>ppt_y</p:attrName>
                                        </p:attrNameLst>
                                      </p:cBhvr>
                                      <p:tavLst>
                                        <p:tav tm="0">
                                          <p:val>
                                            <p:strVal val="1+#ppt_h/2"/>
                                          </p:val>
                                        </p:tav>
                                        <p:tav tm="100000">
                                          <p:val>
                                            <p:strVal val="#ppt_y"/>
                                          </p:val>
                                        </p:tav>
                                      </p:tavLst>
                                    </p:anim>
                                  </p:childTnLst>
                                </p:cTn>
                              </p:par>
                            </p:childTnLst>
                          </p:cTn>
                        </p:par>
                        <p:par>
                          <p:cTn id="30" fill="hold">
                            <p:stCondLst>
                              <p:cond delay="2550"/>
                            </p:stCondLst>
                            <p:childTnLst>
                              <p:par>
                                <p:cTn id="31" presetID="12" presetClass="entr" presetSubtype="8"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p:tgtEl>
                                          <p:spTgt spid="34"/>
                                        </p:tgtEl>
                                        <p:attrNameLst>
                                          <p:attrName>ppt_x</p:attrName>
                                        </p:attrNameLst>
                                      </p:cBhvr>
                                      <p:tavLst>
                                        <p:tav tm="0">
                                          <p:val>
                                            <p:strVal val="#ppt_x-#ppt_w*1.125000"/>
                                          </p:val>
                                        </p:tav>
                                        <p:tav tm="100000">
                                          <p:val>
                                            <p:strVal val="#ppt_x"/>
                                          </p:val>
                                        </p:tav>
                                      </p:tavLst>
                                    </p:anim>
                                    <p:animEffect transition="in" filter="wipe(right)">
                                      <p:cBhvr>
                                        <p:cTn id="34" dur="500"/>
                                        <p:tgtEl>
                                          <p:spTgt spid="34"/>
                                        </p:tgtEl>
                                      </p:cBhvr>
                                    </p:animEffect>
                                  </p:childTnLst>
                                </p:cTn>
                              </p:par>
                            </p:childTnLst>
                          </p:cTn>
                        </p:par>
                        <p:par>
                          <p:cTn id="35" fill="hold">
                            <p:stCondLst>
                              <p:cond delay="3050"/>
                            </p:stCondLst>
                            <p:childTnLst>
                              <p:par>
                                <p:cTn id="36" presetID="22" presetClass="entr" presetSubtype="4"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down)">
                                      <p:cBhvr>
                                        <p:cTn id="38" dur="500"/>
                                        <p:tgtEl>
                                          <p:spTgt spid="38"/>
                                        </p:tgtEl>
                                      </p:cBhvr>
                                    </p:animEffect>
                                  </p:childTnLst>
                                </p:cTn>
                              </p:par>
                            </p:childTnLst>
                          </p:cTn>
                        </p:par>
                        <p:par>
                          <p:cTn id="39" fill="hold">
                            <p:stCondLst>
                              <p:cond delay="3550"/>
                            </p:stCondLst>
                            <p:childTnLst>
                              <p:par>
                                <p:cTn id="40" presetID="2" presetClass="entr" presetSubtype="4" fill="hold" grpId="0" nodeType="after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additive="base">
                                        <p:cTn id="42" dur="500" fill="hold"/>
                                        <p:tgtEl>
                                          <p:spTgt spid="44"/>
                                        </p:tgtEl>
                                        <p:attrNameLst>
                                          <p:attrName>ppt_x</p:attrName>
                                        </p:attrNameLst>
                                      </p:cBhvr>
                                      <p:tavLst>
                                        <p:tav tm="0">
                                          <p:val>
                                            <p:strVal val="#ppt_x"/>
                                          </p:val>
                                        </p:tav>
                                        <p:tav tm="100000">
                                          <p:val>
                                            <p:strVal val="#ppt_x"/>
                                          </p:val>
                                        </p:tav>
                                      </p:tavLst>
                                    </p:anim>
                                    <p:anim calcmode="lin" valueType="num">
                                      <p:cBhvr additive="base">
                                        <p:cTn id="43" dur="500" fill="hold"/>
                                        <p:tgtEl>
                                          <p:spTgt spid="44"/>
                                        </p:tgtEl>
                                        <p:attrNameLst>
                                          <p:attrName>ppt_y</p:attrName>
                                        </p:attrNameLst>
                                      </p:cBhvr>
                                      <p:tavLst>
                                        <p:tav tm="0">
                                          <p:val>
                                            <p:strVal val="1+#ppt_h/2"/>
                                          </p:val>
                                        </p:tav>
                                        <p:tav tm="100000">
                                          <p:val>
                                            <p:strVal val="#ppt_y"/>
                                          </p:val>
                                        </p:tav>
                                      </p:tavLst>
                                    </p:anim>
                                  </p:childTnLst>
                                </p:cTn>
                              </p:par>
                            </p:childTnLst>
                          </p:cTn>
                        </p:par>
                        <p:par>
                          <p:cTn id="44" fill="hold">
                            <p:stCondLst>
                              <p:cond delay="4050"/>
                            </p:stCondLst>
                            <p:childTnLst>
                              <p:par>
                                <p:cTn id="45" presetID="12" presetClass="entr" presetSubtype="8"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p:tgtEl>
                                          <p:spTgt spid="35"/>
                                        </p:tgtEl>
                                        <p:attrNameLst>
                                          <p:attrName>ppt_x</p:attrName>
                                        </p:attrNameLst>
                                      </p:cBhvr>
                                      <p:tavLst>
                                        <p:tav tm="0">
                                          <p:val>
                                            <p:strVal val="#ppt_x-#ppt_w*1.125000"/>
                                          </p:val>
                                        </p:tav>
                                        <p:tav tm="100000">
                                          <p:val>
                                            <p:strVal val="#ppt_x"/>
                                          </p:val>
                                        </p:tav>
                                      </p:tavLst>
                                    </p:anim>
                                    <p:animEffect transition="in" filter="wipe(right)">
                                      <p:cBhvr>
                                        <p:cTn id="48" dur="500"/>
                                        <p:tgtEl>
                                          <p:spTgt spid="35"/>
                                        </p:tgtEl>
                                      </p:cBhvr>
                                    </p:animEffect>
                                  </p:childTnLst>
                                </p:cTn>
                              </p:par>
                            </p:childTnLst>
                          </p:cTn>
                        </p:par>
                        <p:par>
                          <p:cTn id="49" fill="hold">
                            <p:stCondLst>
                              <p:cond delay="4550"/>
                            </p:stCondLst>
                            <p:childTnLst>
                              <p:par>
                                <p:cTn id="50" presetID="22" presetClass="entr" presetSubtype="1" fill="hold"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up)">
                                      <p:cBhvr>
                                        <p:cTn id="52" dur="500"/>
                                        <p:tgtEl>
                                          <p:spTgt spid="39"/>
                                        </p:tgtEl>
                                      </p:cBhvr>
                                    </p:animEffect>
                                  </p:childTnLst>
                                </p:cTn>
                              </p:par>
                            </p:childTnLst>
                          </p:cTn>
                        </p:par>
                        <p:par>
                          <p:cTn id="53" fill="hold">
                            <p:stCondLst>
                              <p:cond delay="5050"/>
                            </p:stCondLst>
                            <p:childTnLst>
                              <p:par>
                                <p:cTn id="54" presetID="2" presetClass="entr" presetSubtype="4" fill="hold" grpId="0" nodeType="afterEffect">
                                  <p:stCondLst>
                                    <p:cond delay="0"/>
                                  </p:stCondLst>
                                  <p:childTnLst>
                                    <p:set>
                                      <p:cBhvr>
                                        <p:cTn id="55" dur="1" fill="hold">
                                          <p:stCondLst>
                                            <p:cond delay="0"/>
                                          </p:stCondLst>
                                        </p:cTn>
                                        <p:tgtEl>
                                          <p:spTgt spid="48"/>
                                        </p:tgtEl>
                                        <p:attrNameLst>
                                          <p:attrName>style.visibility</p:attrName>
                                        </p:attrNameLst>
                                      </p:cBhvr>
                                      <p:to>
                                        <p:strVal val="visible"/>
                                      </p:to>
                                    </p:set>
                                    <p:anim calcmode="lin" valueType="num">
                                      <p:cBhvr additive="base">
                                        <p:cTn id="56" dur="500" fill="hold"/>
                                        <p:tgtEl>
                                          <p:spTgt spid="48"/>
                                        </p:tgtEl>
                                        <p:attrNameLst>
                                          <p:attrName>ppt_x</p:attrName>
                                        </p:attrNameLst>
                                      </p:cBhvr>
                                      <p:tavLst>
                                        <p:tav tm="0">
                                          <p:val>
                                            <p:strVal val="#ppt_x"/>
                                          </p:val>
                                        </p:tav>
                                        <p:tav tm="100000">
                                          <p:val>
                                            <p:strVal val="#ppt_x"/>
                                          </p:val>
                                        </p:tav>
                                      </p:tavLst>
                                    </p:anim>
                                    <p:anim calcmode="lin" valueType="num">
                                      <p:cBhvr additive="base">
                                        <p:cTn id="57"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4" grpId="0" animBg="1"/>
      <p:bldP spid="35" grpId="0" animBg="1"/>
      <p:bldP spid="42" grpId="0"/>
      <p:bldP spid="44"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运行结果与展示</a:t>
            </a:r>
          </a:p>
        </p:txBody>
      </p:sp>
      <p:sp>
        <p:nvSpPr>
          <p:cNvPr id="103"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5"/>
          <p:cNvSpPr/>
          <p:nvPr/>
        </p:nvSpPr>
        <p:spPr bwMode="auto">
          <a:xfrm>
            <a:off x="4597480" y="1362762"/>
            <a:ext cx="1210866" cy="1210866"/>
          </a:xfrm>
          <a:custGeom>
            <a:avLst/>
            <a:gdLst>
              <a:gd name="T0" fmla="*/ 0 w 86"/>
              <a:gd name="T1" fmla="*/ 86 h 86"/>
              <a:gd name="T2" fmla="*/ 0 w 86"/>
              <a:gd name="T3" fmla="*/ 22 h 86"/>
              <a:gd name="T4" fmla="*/ 23 w 86"/>
              <a:gd name="T5" fmla="*/ 0 h 86"/>
              <a:gd name="T6" fmla="*/ 86 w 86"/>
              <a:gd name="T7" fmla="*/ 0 h 86"/>
              <a:gd name="T8" fmla="*/ 86 w 86"/>
              <a:gd name="T9" fmla="*/ 63 h 86"/>
              <a:gd name="T10" fmla="*/ 64 w 86"/>
              <a:gd name="T11" fmla="*/ 86 h 86"/>
              <a:gd name="T12" fmla="*/ 0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0" y="86"/>
                </a:moveTo>
                <a:cubicBezTo>
                  <a:pt x="0" y="22"/>
                  <a:pt x="0" y="22"/>
                  <a:pt x="0" y="22"/>
                </a:cubicBezTo>
                <a:cubicBezTo>
                  <a:pt x="0" y="10"/>
                  <a:pt x="10" y="0"/>
                  <a:pt x="23" y="0"/>
                </a:cubicBezTo>
                <a:cubicBezTo>
                  <a:pt x="86" y="0"/>
                  <a:pt x="86" y="0"/>
                  <a:pt x="86" y="0"/>
                </a:cubicBezTo>
                <a:cubicBezTo>
                  <a:pt x="86" y="63"/>
                  <a:pt x="86" y="63"/>
                  <a:pt x="86" y="63"/>
                </a:cubicBezTo>
                <a:cubicBezTo>
                  <a:pt x="86" y="76"/>
                  <a:pt x="76" y="86"/>
                  <a:pt x="64" y="86"/>
                </a:cubicBezTo>
                <a:lnTo>
                  <a:pt x="0" y="86"/>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0" name="Freeform 6"/>
          <p:cNvSpPr/>
          <p:nvPr/>
        </p:nvSpPr>
        <p:spPr bwMode="auto">
          <a:xfrm>
            <a:off x="3317558" y="1362762"/>
            <a:ext cx="1227535" cy="1210866"/>
          </a:xfrm>
          <a:custGeom>
            <a:avLst/>
            <a:gdLst>
              <a:gd name="T0" fmla="*/ 87 w 87"/>
              <a:gd name="T1" fmla="*/ 86 h 86"/>
              <a:gd name="T2" fmla="*/ 23 w 87"/>
              <a:gd name="T3" fmla="*/ 86 h 86"/>
              <a:gd name="T4" fmla="*/ 0 w 87"/>
              <a:gd name="T5" fmla="*/ 63 h 86"/>
              <a:gd name="T6" fmla="*/ 0 w 87"/>
              <a:gd name="T7" fmla="*/ 0 h 86"/>
              <a:gd name="T8" fmla="*/ 64 w 87"/>
              <a:gd name="T9" fmla="*/ 0 h 86"/>
              <a:gd name="T10" fmla="*/ 87 w 87"/>
              <a:gd name="T11" fmla="*/ 22 h 86"/>
              <a:gd name="T12" fmla="*/ 87 w 87"/>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7" h="86">
                <a:moveTo>
                  <a:pt x="87" y="86"/>
                </a:moveTo>
                <a:cubicBezTo>
                  <a:pt x="23" y="86"/>
                  <a:pt x="23" y="86"/>
                  <a:pt x="23" y="86"/>
                </a:cubicBezTo>
                <a:cubicBezTo>
                  <a:pt x="10" y="86"/>
                  <a:pt x="0" y="76"/>
                  <a:pt x="0" y="63"/>
                </a:cubicBezTo>
                <a:cubicBezTo>
                  <a:pt x="0" y="0"/>
                  <a:pt x="0" y="0"/>
                  <a:pt x="0" y="0"/>
                </a:cubicBezTo>
                <a:cubicBezTo>
                  <a:pt x="64" y="0"/>
                  <a:pt x="64" y="0"/>
                  <a:pt x="64" y="0"/>
                </a:cubicBezTo>
                <a:cubicBezTo>
                  <a:pt x="77" y="0"/>
                  <a:pt x="87" y="10"/>
                  <a:pt x="87" y="22"/>
                </a:cubicBezTo>
                <a:lnTo>
                  <a:pt x="87" y="86"/>
                </a:lnTo>
                <a:close/>
              </a:path>
            </a:pathLst>
          </a:custGeom>
          <a:blipFill dpi="0" rotWithShape="1">
            <a:blip r:embed="rId4" cstate="print">
              <a:extLst>
                <a:ext uri="{28A0092B-C50C-407E-A947-70E740481C1C}">
                  <a14:useLocalDpi xmlns:a14="http://schemas.microsoft.com/office/drawing/2010/main"/>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1" name="Freeform 7"/>
          <p:cNvSpPr/>
          <p:nvPr/>
        </p:nvSpPr>
        <p:spPr bwMode="auto">
          <a:xfrm>
            <a:off x="4597480" y="2631969"/>
            <a:ext cx="1210866" cy="1221581"/>
          </a:xfrm>
          <a:custGeom>
            <a:avLst/>
            <a:gdLst>
              <a:gd name="T0" fmla="*/ 86 w 86"/>
              <a:gd name="T1" fmla="*/ 87 h 87"/>
              <a:gd name="T2" fmla="*/ 23 w 86"/>
              <a:gd name="T3" fmla="*/ 87 h 87"/>
              <a:gd name="T4" fmla="*/ 0 w 86"/>
              <a:gd name="T5" fmla="*/ 64 h 87"/>
              <a:gd name="T6" fmla="*/ 0 w 86"/>
              <a:gd name="T7" fmla="*/ 0 h 87"/>
              <a:gd name="T8" fmla="*/ 64 w 86"/>
              <a:gd name="T9" fmla="*/ 0 h 87"/>
              <a:gd name="T10" fmla="*/ 86 w 86"/>
              <a:gd name="T11" fmla="*/ 23 h 87"/>
              <a:gd name="T12" fmla="*/ 86 w 86"/>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6" h="87">
                <a:moveTo>
                  <a:pt x="86" y="87"/>
                </a:moveTo>
                <a:cubicBezTo>
                  <a:pt x="23" y="87"/>
                  <a:pt x="23" y="87"/>
                  <a:pt x="23" y="87"/>
                </a:cubicBezTo>
                <a:cubicBezTo>
                  <a:pt x="10" y="87"/>
                  <a:pt x="0" y="76"/>
                  <a:pt x="0" y="64"/>
                </a:cubicBezTo>
                <a:cubicBezTo>
                  <a:pt x="0" y="0"/>
                  <a:pt x="0" y="0"/>
                  <a:pt x="0" y="0"/>
                </a:cubicBezTo>
                <a:cubicBezTo>
                  <a:pt x="64" y="0"/>
                  <a:pt x="64" y="0"/>
                  <a:pt x="64" y="0"/>
                </a:cubicBezTo>
                <a:cubicBezTo>
                  <a:pt x="76" y="0"/>
                  <a:pt x="86" y="10"/>
                  <a:pt x="86" y="23"/>
                </a:cubicBezTo>
                <a:lnTo>
                  <a:pt x="86" y="87"/>
                </a:lnTo>
                <a:close/>
              </a:path>
            </a:pathLst>
          </a:custGeom>
          <a:blipFill dpi="0" rotWithShape="1">
            <a:blip r:embed="rId5" cstate="print">
              <a:extLst>
                <a:ext uri="{28A0092B-C50C-407E-A947-70E740481C1C}">
                  <a14:useLocalDpi xmlns:a14="http://schemas.microsoft.com/office/drawing/2010/main"/>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2" name="Freeform 8"/>
          <p:cNvSpPr/>
          <p:nvPr/>
        </p:nvSpPr>
        <p:spPr bwMode="auto">
          <a:xfrm>
            <a:off x="3317558" y="2631969"/>
            <a:ext cx="1227535" cy="1221581"/>
          </a:xfrm>
          <a:custGeom>
            <a:avLst/>
            <a:gdLst>
              <a:gd name="T0" fmla="*/ 0 w 87"/>
              <a:gd name="T1" fmla="*/ 87 h 87"/>
              <a:gd name="T2" fmla="*/ 0 w 87"/>
              <a:gd name="T3" fmla="*/ 23 h 87"/>
              <a:gd name="T4" fmla="*/ 23 w 87"/>
              <a:gd name="T5" fmla="*/ 0 h 87"/>
              <a:gd name="T6" fmla="*/ 87 w 87"/>
              <a:gd name="T7" fmla="*/ 0 h 87"/>
              <a:gd name="T8" fmla="*/ 87 w 87"/>
              <a:gd name="T9" fmla="*/ 64 h 87"/>
              <a:gd name="T10" fmla="*/ 64 w 87"/>
              <a:gd name="T11" fmla="*/ 87 h 87"/>
              <a:gd name="T12" fmla="*/ 0 w 87"/>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7" h="87">
                <a:moveTo>
                  <a:pt x="0" y="87"/>
                </a:moveTo>
                <a:cubicBezTo>
                  <a:pt x="0" y="23"/>
                  <a:pt x="0" y="23"/>
                  <a:pt x="0" y="23"/>
                </a:cubicBezTo>
                <a:cubicBezTo>
                  <a:pt x="0" y="10"/>
                  <a:pt x="10" y="0"/>
                  <a:pt x="23" y="0"/>
                </a:cubicBezTo>
                <a:cubicBezTo>
                  <a:pt x="87" y="0"/>
                  <a:pt x="87" y="0"/>
                  <a:pt x="87" y="0"/>
                </a:cubicBezTo>
                <a:cubicBezTo>
                  <a:pt x="87" y="64"/>
                  <a:pt x="87" y="64"/>
                  <a:pt x="87" y="64"/>
                </a:cubicBezTo>
                <a:cubicBezTo>
                  <a:pt x="87" y="76"/>
                  <a:pt x="77" y="87"/>
                  <a:pt x="64" y="87"/>
                </a:cubicBezTo>
                <a:lnTo>
                  <a:pt x="0" y="87"/>
                </a:lnTo>
                <a:close/>
              </a:path>
            </a:pathLst>
          </a:custGeom>
          <a:blipFill dpi="0" rotWithShape="1">
            <a:blip r:embed="rId6" cstate="print">
              <a:extLst>
                <a:ext uri="{28A0092B-C50C-407E-A947-70E740481C1C}">
                  <a14:useLocalDpi xmlns:a14="http://schemas.microsoft.com/office/drawing/2010/main"/>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nvGrpSpPr>
          <p:cNvPr id="10" name="组合 9"/>
          <p:cNvGrpSpPr/>
          <p:nvPr/>
        </p:nvGrpSpPr>
        <p:grpSpPr>
          <a:xfrm>
            <a:off x="4024789" y="2069994"/>
            <a:ext cx="1081088" cy="1070372"/>
            <a:chOff x="5175885" y="2926715"/>
            <a:chExt cx="1441450" cy="1427163"/>
          </a:xfrm>
        </p:grpSpPr>
        <p:sp>
          <p:nvSpPr>
            <p:cNvPr id="33" name="Oval 9"/>
            <p:cNvSpPr>
              <a:spLocks noChangeArrowheads="1"/>
            </p:cNvSpPr>
            <p:nvPr/>
          </p:nvSpPr>
          <p:spPr bwMode="auto">
            <a:xfrm>
              <a:off x="5175885" y="2926715"/>
              <a:ext cx="1441450" cy="1427163"/>
            </a:xfrm>
            <a:prstGeom prst="ellipse">
              <a:avLst/>
            </a:prstGeom>
            <a:solidFill>
              <a:srgbClr val="1B4367"/>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cs typeface="+mn-ea"/>
                <a:sym typeface="+mn-lt"/>
              </a:endParaRPr>
            </a:p>
          </p:txBody>
        </p:sp>
        <p:sp>
          <p:nvSpPr>
            <p:cNvPr id="44042" name="矩形 33"/>
            <p:cNvSpPr/>
            <p:nvPr/>
          </p:nvSpPr>
          <p:spPr>
            <a:xfrm>
              <a:off x="5412424" y="3093403"/>
              <a:ext cx="605293"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01</a:t>
              </a:r>
              <a:endParaRPr lang="zh-CN" altLang="en-US" sz="1800" dirty="0">
                <a:solidFill>
                  <a:schemeClr val="bg1"/>
                </a:solidFill>
                <a:cs typeface="+mn-ea"/>
                <a:sym typeface="+mn-lt"/>
              </a:endParaRPr>
            </a:p>
          </p:txBody>
        </p:sp>
        <p:sp>
          <p:nvSpPr>
            <p:cNvPr id="44043" name="矩形 34"/>
            <p:cNvSpPr/>
            <p:nvPr/>
          </p:nvSpPr>
          <p:spPr>
            <a:xfrm>
              <a:off x="5955349" y="3093403"/>
              <a:ext cx="605293"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02</a:t>
              </a:r>
              <a:endParaRPr lang="zh-CN" altLang="en-US" sz="1800" dirty="0">
                <a:solidFill>
                  <a:schemeClr val="bg1"/>
                </a:solidFill>
                <a:cs typeface="+mn-ea"/>
                <a:sym typeface="+mn-lt"/>
              </a:endParaRPr>
            </a:p>
          </p:txBody>
        </p:sp>
        <p:sp>
          <p:nvSpPr>
            <p:cNvPr id="44044" name="矩形 35"/>
            <p:cNvSpPr/>
            <p:nvPr/>
          </p:nvSpPr>
          <p:spPr>
            <a:xfrm>
              <a:off x="5391785" y="3704590"/>
              <a:ext cx="605293"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04</a:t>
              </a:r>
              <a:endParaRPr lang="zh-CN" altLang="en-US" sz="1800" dirty="0">
                <a:solidFill>
                  <a:schemeClr val="bg1"/>
                </a:solidFill>
                <a:cs typeface="+mn-ea"/>
                <a:sym typeface="+mn-lt"/>
              </a:endParaRPr>
            </a:p>
          </p:txBody>
        </p:sp>
        <p:sp>
          <p:nvSpPr>
            <p:cNvPr id="44045" name="矩形 36"/>
            <p:cNvSpPr/>
            <p:nvPr/>
          </p:nvSpPr>
          <p:spPr>
            <a:xfrm>
              <a:off x="5917249" y="3695065"/>
              <a:ext cx="605293"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03</a:t>
              </a:r>
              <a:endParaRPr lang="zh-CN" altLang="en-US" sz="1800" dirty="0">
                <a:solidFill>
                  <a:schemeClr val="bg1"/>
                </a:solidFill>
                <a:cs typeface="+mn-ea"/>
                <a:sym typeface="+mn-lt"/>
              </a:endParaRPr>
            </a:p>
          </p:txBody>
        </p:sp>
      </p:grpSp>
      <p:sp>
        <p:nvSpPr>
          <p:cNvPr id="25" name="TextBox 1210"/>
          <p:cNvSpPr/>
          <p:nvPr/>
        </p:nvSpPr>
        <p:spPr>
          <a:xfrm>
            <a:off x="1432456" y="3053608"/>
            <a:ext cx="1369606" cy="43858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sz="2400" b="1" dirty="0">
                <a:solidFill>
                  <a:srgbClr val="1B4367"/>
                </a:solidFill>
                <a:cs typeface="+mn-ea"/>
                <a:sym typeface="+mn-lt"/>
              </a:rPr>
              <a:t>教师界面</a:t>
            </a:r>
          </a:p>
        </p:txBody>
      </p:sp>
      <p:sp>
        <p:nvSpPr>
          <p:cNvPr id="3" name="TextBox 1210"/>
          <p:cNvSpPr/>
          <p:nvPr/>
        </p:nvSpPr>
        <p:spPr>
          <a:xfrm>
            <a:off x="6014124" y="3053608"/>
            <a:ext cx="1369606" cy="43858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sz="2400" b="1" dirty="0">
                <a:solidFill>
                  <a:srgbClr val="1B4367"/>
                </a:solidFill>
                <a:cs typeface="+mn-ea"/>
                <a:sym typeface="+mn-lt"/>
              </a:rPr>
              <a:t>学生界面</a:t>
            </a:r>
          </a:p>
        </p:txBody>
      </p:sp>
      <p:sp>
        <p:nvSpPr>
          <p:cNvPr id="6" name="TextBox 1210"/>
          <p:cNvSpPr/>
          <p:nvPr/>
        </p:nvSpPr>
        <p:spPr>
          <a:xfrm>
            <a:off x="5860733" y="1619003"/>
            <a:ext cx="1677382" cy="43858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sz="2400" b="1" dirty="0">
                <a:solidFill>
                  <a:srgbClr val="1B4367"/>
                </a:solidFill>
                <a:cs typeface="+mn-ea"/>
                <a:sym typeface="+mn-lt"/>
              </a:rPr>
              <a:t>管理员界面</a:t>
            </a:r>
          </a:p>
        </p:txBody>
      </p:sp>
      <p:sp>
        <p:nvSpPr>
          <p:cNvPr id="8" name="TextBox 1210"/>
          <p:cNvSpPr/>
          <p:nvPr/>
        </p:nvSpPr>
        <p:spPr>
          <a:xfrm>
            <a:off x="1432456" y="1723564"/>
            <a:ext cx="1369607" cy="438582"/>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sz="2400" b="1" dirty="0">
                <a:solidFill>
                  <a:srgbClr val="1B4367"/>
                </a:solidFill>
                <a:cs typeface="+mn-ea"/>
                <a:sym typeface="+mn-lt"/>
              </a:rPr>
              <a:t>登录界面</a:t>
            </a: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300"/>
                                        <p:tgtEl>
                                          <p:spTgt spid="69"/>
                                        </p:tgtEl>
                                      </p:cBhvr>
                                    </p:animEffect>
                                  </p:childTnLst>
                                </p:cTn>
                              </p:par>
                            </p:childTnLst>
                          </p:cTn>
                        </p:par>
                        <p:par>
                          <p:cTn id="8" fill="hold">
                            <p:stCondLst>
                              <p:cond delay="300"/>
                            </p:stCondLst>
                            <p:childTnLst>
                              <p:par>
                                <p:cTn id="9" presetID="53" presetClass="entr" presetSubtype="52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anim calcmode="lin" valueType="num">
                                      <p:cBhvr>
                                        <p:cTn id="14" dur="500" fill="hold"/>
                                        <p:tgtEl>
                                          <p:spTgt spid="30"/>
                                        </p:tgtEl>
                                        <p:attrNameLst>
                                          <p:attrName>ppt_x</p:attrName>
                                        </p:attrNameLst>
                                      </p:cBhvr>
                                      <p:tavLst>
                                        <p:tav tm="0">
                                          <p:val>
                                            <p:fltVal val="0.5"/>
                                          </p:val>
                                        </p:tav>
                                        <p:tav tm="100000">
                                          <p:val>
                                            <p:strVal val="#ppt_x"/>
                                          </p:val>
                                        </p:tav>
                                      </p:tavLst>
                                    </p:anim>
                                    <p:anim calcmode="lin" valueType="num">
                                      <p:cBhvr>
                                        <p:cTn id="15" dur="500" fill="hold"/>
                                        <p:tgtEl>
                                          <p:spTgt spid="30"/>
                                        </p:tgtEl>
                                        <p:attrNameLst>
                                          <p:attrName>ppt_y</p:attrName>
                                        </p:attrNameLst>
                                      </p:cBhvr>
                                      <p:tavLst>
                                        <p:tav tm="0">
                                          <p:val>
                                            <p:fltVal val="0.5"/>
                                          </p:val>
                                        </p:tav>
                                        <p:tav tm="100000">
                                          <p:val>
                                            <p:strVal val="#ppt_y"/>
                                          </p:val>
                                        </p:tav>
                                      </p:tavLst>
                                    </p:anim>
                                  </p:childTnLst>
                                </p:cTn>
                              </p:par>
                              <p:par>
                                <p:cTn id="16" presetID="53" presetClass="entr" presetSubtype="528"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p:cTn id="18" dur="500" fill="hold"/>
                                        <p:tgtEl>
                                          <p:spTgt spid="29"/>
                                        </p:tgtEl>
                                        <p:attrNameLst>
                                          <p:attrName>ppt_w</p:attrName>
                                        </p:attrNameLst>
                                      </p:cBhvr>
                                      <p:tavLst>
                                        <p:tav tm="0">
                                          <p:val>
                                            <p:fltVal val="0"/>
                                          </p:val>
                                        </p:tav>
                                        <p:tav tm="100000">
                                          <p:val>
                                            <p:strVal val="#ppt_w"/>
                                          </p:val>
                                        </p:tav>
                                      </p:tavLst>
                                    </p:anim>
                                    <p:anim calcmode="lin" valueType="num">
                                      <p:cBhvr>
                                        <p:cTn id="19" dur="500" fill="hold"/>
                                        <p:tgtEl>
                                          <p:spTgt spid="29"/>
                                        </p:tgtEl>
                                        <p:attrNameLst>
                                          <p:attrName>ppt_h</p:attrName>
                                        </p:attrNameLst>
                                      </p:cBhvr>
                                      <p:tavLst>
                                        <p:tav tm="0">
                                          <p:val>
                                            <p:fltVal val="0"/>
                                          </p:val>
                                        </p:tav>
                                        <p:tav tm="100000">
                                          <p:val>
                                            <p:strVal val="#ppt_h"/>
                                          </p:val>
                                        </p:tav>
                                      </p:tavLst>
                                    </p:anim>
                                    <p:animEffect transition="in" filter="fade">
                                      <p:cBhvr>
                                        <p:cTn id="20" dur="500"/>
                                        <p:tgtEl>
                                          <p:spTgt spid="29"/>
                                        </p:tgtEl>
                                      </p:cBhvr>
                                    </p:animEffect>
                                    <p:anim calcmode="lin" valueType="num">
                                      <p:cBhvr>
                                        <p:cTn id="21" dur="500" fill="hold"/>
                                        <p:tgtEl>
                                          <p:spTgt spid="29"/>
                                        </p:tgtEl>
                                        <p:attrNameLst>
                                          <p:attrName>ppt_x</p:attrName>
                                        </p:attrNameLst>
                                      </p:cBhvr>
                                      <p:tavLst>
                                        <p:tav tm="0">
                                          <p:val>
                                            <p:fltVal val="0.5"/>
                                          </p:val>
                                        </p:tav>
                                        <p:tav tm="100000">
                                          <p:val>
                                            <p:strVal val="#ppt_x"/>
                                          </p:val>
                                        </p:tav>
                                      </p:tavLst>
                                    </p:anim>
                                    <p:anim calcmode="lin" valueType="num">
                                      <p:cBhvr>
                                        <p:cTn id="22" dur="500" fill="hold"/>
                                        <p:tgtEl>
                                          <p:spTgt spid="29"/>
                                        </p:tgtEl>
                                        <p:attrNameLst>
                                          <p:attrName>ppt_y</p:attrName>
                                        </p:attrNameLst>
                                      </p:cBhvr>
                                      <p:tavLst>
                                        <p:tav tm="0">
                                          <p:val>
                                            <p:fltVal val="0.5"/>
                                          </p:val>
                                        </p:tav>
                                        <p:tav tm="100000">
                                          <p:val>
                                            <p:strVal val="#ppt_y"/>
                                          </p:val>
                                        </p:tav>
                                      </p:tavLst>
                                    </p:anim>
                                  </p:childTnLst>
                                </p:cTn>
                              </p:par>
                              <p:par>
                                <p:cTn id="23" presetID="53" presetClass="entr" presetSubtype="52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p:cTn id="25" dur="500" fill="hold"/>
                                        <p:tgtEl>
                                          <p:spTgt spid="31"/>
                                        </p:tgtEl>
                                        <p:attrNameLst>
                                          <p:attrName>ppt_w</p:attrName>
                                        </p:attrNameLst>
                                      </p:cBhvr>
                                      <p:tavLst>
                                        <p:tav tm="0">
                                          <p:val>
                                            <p:fltVal val="0"/>
                                          </p:val>
                                        </p:tav>
                                        <p:tav tm="100000">
                                          <p:val>
                                            <p:strVal val="#ppt_w"/>
                                          </p:val>
                                        </p:tav>
                                      </p:tavLst>
                                    </p:anim>
                                    <p:anim calcmode="lin" valueType="num">
                                      <p:cBhvr>
                                        <p:cTn id="26" dur="500" fill="hold"/>
                                        <p:tgtEl>
                                          <p:spTgt spid="31"/>
                                        </p:tgtEl>
                                        <p:attrNameLst>
                                          <p:attrName>ppt_h</p:attrName>
                                        </p:attrNameLst>
                                      </p:cBhvr>
                                      <p:tavLst>
                                        <p:tav tm="0">
                                          <p:val>
                                            <p:fltVal val="0"/>
                                          </p:val>
                                        </p:tav>
                                        <p:tav tm="100000">
                                          <p:val>
                                            <p:strVal val="#ppt_h"/>
                                          </p:val>
                                        </p:tav>
                                      </p:tavLst>
                                    </p:anim>
                                    <p:animEffect transition="in" filter="fade">
                                      <p:cBhvr>
                                        <p:cTn id="27" dur="500"/>
                                        <p:tgtEl>
                                          <p:spTgt spid="31"/>
                                        </p:tgtEl>
                                      </p:cBhvr>
                                    </p:animEffect>
                                    <p:anim calcmode="lin" valueType="num">
                                      <p:cBhvr>
                                        <p:cTn id="28" dur="500" fill="hold"/>
                                        <p:tgtEl>
                                          <p:spTgt spid="31"/>
                                        </p:tgtEl>
                                        <p:attrNameLst>
                                          <p:attrName>ppt_x</p:attrName>
                                        </p:attrNameLst>
                                      </p:cBhvr>
                                      <p:tavLst>
                                        <p:tav tm="0">
                                          <p:val>
                                            <p:fltVal val="0.5"/>
                                          </p:val>
                                        </p:tav>
                                        <p:tav tm="100000">
                                          <p:val>
                                            <p:strVal val="#ppt_x"/>
                                          </p:val>
                                        </p:tav>
                                      </p:tavLst>
                                    </p:anim>
                                    <p:anim calcmode="lin" valueType="num">
                                      <p:cBhvr>
                                        <p:cTn id="29" dur="500" fill="hold"/>
                                        <p:tgtEl>
                                          <p:spTgt spid="31"/>
                                        </p:tgtEl>
                                        <p:attrNameLst>
                                          <p:attrName>ppt_y</p:attrName>
                                        </p:attrNameLst>
                                      </p:cBhvr>
                                      <p:tavLst>
                                        <p:tav tm="0">
                                          <p:val>
                                            <p:fltVal val="0.5"/>
                                          </p:val>
                                        </p:tav>
                                        <p:tav tm="100000">
                                          <p:val>
                                            <p:strVal val="#ppt_y"/>
                                          </p:val>
                                        </p:tav>
                                      </p:tavLst>
                                    </p:anim>
                                  </p:childTnLst>
                                </p:cTn>
                              </p:par>
                              <p:par>
                                <p:cTn id="30" presetID="53" presetClass="entr" presetSubtype="528"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p:cTn id="32" dur="500" fill="hold"/>
                                        <p:tgtEl>
                                          <p:spTgt spid="32"/>
                                        </p:tgtEl>
                                        <p:attrNameLst>
                                          <p:attrName>ppt_w</p:attrName>
                                        </p:attrNameLst>
                                      </p:cBhvr>
                                      <p:tavLst>
                                        <p:tav tm="0">
                                          <p:val>
                                            <p:fltVal val="0"/>
                                          </p:val>
                                        </p:tav>
                                        <p:tav tm="100000">
                                          <p:val>
                                            <p:strVal val="#ppt_w"/>
                                          </p:val>
                                        </p:tav>
                                      </p:tavLst>
                                    </p:anim>
                                    <p:anim calcmode="lin" valueType="num">
                                      <p:cBhvr>
                                        <p:cTn id="33" dur="500" fill="hold"/>
                                        <p:tgtEl>
                                          <p:spTgt spid="32"/>
                                        </p:tgtEl>
                                        <p:attrNameLst>
                                          <p:attrName>ppt_h</p:attrName>
                                        </p:attrNameLst>
                                      </p:cBhvr>
                                      <p:tavLst>
                                        <p:tav tm="0">
                                          <p:val>
                                            <p:fltVal val="0"/>
                                          </p:val>
                                        </p:tav>
                                        <p:tav tm="100000">
                                          <p:val>
                                            <p:strVal val="#ppt_h"/>
                                          </p:val>
                                        </p:tav>
                                      </p:tavLst>
                                    </p:anim>
                                    <p:animEffect transition="in" filter="fade">
                                      <p:cBhvr>
                                        <p:cTn id="34" dur="500"/>
                                        <p:tgtEl>
                                          <p:spTgt spid="32"/>
                                        </p:tgtEl>
                                      </p:cBhvr>
                                    </p:animEffect>
                                    <p:anim calcmode="lin" valueType="num">
                                      <p:cBhvr>
                                        <p:cTn id="35" dur="500" fill="hold"/>
                                        <p:tgtEl>
                                          <p:spTgt spid="32"/>
                                        </p:tgtEl>
                                        <p:attrNameLst>
                                          <p:attrName>ppt_x</p:attrName>
                                        </p:attrNameLst>
                                      </p:cBhvr>
                                      <p:tavLst>
                                        <p:tav tm="0">
                                          <p:val>
                                            <p:fltVal val="0.5"/>
                                          </p:val>
                                        </p:tav>
                                        <p:tav tm="100000">
                                          <p:val>
                                            <p:strVal val="#ppt_x"/>
                                          </p:val>
                                        </p:tav>
                                      </p:tavLst>
                                    </p:anim>
                                    <p:anim calcmode="lin" valueType="num">
                                      <p:cBhvr>
                                        <p:cTn id="36" dur="500" fill="hold"/>
                                        <p:tgtEl>
                                          <p:spTgt spid="32"/>
                                        </p:tgtEl>
                                        <p:attrNameLst>
                                          <p:attrName>ppt_y</p:attrName>
                                        </p:attrNameLst>
                                      </p:cBhvr>
                                      <p:tavLst>
                                        <p:tav tm="0">
                                          <p:val>
                                            <p:fltVal val="0.5"/>
                                          </p:val>
                                        </p:tav>
                                        <p:tav tm="100000">
                                          <p:val>
                                            <p:strVal val="#ppt_y"/>
                                          </p:val>
                                        </p:tav>
                                      </p:tavLst>
                                    </p:anim>
                                  </p:childTnLst>
                                </p:cTn>
                              </p:par>
                            </p:childTnLst>
                          </p:cTn>
                        </p:par>
                        <p:par>
                          <p:cTn id="37" fill="hold">
                            <p:stCondLst>
                              <p:cond delay="800"/>
                            </p:stCondLst>
                            <p:childTnLst>
                              <p:par>
                                <p:cTn id="38" presetID="53" presetClass="entr" presetSubtype="16"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ppt_w</p:attrName>
                                        </p:attrNameLst>
                                      </p:cBhvr>
                                      <p:tavLst>
                                        <p:tav tm="0">
                                          <p:val>
                                            <p:fltVal val="0"/>
                                          </p:val>
                                        </p:tav>
                                        <p:tav tm="100000">
                                          <p:val>
                                            <p:strVal val="#ppt_w"/>
                                          </p:val>
                                        </p:tav>
                                      </p:tavLst>
                                    </p:anim>
                                    <p:anim calcmode="lin" valueType="num">
                                      <p:cBhvr>
                                        <p:cTn id="41" dur="500" fill="hold"/>
                                        <p:tgtEl>
                                          <p:spTgt spid="10"/>
                                        </p:tgtEl>
                                        <p:attrNameLst>
                                          <p:attrName>ppt_h</p:attrName>
                                        </p:attrNameLst>
                                      </p:cBhvr>
                                      <p:tavLst>
                                        <p:tav tm="0">
                                          <p:val>
                                            <p:fltVal val="0"/>
                                          </p:val>
                                        </p:tav>
                                        <p:tav tm="100000">
                                          <p:val>
                                            <p:strVal val="#ppt_h"/>
                                          </p:val>
                                        </p:tav>
                                      </p:tavLst>
                                    </p:anim>
                                    <p:animEffect transition="in" filter="fade">
                                      <p:cBhvr>
                                        <p:cTn id="42" dur="500"/>
                                        <p:tgtEl>
                                          <p:spTgt spid="10"/>
                                        </p:tgtEl>
                                      </p:cBhvr>
                                    </p:animEffect>
                                  </p:childTnLst>
                                </p:cTn>
                              </p:par>
                            </p:childTnLst>
                          </p:cTn>
                        </p:par>
                        <p:par>
                          <p:cTn id="43" fill="hold">
                            <p:stCondLst>
                              <p:cond delay="1300"/>
                            </p:stCondLst>
                            <p:childTnLst>
                              <p:par>
                                <p:cTn id="44" presetID="2" presetClass="entr" presetSubtype="8"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0-#ppt_w/2"/>
                                          </p:val>
                                        </p:tav>
                                        <p:tav tm="100000">
                                          <p:val>
                                            <p:strVal val="#ppt_x"/>
                                          </p:val>
                                        </p:tav>
                                      </p:tavLst>
                                    </p:anim>
                                    <p:anim calcmode="lin" valueType="num">
                                      <p:cBhvr additive="base">
                                        <p:cTn id="47" dur="500" fill="hold"/>
                                        <p:tgtEl>
                                          <p:spTgt spid="8"/>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0-#ppt_w/2"/>
                                          </p:val>
                                        </p:tav>
                                        <p:tav tm="100000">
                                          <p:val>
                                            <p:strVal val="#ppt_x"/>
                                          </p:val>
                                        </p:tav>
                                      </p:tavLst>
                                    </p:anim>
                                    <p:anim calcmode="lin" valueType="num">
                                      <p:cBhvr additive="base">
                                        <p:cTn id="51" dur="500" fill="hold"/>
                                        <p:tgtEl>
                                          <p:spTgt spid="6"/>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1+#ppt_w/2"/>
                                          </p:val>
                                        </p:tav>
                                        <p:tav tm="100000">
                                          <p:val>
                                            <p:strVal val="#ppt_x"/>
                                          </p:val>
                                        </p:tav>
                                      </p:tavLst>
                                    </p:anim>
                                    <p:anim calcmode="lin" valueType="num">
                                      <p:cBhvr additive="base">
                                        <p:cTn id="55" dur="500" fill="hold"/>
                                        <p:tgtEl>
                                          <p:spTgt spid="25"/>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3"/>
                                        </p:tgtEl>
                                        <p:attrNameLst>
                                          <p:attrName>style.visibility</p:attrName>
                                        </p:attrNameLst>
                                      </p:cBhvr>
                                      <p:to>
                                        <p:strVal val="visible"/>
                                      </p:to>
                                    </p:set>
                                    <p:anim calcmode="lin" valueType="num">
                                      <p:cBhvr additive="base">
                                        <p:cTn id="58" dur="500" fill="hold"/>
                                        <p:tgtEl>
                                          <p:spTgt spid="3"/>
                                        </p:tgtEl>
                                        <p:attrNameLst>
                                          <p:attrName>ppt_x</p:attrName>
                                        </p:attrNameLst>
                                      </p:cBhvr>
                                      <p:tavLst>
                                        <p:tav tm="0">
                                          <p:val>
                                            <p:strVal val="1+#ppt_w/2"/>
                                          </p:val>
                                        </p:tav>
                                        <p:tav tm="100000">
                                          <p:val>
                                            <p:strVal val="#ppt_x"/>
                                          </p:val>
                                        </p:tav>
                                      </p:tavLst>
                                    </p:anim>
                                    <p:anim calcmode="lin" valueType="num">
                                      <p:cBhvr additive="base">
                                        <p:cTn id="5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25" grpId="0"/>
      <p:bldP spid="3" grpId="0"/>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登陆界面</a:t>
            </a:r>
          </a:p>
        </p:txBody>
      </p:sp>
      <p:cxnSp>
        <p:nvCxnSpPr>
          <p:cNvPr id="28" name="直接连接符 27"/>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A8EDDBF6-52BD-4E4C-AC90-6BCAA5777EC0}"/>
              </a:ext>
            </a:extLst>
          </p:cNvPr>
          <p:cNvPicPr>
            <a:picLocks noChangeAspect="1"/>
          </p:cNvPicPr>
          <p:nvPr/>
        </p:nvPicPr>
        <p:blipFill>
          <a:blip r:embed="rId3"/>
          <a:stretch>
            <a:fillRect/>
          </a:stretch>
        </p:blipFill>
        <p:spPr>
          <a:xfrm>
            <a:off x="1203061" y="737231"/>
            <a:ext cx="6219866" cy="41556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3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5"/>
          <p:cNvSpPr txBox="1"/>
          <p:nvPr/>
        </p:nvSpPr>
        <p:spPr>
          <a:xfrm>
            <a:off x="709386" y="309785"/>
            <a:ext cx="2261711" cy="59247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管理员界面</a:t>
            </a:r>
            <a:endParaRPr lang="en-US" altLang="zh-CN" sz="1700" b="1" dirty="0">
              <a:solidFill>
                <a:srgbClr val="1B4367"/>
              </a:solidFill>
              <a:cs typeface="+mn-ea"/>
              <a:sym typeface="+mn-lt"/>
            </a:endParaRPr>
          </a:p>
          <a:p>
            <a:endParaRPr lang="zh-CN" altLang="en-US" sz="1700" b="1" dirty="0">
              <a:solidFill>
                <a:srgbClr val="1B4367"/>
              </a:solidFill>
              <a:cs typeface="+mn-ea"/>
              <a:sym typeface="+mn-lt"/>
            </a:endParaRPr>
          </a:p>
        </p:txBody>
      </p:sp>
      <p:cxnSp>
        <p:nvCxnSpPr>
          <p:cNvPr id="15" name="直接连接符 1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D3651116-D8B4-42B1-B7F4-66ED2882664B}"/>
              </a:ext>
            </a:extLst>
          </p:cNvPr>
          <p:cNvPicPr>
            <a:picLocks noChangeAspect="1"/>
          </p:cNvPicPr>
          <p:nvPr/>
        </p:nvPicPr>
        <p:blipFill>
          <a:blip r:embed="rId3"/>
          <a:stretch>
            <a:fillRect/>
          </a:stretch>
        </p:blipFill>
        <p:spPr>
          <a:xfrm>
            <a:off x="1318241" y="787523"/>
            <a:ext cx="6078239" cy="39157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7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教师界面</a:t>
            </a: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25D8B635-81F4-486C-8AF8-DA66C1AC8596}"/>
              </a:ext>
            </a:extLst>
          </p:cNvPr>
          <p:cNvPicPr>
            <a:picLocks noChangeAspect="1"/>
          </p:cNvPicPr>
          <p:nvPr/>
        </p:nvPicPr>
        <p:blipFill>
          <a:blip r:embed="rId3"/>
          <a:stretch>
            <a:fillRect/>
          </a:stretch>
        </p:blipFill>
        <p:spPr>
          <a:xfrm>
            <a:off x="1446892" y="665501"/>
            <a:ext cx="6132468" cy="40257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3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学生界面</a:t>
            </a: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0C4B4263-A049-4265-A54E-EC69184E32B0}"/>
              </a:ext>
            </a:extLst>
          </p:cNvPr>
          <p:cNvPicPr>
            <a:picLocks noChangeAspect="1"/>
          </p:cNvPicPr>
          <p:nvPr/>
        </p:nvPicPr>
        <p:blipFill>
          <a:blip r:embed="rId3"/>
          <a:stretch>
            <a:fillRect/>
          </a:stretch>
        </p:blipFill>
        <p:spPr>
          <a:xfrm>
            <a:off x="1575585" y="657417"/>
            <a:ext cx="6267936" cy="4114665"/>
          </a:xfrm>
          <a:prstGeom prst="rect">
            <a:avLst/>
          </a:prstGeom>
        </p:spPr>
      </p:pic>
    </p:spTree>
    <p:extLst>
      <p:ext uri="{BB962C8B-B14F-4D97-AF65-F5344CB8AC3E}">
        <p14:creationId xmlns:p14="http://schemas.microsoft.com/office/powerpoint/2010/main" val="242507866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3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377153"/>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实验目的与要求</a:t>
            </a:r>
          </a:p>
        </p:txBody>
      </p:sp>
      <p:grpSp>
        <p:nvGrpSpPr>
          <p:cNvPr id="2" name="组合 1"/>
          <p:cNvGrpSpPr/>
          <p:nvPr/>
        </p:nvGrpSpPr>
        <p:grpSpPr>
          <a:xfrm>
            <a:off x="5135755" y="1357339"/>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094697"/>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需求分析</a:t>
            </a:r>
          </a:p>
        </p:txBody>
      </p:sp>
      <p:grpSp>
        <p:nvGrpSpPr>
          <p:cNvPr id="80" name="组合 79"/>
          <p:cNvGrpSpPr/>
          <p:nvPr/>
        </p:nvGrpSpPr>
        <p:grpSpPr>
          <a:xfrm>
            <a:off x="5135755" y="2074883"/>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02</a:t>
              </a:r>
            </a:p>
          </p:txBody>
        </p:sp>
      </p:grpSp>
      <p:sp>
        <p:nvSpPr>
          <p:cNvPr id="83" name="文本框 10"/>
          <p:cNvSpPr txBox="1"/>
          <p:nvPr/>
        </p:nvSpPr>
        <p:spPr>
          <a:xfrm>
            <a:off x="5645032" y="2812241"/>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实验分析与设计思路</a:t>
            </a:r>
          </a:p>
        </p:txBody>
      </p:sp>
      <p:grpSp>
        <p:nvGrpSpPr>
          <p:cNvPr id="84" name="组合 83"/>
          <p:cNvGrpSpPr/>
          <p:nvPr/>
        </p:nvGrpSpPr>
        <p:grpSpPr>
          <a:xfrm>
            <a:off x="5135755" y="2792427"/>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03</a:t>
              </a:r>
            </a:p>
          </p:txBody>
        </p:sp>
      </p:grpSp>
      <p:sp>
        <p:nvSpPr>
          <p:cNvPr id="87" name="文本框 10"/>
          <p:cNvSpPr txBox="1"/>
          <p:nvPr/>
        </p:nvSpPr>
        <p:spPr>
          <a:xfrm>
            <a:off x="5645032" y="3529785"/>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总结</a:t>
            </a:r>
          </a:p>
        </p:txBody>
      </p:sp>
      <p:grpSp>
        <p:nvGrpSpPr>
          <p:cNvPr id="88" name="组合 87"/>
          <p:cNvGrpSpPr/>
          <p:nvPr/>
        </p:nvGrpSpPr>
        <p:grpSpPr>
          <a:xfrm>
            <a:off x="5135755" y="3509971"/>
            <a:ext cx="478533" cy="393570"/>
            <a:chOff x="5640108" y="966369"/>
            <a:chExt cx="476097" cy="391567"/>
          </a:xfrm>
        </p:grpSpPr>
        <p:sp>
          <p:nvSpPr>
            <p:cNvPr id="89" name="椭圆 88"/>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0"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04</a:t>
              </a: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528"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fltVal val="0.5"/>
                                          </p:val>
                                        </p:tav>
                                        <p:tav tm="100000">
                                          <p:val>
                                            <p:strVal val="#ppt_x"/>
                                          </p:val>
                                        </p:tav>
                                      </p:tavLst>
                                    </p:anim>
                                    <p:anim calcmode="lin" valueType="num">
                                      <p:cBhvr>
                                        <p:cTn id="39" dur="500" fill="hold"/>
                                        <p:tgtEl>
                                          <p:spTgt spid="80"/>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53" presetClass="entr" presetSubtype="528" fill="hold" nodeType="after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anim calcmode="lin" valueType="num">
                                      <p:cBhvr>
                                        <p:cTn id="51" dur="500" fill="hold"/>
                                        <p:tgtEl>
                                          <p:spTgt spid="84"/>
                                        </p:tgtEl>
                                        <p:attrNameLst>
                                          <p:attrName>ppt_x</p:attrName>
                                        </p:attrNameLst>
                                      </p:cBhvr>
                                      <p:tavLst>
                                        <p:tav tm="0">
                                          <p:val>
                                            <p:fltVal val="0.5"/>
                                          </p:val>
                                        </p:tav>
                                        <p:tav tm="100000">
                                          <p:val>
                                            <p:strVal val="#ppt_x"/>
                                          </p:val>
                                        </p:tav>
                                      </p:tavLst>
                                    </p:anim>
                                    <p:anim calcmode="lin" valueType="num">
                                      <p:cBhvr>
                                        <p:cTn id="52" dur="500" fill="hold"/>
                                        <p:tgtEl>
                                          <p:spTgt spid="84"/>
                                        </p:tgtEl>
                                        <p:attrNameLst>
                                          <p:attrName>ppt_y</p:attrName>
                                        </p:attrNameLst>
                                      </p:cBhvr>
                                      <p:tavLst>
                                        <p:tav tm="0">
                                          <p:val>
                                            <p:fltVal val="0.5"/>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par>
                          <p:cTn id="58" fill="hold">
                            <p:stCondLst>
                              <p:cond delay="4500"/>
                            </p:stCondLst>
                            <p:childTnLst>
                              <p:par>
                                <p:cTn id="59" presetID="53" presetClass="entr" presetSubtype="528" fill="hold"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p:cTn id="61" dur="500" fill="hold"/>
                                        <p:tgtEl>
                                          <p:spTgt spid="88"/>
                                        </p:tgtEl>
                                        <p:attrNameLst>
                                          <p:attrName>ppt_w</p:attrName>
                                        </p:attrNameLst>
                                      </p:cBhvr>
                                      <p:tavLst>
                                        <p:tav tm="0">
                                          <p:val>
                                            <p:fltVal val="0"/>
                                          </p:val>
                                        </p:tav>
                                        <p:tav tm="100000">
                                          <p:val>
                                            <p:strVal val="#ppt_w"/>
                                          </p:val>
                                        </p:tav>
                                      </p:tavLst>
                                    </p:anim>
                                    <p:anim calcmode="lin" valueType="num">
                                      <p:cBhvr>
                                        <p:cTn id="62" dur="500" fill="hold"/>
                                        <p:tgtEl>
                                          <p:spTgt spid="88"/>
                                        </p:tgtEl>
                                        <p:attrNameLst>
                                          <p:attrName>ppt_h</p:attrName>
                                        </p:attrNameLst>
                                      </p:cBhvr>
                                      <p:tavLst>
                                        <p:tav tm="0">
                                          <p:val>
                                            <p:fltVal val="0"/>
                                          </p:val>
                                        </p:tav>
                                        <p:tav tm="100000">
                                          <p:val>
                                            <p:strVal val="#ppt_h"/>
                                          </p:val>
                                        </p:tav>
                                      </p:tavLst>
                                    </p:anim>
                                    <p:animEffect transition="in" filter="fade">
                                      <p:cBhvr>
                                        <p:cTn id="63" dur="500"/>
                                        <p:tgtEl>
                                          <p:spTgt spid="88"/>
                                        </p:tgtEl>
                                      </p:cBhvr>
                                    </p:animEffect>
                                    <p:anim calcmode="lin" valueType="num">
                                      <p:cBhvr>
                                        <p:cTn id="64" dur="500" fill="hold"/>
                                        <p:tgtEl>
                                          <p:spTgt spid="88"/>
                                        </p:tgtEl>
                                        <p:attrNameLst>
                                          <p:attrName>ppt_x</p:attrName>
                                        </p:attrNameLst>
                                      </p:cBhvr>
                                      <p:tavLst>
                                        <p:tav tm="0">
                                          <p:val>
                                            <p:fltVal val="0.5"/>
                                          </p:val>
                                        </p:tav>
                                        <p:tav tm="100000">
                                          <p:val>
                                            <p:strVal val="#ppt_x"/>
                                          </p:val>
                                        </p:tav>
                                      </p:tavLst>
                                    </p:anim>
                                    <p:anim calcmode="lin" valueType="num">
                                      <p:cBhvr>
                                        <p:cTn id="65" dur="500" fill="hold"/>
                                        <p:tgtEl>
                                          <p:spTgt spid="88"/>
                                        </p:tgtEl>
                                        <p:attrNameLst>
                                          <p:attrName>ppt_y</p:attrName>
                                        </p:attrNameLst>
                                      </p:cBhvr>
                                      <p:tavLst>
                                        <p:tav tm="0">
                                          <p:val>
                                            <p:fltVal val="0.5"/>
                                          </p:val>
                                        </p:tav>
                                        <p:tav tm="100000">
                                          <p:val>
                                            <p:strVal val="#ppt_y"/>
                                          </p:val>
                                        </p:tav>
                                      </p:tavLst>
                                    </p:anim>
                                  </p:childTnLst>
                                </p:cTn>
                              </p:par>
                            </p:childTnLst>
                          </p:cTn>
                        </p:par>
                        <p:par>
                          <p:cTn id="66" fill="hold">
                            <p:stCondLst>
                              <p:cond delay="5000"/>
                            </p:stCondLst>
                            <p:childTnLst>
                              <p:par>
                                <p:cTn id="67" presetID="2" presetClass="entr" presetSubtype="2" fill="hold" grpId="0" nodeType="afterEffect">
                                  <p:stCondLst>
                                    <p:cond delay="0"/>
                                  </p:stCondLst>
                                  <p:childTnLst>
                                    <p:set>
                                      <p:cBhvr>
                                        <p:cTn id="68" dur="1" fill="hold">
                                          <p:stCondLst>
                                            <p:cond delay="0"/>
                                          </p:stCondLst>
                                        </p:cTn>
                                        <p:tgtEl>
                                          <p:spTgt spid="87"/>
                                        </p:tgtEl>
                                        <p:attrNameLst>
                                          <p:attrName>style.visibility</p:attrName>
                                        </p:attrNameLst>
                                      </p:cBhvr>
                                      <p:to>
                                        <p:strVal val="visible"/>
                                      </p:to>
                                    </p:set>
                                    <p:anim calcmode="lin" valueType="num">
                                      <p:cBhvr additive="base">
                                        <p:cTn id="69" dur="500" fill="hold"/>
                                        <p:tgtEl>
                                          <p:spTgt spid="87"/>
                                        </p:tgtEl>
                                        <p:attrNameLst>
                                          <p:attrName>ppt_x</p:attrName>
                                        </p:attrNameLst>
                                      </p:cBhvr>
                                      <p:tavLst>
                                        <p:tav tm="0">
                                          <p:val>
                                            <p:strVal val="1+#ppt_w/2"/>
                                          </p:val>
                                        </p:tav>
                                        <p:tav tm="100000">
                                          <p:val>
                                            <p:strVal val="#ppt_x"/>
                                          </p:val>
                                        </p:tav>
                                      </p:tavLst>
                                    </p:anim>
                                    <p:anim calcmode="lin" valueType="num">
                                      <p:cBhvr additive="base">
                                        <p:cTn id="70"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p:bldP spid="3" grpId="0"/>
      <p:bldP spid="79" grpId="0" animBg="1"/>
      <p:bldP spid="83" grpId="0" animBg="1"/>
      <p:bldP spid="87"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总结分析</a:t>
            </a: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总结</a:t>
            </a:r>
          </a:p>
        </p:txBody>
      </p:sp>
      <p:sp>
        <p:nvSpPr>
          <p:cNvPr id="26" name="文本框 26"/>
          <p:cNvSpPr txBox="1"/>
          <p:nvPr/>
        </p:nvSpPr>
        <p:spPr>
          <a:xfrm>
            <a:off x="1014607" y="1031941"/>
            <a:ext cx="166019" cy="3079617"/>
          </a:xfrm>
          <a:prstGeom prst="roundRect">
            <a:avLst/>
          </a:prstGeom>
          <a:solidFill>
            <a:srgbClr val="1B4367"/>
          </a:solidFill>
          <a:ln w="9525">
            <a:noFill/>
          </a:ln>
        </p:spPr>
        <p:txBody>
          <a:bodyPr wrap="square" lIns="68580" tIns="34290" rIns="68580" bIns="34290" rtlCol="0">
            <a:spAutoFit/>
          </a:bodyPr>
          <a:lstStyle/>
          <a:p>
            <a:endParaRPr lang="zh-CN" altLang="en-US" sz="3000" dirty="0">
              <a:solidFill>
                <a:schemeClr val="bg1"/>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1" name="文本框 26">
            <a:extLst>
              <a:ext uri="{FF2B5EF4-FFF2-40B4-BE49-F238E27FC236}">
                <a16:creationId xmlns:a16="http://schemas.microsoft.com/office/drawing/2014/main" id="{4EFBA045-9C20-4564-9DCF-72ABDBE92556}"/>
              </a:ext>
            </a:extLst>
          </p:cNvPr>
          <p:cNvSpPr txBox="1"/>
          <p:nvPr/>
        </p:nvSpPr>
        <p:spPr>
          <a:xfrm>
            <a:off x="8129393" y="1031940"/>
            <a:ext cx="166019" cy="3079617"/>
          </a:xfrm>
          <a:prstGeom prst="roundRect">
            <a:avLst/>
          </a:prstGeom>
          <a:solidFill>
            <a:srgbClr val="1B4367"/>
          </a:solidFill>
          <a:ln w="9525">
            <a:noFill/>
          </a:ln>
        </p:spPr>
        <p:txBody>
          <a:bodyPr wrap="square" lIns="68580" tIns="34290" rIns="68580" bIns="34290" rtlCol="0">
            <a:spAutoFit/>
          </a:bodyPr>
          <a:lstStyle/>
          <a:p>
            <a:endParaRPr lang="zh-CN" altLang="en-US" sz="3000" dirty="0">
              <a:solidFill>
                <a:schemeClr val="bg1"/>
              </a:solidFill>
            </a:endParaRPr>
          </a:p>
        </p:txBody>
      </p:sp>
      <p:sp>
        <p:nvSpPr>
          <p:cNvPr id="2" name="矩形 1"/>
          <p:cNvSpPr/>
          <p:nvPr/>
        </p:nvSpPr>
        <p:spPr>
          <a:xfrm>
            <a:off x="1254737" y="1232922"/>
            <a:ext cx="6726210" cy="1670073"/>
          </a:xfrm>
          <a:prstGeom prst="rect">
            <a:avLst/>
          </a:prstGeom>
        </p:spPr>
        <p:txBody>
          <a:bodyPr wrap="square">
            <a:spAutoFit/>
          </a:bodyPr>
          <a:lstStyle/>
          <a:p>
            <a:pPr>
              <a:lnSpc>
                <a:spcPct val="150000"/>
              </a:lnSpc>
            </a:pPr>
            <a:r>
              <a:rPr lang="en-US" altLang="zh-CN" dirty="0"/>
              <a:t>       </a:t>
            </a:r>
            <a:r>
              <a:rPr lang="zh-CN" altLang="zh-CN" dirty="0"/>
              <a:t>本次实训进行了对《高校学生选课系统》项目的设计与开发，本次项目的开发过程中我掌握了</a:t>
            </a:r>
            <a:r>
              <a:rPr lang="zh-CN" altLang="en-US" dirty="0"/>
              <a:t>客户端、服务端、数据库</a:t>
            </a:r>
            <a:r>
              <a:rPr lang="zh-CN" altLang="zh-CN" dirty="0"/>
              <a:t>在项目中的运用，掌握</a:t>
            </a:r>
            <a:r>
              <a:rPr lang="en-US" altLang="zh-CN" dirty="0" err="1"/>
              <a:t>vue</a:t>
            </a:r>
            <a:r>
              <a:rPr lang="en-US" altLang="zh-CN" dirty="0"/>
              <a:t> + node.js </a:t>
            </a:r>
            <a:r>
              <a:rPr lang="zh-CN" altLang="en-US" dirty="0"/>
              <a:t>的前后端分离的模式</a:t>
            </a:r>
            <a:r>
              <a:rPr lang="zh-CN" altLang="zh-CN" dirty="0"/>
              <a:t>：</a:t>
            </a:r>
            <a:r>
              <a:rPr lang="zh-CN" altLang="en-US" dirty="0"/>
              <a:t>客户端：这次项目主要是客户端渲染，当然，一个好的项目肯定是客户端渲染和服务端渲染相结合的。</a:t>
            </a:r>
            <a:r>
              <a:rPr lang="zh-CN" altLang="zh-CN" dirty="0"/>
              <a:t>本次项目的设计与开发，让我学习到了开发项目的技能同时让我感受到了团队合作对于一个项目开发的重要性。</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850"/>
                            </p:stCondLst>
                            <p:childTnLst>
                              <p:par>
                                <p:cTn id="17" presetID="14" presetClass="entr" presetSubtype="1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randombar(horizontal)">
                                      <p:cBhvr>
                                        <p:cTn id="19" dur="500"/>
                                        <p:tgtEl>
                                          <p:spTgt spid="26"/>
                                        </p:tgtEl>
                                      </p:cBhvr>
                                    </p:animEffect>
                                  </p:childTnLst>
                                </p:cTn>
                              </p:par>
                            </p:childTnLst>
                          </p:cTn>
                        </p:par>
                        <p:par>
                          <p:cTn id="20" fill="hold">
                            <p:stCondLst>
                              <p:cond delay="1350"/>
                            </p:stCondLst>
                            <p:childTnLst>
                              <p:par>
                                <p:cTn id="21" presetID="14" presetClass="entr" presetSubtype="1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randombar(horizontal)">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111569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实验目的与要求</a:t>
            </a:r>
            <a:endParaRPr lang="en-US" altLang="zh-CN" sz="3400" b="1" dirty="0">
              <a:solidFill>
                <a:srgbClr val="1B4367"/>
              </a:solidFill>
              <a:cs typeface="+mn-ea"/>
              <a:sym typeface="+mn-lt"/>
            </a:endParaRPr>
          </a:p>
          <a:p>
            <a:pPr algn="ct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972759" y="1033692"/>
            <a:ext cx="4171241" cy="2402844"/>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25" name="TextBox 1210"/>
          <p:cNvSpPr/>
          <p:nvPr/>
        </p:nvSpPr>
        <p:spPr>
          <a:xfrm>
            <a:off x="5133553" y="1395420"/>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chemeClr val="bg1"/>
                </a:solidFill>
                <a:cs typeface="+mn-ea"/>
                <a:sym typeface="+mn-lt"/>
              </a:rPr>
              <a:t>功能需求</a:t>
            </a:r>
          </a:p>
        </p:txBody>
      </p:sp>
      <p:sp>
        <p:nvSpPr>
          <p:cNvPr id="12" name="文本框 11"/>
          <p:cNvSpPr txBox="1"/>
          <p:nvPr/>
        </p:nvSpPr>
        <p:spPr>
          <a:xfrm>
            <a:off x="5130502" y="1903650"/>
            <a:ext cx="3686598" cy="859594"/>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r>
              <a:rPr lang="en-US" altLang="zh-CN" sz="1000" dirty="0">
                <a:solidFill>
                  <a:schemeClr val="bg1"/>
                </a:solidFill>
                <a:cs typeface="+mn-ea"/>
                <a:sym typeface="+mn-lt"/>
              </a:rPr>
              <a:t>1</a:t>
            </a:r>
            <a:r>
              <a:rPr lang="zh-CN" altLang="en-US" sz="1000" dirty="0">
                <a:solidFill>
                  <a:schemeClr val="bg1"/>
                </a:solidFill>
                <a:cs typeface="+mn-ea"/>
                <a:sym typeface="+mn-lt"/>
              </a:rPr>
              <a:t>、用户登录模块：管理员、教师、学生。</a:t>
            </a:r>
            <a:endParaRPr lang="en-US" altLang="zh-CN" sz="1000" dirty="0">
              <a:solidFill>
                <a:schemeClr val="bg1"/>
              </a:solidFill>
              <a:cs typeface="+mn-ea"/>
              <a:sym typeface="+mn-lt"/>
            </a:endParaRPr>
          </a:p>
          <a:p>
            <a:r>
              <a:rPr lang="en-US" altLang="zh-CN" sz="1000" dirty="0">
                <a:solidFill>
                  <a:schemeClr val="bg1"/>
                </a:solidFill>
                <a:cs typeface="+mn-ea"/>
                <a:sym typeface="+mn-lt"/>
              </a:rPr>
              <a:t>2</a:t>
            </a:r>
            <a:r>
              <a:rPr lang="zh-CN" altLang="en-US" sz="1000" dirty="0">
                <a:solidFill>
                  <a:schemeClr val="bg1"/>
                </a:solidFill>
                <a:cs typeface="+mn-ea"/>
                <a:sym typeface="+mn-lt"/>
              </a:rPr>
              <a:t>、管理模块：教师管理、课程管理、学生管理、个人信息维护</a:t>
            </a:r>
            <a:endParaRPr lang="en-US" altLang="zh-CN" sz="1000" dirty="0">
              <a:solidFill>
                <a:schemeClr val="bg1"/>
              </a:solidFill>
              <a:cs typeface="+mn-ea"/>
              <a:sym typeface="+mn-lt"/>
            </a:endParaRPr>
          </a:p>
          <a:p>
            <a:r>
              <a:rPr lang="en-US" altLang="zh-CN" sz="1000" dirty="0">
                <a:solidFill>
                  <a:schemeClr val="bg1"/>
                </a:solidFill>
                <a:cs typeface="+mn-ea"/>
                <a:sym typeface="+mn-lt"/>
              </a:rPr>
              <a:t>3</a:t>
            </a:r>
            <a:r>
              <a:rPr lang="zh-CN" altLang="en-US" sz="1000" dirty="0">
                <a:solidFill>
                  <a:schemeClr val="bg1"/>
                </a:solidFill>
                <a:cs typeface="+mn-ea"/>
                <a:sym typeface="+mn-lt"/>
              </a:rPr>
              <a:t>、老师模块：学生管理、个人信息维护、我的任教课程</a:t>
            </a:r>
            <a:endParaRPr lang="en-US" altLang="zh-CN" sz="1000" dirty="0">
              <a:solidFill>
                <a:schemeClr val="bg1"/>
              </a:solidFill>
              <a:cs typeface="+mn-ea"/>
              <a:sym typeface="+mn-lt"/>
            </a:endParaRPr>
          </a:p>
          <a:p>
            <a:r>
              <a:rPr lang="en-US" altLang="zh-CN" sz="1000" dirty="0">
                <a:solidFill>
                  <a:schemeClr val="bg1"/>
                </a:solidFill>
                <a:cs typeface="+mn-ea"/>
                <a:sym typeface="+mn-lt"/>
              </a:rPr>
              <a:t>4</a:t>
            </a:r>
            <a:r>
              <a:rPr lang="zh-CN" altLang="en-US" sz="1000" dirty="0">
                <a:solidFill>
                  <a:schemeClr val="bg1"/>
                </a:solidFill>
                <a:cs typeface="+mn-ea"/>
                <a:sym typeface="+mn-lt"/>
              </a:rPr>
              <a:t>、学生模块：个人信息维护、选课、已选课程列表</a:t>
            </a:r>
            <a:endParaRPr lang="en-US" altLang="zh-CN" sz="1000" dirty="0">
              <a:solidFill>
                <a:schemeClr val="bg1"/>
              </a:solidFill>
            </a:endParaRPr>
          </a:p>
          <a:p>
            <a:pPr>
              <a:lnSpc>
                <a:spcPts val="1500"/>
              </a:lnSpc>
            </a:pPr>
            <a:endParaRPr lang="en-US" altLang="zh-CN" sz="1000" dirty="0">
              <a:solidFill>
                <a:schemeClr val="bg1"/>
              </a:solidFill>
              <a:cs typeface="+mn-ea"/>
              <a:sym typeface="+mn-lt"/>
            </a:endParaRPr>
          </a:p>
        </p:txBody>
      </p:sp>
      <p:sp>
        <p:nvSpPr>
          <p:cNvPr id="18" name="矩形 23"/>
          <p:cNvSpPr>
            <a:spLocks noChangeArrowheads="1"/>
          </p:cNvSpPr>
          <p:nvPr/>
        </p:nvSpPr>
        <p:spPr bwMode="auto">
          <a:xfrm>
            <a:off x="1" y="1033692"/>
            <a:ext cx="4972758" cy="2402844"/>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w="9525">
            <a:noFill/>
            <a:bevel/>
            <a:headEnd/>
            <a:tailEnd/>
          </a:ln>
        </p:spPr>
        <p:txBody>
          <a:bodyPr lIns="68580" tIns="34290" rIns="68580" bIns="34290"/>
          <a:lstStyle/>
          <a:p>
            <a:pPr eaLnBrk="1" hangingPunct="1"/>
            <a:endParaRPr lang="zh-CN" altLang="en-US">
              <a:cs typeface="+mn-ea"/>
              <a:sym typeface="+mn-lt"/>
            </a:endParaRPr>
          </a:p>
        </p:txBody>
      </p:sp>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实验目的与要求</a:t>
            </a:r>
          </a:p>
        </p:txBody>
      </p:sp>
      <p:sp>
        <p:nvSpPr>
          <p:cNvPr id="106" name="TextBox 1210"/>
          <p:cNvSpPr/>
          <p:nvPr/>
        </p:nvSpPr>
        <p:spPr>
          <a:xfrm>
            <a:off x="1204070" y="3685791"/>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实验目的</a:t>
            </a:r>
          </a:p>
        </p:txBody>
      </p:sp>
      <p:sp>
        <p:nvSpPr>
          <p:cNvPr id="107" name="文本框 11"/>
          <p:cNvSpPr txBox="1"/>
          <p:nvPr/>
        </p:nvSpPr>
        <p:spPr>
          <a:xfrm>
            <a:off x="1204069" y="3970982"/>
            <a:ext cx="3106095"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主要通过这次实训来学习一些新的技术，为后期做项目有一个明确的分析和管理</a:t>
            </a:r>
            <a:endParaRPr lang="en-US" altLang="zh-CN" sz="1000" dirty="0">
              <a:solidFill>
                <a:schemeClr val="tx1">
                  <a:lumMod val="75000"/>
                  <a:lumOff val="25000"/>
                </a:schemeClr>
              </a:solidFill>
              <a:cs typeface="+mn-ea"/>
              <a:sym typeface="+mn-lt"/>
            </a:endParaRPr>
          </a:p>
        </p:txBody>
      </p:sp>
      <p:grpSp>
        <p:nvGrpSpPr>
          <p:cNvPr id="108" name="组合 107"/>
          <p:cNvGrpSpPr/>
          <p:nvPr/>
        </p:nvGrpSpPr>
        <p:grpSpPr>
          <a:xfrm>
            <a:off x="765928" y="3671819"/>
            <a:ext cx="448164" cy="368593"/>
            <a:chOff x="5630584" y="966369"/>
            <a:chExt cx="476097" cy="391567"/>
          </a:xfrm>
          <a:solidFill>
            <a:srgbClr val="1B4367"/>
          </a:solidFill>
        </p:grpSpPr>
        <p:sp>
          <p:nvSpPr>
            <p:cNvPr id="109" name="椭圆 108"/>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10" name="文本框 17"/>
            <p:cNvSpPr txBox="1"/>
            <p:nvPr/>
          </p:nvSpPr>
          <p:spPr>
            <a:xfrm>
              <a:off x="5630584" y="1004389"/>
              <a:ext cx="476097" cy="343308"/>
            </a:xfrm>
            <a:prstGeom prst="rect">
              <a:avLst/>
            </a:prstGeom>
            <a:noFill/>
            <a:ln>
              <a:noFill/>
            </a:ln>
          </p:spPr>
          <p:txBody>
            <a:bodyPr wrap="square" rtlCol="0">
              <a:spAutoFit/>
            </a:bodyPr>
            <a:lstStyle/>
            <a:p>
              <a:pPr algn="ctr">
                <a:defRPr/>
              </a:pPr>
              <a:r>
                <a:rPr lang="en-US" altLang="zh-CN" sz="1500" dirty="0">
                  <a:solidFill>
                    <a:schemeClr val="bg1"/>
                  </a:solidFill>
                  <a:cs typeface="+mn-ea"/>
                  <a:sym typeface="+mn-lt"/>
                </a:rPr>
                <a:t>01</a:t>
              </a:r>
            </a:p>
          </p:txBody>
        </p:sp>
      </p:grpSp>
      <p:sp>
        <p:nvSpPr>
          <p:cNvPr id="111" name="TextBox 1210"/>
          <p:cNvSpPr/>
          <p:nvPr/>
        </p:nvSpPr>
        <p:spPr>
          <a:xfrm>
            <a:off x="5344562" y="3679857"/>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实验要求</a:t>
            </a:r>
          </a:p>
        </p:txBody>
      </p:sp>
      <p:sp>
        <p:nvSpPr>
          <p:cNvPr id="112" name="文本框 11"/>
          <p:cNvSpPr txBox="1"/>
          <p:nvPr/>
        </p:nvSpPr>
        <p:spPr>
          <a:xfrm>
            <a:off x="5344561" y="3965048"/>
            <a:ext cx="3106095" cy="24404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实现所有功能，具备实用性，专业性</a:t>
            </a:r>
            <a:endParaRPr lang="en-US" altLang="zh-CN" sz="1000" dirty="0">
              <a:solidFill>
                <a:schemeClr val="tx1">
                  <a:lumMod val="75000"/>
                  <a:lumOff val="25000"/>
                </a:schemeClr>
              </a:solidFill>
              <a:cs typeface="+mn-ea"/>
              <a:sym typeface="+mn-lt"/>
            </a:endParaRPr>
          </a:p>
        </p:txBody>
      </p:sp>
      <p:grpSp>
        <p:nvGrpSpPr>
          <p:cNvPr id="113" name="组合 112"/>
          <p:cNvGrpSpPr/>
          <p:nvPr/>
        </p:nvGrpSpPr>
        <p:grpSpPr>
          <a:xfrm>
            <a:off x="4906420" y="3665885"/>
            <a:ext cx="448164" cy="368593"/>
            <a:chOff x="5630584" y="966369"/>
            <a:chExt cx="476097" cy="391567"/>
          </a:xfrm>
          <a:solidFill>
            <a:srgbClr val="1B4367"/>
          </a:solidFill>
        </p:grpSpPr>
        <p:sp>
          <p:nvSpPr>
            <p:cNvPr id="114" name="椭圆 113"/>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15" name="文本框 17"/>
            <p:cNvSpPr txBox="1"/>
            <p:nvPr/>
          </p:nvSpPr>
          <p:spPr>
            <a:xfrm>
              <a:off x="5630584" y="1004389"/>
              <a:ext cx="476097" cy="343308"/>
            </a:xfrm>
            <a:prstGeom prst="rect">
              <a:avLst/>
            </a:prstGeom>
            <a:noFill/>
            <a:ln>
              <a:noFill/>
            </a:ln>
          </p:spPr>
          <p:txBody>
            <a:bodyPr wrap="square" rtlCol="0">
              <a:spAutoFit/>
            </a:bodyPr>
            <a:lstStyle/>
            <a:p>
              <a:pPr algn="ctr">
                <a:defRPr/>
              </a:pPr>
              <a:r>
                <a:rPr lang="en-US" altLang="zh-CN" sz="1500" dirty="0">
                  <a:solidFill>
                    <a:schemeClr val="bg1"/>
                  </a:solidFill>
                  <a:cs typeface="+mn-ea"/>
                  <a:sym typeface="+mn-lt"/>
                </a:rPr>
                <a:t>02</a:t>
              </a:r>
            </a:p>
          </p:txBody>
        </p:sp>
      </p:gr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1100"/>
                            </p:stCondLst>
                            <p:childTnLst>
                              <p:par>
                                <p:cTn id="17" presetID="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1+#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childTnLst>
                          </p:cTn>
                        </p:par>
                        <p:par>
                          <p:cTn id="25" fill="hold">
                            <p:stCondLst>
                              <p:cond delay="1600"/>
                            </p:stCondLst>
                            <p:childTnLst>
                              <p:par>
                                <p:cTn id="26" presetID="12" presetClass="entr" presetSubtype="1"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p:tgtEl>
                                          <p:spTgt spid="25"/>
                                        </p:tgtEl>
                                        <p:attrNameLst>
                                          <p:attrName>ppt_y</p:attrName>
                                        </p:attrNameLst>
                                      </p:cBhvr>
                                      <p:tavLst>
                                        <p:tav tm="0">
                                          <p:val>
                                            <p:strVal val="#ppt_y-#ppt_h*1.125000"/>
                                          </p:val>
                                        </p:tav>
                                        <p:tav tm="100000">
                                          <p:val>
                                            <p:strVal val="#ppt_y"/>
                                          </p:val>
                                        </p:tav>
                                      </p:tavLst>
                                    </p:anim>
                                    <p:animEffect transition="in" filter="wipe(down)">
                                      <p:cBhvr>
                                        <p:cTn id="29" dur="500"/>
                                        <p:tgtEl>
                                          <p:spTgt spid="25"/>
                                        </p:tgtEl>
                                      </p:cBhvr>
                                    </p:animEffect>
                                  </p:childTnLst>
                                </p:cTn>
                              </p:par>
                            </p:childTnLst>
                          </p:cTn>
                        </p:par>
                        <p:par>
                          <p:cTn id="30" fill="hold">
                            <p:stCondLst>
                              <p:cond delay="2100"/>
                            </p:stCondLst>
                            <p:childTnLst>
                              <p:par>
                                <p:cTn id="31" presetID="2" presetClass="entr" presetSubtype="2"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53" presetClass="entr" presetSubtype="16" fill="hold" nodeType="afterEffect">
                                  <p:stCondLst>
                                    <p:cond delay="0"/>
                                  </p:stCondLst>
                                  <p:childTnLst>
                                    <p:set>
                                      <p:cBhvr>
                                        <p:cTn id="37" dur="1" fill="hold">
                                          <p:stCondLst>
                                            <p:cond delay="0"/>
                                          </p:stCondLst>
                                        </p:cTn>
                                        <p:tgtEl>
                                          <p:spTgt spid="108"/>
                                        </p:tgtEl>
                                        <p:attrNameLst>
                                          <p:attrName>style.visibility</p:attrName>
                                        </p:attrNameLst>
                                      </p:cBhvr>
                                      <p:to>
                                        <p:strVal val="visible"/>
                                      </p:to>
                                    </p:set>
                                    <p:anim calcmode="lin" valueType="num">
                                      <p:cBhvr>
                                        <p:cTn id="38" dur="500" fill="hold"/>
                                        <p:tgtEl>
                                          <p:spTgt spid="108"/>
                                        </p:tgtEl>
                                        <p:attrNameLst>
                                          <p:attrName>ppt_w</p:attrName>
                                        </p:attrNameLst>
                                      </p:cBhvr>
                                      <p:tavLst>
                                        <p:tav tm="0">
                                          <p:val>
                                            <p:fltVal val="0"/>
                                          </p:val>
                                        </p:tav>
                                        <p:tav tm="100000">
                                          <p:val>
                                            <p:strVal val="#ppt_w"/>
                                          </p:val>
                                        </p:tav>
                                      </p:tavLst>
                                    </p:anim>
                                    <p:anim calcmode="lin" valueType="num">
                                      <p:cBhvr>
                                        <p:cTn id="39" dur="500" fill="hold"/>
                                        <p:tgtEl>
                                          <p:spTgt spid="108"/>
                                        </p:tgtEl>
                                        <p:attrNameLst>
                                          <p:attrName>ppt_h</p:attrName>
                                        </p:attrNameLst>
                                      </p:cBhvr>
                                      <p:tavLst>
                                        <p:tav tm="0">
                                          <p:val>
                                            <p:fltVal val="0"/>
                                          </p:val>
                                        </p:tav>
                                        <p:tav tm="100000">
                                          <p:val>
                                            <p:strVal val="#ppt_h"/>
                                          </p:val>
                                        </p:tav>
                                      </p:tavLst>
                                    </p:anim>
                                    <p:animEffect transition="in" filter="fade">
                                      <p:cBhvr>
                                        <p:cTn id="40" dur="500"/>
                                        <p:tgtEl>
                                          <p:spTgt spid="108"/>
                                        </p:tgtEl>
                                      </p:cBhvr>
                                    </p:animEffect>
                                  </p:childTnLst>
                                </p:cTn>
                              </p:par>
                            </p:childTnLst>
                          </p:cTn>
                        </p:par>
                        <p:par>
                          <p:cTn id="41" fill="hold">
                            <p:stCondLst>
                              <p:cond delay="3100"/>
                            </p:stCondLst>
                            <p:childTnLst>
                              <p:par>
                                <p:cTn id="42" presetID="12" presetClass="entr" presetSubtype="1" fill="hold" grpId="0" nodeType="afterEffect">
                                  <p:stCondLst>
                                    <p:cond delay="0"/>
                                  </p:stCondLst>
                                  <p:childTnLst>
                                    <p:set>
                                      <p:cBhvr>
                                        <p:cTn id="43" dur="1" fill="hold">
                                          <p:stCondLst>
                                            <p:cond delay="0"/>
                                          </p:stCondLst>
                                        </p:cTn>
                                        <p:tgtEl>
                                          <p:spTgt spid="106"/>
                                        </p:tgtEl>
                                        <p:attrNameLst>
                                          <p:attrName>style.visibility</p:attrName>
                                        </p:attrNameLst>
                                      </p:cBhvr>
                                      <p:to>
                                        <p:strVal val="visible"/>
                                      </p:to>
                                    </p:set>
                                    <p:anim calcmode="lin" valueType="num">
                                      <p:cBhvr additive="base">
                                        <p:cTn id="44" dur="500"/>
                                        <p:tgtEl>
                                          <p:spTgt spid="106"/>
                                        </p:tgtEl>
                                        <p:attrNameLst>
                                          <p:attrName>ppt_y</p:attrName>
                                        </p:attrNameLst>
                                      </p:cBhvr>
                                      <p:tavLst>
                                        <p:tav tm="0">
                                          <p:val>
                                            <p:strVal val="#ppt_y-#ppt_h*1.125000"/>
                                          </p:val>
                                        </p:tav>
                                        <p:tav tm="100000">
                                          <p:val>
                                            <p:strVal val="#ppt_y"/>
                                          </p:val>
                                        </p:tav>
                                      </p:tavLst>
                                    </p:anim>
                                    <p:animEffect transition="in" filter="wipe(down)">
                                      <p:cBhvr>
                                        <p:cTn id="45" dur="500"/>
                                        <p:tgtEl>
                                          <p:spTgt spid="106"/>
                                        </p:tgtEl>
                                      </p:cBhvr>
                                    </p:animEffect>
                                  </p:childTnLst>
                                </p:cTn>
                              </p:par>
                            </p:childTnLst>
                          </p:cTn>
                        </p:par>
                        <p:par>
                          <p:cTn id="46" fill="hold">
                            <p:stCondLst>
                              <p:cond delay="3600"/>
                            </p:stCondLst>
                            <p:childTnLst>
                              <p:par>
                                <p:cTn id="47" presetID="2" presetClass="entr" presetSubtype="2" fill="hold" grpId="0" nodeType="afterEffect">
                                  <p:stCondLst>
                                    <p:cond delay="0"/>
                                  </p:stCondLst>
                                  <p:childTnLst>
                                    <p:set>
                                      <p:cBhvr>
                                        <p:cTn id="48" dur="1" fill="hold">
                                          <p:stCondLst>
                                            <p:cond delay="0"/>
                                          </p:stCondLst>
                                        </p:cTn>
                                        <p:tgtEl>
                                          <p:spTgt spid="107"/>
                                        </p:tgtEl>
                                        <p:attrNameLst>
                                          <p:attrName>style.visibility</p:attrName>
                                        </p:attrNameLst>
                                      </p:cBhvr>
                                      <p:to>
                                        <p:strVal val="visible"/>
                                      </p:to>
                                    </p:set>
                                    <p:anim calcmode="lin" valueType="num">
                                      <p:cBhvr additive="base">
                                        <p:cTn id="49" dur="500" fill="hold"/>
                                        <p:tgtEl>
                                          <p:spTgt spid="107"/>
                                        </p:tgtEl>
                                        <p:attrNameLst>
                                          <p:attrName>ppt_x</p:attrName>
                                        </p:attrNameLst>
                                      </p:cBhvr>
                                      <p:tavLst>
                                        <p:tav tm="0">
                                          <p:val>
                                            <p:strVal val="1+#ppt_w/2"/>
                                          </p:val>
                                        </p:tav>
                                        <p:tav tm="100000">
                                          <p:val>
                                            <p:strVal val="#ppt_x"/>
                                          </p:val>
                                        </p:tav>
                                      </p:tavLst>
                                    </p:anim>
                                    <p:anim calcmode="lin" valueType="num">
                                      <p:cBhvr additive="base">
                                        <p:cTn id="50" dur="500" fill="hold"/>
                                        <p:tgtEl>
                                          <p:spTgt spid="107"/>
                                        </p:tgtEl>
                                        <p:attrNameLst>
                                          <p:attrName>ppt_y</p:attrName>
                                        </p:attrNameLst>
                                      </p:cBhvr>
                                      <p:tavLst>
                                        <p:tav tm="0">
                                          <p:val>
                                            <p:strVal val="#ppt_y"/>
                                          </p:val>
                                        </p:tav>
                                        <p:tav tm="100000">
                                          <p:val>
                                            <p:strVal val="#ppt_y"/>
                                          </p:val>
                                        </p:tav>
                                      </p:tavLst>
                                    </p:anim>
                                  </p:childTnLst>
                                </p:cTn>
                              </p:par>
                            </p:childTnLst>
                          </p:cTn>
                        </p:par>
                        <p:par>
                          <p:cTn id="51" fill="hold">
                            <p:stCondLst>
                              <p:cond delay="4100"/>
                            </p:stCondLst>
                            <p:childTnLst>
                              <p:par>
                                <p:cTn id="52" presetID="53" presetClass="entr" presetSubtype="16" fill="hold" nodeType="afterEffect">
                                  <p:stCondLst>
                                    <p:cond delay="0"/>
                                  </p:stCondLst>
                                  <p:childTnLst>
                                    <p:set>
                                      <p:cBhvr>
                                        <p:cTn id="53" dur="1" fill="hold">
                                          <p:stCondLst>
                                            <p:cond delay="0"/>
                                          </p:stCondLst>
                                        </p:cTn>
                                        <p:tgtEl>
                                          <p:spTgt spid="113"/>
                                        </p:tgtEl>
                                        <p:attrNameLst>
                                          <p:attrName>style.visibility</p:attrName>
                                        </p:attrNameLst>
                                      </p:cBhvr>
                                      <p:to>
                                        <p:strVal val="visible"/>
                                      </p:to>
                                    </p:set>
                                    <p:anim calcmode="lin" valueType="num">
                                      <p:cBhvr>
                                        <p:cTn id="54" dur="500" fill="hold"/>
                                        <p:tgtEl>
                                          <p:spTgt spid="113"/>
                                        </p:tgtEl>
                                        <p:attrNameLst>
                                          <p:attrName>ppt_w</p:attrName>
                                        </p:attrNameLst>
                                      </p:cBhvr>
                                      <p:tavLst>
                                        <p:tav tm="0">
                                          <p:val>
                                            <p:fltVal val="0"/>
                                          </p:val>
                                        </p:tav>
                                        <p:tav tm="100000">
                                          <p:val>
                                            <p:strVal val="#ppt_w"/>
                                          </p:val>
                                        </p:tav>
                                      </p:tavLst>
                                    </p:anim>
                                    <p:anim calcmode="lin" valueType="num">
                                      <p:cBhvr>
                                        <p:cTn id="55" dur="500" fill="hold"/>
                                        <p:tgtEl>
                                          <p:spTgt spid="113"/>
                                        </p:tgtEl>
                                        <p:attrNameLst>
                                          <p:attrName>ppt_h</p:attrName>
                                        </p:attrNameLst>
                                      </p:cBhvr>
                                      <p:tavLst>
                                        <p:tav tm="0">
                                          <p:val>
                                            <p:fltVal val="0"/>
                                          </p:val>
                                        </p:tav>
                                        <p:tav tm="100000">
                                          <p:val>
                                            <p:strVal val="#ppt_h"/>
                                          </p:val>
                                        </p:tav>
                                      </p:tavLst>
                                    </p:anim>
                                    <p:animEffect transition="in" filter="fade">
                                      <p:cBhvr>
                                        <p:cTn id="56" dur="500"/>
                                        <p:tgtEl>
                                          <p:spTgt spid="113"/>
                                        </p:tgtEl>
                                      </p:cBhvr>
                                    </p:animEffect>
                                  </p:childTnLst>
                                </p:cTn>
                              </p:par>
                            </p:childTnLst>
                          </p:cTn>
                        </p:par>
                        <p:par>
                          <p:cTn id="57" fill="hold">
                            <p:stCondLst>
                              <p:cond delay="4600"/>
                            </p:stCondLst>
                            <p:childTnLst>
                              <p:par>
                                <p:cTn id="58" presetID="12" presetClass="entr" presetSubtype="1" fill="hold" grpId="0" nodeType="afterEffect">
                                  <p:stCondLst>
                                    <p:cond delay="0"/>
                                  </p:stCondLst>
                                  <p:childTnLst>
                                    <p:set>
                                      <p:cBhvr>
                                        <p:cTn id="59" dur="1" fill="hold">
                                          <p:stCondLst>
                                            <p:cond delay="0"/>
                                          </p:stCondLst>
                                        </p:cTn>
                                        <p:tgtEl>
                                          <p:spTgt spid="111"/>
                                        </p:tgtEl>
                                        <p:attrNameLst>
                                          <p:attrName>style.visibility</p:attrName>
                                        </p:attrNameLst>
                                      </p:cBhvr>
                                      <p:to>
                                        <p:strVal val="visible"/>
                                      </p:to>
                                    </p:set>
                                    <p:anim calcmode="lin" valueType="num">
                                      <p:cBhvr additive="base">
                                        <p:cTn id="60" dur="500"/>
                                        <p:tgtEl>
                                          <p:spTgt spid="111"/>
                                        </p:tgtEl>
                                        <p:attrNameLst>
                                          <p:attrName>ppt_y</p:attrName>
                                        </p:attrNameLst>
                                      </p:cBhvr>
                                      <p:tavLst>
                                        <p:tav tm="0">
                                          <p:val>
                                            <p:strVal val="#ppt_y-#ppt_h*1.125000"/>
                                          </p:val>
                                        </p:tav>
                                        <p:tav tm="100000">
                                          <p:val>
                                            <p:strVal val="#ppt_y"/>
                                          </p:val>
                                        </p:tav>
                                      </p:tavLst>
                                    </p:anim>
                                    <p:animEffect transition="in" filter="wipe(down)">
                                      <p:cBhvr>
                                        <p:cTn id="61" dur="500"/>
                                        <p:tgtEl>
                                          <p:spTgt spid="111"/>
                                        </p:tgtEl>
                                      </p:cBhvr>
                                    </p:animEffect>
                                  </p:childTnLst>
                                </p:cTn>
                              </p:par>
                            </p:childTnLst>
                          </p:cTn>
                        </p:par>
                        <p:par>
                          <p:cTn id="62" fill="hold">
                            <p:stCondLst>
                              <p:cond delay="5100"/>
                            </p:stCondLst>
                            <p:childTnLst>
                              <p:par>
                                <p:cTn id="63" presetID="2" presetClass="entr" presetSubtype="2" fill="hold" grpId="0" nodeType="afterEffect">
                                  <p:stCondLst>
                                    <p:cond delay="0"/>
                                  </p:stCondLst>
                                  <p:childTnLst>
                                    <p:set>
                                      <p:cBhvr>
                                        <p:cTn id="64" dur="1" fill="hold">
                                          <p:stCondLst>
                                            <p:cond delay="0"/>
                                          </p:stCondLst>
                                        </p:cTn>
                                        <p:tgtEl>
                                          <p:spTgt spid="112"/>
                                        </p:tgtEl>
                                        <p:attrNameLst>
                                          <p:attrName>style.visibility</p:attrName>
                                        </p:attrNameLst>
                                      </p:cBhvr>
                                      <p:to>
                                        <p:strVal val="visible"/>
                                      </p:to>
                                    </p:set>
                                    <p:anim calcmode="lin" valueType="num">
                                      <p:cBhvr additive="base">
                                        <p:cTn id="65" dur="500" fill="hold"/>
                                        <p:tgtEl>
                                          <p:spTgt spid="112"/>
                                        </p:tgtEl>
                                        <p:attrNameLst>
                                          <p:attrName>ppt_x</p:attrName>
                                        </p:attrNameLst>
                                      </p:cBhvr>
                                      <p:tavLst>
                                        <p:tav tm="0">
                                          <p:val>
                                            <p:strVal val="1+#ppt_w/2"/>
                                          </p:val>
                                        </p:tav>
                                        <p:tav tm="100000">
                                          <p:val>
                                            <p:strVal val="#ppt_x"/>
                                          </p:val>
                                        </p:tav>
                                      </p:tavLst>
                                    </p:anim>
                                    <p:anim calcmode="lin" valueType="num">
                                      <p:cBhvr additive="base">
                                        <p:cTn id="66" dur="500" fill="hold"/>
                                        <p:tgtEl>
                                          <p:spTgt spid="1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25" grpId="0"/>
      <p:bldP spid="12" grpId="0"/>
      <p:bldP spid="18" grpId="0" animBg="1" autoUpdateAnimBg="0"/>
      <p:bldP spid="16" grpId="0"/>
      <p:bldP spid="106" grpId="0"/>
      <p:bldP spid="107" grpId="0"/>
      <p:bldP spid="111" grpId="0"/>
      <p:bldP spid="1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需求分析</a:t>
            </a: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extLst>
      <p:ext uri="{BB962C8B-B14F-4D97-AF65-F5344CB8AC3E}">
        <p14:creationId xmlns:p14="http://schemas.microsoft.com/office/powerpoint/2010/main" val="34730746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040630" y="1079545"/>
            <a:ext cx="1202531" cy="1202531"/>
            <a:chOff x="4420032" y="1854736"/>
            <a:chExt cx="1603375" cy="1603375"/>
          </a:xfrm>
          <a:solidFill>
            <a:srgbClr val="1B4367"/>
          </a:solidFill>
        </p:grpSpPr>
        <p:sp>
          <p:nvSpPr>
            <p:cNvPr id="20486" name="Rectangle 5"/>
            <p:cNvSpPr/>
            <p:nvPr/>
          </p:nvSpPr>
          <p:spPr>
            <a:xfrm>
              <a:off x="4420032" y="1854736"/>
              <a:ext cx="1603375" cy="1603375"/>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0489" name="Freeform 132"/>
            <p:cNvSpPr>
              <a:spLocks noEditPoints="1"/>
            </p:cNvSpPr>
            <p:nvPr/>
          </p:nvSpPr>
          <p:spPr>
            <a:xfrm>
              <a:off x="4971860" y="2268369"/>
              <a:ext cx="497814" cy="691654"/>
            </a:xfrm>
            <a:custGeom>
              <a:avLst/>
              <a:gdLst/>
              <a:ahLst/>
              <a:cxnLst>
                <a:cxn ang="0">
                  <a:pos x="69148" y="0"/>
                </a:cxn>
                <a:cxn ang="0">
                  <a:pos x="69148" y="0"/>
                </a:cxn>
                <a:cxn ang="0">
                  <a:pos x="69148" y="48617"/>
                </a:cxn>
                <a:cxn ang="0">
                  <a:pos x="69148" y="70611"/>
                </a:cxn>
                <a:cxn ang="0">
                  <a:pos x="47251" y="70611"/>
                </a:cxn>
                <a:cxn ang="0">
                  <a:pos x="0" y="70611"/>
                </a:cxn>
                <a:cxn ang="0">
                  <a:pos x="0" y="333375"/>
                </a:cxn>
                <a:cxn ang="0">
                  <a:pos x="239712" y="333375"/>
                </a:cxn>
                <a:cxn ang="0">
                  <a:pos x="239712" y="0"/>
                </a:cxn>
                <a:cxn ang="0">
                  <a:pos x="69148" y="0"/>
                </a:cxn>
                <a:cxn ang="0">
                  <a:pos x="187851" y="193311"/>
                </a:cxn>
                <a:cxn ang="0">
                  <a:pos x="154430" y="193311"/>
                </a:cxn>
                <a:cxn ang="0">
                  <a:pos x="140600" y="193311"/>
                </a:cxn>
                <a:cxn ang="0">
                  <a:pos x="140600" y="266237"/>
                </a:cxn>
                <a:cxn ang="0">
                  <a:pos x="127923" y="278970"/>
                </a:cxn>
                <a:cxn ang="0">
                  <a:pos x="111789" y="278970"/>
                </a:cxn>
                <a:cxn ang="0">
                  <a:pos x="99112" y="266237"/>
                </a:cxn>
                <a:cxn ang="0">
                  <a:pos x="99112" y="193311"/>
                </a:cxn>
                <a:cxn ang="0">
                  <a:pos x="85282" y="193311"/>
                </a:cxn>
                <a:cxn ang="0">
                  <a:pos x="51861" y="193311"/>
                </a:cxn>
                <a:cxn ang="0">
                  <a:pos x="46098" y="182893"/>
                </a:cxn>
                <a:cxn ang="0">
                  <a:pos x="111789" y="105337"/>
                </a:cxn>
                <a:cxn ang="0">
                  <a:pos x="127923" y="105337"/>
                </a:cxn>
                <a:cxn ang="0">
                  <a:pos x="192461" y="182893"/>
                </a:cxn>
                <a:cxn ang="0">
                  <a:pos x="187851" y="193311"/>
                </a:cxn>
              </a:cxnLst>
              <a:rect l="0" t="0" r="0" b="0"/>
              <a:pathLst>
                <a:path w="208" h="288">
                  <a:moveTo>
                    <a:pt x="60" y="0"/>
                  </a:moveTo>
                  <a:cubicBezTo>
                    <a:pt x="60" y="0"/>
                    <a:pt x="60" y="0"/>
                    <a:pt x="60" y="0"/>
                  </a:cubicBezTo>
                  <a:cubicBezTo>
                    <a:pt x="60" y="42"/>
                    <a:pt x="60" y="42"/>
                    <a:pt x="60" y="42"/>
                  </a:cubicBezTo>
                  <a:cubicBezTo>
                    <a:pt x="60" y="61"/>
                    <a:pt x="60" y="61"/>
                    <a:pt x="60" y="61"/>
                  </a:cubicBezTo>
                  <a:cubicBezTo>
                    <a:pt x="41" y="61"/>
                    <a:pt x="41" y="61"/>
                    <a:pt x="41" y="61"/>
                  </a:cubicBezTo>
                  <a:cubicBezTo>
                    <a:pt x="0" y="61"/>
                    <a:pt x="0" y="61"/>
                    <a:pt x="0" y="61"/>
                  </a:cubicBezTo>
                  <a:cubicBezTo>
                    <a:pt x="0" y="288"/>
                    <a:pt x="0" y="288"/>
                    <a:pt x="0" y="288"/>
                  </a:cubicBezTo>
                  <a:cubicBezTo>
                    <a:pt x="208" y="288"/>
                    <a:pt x="208" y="288"/>
                    <a:pt x="208" y="288"/>
                  </a:cubicBezTo>
                  <a:cubicBezTo>
                    <a:pt x="208" y="0"/>
                    <a:pt x="208" y="0"/>
                    <a:pt x="208" y="0"/>
                  </a:cubicBezTo>
                  <a:lnTo>
                    <a:pt x="60" y="0"/>
                  </a:lnTo>
                  <a:close/>
                  <a:moveTo>
                    <a:pt x="163" y="167"/>
                  </a:moveTo>
                  <a:cubicBezTo>
                    <a:pt x="134" y="167"/>
                    <a:pt x="134" y="167"/>
                    <a:pt x="134" y="167"/>
                  </a:cubicBezTo>
                  <a:cubicBezTo>
                    <a:pt x="131" y="167"/>
                    <a:pt x="126" y="167"/>
                    <a:pt x="122" y="167"/>
                  </a:cubicBezTo>
                  <a:cubicBezTo>
                    <a:pt x="122" y="230"/>
                    <a:pt x="122" y="230"/>
                    <a:pt x="122" y="230"/>
                  </a:cubicBezTo>
                  <a:cubicBezTo>
                    <a:pt x="122" y="236"/>
                    <a:pt x="117" y="241"/>
                    <a:pt x="111" y="241"/>
                  </a:cubicBezTo>
                  <a:cubicBezTo>
                    <a:pt x="97" y="241"/>
                    <a:pt x="97" y="241"/>
                    <a:pt x="97" y="241"/>
                  </a:cubicBezTo>
                  <a:cubicBezTo>
                    <a:pt x="91" y="241"/>
                    <a:pt x="86" y="236"/>
                    <a:pt x="86" y="230"/>
                  </a:cubicBezTo>
                  <a:cubicBezTo>
                    <a:pt x="86" y="167"/>
                    <a:pt x="86" y="167"/>
                    <a:pt x="86" y="167"/>
                  </a:cubicBezTo>
                  <a:cubicBezTo>
                    <a:pt x="81" y="167"/>
                    <a:pt x="77" y="167"/>
                    <a:pt x="74" y="167"/>
                  </a:cubicBezTo>
                  <a:cubicBezTo>
                    <a:pt x="45" y="167"/>
                    <a:pt x="45" y="167"/>
                    <a:pt x="45" y="167"/>
                  </a:cubicBezTo>
                  <a:cubicBezTo>
                    <a:pt x="38" y="167"/>
                    <a:pt x="36" y="163"/>
                    <a:pt x="40" y="158"/>
                  </a:cubicBezTo>
                  <a:cubicBezTo>
                    <a:pt x="97" y="91"/>
                    <a:pt x="97" y="91"/>
                    <a:pt x="97" y="91"/>
                  </a:cubicBezTo>
                  <a:cubicBezTo>
                    <a:pt x="101" y="86"/>
                    <a:pt x="107" y="86"/>
                    <a:pt x="111" y="91"/>
                  </a:cubicBezTo>
                  <a:cubicBezTo>
                    <a:pt x="167" y="158"/>
                    <a:pt x="167" y="158"/>
                    <a:pt x="167" y="158"/>
                  </a:cubicBezTo>
                  <a:cubicBezTo>
                    <a:pt x="172" y="163"/>
                    <a:pt x="170" y="167"/>
                    <a:pt x="163" y="167"/>
                  </a:cubicBezTo>
                  <a:close/>
                </a:path>
              </a:pathLst>
            </a:custGeom>
            <a:solidFill>
              <a:schemeClr val="bg1"/>
            </a:solidFill>
            <a:ln w="9525">
              <a:noFill/>
            </a:ln>
          </p:spPr>
          <p:txBody>
            <a:bodyPr/>
            <a:lstStyle/>
            <a:p>
              <a:endParaRPr lang="zh-CN" altLang="en-US">
                <a:cs typeface="+mn-ea"/>
                <a:sym typeface="+mn-lt"/>
              </a:endParaRPr>
            </a:p>
          </p:txBody>
        </p:sp>
      </p:grpSp>
      <p:grpSp>
        <p:nvGrpSpPr>
          <p:cNvPr id="7" name="组合 6"/>
          <p:cNvGrpSpPr/>
          <p:nvPr/>
        </p:nvGrpSpPr>
        <p:grpSpPr>
          <a:xfrm>
            <a:off x="774478" y="2971462"/>
            <a:ext cx="1202531" cy="1202531"/>
            <a:chOff x="2361414" y="1854736"/>
            <a:chExt cx="1603375" cy="1603375"/>
          </a:xfrm>
          <a:solidFill>
            <a:srgbClr val="1B4367"/>
          </a:solidFill>
        </p:grpSpPr>
        <p:sp>
          <p:nvSpPr>
            <p:cNvPr id="20485" name="Rectangle 3"/>
            <p:cNvSpPr/>
            <p:nvPr/>
          </p:nvSpPr>
          <p:spPr>
            <a:xfrm>
              <a:off x="2361414" y="1854736"/>
              <a:ext cx="1603375" cy="1603375"/>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0490" name="Freeform 220"/>
            <p:cNvSpPr/>
            <p:nvPr/>
          </p:nvSpPr>
          <p:spPr>
            <a:xfrm>
              <a:off x="2770383" y="2305455"/>
              <a:ext cx="796514" cy="594622"/>
            </a:xfrm>
            <a:custGeom>
              <a:avLst/>
              <a:gdLst/>
              <a:ahLst/>
              <a:cxnLst>
                <a:cxn ang="0">
                  <a:pos x="384421" y="282893"/>
                </a:cxn>
                <a:cxn ang="0">
                  <a:pos x="384421" y="0"/>
                </a:cxn>
                <a:cxn ang="0">
                  <a:pos x="299800" y="0"/>
                </a:cxn>
                <a:cxn ang="0">
                  <a:pos x="299800" y="282893"/>
                </a:cxn>
                <a:cxn ang="0">
                  <a:pos x="251445" y="282893"/>
                </a:cxn>
                <a:cxn ang="0">
                  <a:pos x="251445" y="174088"/>
                </a:cxn>
                <a:cxn ang="0">
                  <a:pos x="166824" y="174088"/>
                </a:cxn>
                <a:cxn ang="0">
                  <a:pos x="166824" y="282893"/>
                </a:cxn>
                <a:cxn ang="0">
                  <a:pos x="120887" y="282893"/>
                </a:cxn>
                <a:cxn ang="0">
                  <a:pos x="120887" y="77372"/>
                </a:cxn>
                <a:cxn ang="0">
                  <a:pos x="36266" y="77372"/>
                </a:cxn>
                <a:cxn ang="0">
                  <a:pos x="36266" y="282893"/>
                </a:cxn>
                <a:cxn ang="0">
                  <a:pos x="0" y="282893"/>
                </a:cxn>
                <a:cxn ang="0">
                  <a:pos x="0" y="314325"/>
                </a:cxn>
                <a:cxn ang="0">
                  <a:pos x="420687" y="314325"/>
                </a:cxn>
                <a:cxn ang="0">
                  <a:pos x="420687" y="282893"/>
                </a:cxn>
                <a:cxn ang="0">
                  <a:pos x="384421" y="282893"/>
                </a:cxn>
              </a:cxnLst>
              <a:rect l="0" t="0" r="0" b="0"/>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chemeClr val="bg1"/>
            </a:solidFill>
            <a:ln w="9525">
              <a:noFill/>
            </a:ln>
          </p:spPr>
          <p:txBody>
            <a:bodyPr/>
            <a:lstStyle/>
            <a:p>
              <a:endParaRPr lang="zh-CN" altLang="en-US">
                <a:cs typeface="+mn-ea"/>
                <a:sym typeface="+mn-lt"/>
              </a:endParaRPr>
            </a:p>
          </p:txBody>
        </p:sp>
      </p:grpSp>
      <p:sp>
        <p:nvSpPr>
          <p:cNvPr id="20493" name="TextBox 13"/>
          <p:cNvSpPr txBox="1"/>
          <p:nvPr/>
        </p:nvSpPr>
        <p:spPr>
          <a:xfrm>
            <a:off x="2101708" y="2916278"/>
            <a:ext cx="1401112" cy="215444"/>
          </a:xfrm>
          <a:prstGeom prst="rect">
            <a:avLst/>
          </a:prstGeom>
          <a:noFill/>
          <a:ln w="9525">
            <a:noFill/>
            <a:miter/>
          </a:ln>
        </p:spPr>
        <p:txBody>
          <a:bodyPr wrap="square" lIns="0" tIns="0" rIns="0" bIns="0">
            <a:spAutoFit/>
          </a:bodyPr>
          <a:lstStyle/>
          <a:p>
            <a:pPr defTabSz="683419">
              <a:spcBef>
                <a:spcPct val="20000"/>
              </a:spcBef>
            </a:pPr>
            <a:r>
              <a:rPr lang="zh-CN" altLang="en-US" b="1" dirty="0">
                <a:solidFill>
                  <a:srgbClr val="1B4367"/>
                </a:solidFill>
                <a:cs typeface="+mn-ea"/>
                <a:sym typeface="+mn-lt"/>
              </a:rPr>
              <a:t>学生需求分析</a:t>
            </a:r>
          </a:p>
        </p:txBody>
      </p:sp>
      <p:sp>
        <p:nvSpPr>
          <p:cNvPr id="20494" name="TextBox 13"/>
          <p:cNvSpPr txBox="1"/>
          <p:nvPr/>
        </p:nvSpPr>
        <p:spPr>
          <a:xfrm>
            <a:off x="2101708" y="3191352"/>
            <a:ext cx="2157202" cy="367152"/>
          </a:xfrm>
          <a:prstGeom prst="rect">
            <a:avLst/>
          </a:prstGeom>
          <a:noFill/>
          <a:ln w="9525">
            <a:noFill/>
            <a:miter/>
          </a:ln>
        </p:spPr>
        <p:txBody>
          <a:bodyPr wrap="square" lIns="0" tIns="0" rIns="0" bIns="0">
            <a:spAutoFit/>
          </a:bodyPr>
          <a:lstStyle/>
          <a:p>
            <a:pPr>
              <a:lnSpc>
                <a:spcPts val="1500"/>
              </a:lnSpc>
            </a:pPr>
            <a:r>
              <a:rPr lang="zh-CN" altLang="en-US" sz="1000" dirty="0">
                <a:solidFill>
                  <a:schemeClr val="tx1">
                    <a:lumMod val="75000"/>
                    <a:lumOff val="25000"/>
                  </a:schemeClr>
                </a:solidFill>
                <a:cs typeface="+mn-ea"/>
                <a:sym typeface="+mn-lt"/>
              </a:rPr>
              <a:t>学生登录，学生选课，学生个人信息维护，已选课程列表查询</a:t>
            </a: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需求分析</a:t>
            </a:r>
          </a:p>
        </p:txBody>
      </p:sp>
      <p:grpSp>
        <p:nvGrpSpPr>
          <p:cNvPr id="4" name="组合 3"/>
          <p:cNvGrpSpPr/>
          <p:nvPr/>
        </p:nvGrpSpPr>
        <p:grpSpPr>
          <a:xfrm>
            <a:off x="5040630" y="2972890"/>
            <a:ext cx="1201103" cy="1202531"/>
            <a:chOff x="4856202" y="1222146"/>
            <a:chExt cx="1201103" cy="1202531"/>
          </a:xfrm>
          <a:solidFill>
            <a:srgbClr val="1B4367"/>
          </a:solidFill>
        </p:grpSpPr>
        <p:sp>
          <p:nvSpPr>
            <p:cNvPr id="20487" name="Rectangle 6"/>
            <p:cNvSpPr/>
            <p:nvPr/>
          </p:nvSpPr>
          <p:spPr>
            <a:xfrm>
              <a:off x="4856202" y="1222146"/>
              <a:ext cx="1201103" cy="1202531"/>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5" name="KSO_Shape"/>
            <p:cNvSpPr>
              <a:spLocks/>
            </p:cNvSpPr>
            <p:nvPr/>
          </p:nvSpPr>
          <p:spPr bwMode="auto">
            <a:xfrm>
              <a:off x="5275038" y="1500840"/>
              <a:ext cx="363431" cy="645143"/>
            </a:xfrm>
            <a:custGeom>
              <a:avLst/>
              <a:gdLst>
                <a:gd name="T0" fmla="*/ 2147483646 w 3056"/>
                <a:gd name="T1" fmla="*/ 2147483646 h 5429"/>
                <a:gd name="T2" fmla="*/ 2147483646 w 3056"/>
                <a:gd name="T3" fmla="*/ 2147483646 h 5429"/>
                <a:gd name="T4" fmla="*/ 2147483646 w 3056"/>
                <a:gd name="T5" fmla="*/ 388832290 h 5429"/>
                <a:gd name="T6" fmla="*/ 2147483646 w 3056"/>
                <a:gd name="T7" fmla="*/ 345615213 h 5429"/>
                <a:gd name="T8" fmla="*/ 2147483646 w 3056"/>
                <a:gd name="T9" fmla="*/ 2147483646 h 5429"/>
                <a:gd name="T10" fmla="*/ 2147483646 w 3056"/>
                <a:gd name="T11" fmla="*/ 2147483646 h 5429"/>
                <a:gd name="T12" fmla="*/ 2147483646 w 3056"/>
                <a:gd name="T13" fmla="*/ 2147483646 h 5429"/>
                <a:gd name="T14" fmla="*/ 2147483646 w 3056"/>
                <a:gd name="T15" fmla="*/ 2147483646 h 5429"/>
                <a:gd name="T16" fmla="*/ 2147483646 w 3056"/>
                <a:gd name="T17" fmla="*/ 2147483646 h 5429"/>
                <a:gd name="T18" fmla="*/ 2147483646 w 3056"/>
                <a:gd name="T19" fmla="*/ 2147483646 h 5429"/>
                <a:gd name="T20" fmla="*/ 475747481 w 3056"/>
                <a:gd name="T21" fmla="*/ 2147483646 h 5429"/>
                <a:gd name="T22" fmla="*/ 432463999 w 3056"/>
                <a:gd name="T23" fmla="*/ 2147483646 h 5429"/>
                <a:gd name="T24" fmla="*/ 2147483646 w 3056"/>
                <a:gd name="T25" fmla="*/ 2147483646 h 5429"/>
                <a:gd name="T26" fmla="*/ 2147483646 w 3056"/>
                <a:gd name="T27" fmla="*/ 2147483646 h 5429"/>
                <a:gd name="T28" fmla="*/ 2147483646 w 3056"/>
                <a:gd name="T29" fmla="*/ 2147483646 h 5429"/>
                <a:gd name="T30" fmla="*/ 2147483646 w 3056"/>
                <a:gd name="T31" fmla="*/ 2147483646 h 5429"/>
                <a:gd name="T32" fmla="*/ 2147483646 w 3056"/>
                <a:gd name="T33" fmla="*/ 2147483646 h 5429"/>
                <a:gd name="T34" fmla="*/ 2147483646 w 3056"/>
                <a:gd name="T35" fmla="*/ 2147483646 h 5429"/>
                <a:gd name="T36" fmla="*/ 2147483646 w 3056"/>
                <a:gd name="T37" fmla="*/ 2147483646 h 5429"/>
                <a:gd name="T38" fmla="*/ 2147483646 w 3056"/>
                <a:gd name="T39" fmla="*/ 2147483646 h 5429"/>
                <a:gd name="T40" fmla="*/ 2147483646 w 3056"/>
                <a:gd name="T41" fmla="*/ 2147483646 h 5429"/>
                <a:gd name="T42" fmla="*/ 2147483646 w 3056"/>
                <a:gd name="T43" fmla="*/ 2147483646 h 5429"/>
                <a:gd name="T44" fmla="*/ 2147483646 w 3056"/>
                <a:gd name="T45" fmla="*/ 2147483646 h 5429"/>
                <a:gd name="T46" fmla="*/ 2147483646 w 3056"/>
                <a:gd name="T47" fmla="*/ 2147483646 h 5429"/>
                <a:gd name="T48" fmla="*/ 2147483646 w 3056"/>
                <a:gd name="T49" fmla="*/ 2147483646 h 5429"/>
                <a:gd name="T50" fmla="*/ 2147483646 w 3056"/>
                <a:gd name="T51" fmla="*/ 2147483646 h 5429"/>
                <a:gd name="T52" fmla="*/ 2147483646 w 3056"/>
                <a:gd name="T53" fmla="*/ 2147483646 h 5429"/>
                <a:gd name="T54" fmla="*/ 2147483646 w 3056"/>
                <a:gd name="T55" fmla="*/ 2147483646 h 5429"/>
                <a:gd name="T56" fmla="*/ 2147483646 w 3056"/>
                <a:gd name="T57" fmla="*/ 2147483646 h 5429"/>
                <a:gd name="T58" fmla="*/ 2147483646 w 3056"/>
                <a:gd name="T59" fmla="*/ 2147483646 h 5429"/>
                <a:gd name="T60" fmla="*/ 2147483646 w 3056"/>
                <a:gd name="T61" fmla="*/ 2147483646 h 5429"/>
                <a:gd name="T62" fmla="*/ 2147483646 w 3056"/>
                <a:gd name="T63" fmla="*/ 2147483646 h 5429"/>
                <a:gd name="T64" fmla="*/ 2147483646 w 3056"/>
                <a:gd name="T65" fmla="*/ 2147483646 h 5429"/>
                <a:gd name="T66" fmla="*/ 2147483646 w 3056"/>
                <a:gd name="T67" fmla="*/ 2147483646 h 5429"/>
                <a:gd name="T68" fmla="*/ 2147483646 w 3056"/>
                <a:gd name="T69" fmla="*/ 2147483646 h 5429"/>
                <a:gd name="T70" fmla="*/ 2147483646 w 3056"/>
                <a:gd name="T71" fmla="*/ 2147483646 h 5429"/>
                <a:gd name="T72" fmla="*/ 2147483646 w 3056"/>
                <a:gd name="T73" fmla="*/ 2147483646 h 5429"/>
                <a:gd name="T74" fmla="*/ 2147483646 w 3056"/>
                <a:gd name="T75" fmla="*/ 2147483646 h 5429"/>
                <a:gd name="T76" fmla="*/ 2147483646 w 3056"/>
                <a:gd name="T77" fmla="*/ 2147483646 h 5429"/>
                <a:gd name="T78" fmla="*/ 2147483646 w 3056"/>
                <a:gd name="T79" fmla="*/ 2147483646 h 5429"/>
                <a:gd name="T80" fmla="*/ 2147483646 w 3056"/>
                <a:gd name="T81" fmla="*/ 2147483646 h 5429"/>
                <a:gd name="T82" fmla="*/ 2147483646 w 3056"/>
                <a:gd name="T83" fmla="*/ 2147483646 h 5429"/>
                <a:gd name="T84" fmla="*/ 2147483646 w 3056"/>
                <a:gd name="T85" fmla="*/ 2147483646 h 5429"/>
                <a:gd name="T86" fmla="*/ 2147483646 w 3056"/>
                <a:gd name="T87" fmla="*/ 2147483646 h 5429"/>
                <a:gd name="T88" fmla="*/ 2147483646 w 3056"/>
                <a:gd name="T89" fmla="*/ 2147483646 h 5429"/>
                <a:gd name="T90" fmla="*/ 2147483646 w 3056"/>
                <a:gd name="T91" fmla="*/ 2147483646 h 5429"/>
                <a:gd name="T92" fmla="*/ 2147483646 w 3056"/>
                <a:gd name="T93" fmla="*/ 2147483646 h 5429"/>
                <a:gd name="T94" fmla="*/ 2147483646 w 3056"/>
                <a:gd name="T95" fmla="*/ 2147483646 h 5429"/>
                <a:gd name="T96" fmla="*/ 2147483646 w 3056"/>
                <a:gd name="T97" fmla="*/ 2147483646 h 5429"/>
                <a:gd name="T98" fmla="*/ 2147483646 w 3056"/>
                <a:gd name="T99" fmla="*/ 2147483646 h 5429"/>
                <a:gd name="T100" fmla="*/ 2147483646 w 3056"/>
                <a:gd name="T101" fmla="*/ 2147483646 h 5429"/>
                <a:gd name="T102" fmla="*/ 2147483646 w 3056"/>
                <a:gd name="T103" fmla="*/ 2147483646 h 5429"/>
                <a:gd name="T104" fmla="*/ 2147483646 w 3056"/>
                <a:gd name="T105" fmla="*/ 2147483646 h 5429"/>
                <a:gd name="T106" fmla="*/ 2147483646 w 3056"/>
                <a:gd name="T107" fmla="*/ 2147483646 h 5429"/>
                <a:gd name="T108" fmla="*/ 2147483646 w 3056"/>
                <a:gd name="T109" fmla="*/ 2147483646 h 5429"/>
                <a:gd name="T110" fmla="*/ 2147483646 w 3056"/>
                <a:gd name="T111" fmla="*/ 2147483646 h 5429"/>
                <a:gd name="T112" fmla="*/ 2147483646 w 3056"/>
                <a:gd name="T113" fmla="*/ 2147483646 h 5429"/>
                <a:gd name="T114" fmla="*/ 2147483646 w 3056"/>
                <a:gd name="T115" fmla="*/ 2147483646 h 5429"/>
                <a:gd name="T116" fmla="*/ 2147483646 w 3056"/>
                <a:gd name="T117" fmla="*/ 2147483646 h 5429"/>
                <a:gd name="T118" fmla="*/ 2147483646 w 3056"/>
                <a:gd name="T119" fmla="*/ 2147483646 h 5429"/>
                <a:gd name="T120" fmla="*/ 2147483646 w 3056"/>
                <a:gd name="T121" fmla="*/ 2147483646 h 54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56" h="5429">
                  <a:moveTo>
                    <a:pt x="2609" y="448"/>
                  </a:moveTo>
                  <a:lnTo>
                    <a:pt x="2609" y="448"/>
                  </a:lnTo>
                  <a:lnTo>
                    <a:pt x="2575" y="415"/>
                  </a:lnTo>
                  <a:lnTo>
                    <a:pt x="2538" y="383"/>
                  </a:lnTo>
                  <a:lnTo>
                    <a:pt x="2503" y="352"/>
                  </a:lnTo>
                  <a:lnTo>
                    <a:pt x="2465" y="322"/>
                  </a:lnTo>
                  <a:lnTo>
                    <a:pt x="2426" y="293"/>
                  </a:lnTo>
                  <a:lnTo>
                    <a:pt x="2388" y="265"/>
                  </a:lnTo>
                  <a:lnTo>
                    <a:pt x="2348" y="239"/>
                  </a:lnTo>
                  <a:lnTo>
                    <a:pt x="2307" y="213"/>
                  </a:lnTo>
                  <a:lnTo>
                    <a:pt x="2266" y="190"/>
                  </a:lnTo>
                  <a:lnTo>
                    <a:pt x="2224" y="168"/>
                  </a:lnTo>
                  <a:lnTo>
                    <a:pt x="2182" y="146"/>
                  </a:lnTo>
                  <a:lnTo>
                    <a:pt x="2138" y="127"/>
                  </a:lnTo>
                  <a:lnTo>
                    <a:pt x="2095" y="108"/>
                  </a:lnTo>
                  <a:lnTo>
                    <a:pt x="2049" y="91"/>
                  </a:lnTo>
                  <a:lnTo>
                    <a:pt x="2005" y="75"/>
                  </a:lnTo>
                  <a:lnTo>
                    <a:pt x="1960" y="61"/>
                  </a:lnTo>
                  <a:lnTo>
                    <a:pt x="1907" y="46"/>
                  </a:lnTo>
                  <a:lnTo>
                    <a:pt x="1853" y="34"/>
                  </a:lnTo>
                  <a:lnTo>
                    <a:pt x="1800" y="24"/>
                  </a:lnTo>
                  <a:lnTo>
                    <a:pt x="1746" y="15"/>
                  </a:lnTo>
                  <a:lnTo>
                    <a:pt x="1692" y="9"/>
                  </a:lnTo>
                  <a:lnTo>
                    <a:pt x="1638" y="3"/>
                  </a:lnTo>
                  <a:lnTo>
                    <a:pt x="1582" y="1"/>
                  </a:lnTo>
                  <a:lnTo>
                    <a:pt x="1527" y="0"/>
                  </a:lnTo>
                  <a:lnTo>
                    <a:pt x="1490" y="0"/>
                  </a:lnTo>
                  <a:lnTo>
                    <a:pt x="1451" y="2"/>
                  </a:lnTo>
                  <a:lnTo>
                    <a:pt x="1413" y="4"/>
                  </a:lnTo>
                  <a:lnTo>
                    <a:pt x="1376" y="8"/>
                  </a:lnTo>
                  <a:lnTo>
                    <a:pt x="1338" y="11"/>
                  </a:lnTo>
                  <a:lnTo>
                    <a:pt x="1302" y="17"/>
                  </a:lnTo>
                  <a:lnTo>
                    <a:pt x="1264" y="22"/>
                  </a:lnTo>
                  <a:lnTo>
                    <a:pt x="1227" y="29"/>
                  </a:lnTo>
                  <a:lnTo>
                    <a:pt x="1191" y="36"/>
                  </a:lnTo>
                  <a:lnTo>
                    <a:pt x="1154" y="45"/>
                  </a:lnTo>
                  <a:lnTo>
                    <a:pt x="1118" y="55"/>
                  </a:lnTo>
                  <a:lnTo>
                    <a:pt x="1083" y="65"/>
                  </a:lnTo>
                  <a:lnTo>
                    <a:pt x="1047" y="76"/>
                  </a:lnTo>
                  <a:lnTo>
                    <a:pt x="1012" y="88"/>
                  </a:lnTo>
                  <a:lnTo>
                    <a:pt x="977" y="102"/>
                  </a:lnTo>
                  <a:lnTo>
                    <a:pt x="942" y="115"/>
                  </a:lnTo>
                  <a:lnTo>
                    <a:pt x="909" y="130"/>
                  </a:lnTo>
                  <a:lnTo>
                    <a:pt x="875" y="146"/>
                  </a:lnTo>
                  <a:lnTo>
                    <a:pt x="841" y="161"/>
                  </a:lnTo>
                  <a:lnTo>
                    <a:pt x="808" y="179"/>
                  </a:lnTo>
                  <a:lnTo>
                    <a:pt x="775" y="197"/>
                  </a:lnTo>
                  <a:lnTo>
                    <a:pt x="743" y="216"/>
                  </a:lnTo>
                  <a:lnTo>
                    <a:pt x="712" y="235"/>
                  </a:lnTo>
                  <a:lnTo>
                    <a:pt x="680" y="255"/>
                  </a:lnTo>
                  <a:lnTo>
                    <a:pt x="649" y="277"/>
                  </a:lnTo>
                  <a:lnTo>
                    <a:pt x="619" y="300"/>
                  </a:lnTo>
                  <a:lnTo>
                    <a:pt x="589" y="322"/>
                  </a:lnTo>
                  <a:lnTo>
                    <a:pt x="559" y="345"/>
                  </a:lnTo>
                  <a:lnTo>
                    <a:pt x="531" y="370"/>
                  </a:lnTo>
                  <a:lnTo>
                    <a:pt x="502" y="395"/>
                  </a:lnTo>
                  <a:lnTo>
                    <a:pt x="474" y="421"/>
                  </a:lnTo>
                  <a:lnTo>
                    <a:pt x="447" y="448"/>
                  </a:lnTo>
                  <a:lnTo>
                    <a:pt x="420" y="475"/>
                  </a:lnTo>
                  <a:lnTo>
                    <a:pt x="395" y="503"/>
                  </a:lnTo>
                  <a:lnTo>
                    <a:pt x="369" y="531"/>
                  </a:lnTo>
                  <a:lnTo>
                    <a:pt x="345" y="561"/>
                  </a:lnTo>
                  <a:lnTo>
                    <a:pt x="322" y="589"/>
                  </a:lnTo>
                  <a:lnTo>
                    <a:pt x="298" y="619"/>
                  </a:lnTo>
                  <a:lnTo>
                    <a:pt x="276" y="650"/>
                  </a:lnTo>
                  <a:lnTo>
                    <a:pt x="255" y="681"/>
                  </a:lnTo>
                  <a:lnTo>
                    <a:pt x="235" y="712"/>
                  </a:lnTo>
                  <a:lnTo>
                    <a:pt x="215" y="744"/>
                  </a:lnTo>
                  <a:lnTo>
                    <a:pt x="197" y="776"/>
                  </a:lnTo>
                  <a:lnTo>
                    <a:pt x="179" y="808"/>
                  </a:lnTo>
                  <a:lnTo>
                    <a:pt x="161" y="841"/>
                  </a:lnTo>
                  <a:lnTo>
                    <a:pt x="145" y="875"/>
                  </a:lnTo>
                  <a:lnTo>
                    <a:pt x="129" y="909"/>
                  </a:lnTo>
                  <a:lnTo>
                    <a:pt x="115" y="943"/>
                  </a:lnTo>
                  <a:lnTo>
                    <a:pt x="101" y="977"/>
                  </a:lnTo>
                  <a:lnTo>
                    <a:pt x="88" y="1012"/>
                  </a:lnTo>
                  <a:lnTo>
                    <a:pt x="76" y="1047"/>
                  </a:lnTo>
                  <a:lnTo>
                    <a:pt x="65" y="1082"/>
                  </a:lnTo>
                  <a:lnTo>
                    <a:pt x="55" y="1118"/>
                  </a:lnTo>
                  <a:lnTo>
                    <a:pt x="45" y="1154"/>
                  </a:lnTo>
                  <a:lnTo>
                    <a:pt x="36" y="1191"/>
                  </a:lnTo>
                  <a:lnTo>
                    <a:pt x="28" y="1227"/>
                  </a:lnTo>
                  <a:lnTo>
                    <a:pt x="22" y="1264"/>
                  </a:lnTo>
                  <a:lnTo>
                    <a:pt x="16" y="1301"/>
                  </a:lnTo>
                  <a:lnTo>
                    <a:pt x="11" y="1338"/>
                  </a:lnTo>
                  <a:lnTo>
                    <a:pt x="7" y="1376"/>
                  </a:lnTo>
                  <a:lnTo>
                    <a:pt x="4" y="1413"/>
                  </a:lnTo>
                  <a:lnTo>
                    <a:pt x="2" y="1452"/>
                  </a:lnTo>
                  <a:lnTo>
                    <a:pt x="0" y="1489"/>
                  </a:lnTo>
                  <a:lnTo>
                    <a:pt x="0" y="1527"/>
                  </a:lnTo>
                  <a:lnTo>
                    <a:pt x="6" y="1667"/>
                  </a:lnTo>
                  <a:lnTo>
                    <a:pt x="10" y="1707"/>
                  </a:lnTo>
                  <a:lnTo>
                    <a:pt x="15" y="1746"/>
                  </a:lnTo>
                  <a:lnTo>
                    <a:pt x="22" y="1785"/>
                  </a:lnTo>
                  <a:lnTo>
                    <a:pt x="28" y="1823"/>
                  </a:lnTo>
                  <a:lnTo>
                    <a:pt x="36" y="1862"/>
                  </a:lnTo>
                  <a:lnTo>
                    <a:pt x="45" y="1900"/>
                  </a:lnTo>
                  <a:lnTo>
                    <a:pt x="55" y="1937"/>
                  </a:lnTo>
                  <a:lnTo>
                    <a:pt x="66" y="1975"/>
                  </a:lnTo>
                  <a:lnTo>
                    <a:pt x="78" y="2012"/>
                  </a:lnTo>
                  <a:lnTo>
                    <a:pt x="92" y="2049"/>
                  </a:lnTo>
                  <a:lnTo>
                    <a:pt x="105" y="2085"/>
                  </a:lnTo>
                  <a:lnTo>
                    <a:pt x="119" y="2122"/>
                  </a:lnTo>
                  <a:lnTo>
                    <a:pt x="136" y="2157"/>
                  </a:lnTo>
                  <a:lnTo>
                    <a:pt x="152" y="2193"/>
                  </a:lnTo>
                  <a:lnTo>
                    <a:pt x="170" y="2228"/>
                  </a:lnTo>
                  <a:lnTo>
                    <a:pt x="189" y="2262"/>
                  </a:lnTo>
                  <a:lnTo>
                    <a:pt x="195" y="2277"/>
                  </a:lnTo>
                  <a:lnTo>
                    <a:pt x="213" y="2312"/>
                  </a:lnTo>
                  <a:lnTo>
                    <a:pt x="242" y="2366"/>
                  </a:lnTo>
                  <a:lnTo>
                    <a:pt x="278" y="2439"/>
                  </a:lnTo>
                  <a:lnTo>
                    <a:pt x="323" y="2528"/>
                  </a:lnTo>
                  <a:lnTo>
                    <a:pt x="371" y="2631"/>
                  </a:lnTo>
                  <a:lnTo>
                    <a:pt x="422" y="2743"/>
                  </a:lnTo>
                  <a:lnTo>
                    <a:pt x="450" y="2804"/>
                  </a:lnTo>
                  <a:lnTo>
                    <a:pt x="476" y="2867"/>
                  </a:lnTo>
                  <a:lnTo>
                    <a:pt x="503" y="2931"/>
                  </a:lnTo>
                  <a:lnTo>
                    <a:pt x="530" y="2998"/>
                  </a:lnTo>
                  <a:lnTo>
                    <a:pt x="556" y="3065"/>
                  </a:lnTo>
                  <a:lnTo>
                    <a:pt x="582" y="3134"/>
                  </a:lnTo>
                  <a:lnTo>
                    <a:pt x="607" y="3202"/>
                  </a:lnTo>
                  <a:lnTo>
                    <a:pt x="630" y="3273"/>
                  </a:lnTo>
                  <a:lnTo>
                    <a:pt x="653" y="3343"/>
                  </a:lnTo>
                  <a:lnTo>
                    <a:pt x="674" y="3413"/>
                  </a:lnTo>
                  <a:lnTo>
                    <a:pt x="693" y="3483"/>
                  </a:lnTo>
                  <a:lnTo>
                    <a:pt x="711" y="3553"/>
                  </a:lnTo>
                  <a:lnTo>
                    <a:pt x="726" y="3621"/>
                  </a:lnTo>
                  <a:lnTo>
                    <a:pt x="739" y="3690"/>
                  </a:lnTo>
                  <a:lnTo>
                    <a:pt x="750" y="3756"/>
                  </a:lnTo>
                  <a:lnTo>
                    <a:pt x="754" y="3788"/>
                  </a:lnTo>
                  <a:lnTo>
                    <a:pt x="757" y="3822"/>
                  </a:lnTo>
                  <a:lnTo>
                    <a:pt x="760" y="3854"/>
                  </a:lnTo>
                  <a:lnTo>
                    <a:pt x="762" y="3885"/>
                  </a:lnTo>
                  <a:lnTo>
                    <a:pt x="763" y="3915"/>
                  </a:lnTo>
                  <a:lnTo>
                    <a:pt x="764" y="3946"/>
                  </a:lnTo>
                  <a:lnTo>
                    <a:pt x="783" y="4137"/>
                  </a:lnTo>
                  <a:lnTo>
                    <a:pt x="789" y="4160"/>
                  </a:lnTo>
                  <a:lnTo>
                    <a:pt x="796" y="4181"/>
                  </a:lnTo>
                  <a:lnTo>
                    <a:pt x="804" y="4202"/>
                  </a:lnTo>
                  <a:lnTo>
                    <a:pt x="813" y="4220"/>
                  </a:lnTo>
                  <a:lnTo>
                    <a:pt x="823" y="4237"/>
                  </a:lnTo>
                  <a:lnTo>
                    <a:pt x="833" y="4253"/>
                  </a:lnTo>
                  <a:lnTo>
                    <a:pt x="844" y="4267"/>
                  </a:lnTo>
                  <a:lnTo>
                    <a:pt x="855" y="4280"/>
                  </a:lnTo>
                  <a:lnTo>
                    <a:pt x="867" y="4291"/>
                  </a:lnTo>
                  <a:lnTo>
                    <a:pt x="880" y="4301"/>
                  </a:lnTo>
                  <a:lnTo>
                    <a:pt x="895" y="4309"/>
                  </a:lnTo>
                  <a:lnTo>
                    <a:pt x="909" y="4316"/>
                  </a:lnTo>
                  <a:lnTo>
                    <a:pt x="924" y="4321"/>
                  </a:lnTo>
                  <a:lnTo>
                    <a:pt x="941" y="4325"/>
                  </a:lnTo>
                  <a:lnTo>
                    <a:pt x="959" y="4328"/>
                  </a:lnTo>
                  <a:lnTo>
                    <a:pt x="976" y="4328"/>
                  </a:lnTo>
                  <a:lnTo>
                    <a:pt x="2079" y="4328"/>
                  </a:lnTo>
                  <a:lnTo>
                    <a:pt x="2097" y="4328"/>
                  </a:lnTo>
                  <a:lnTo>
                    <a:pt x="2114" y="4325"/>
                  </a:lnTo>
                  <a:lnTo>
                    <a:pt x="2130" y="4321"/>
                  </a:lnTo>
                  <a:lnTo>
                    <a:pt x="2145" y="4316"/>
                  </a:lnTo>
                  <a:lnTo>
                    <a:pt x="2161" y="4309"/>
                  </a:lnTo>
                  <a:lnTo>
                    <a:pt x="2174" y="4301"/>
                  </a:lnTo>
                  <a:lnTo>
                    <a:pt x="2187" y="4291"/>
                  </a:lnTo>
                  <a:lnTo>
                    <a:pt x="2201" y="4280"/>
                  </a:lnTo>
                  <a:lnTo>
                    <a:pt x="2212" y="4267"/>
                  </a:lnTo>
                  <a:lnTo>
                    <a:pt x="2223" y="4253"/>
                  </a:lnTo>
                  <a:lnTo>
                    <a:pt x="2233" y="4237"/>
                  </a:lnTo>
                  <a:lnTo>
                    <a:pt x="2243" y="4220"/>
                  </a:lnTo>
                  <a:lnTo>
                    <a:pt x="2251" y="4202"/>
                  </a:lnTo>
                  <a:lnTo>
                    <a:pt x="2259" y="4181"/>
                  </a:lnTo>
                  <a:lnTo>
                    <a:pt x="2266" y="4160"/>
                  </a:lnTo>
                  <a:lnTo>
                    <a:pt x="2272" y="4137"/>
                  </a:lnTo>
                  <a:lnTo>
                    <a:pt x="2291" y="3946"/>
                  </a:lnTo>
                  <a:lnTo>
                    <a:pt x="2293" y="3915"/>
                  </a:lnTo>
                  <a:lnTo>
                    <a:pt x="2294" y="3885"/>
                  </a:lnTo>
                  <a:lnTo>
                    <a:pt x="2295" y="3854"/>
                  </a:lnTo>
                  <a:lnTo>
                    <a:pt x="2298" y="3822"/>
                  </a:lnTo>
                  <a:lnTo>
                    <a:pt x="2301" y="3788"/>
                  </a:lnTo>
                  <a:lnTo>
                    <a:pt x="2306" y="3756"/>
                  </a:lnTo>
                  <a:lnTo>
                    <a:pt x="2316" y="3690"/>
                  </a:lnTo>
                  <a:lnTo>
                    <a:pt x="2329" y="3621"/>
                  </a:lnTo>
                  <a:lnTo>
                    <a:pt x="2345" y="3553"/>
                  </a:lnTo>
                  <a:lnTo>
                    <a:pt x="2362" y="3483"/>
                  </a:lnTo>
                  <a:lnTo>
                    <a:pt x="2381" y="3413"/>
                  </a:lnTo>
                  <a:lnTo>
                    <a:pt x="2402" y="3343"/>
                  </a:lnTo>
                  <a:lnTo>
                    <a:pt x="2425" y="3273"/>
                  </a:lnTo>
                  <a:lnTo>
                    <a:pt x="2449" y="3202"/>
                  </a:lnTo>
                  <a:lnTo>
                    <a:pt x="2474" y="3134"/>
                  </a:lnTo>
                  <a:lnTo>
                    <a:pt x="2499" y="3065"/>
                  </a:lnTo>
                  <a:lnTo>
                    <a:pt x="2526" y="2998"/>
                  </a:lnTo>
                  <a:lnTo>
                    <a:pt x="2552" y="2931"/>
                  </a:lnTo>
                  <a:lnTo>
                    <a:pt x="2579" y="2867"/>
                  </a:lnTo>
                  <a:lnTo>
                    <a:pt x="2607" y="2804"/>
                  </a:lnTo>
                  <a:lnTo>
                    <a:pt x="2633" y="2743"/>
                  </a:lnTo>
                  <a:lnTo>
                    <a:pt x="2685" y="2631"/>
                  </a:lnTo>
                  <a:lnTo>
                    <a:pt x="2735" y="2528"/>
                  </a:lnTo>
                  <a:lnTo>
                    <a:pt x="2778" y="2439"/>
                  </a:lnTo>
                  <a:lnTo>
                    <a:pt x="2816" y="2366"/>
                  </a:lnTo>
                  <a:lnTo>
                    <a:pt x="2846" y="2312"/>
                  </a:lnTo>
                  <a:lnTo>
                    <a:pt x="2872" y="2262"/>
                  </a:lnTo>
                  <a:lnTo>
                    <a:pt x="2890" y="2228"/>
                  </a:lnTo>
                  <a:lnTo>
                    <a:pt x="2906" y="2193"/>
                  </a:lnTo>
                  <a:lnTo>
                    <a:pt x="2923" y="2157"/>
                  </a:lnTo>
                  <a:lnTo>
                    <a:pt x="2937" y="2122"/>
                  </a:lnTo>
                  <a:lnTo>
                    <a:pt x="2952" y="2085"/>
                  </a:lnTo>
                  <a:lnTo>
                    <a:pt x="2965" y="2049"/>
                  </a:lnTo>
                  <a:lnTo>
                    <a:pt x="2978" y="2012"/>
                  </a:lnTo>
                  <a:lnTo>
                    <a:pt x="2989" y="1975"/>
                  </a:lnTo>
                  <a:lnTo>
                    <a:pt x="3000" y="1937"/>
                  </a:lnTo>
                  <a:lnTo>
                    <a:pt x="3010" y="1900"/>
                  </a:lnTo>
                  <a:lnTo>
                    <a:pt x="3019" y="1862"/>
                  </a:lnTo>
                  <a:lnTo>
                    <a:pt x="3027" y="1823"/>
                  </a:lnTo>
                  <a:lnTo>
                    <a:pt x="3034" y="1785"/>
                  </a:lnTo>
                  <a:lnTo>
                    <a:pt x="3040" y="1746"/>
                  </a:lnTo>
                  <a:lnTo>
                    <a:pt x="3045" y="1707"/>
                  </a:lnTo>
                  <a:lnTo>
                    <a:pt x="3049" y="1667"/>
                  </a:lnTo>
                  <a:lnTo>
                    <a:pt x="3056" y="1527"/>
                  </a:lnTo>
                  <a:lnTo>
                    <a:pt x="3055" y="1489"/>
                  </a:lnTo>
                  <a:lnTo>
                    <a:pt x="3054" y="1452"/>
                  </a:lnTo>
                  <a:lnTo>
                    <a:pt x="3051" y="1413"/>
                  </a:lnTo>
                  <a:lnTo>
                    <a:pt x="3048" y="1376"/>
                  </a:lnTo>
                  <a:lnTo>
                    <a:pt x="3044" y="1338"/>
                  </a:lnTo>
                  <a:lnTo>
                    <a:pt x="3039" y="1301"/>
                  </a:lnTo>
                  <a:lnTo>
                    <a:pt x="3034" y="1264"/>
                  </a:lnTo>
                  <a:lnTo>
                    <a:pt x="3026" y="1227"/>
                  </a:lnTo>
                  <a:lnTo>
                    <a:pt x="3018" y="1191"/>
                  </a:lnTo>
                  <a:lnTo>
                    <a:pt x="3010" y="1154"/>
                  </a:lnTo>
                  <a:lnTo>
                    <a:pt x="3000" y="1118"/>
                  </a:lnTo>
                  <a:lnTo>
                    <a:pt x="2990" y="1082"/>
                  </a:lnTo>
                  <a:lnTo>
                    <a:pt x="2979" y="1047"/>
                  </a:lnTo>
                  <a:lnTo>
                    <a:pt x="2967" y="1012"/>
                  </a:lnTo>
                  <a:lnTo>
                    <a:pt x="2954" y="977"/>
                  </a:lnTo>
                  <a:lnTo>
                    <a:pt x="2941" y="943"/>
                  </a:lnTo>
                  <a:lnTo>
                    <a:pt x="2925" y="909"/>
                  </a:lnTo>
                  <a:lnTo>
                    <a:pt x="2910" y="875"/>
                  </a:lnTo>
                  <a:lnTo>
                    <a:pt x="2894" y="841"/>
                  </a:lnTo>
                  <a:lnTo>
                    <a:pt x="2877" y="808"/>
                  </a:lnTo>
                  <a:lnTo>
                    <a:pt x="2859" y="776"/>
                  </a:lnTo>
                  <a:lnTo>
                    <a:pt x="2840" y="744"/>
                  </a:lnTo>
                  <a:lnTo>
                    <a:pt x="2820" y="712"/>
                  </a:lnTo>
                  <a:lnTo>
                    <a:pt x="2800" y="681"/>
                  </a:lnTo>
                  <a:lnTo>
                    <a:pt x="2779" y="650"/>
                  </a:lnTo>
                  <a:lnTo>
                    <a:pt x="2757" y="619"/>
                  </a:lnTo>
                  <a:lnTo>
                    <a:pt x="2734" y="589"/>
                  </a:lnTo>
                  <a:lnTo>
                    <a:pt x="2711" y="561"/>
                  </a:lnTo>
                  <a:lnTo>
                    <a:pt x="2686" y="531"/>
                  </a:lnTo>
                  <a:lnTo>
                    <a:pt x="2661" y="503"/>
                  </a:lnTo>
                  <a:lnTo>
                    <a:pt x="2635" y="475"/>
                  </a:lnTo>
                  <a:lnTo>
                    <a:pt x="2609" y="448"/>
                  </a:lnTo>
                  <a:close/>
                  <a:moveTo>
                    <a:pt x="2661" y="1641"/>
                  </a:moveTo>
                  <a:lnTo>
                    <a:pt x="2661" y="1641"/>
                  </a:lnTo>
                  <a:lnTo>
                    <a:pt x="2658" y="1669"/>
                  </a:lnTo>
                  <a:lnTo>
                    <a:pt x="2654" y="1697"/>
                  </a:lnTo>
                  <a:lnTo>
                    <a:pt x="2650" y="1725"/>
                  </a:lnTo>
                  <a:lnTo>
                    <a:pt x="2644" y="1753"/>
                  </a:lnTo>
                  <a:lnTo>
                    <a:pt x="2639" y="1781"/>
                  </a:lnTo>
                  <a:lnTo>
                    <a:pt x="2632" y="1809"/>
                  </a:lnTo>
                  <a:lnTo>
                    <a:pt x="2624" y="1837"/>
                  </a:lnTo>
                  <a:lnTo>
                    <a:pt x="2617" y="1863"/>
                  </a:lnTo>
                  <a:lnTo>
                    <a:pt x="2608" y="1891"/>
                  </a:lnTo>
                  <a:lnTo>
                    <a:pt x="2599" y="1918"/>
                  </a:lnTo>
                  <a:lnTo>
                    <a:pt x="2589" y="1945"/>
                  </a:lnTo>
                  <a:lnTo>
                    <a:pt x="2579" y="1972"/>
                  </a:lnTo>
                  <a:lnTo>
                    <a:pt x="2567" y="1998"/>
                  </a:lnTo>
                  <a:lnTo>
                    <a:pt x="2556" y="2025"/>
                  </a:lnTo>
                  <a:lnTo>
                    <a:pt x="2543" y="2051"/>
                  </a:lnTo>
                  <a:lnTo>
                    <a:pt x="2529" y="2078"/>
                  </a:lnTo>
                  <a:lnTo>
                    <a:pt x="2485" y="2158"/>
                  </a:lnTo>
                  <a:lnTo>
                    <a:pt x="2450" y="2227"/>
                  </a:lnTo>
                  <a:lnTo>
                    <a:pt x="2408" y="2311"/>
                  </a:lnTo>
                  <a:lnTo>
                    <a:pt x="2359" y="2409"/>
                  </a:lnTo>
                  <a:lnTo>
                    <a:pt x="2307" y="2519"/>
                  </a:lnTo>
                  <a:lnTo>
                    <a:pt x="2253" y="2641"/>
                  </a:lnTo>
                  <a:lnTo>
                    <a:pt x="2225" y="2705"/>
                  </a:lnTo>
                  <a:lnTo>
                    <a:pt x="2197" y="2771"/>
                  </a:lnTo>
                  <a:lnTo>
                    <a:pt x="2170" y="2838"/>
                  </a:lnTo>
                  <a:lnTo>
                    <a:pt x="2142" y="2908"/>
                  </a:lnTo>
                  <a:lnTo>
                    <a:pt x="2116" y="2979"/>
                  </a:lnTo>
                  <a:lnTo>
                    <a:pt x="2090" y="3051"/>
                  </a:lnTo>
                  <a:lnTo>
                    <a:pt x="2065" y="3124"/>
                  </a:lnTo>
                  <a:lnTo>
                    <a:pt x="2040" y="3198"/>
                  </a:lnTo>
                  <a:lnTo>
                    <a:pt x="2018" y="3272"/>
                  </a:lnTo>
                  <a:lnTo>
                    <a:pt x="1996" y="3346"/>
                  </a:lnTo>
                  <a:lnTo>
                    <a:pt x="1977" y="3420"/>
                  </a:lnTo>
                  <a:lnTo>
                    <a:pt x="1960" y="3494"/>
                  </a:lnTo>
                  <a:lnTo>
                    <a:pt x="1944" y="3568"/>
                  </a:lnTo>
                  <a:lnTo>
                    <a:pt x="1930" y="3641"/>
                  </a:lnTo>
                  <a:lnTo>
                    <a:pt x="1919" y="3714"/>
                  </a:lnTo>
                  <a:lnTo>
                    <a:pt x="1911" y="3785"/>
                  </a:lnTo>
                  <a:lnTo>
                    <a:pt x="1908" y="3820"/>
                  </a:lnTo>
                  <a:lnTo>
                    <a:pt x="1905" y="3856"/>
                  </a:lnTo>
                  <a:lnTo>
                    <a:pt x="1903" y="3890"/>
                  </a:lnTo>
                  <a:lnTo>
                    <a:pt x="1902" y="3924"/>
                  </a:lnTo>
                  <a:lnTo>
                    <a:pt x="1901" y="3939"/>
                  </a:lnTo>
                  <a:lnTo>
                    <a:pt x="1722" y="3939"/>
                  </a:lnTo>
                  <a:lnTo>
                    <a:pt x="1722" y="3230"/>
                  </a:lnTo>
                  <a:lnTo>
                    <a:pt x="1333" y="3230"/>
                  </a:lnTo>
                  <a:lnTo>
                    <a:pt x="1333" y="3939"/>
                  </a:lnTo>
                  <a:lnTo>
                    <a:pt x="1154" y="3939"/>
                  </a:lnTo>
                  <a:lnTo>
                    <a:pt x="1152" y="3924"/>
                  </a:lnTo>
                  <a:lnTo>
                    <a:pt x="1151" y="3873"/>
                  </a:lnTo>
                  <a:lnTo>
                    <a:pt x="1148" y="3820"/>
                  </a:lnTo>
                  <a:lnTo>
                    <a:pt x="1142" y="3767"/>
                  </a:lnTo>
                  <a:lnTo>
                    <a:pt x="1136" y="3714"/>
                  </a:lnTo>
                  <a:lnTo>
                    <a:pt x="1128" y="3659"/>
                  </a:lnTo>
                  <a:lnTo>
                    <a:pt x="1118" y="3604"/>
                  </a:lnTo>
                  <a:lnTo>
                    <a:pt x="1108" y="3547"/>
                  </a:lnTo>
                  <a:lnTo>
                    <a:pt x="1096" y="3491"/>
                  </a:lnTo>
                  <a:lnTo>
                    <a:pt x="1081" y="3434"/>
                  </a:lnTo>
                  <a:lnTo>
                    <a:pt x="1067" y="3377"/>
                  </a:lnTo>
                  <a:lnTo>
                    <a:pt x="1052" y="3319"/>
                  </a:lnTo>
                  <a:lnTo>
                    <a:pt x="1035" y="3261"/>
                  </a:lnTo>
                  <a:lnTo>
                    <a:pt x="1016" y="3203"/>
                  </a:lnTo>
                  <a:lnTo>
                    <a:pt x="997" y="3145"/>
                  </a:lnTo>
                  <a:lnTo>
                    <a:pt x="977" y="3086"/>
                  </a:lnTo>
                  <a:lnTo>
                    <a:pt x="958" y="3029"/>
                  </a:lnTo>
                  <a:lnTo>
                    <a:pt x="937" y="2970"/>
                  </a:lnTo>
                  <a:lnTo>
                    <a:pt x="914" y="2911"/>
                  </a:lnTo>
                  <a:lnTo>
                    <a:pt x="868" y="2796"/>
                  </a:lnTo>
                  <a:lnTo>
                    <a:pt x="820" y="2681"/>
                  </a:lnTo>
                  <a:lnTo>
                    <a:pt x="771" y="2570"/>
                  </a:lnTo>
                  <a:lnTo>
                    <a:pt x="721" y="2459"/>
                  </a:lnTo>
                  <a:lnTo>
                    <a:pt x="669" y="2353"/>
                  </a:lnTo>
                  <a:lnTo>
                    <a:pt x="618" y="2249"/>
                  </a:lnTo>
                  <a:lnTo>
                    <a:pt x="568" y="2150"/>
                  </a:lnTo>
                  <a:lnTo>
                    <a:pt x="567" y="2144"/>
                  </a:lnTo>
                  <a:lnTo>
                    <a:pt x="530" y="2075"/>
                  </a:lnTo>
                  <a:lnTo>
                    <a:pt x="515" y="2050"/>
                  </a:lnTo>
                  <a:lnTo>
                    <a:pt x="503" y="2024"/>
                  </a:lnTo>
                  <a:lnTo>
                    <a:pt x="491" y="1998"/>
                  </a:lnTo>
                  <a:lnTo>
                    <a:pt x="479" y="1972"/>
                  </a:lnTo>
                  <a:lnTo>
                    <a:pt x="468" y="1945"/>
                  </a:lnTo>
                  <a:lnTo>
                    <a:pt x="458" y="1918"/>
                  </a:lnTo>
                  <a:lnTo>
                    <a:pt x="449" y="1892"/>
                  </a:lnTo>
                  <a:lnTo>
                    <a:pt x="440" y="1864"/>
                  </a:lnTo>
                  <a:lnTo>
                    <a:pt x="431" y="1838"/>
                  </a:lnTo>
                  <a:lnTo>
                    <a:pt x="424" y="1810"/>
                  </a:lnTo>
                  <a:lnTo>
                    <a:pt x="418" y="1782"/>
                  </a:lnTo>
                  <a:lnTo>
                    <a:pt x="411" y="1754"/>
                  </a:lnTo>
                  <a:lnTo>
                    <a:pt x="406" y="1726"/>
                  </a:lnTo>
                  <a:lnTo>
                    <a:pt x="401" y="1697"/>
                  </a:lnTo>
                  <a:lnTo>
                    <a:pt x="398" y="1670"/>
                  </a:lnTo>
                  <a:lnTo>
                    <a:pt x="395" y="1641"/>
                  </a:lnTo>
                  <a:lnTo>
                    <a:pt x="389" y="1519"/>
                  </a:lnTo>
                  <a:lnTo>
                    <a:pt x="389" y="1492"/>
                  </a:lnTo>
                  <a:lnTo>
                    <a:pt x="390" y="1463"/>
                  </a:lnTo>
                  <a:lnTo>
                    <a:pt x="392" y="1435"/>
                  </a:lnTo>
                  <a:lnTo>
                    <a:pt x="395" y="1408"/>
                  </a:lnTo>
                  <a:lnTo>
                    <a:pt x="398" y="1380"/>
                  </a:lnTo>
                  <a:lnTo>
                    <a:pt x="402" y="1352"/>
                  </a:lnTo>
                  <a:lnTo>
                    <a:pt x="407" y="1325"/>
                  </a:lnTo>
                  <a:lnTo>
                    <a:pt x="412" y="1298"/>
                  </a:lnTo>
                  <a:lnTo>
                    <a:pt x="418" y="1270"/>
                  </a:lnTo>
                  <a:lnTo>
                    <a:pt x="424" y="1244"/>
                  </a:lnTo>
                  <a:lnTo>
                    <a:pt x="431" y="1217"/>
                  </a:lnTo>
                  <a:lnTo>
                    <a:pt x="439" y="1191"/>
                  </a:lnTo>
                  <a:lnTo>
                    <a:pt x="448" y="1165"/>
                  </a:lnTo>
                  <a:lnTo>
                    <a:pt x="457" y="1139"/>
                  </a:lnTo>
                  <a:lnTo>
                    <a:pt x="466" y="1113"/>
                  </a:lnTo>
                  <a:lnTo>
                    <a:pt x="476" y="1088"/>
                  </a:lnTo>
                  <a:lnTo>
                    <a:pt x="487" y="1063"/>
                  </a:lnTo>
                  <a:lnTo>
                    <a:pt x="499" y="1038"/>
                  </a:lnTo>
                  <a:lnTo>
                    <a:pt x="511" y="1013"/>
                  </a:lnTo>
                  <a:lnTo>
                    <a:pt x="524" y="989"/>
                  </a:lnTo>
                  <a:lnTo>
                    <a:pt x="537" y="965"/>
                  </a:lnTo>
                  <a:lnTo>
                    <a:pt x="551" y="941"/>
                  </a:lnTo>
                  <a:lnTo>
                    <a:pt x="565" y="918"/>
                  </a:lnTo>
                  <a:lnTo>
                    <a:pt x="580" y="895"/>
                  </a:lnTo>
                  <a:lnTo>
                    <a:pt x="596" y="871"/>
                  </a:lnTo>
                  <a:lnTo>
                    <a:pt x="612" y="849"/>
                  </a:lnTo>
                  <a:lnTo>
                    <a:pt x="629" y="827"/>
                  </a:lnTo>
                  <a:lnTo>
                    <a:pt x="647" y="806"/>
                  </a:lnTo>
                  <a:lnTo>
                    <a:pt x="664" y="784"/>
                  </a:lnTo>
                  <a:lnTo>
                    <a:pt x="683" y="763"/>
                  </a:lnTo>
                  <a:lnTo>
                    <a:pt x="702" y="743"/>
                  </a:lnTo>
                  <a:lnTo>
                    <a:pt x="722" y="723"/>
                  </a:lnTo>
                  <a:lnTo>
                    <a:pt x="743" y="703"/>
                  </a:lnTo>
                  <a:lnTo>
                    <a:pt x="764" y="683"/>
                  </a:lnTo>
                  <a:lnTo>
                    <a:pt x="785" y="665"/>
                  </a:lnTo>
                  <a:lnTo>
                    <a:pt x="806" y="647"/>
                  </a:lnTo>
                  <a:lnTo>
                    <a:pt x="828" y="629"/>
                  </a:lnTo>
                  <a:lnTo>
                    <a:pt x="850" y="611"/>
                  </a:lnTo>
                  <a:lnTo>
                    <a:pt x="874" y="596"/>
                  </a:lnTo>
                  <a:lnTo>
                    <a:pt x="896" y="579"/>
                  </a:lnTo>
                  <a:lnTo>
                    <a:pt x="920" y="565"/>
                  </a:lnTo>
                  <a:lnTo>
                    <a:pt x="943" y="550"/>
                  </a:lnTo>
                  <a:lnTo>
                    <a:pt x="968" y="536"/>
                  </a:lnTo>
                  <a:lnTo>
                    <a:pt x="992" y="523"/>
                  </a:lnTo>
                  <a:lnTo>
                    <a:pt x="1016" y="510"/>
                  </a:lnTo>
                  <a:lnTo>
                    <a:pt x="1041" y="498"/>
                  </a:lnTo>
                  <a:lnTo>
                    <a:pt x="1066" y="486"/>
                  </a:lnTo>
                  <a:lnTo>
                    <a:pt x="1091" y="475"/>
                  </a:lnTo>
                  <a:lnTo>
                    <a:pt x="1117" y="464"/>
                  </a:lnTo>
                  <a:lnTo>
                    <a:pt x="1143" y="456"/>
                  </a:lnTo>
                  <a:lnTo>
                    <a:pt x="1170" y="446"/>
                  </a:lnTo>
                  <a:lnTo>
                    <a:pt x="1195" y="438"/>
                  </a:lnTo>
                  <a:lnTo>
                    <a:pt x="1223" y="430"/>
                  </a:lnTo>
                  <a:lnTo>
                    <a:pt x="1250" y="423"/>
                  </a:lnTo>
                  <a:lnTo>
                    <a:pt x="1276" y="417"/>
                  </a:lnTo>
                  <a:lnTo>
                    <a:pt x="1304" y="411"/>
                  </a:lnTo>
                  <a:lnTo>
                    <a:pt x="1331" y="406"/>
                  </a:lnTo>
                  <a:lnTo>
                    <a:pt x="1359" y="401"/>
                  </a:lnTo>
                  <a:lnTo>
                    <a:pt x="1387" y="398"/>
                  </a:lnTo>
                  <a:lnTo>
                    <a:pt x="1414" y="395"/>
                  </a:lnTo>
                  <a:lnTo>
                    <a:pt x="1443" y="392"/>
                  </a:lnTo>
                  <a:lnTo>
                    <a:pt x="1471" y="390"/>
                  </a:lnTo>
                  <a:lnTo>
                    <a:pt x="1500" y="389"/>
                  </a:lnTo>
                  <a:lnTo>
                    <a:pt x="1527" y="389"/>
                  </a:lnTo>
                  <a:lnTo>
                    <a:pt x="1569" y="389"/>
                  </a:lnTo>
                  <a:lnTo>
                    <a:pt x="1610" y="391"/>
                  </a:lnTo>
                  <a:lnTo>
                    <a:pt x="1651" y="396"/>
                  </a:lnTo>
                  <a:lnTo>
                    <a:pt x="1691" y="400"/>
                  </a:lnTo>
                  <a:lnTo>
                    <a:pt x="1732" y="407"/>
                  </a:lnTo>
                  <a:lnTo>
                    <a:pt x="1771" y="415"/>
                  </a:lnTo>
                  <a:lnTo>
                    <a:pt x="1810" y="423"/>
                  </a:lnTo>
                  <a:lnTo>
                    <a:pt x="1849" y="435"/>
                  </a:lnTo>
                  <a:lnTo>
                    <a:pt x="1882" y="444"/>
                  </a:lnTo>
                  <a:lnTo>
                    <a:pt x="1917" y="457"/>
                  </a:lnTo>
                  <a:lnTo>
                    <a:pt x="1950" y="470"/>
                  </a:lnTo>
                  <a:lnTo>
                    <a:pt x="1983" y="483"/>
                  </a:lnTo>
                  <a:lnTo>
                    <a:pt x="2015" y="498"/>
                  </a:lnTo>
                  <a:lnTo>
                    <a:pt x="2047" y="514"/>
                  </a:lnTo>
                  <a:lnTo>
                    <a:pt x="2078" y="531"/>
                  </a:lnTo>
                  <a:lnTo>
                    <a:pt x="2109" y="548"/>
                  </a:lnTo>
                  <a:lnTo>
                    <a:pt x="2139" y="567"/>
                  </a:lnTo>
                  <a:lnTo>
                    <a:pt x="2169" y="586"/>
                  </a:lnTo>
                  <a:lnTo>
                    <a:pt x="2197" y="607"/>
                  </a:lnTo>
                  <a:lnTo>
                    <a:pt x="2226" y="628"/>
                  </a:lnTo>
                  <a:lnTo>
                    <a:pt x="2254" y="650"/>
                  </a:lnTo>
                  <a:lnTo>
                    <a:pt x="2281" y="673"/>
                  </a:lnTo>
                  <a:lnTo>
                    <a:pt x="2308" y="698"/>
                  </a:lnTo>
                  <a:lnTo>
                    <a:pt x="2333" y="723"/>
                  </a:lnTo>
                  <a:lnTo>
                    <a:pt x="2353" y="743"/>
                  </a:lnTo>
                  <a:lnTo>
                    <a:pt x="2372" y="763"/>
                  </a:lnTo>
                  <a:lnTo>
                    <a:pt x="2391" y="784"/>
                  </a:lnTo>
                  <a:lnTo>
                    <a:pt x="2409" y="806"/>
                  </a:lnTo>
                  <a:lnTo>
                    <a:pt x="2426" y="827"/>
                  </a:lnTo>
                  <a:lnTo>
                    <a:pt x="2443" y="849"/>
                  </a:lnTo>
                  <a:lnTo>
                    <a:pt x="2460" y="872"/>
                  </a:lnTo>
                  <a:lnTo>
                    <a:pt x="2475" y="895"/>
                  </a:lnTo>
                  <a:lnTo>
                    <a:pt x="2489" y="918"/>
                  </a:lnTo>
                  <a:lnTo>
                    <a:pt x="2505" y="941"/>
                  </a:lnTo>
                  <a:lnTo>
                    <a:pt x="2518" y="965"/>
                  </a:lnTo>
                  <a:lnTo>
                    <a:pt x="2531" y="989"/>
                  </a:lnTo>
                  <a:lnTo>
                    <a:pt x="2545" y="1013"/>
                  </a:lnTo>
                  <a:lnTo>
                    <a:pt x="2557" y="1038"/>
                  </a:lnTo>
                  <a:lnTo>
                    <a:pt x="2568" y="1063"/>
                  </a:lnTo>
                  <a:lnTo>
                    <a:pt x="2579" y="1088"/>
                  </a:lnTo>
                  <a:lnTo>
                    <a:pt x="2589" y="1113"/>
                  </a:lnTo>
                  <a:lnTo>
                    <a:pt x="2599" y="1139"/>
                  </a:lnTo>
                  <a:lnTo>
                    <a:pt x="2608" y="1164"/>
                  </a:lnTo>
                  <a:lnTo>
                    <a:pt x="2617" y="1191"/>
                  </a:lnTo>
                  <a:lnTo>
                    <a:pt x="2624" y="1217"/>
                  </a:lnTo>
                  <a:lnTo>
                    <a:pt x="2631" y="1244"/>
                  </a:lnTo>
                  <a:lnTo>
                    <a:pt x="2638" y="1270"/>
                  </a:lnTo>
                  <a:lnTo>
                    <a:pt x="2643" y="1297"/>
                  </a:lnTo>
                  <a:lnTo>
                    <a:pt x="2649" y="1325"/>
                  </a:lnTo>
                  <a:lnTo>
                    <a:pt x="2653" y="1352"/>
                  </a:lnTo>
                  <a:lnTo>
                    <a:pt x="2658" y="1379"/>
                  </a:lnTo>
                  <a:lnTo>
                    <a:pt x="2660" y="1406"/>
                  </a:lnTo>
                  <a:lnTo>
                    <a:pt x="2663" y="1435"/>
                  </a:lnTo>
                  <a:lnTo>
                    <a:pt x="2664" y="1463"/>
                  </a:lnTo>
                  <a:lnTo>
                    <a:pt x="2666" y="1491"/>
                  </a:lnTo>
                  <a:lnTo>
                    <a:pt x="2666" y="1519"/>
                  </a:lnTo>
                  <a:lnTo>
                    <a:pt x="2661" y="1641"/>
                  </a:lnTo>
                  <a:close/>
                  <a:moveTo>
                    <a:pt x="907" y="4981"/>
                  </a:moveTo>
                  <a:lnTo>
                    <a:pt x="2149" y="4981"/>
                  </a:lnTo>
                  <a:lnTo>
                    <a:pt x="2149" y="4592"/>
                  </a:lnTo>
                  <a:lnTo>
                    <a:pt x="907" y="4592"/>
                  </a:lnTo>
                  <a:lnTo>
                    <a:pt x="907" y="4981"/>
                  </a:lnTo>
                  <a:close/>
                  <a:moveTo>
                    <a:pt x="1177" y="5429"/>
                  </a:moveTo>
                  <a:lnTo>
                    <a:pt x="1879" y="5429"/>
                  </a:lnTo>
                  <a:lnTo>
                    <a:pt x="1879" y="5209"/>
                  </a:lnTo>
                  <a:lnTo>
                    <a:pt x="1177" y="5209"/>
                  </a:lnTo>
                  <a:lnTo>
                    <a:pt x="1177" y="5429"/>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9" name="TextBox 13"/>
          <p:cNvSpPr txBox="1"/>
          <p:nvPr/>
        </p:nvSpPr>
        <p:spPr>
          <a:xfrm>
            <a:off x="6416008" y="2916278"/>
            <a:ext cx="1401112" cy="215444"/>
          </a:xfrm>
          <a:prstGeom prst="rect">
            <a:avLst/>
          </a:prstGeom>
          <a:noFill/>
          <a:ln w="9525">
            <a:noFill/>
            <a:miter/>
          </a:ln>
        </p:spPr>
        <p:txBody>
          <a:bodyPr wrap="square" lIns="0" tIns="0" rIns="0" bIns="0">
            <a:spAutoFit/>
          </a:bodyPr>
          <a:lstStyle/>
          <a:p>
            <a:pPr defTabSz="683419">
              <a:spcBef>
                <a:spcPct val="20000"/>
              </a:spcBef>
            </a:pPr>
            <a:r>
              <a:rPr lang="zh-CN" altLang="en-US" b="1" dirty="0">
                <a:solidFill>
                  <a:srgbClr val="1B4367"/>
                </a:solidFill>
                <a:cs typeface="+mn-ea"/>
                <a:sym typeface="+mn-lt"/>
              </a:rPr>
              <a:t>老师需求分析</a:t>
            </a:r>
          </a:p>
        </p:txBody>
      </p:sp>
      <p:sp>
        <p:nvSpPr>
          <p:cNvPr id="30" name="TextBox 13"/>
          <p:cNvSpPr txBox="1"/>
          <p:nvPr/>
        </p:nvSpPr>
        <p:spPr>
          <a:xfrm>
            <a:off x="6451655" y="3250531"/>
            <a:ext cx="2157202" cy="559512"/>
          </a:xfrm>
          <a:prstGeom prst="rect">
            <a:avLst/>
          </a:prstGeom>
          <a:noFill/>
          <a:ln w="9525">
            <a:noFill/>
            <a:miter/>
          </a:ln>
        </p:spPr>
        <p:txBody>
          <a:bodyPr wrap="square" lIns="0" tIns="0" rIns="0" bIns="0">
            <a:spAutoFit/>
          </a:bodyPr>
          <a:lstStyle/>
          <a:p>
            <a:pPr>
              <a:lnSpc>
                <a:spcPts val="1500"/>
              </a:lnSpc>
            </a:pPr>
            <a:r>
              <a:rPr lang="zh-CN" altLang="en-US" sz="1000" dirty="0">
                <a:solidFill>
                  <a:schemeClr val="tx1">
                    <a:lumMod val="75000"/>
                    <a:lumOff val="25000"/>
                  </a:schemeClr>
                </a:solidFill>
                <a:cs typeface="+mn-ea"/>
                <a:sym typeface="+mn-lt"/>
              </a:rPr>
              <a:t>老师登录，对学生管理的修改删除查询，老师个人信息维护，我的任教课程查询</a:t>
            </a:r>
          </a:p>
        </p:txBody>
      </p:sp>
      <p:sp>
        <p:nvSpPr>
          <p:cNvPr id="31" name="TextBox 13"/>
          <p:cNvSpPr txBox="1"/>
          <p:nvPr/>
        </p:nvSpPr>
        <p:spPr>
          <a:xfrm>
            <a:off x="6363706" y="1019257"/>
            <a:ext cx="1692157" cy="215444"/>
          </a:xfrm>
          <a:prstGeom prst="rect">
            <a:avLst/>
          </a:prstGeom>
          <a:noFill/>
          <a:ln w="9525">
            <a:noFill/>
            <a:miter/>
          </a:ln>
        </p:spPr>
        <p:txBody>
          <a:bodyPr wrap="square" lIns="0" tIns="0" rIns="0" bIns="0">
            <a:spAutoFit/>
          </a:bodyPr>
          <a:lstStyle/>
          <a:p>
            <a:pPr defTabSz="683419">
              <a:spcBef>
                <a:spcPct val="20000"/>
              </a:spcBef>
            </a:pPr>
            <a:r>
              <a:rPr lang="zh-CN" altLang="en-US" b="1" dirty="0">
                <a:solidFill>
                  <a:srgbClr val="1B4367"/>
                </a:solidFill>
                <a:cs typeface="+mn-ea"/>
                <a:sym typeface="+mn-lt"/>
              </a:rPr>
              <a:t>系统管理员需求分析</a:t>
            </a:r>
          </a:p>
        </p:txBody>
      </p:sp>
      <p:sp>
        <p:nvSpPr>
          <p:cNvPr id="32" name="TextBox 13"/>
          <p:cNvSpPr txBox="1"/>
          <p:nvPr/>
        </p:nvSpPr>
        <p:spPr>
          <a:xfrm>
            <a:off x="6363707" y="1294331"/>
            <a:ext cx="2157202" cy="559512"/>
          </a:xfrm>
          <a:prstGeom prst="rect">
            <a:avLst/>
          </a:prstGeom>
          <a:noFill/>
          <a:ln w="9525">
            <a:noFill/>
            <a:miter/>
          </a:ln>
        </p:spPr>
        <p:txBody>
          <a:bodyPr wrap="square" lIns="0" tIns="0" rIns="0" bIns="0">
            <a:spAutoFit/>
          </a:bodyPr>
          <a:lstStyle/>
          <a:p>
            <a:pPr>
              <a:lnSpc>
                <a:spcPts val="1500"/>
              </a:lnSpc>
            </a:pPr>
            <a:r>
              <a:rPr lang="zh-CN" altLang="en-US" sz="1000" dirty="0">
                <a:solidFill>
                  <a:schemeClr val="tx1">
                    <a:lumMod val="75000"/>
                    <a:lumOff val="25000"/>
                  </a:schemeClr>
                </a:solidFill>
                <a:cs typeface="+mn-ea"/>
                <a:sym typeface="+mn-lt"/>
              </a:rPr>
              <a:t>对教师的增删改查管理，对课程的增删改查，对学生的增删改查，管理员的个人信息维护</a:t>
            </a:r>
          </a:p>
        </p:txBody>
      </p:sp>
      <p:grpSp>
        <p:nvGrpSpPr>
          <p:cNvPr id="43" name="组合 42">
            <a:extLst>
              <a:ext uri="{FF2B5EF4-FFF2-40B4-BE49-F238E27FC236}">
                <a16:creationId xmlns:a16="http://schemas.microsoft.com/office/drawing/2014/main" id="{DD9DF682-CB59-4062-971F-0536A77C9E45}"/>
              </a:ext>
            </a:extLst>
          </p:cNvPr>
          <p:cNvGrpSpPr/>
          <p:nvPr/>
        </p:nvGrpSpPr>
        <p:grpSpPr>
          <a:xfrm>
            <a:off x="774478" y="1024691"/>
            <a:ext cx="1181100" cy="1202531"/>
            <a:chOff x="8565208" y="1856641"/>
            <a:chExt cx="1574800" cy="1603375"/>
          </a:xfrm>
          <a:solidFill>
            <a:srgbClr val="1B4367"/>
          </a:solidFill>
        </p:grpSpPr>
        <p:sp>
          <p:nvSpPr>
            <p:cNvPr id="44" name="Rectangle 7">
              <a:extLst>
                <a:ext uri="{FF2B5EF4-FFF2-40B4-BE49-F238E27FC236}">
                  <a16:creationId xmlns:a16="http://schemas.microsoft.com/office/drawing/2014/main" id="{223ADD97-7CA2-4ACD-9D03-FD14F08FE525}"/>
                </a:ext>
              </a:extLst>
            </p:cNvPr>
            <p:cNvSpPr/>
            <p:nvPr/>
          </p:nvSpPr>
          <p:spPr>
            <a:xfrm>
              <a:off x="8565208" y="1856641"/>
              <a:ext cx="1574800" cy="1603375"/>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45" name="Freeform 289">
              <a:extLst>
                <a:ext uri="{FF2B5EF4-FFF2-40B4-BE49-F238E27FC236}">
                  <a16:creationId xmlns:a16="http://schemas.microsoft.com/office/drawing/2014/main" id="{A57BC48C-6BCA-4D84-8B9F-CB093D5BBA2A}"/>
                </a:ext>
              </a:extLst>
            </p:cNvPr>
            <p:cNvSpPr>
              <a:spLocks noEditPoints="1"/>
            </p:cNvSpPr>
            <p:nvPr/>
          </p:nvSpPr>
          <p:spPr>
            <a:xfrm>
              <a:off x="9100279" y="2382692"/>
              <a:ext cx="557770" cy="565878"/>
            </a:xfrm>
            <a:custGeom>
              <a:avLst/>
              <a:gdLst/>
              <a:ahLst/>
              <a:cxnLst>
                <a:cxn ang="0">
                  <a:pos x="244146" y="20836"/>
                </a:cxn>
                <a:cxn ang="0">
                  <a:pos x="163149" y="0"/>
                </a:cxn>
                <a:cxn ang="0">
                  <a:pos x="0" y="0"/>
                </a:cxn>
                <a:cxn ang="0">
                  <a:pos x="0" y="77556"/>
                </a:cxn>
                <a:cxn ang="0">
                  <a:pos x="161992" y="77556"/>
                </a:cxn>
                <a:cxn ang="0">
                  <a:pos x="208276" y="90289"/>
                </a:cxn>
                <a:cxn ang="0">
                  <a:pos x="251088" y="167845"/>
                </a:cxn>
                <a:cxn ang="0">
                  <a:pos x="210590" y="243086"/>
                </a:cxn>
                <a:cxn ang="0">
                  <a:pos x="161992" y="255819"/>
                </a:cxn>
                <a:cxn ang="0">
                  <a:pos x="0" y="255819"/>
                </a:cxn>
                <a:cxn ang="0">
                  <a:pos x="0" y="333375"/>
                </a:cxn>
                <a:cxn ang="0">
                  <a:pos x="161992" y="333375"/>
                </a:cxn>
                <a:cxn ang="0">
                  <a:pos x="242988" y="313697"/>
                </a:cxn>
                <a:cxn ang="0">
                  <a:pos x="328613" y="167845"/>
                </a:cxn>
                <a:cxn ang="0">
                  <a:pos x="244146" y="20836"/>
                </a:cxn>
                <a:cxn ang="0">
                  <a:pos x="60169" y="57878"/>
                </a:cxn>
                <a:cxn ang="0">
                  <a:pos x="21985" y="57878"/>
                </a:cxn>
                <a:cxn ang="0">
                  <a:pos x="21985" y="19678"/>
                </a:cxn>
                <a:cxn ang="0">
                  <a:pos x="60169" y="19678"/>
                </a:cxn>
                <a:cxn ang="0">
                  <a:pos x="60169" y="57878"/>
                </a:cxn>
                <a:cxn ang="0">
                  <a:pos x="60169" y="314854"/>
                </a:cxn>
                <a:cxn ang="0">
                  <a:pos x="21985" y="314854"/>
                </a:cxn>
                <a:cxn ang="0">
                  <a:pos x="21985" y="275497"/>
                </a:cxn>
                <a:cxn ang="0">
                  <a:pos x="60169" y="275497"/>
                </a:cxn>
                <a:cxn ang="0">
                  <a:pos x="60169" y="314854"/>
                </a:cxn>
              </a:cxnLst>
              <a:rect l="0" t="0" r="0" b="0"/>
              <a:pathLst>
                <a:path w="284" h="288">
                  <a:moveTo>
                    <a:pt x="211" y="18"/>
                  </a:moveTo>
                  <a:cubicBezTo>
                    <a:pt x="177" y="1"/>
                    <a:pt x="144" y="0"/>
                    <a:pt x="141" y="0"/>
                  </a:cubicBezTo>
                  <a:cubicBezTo>
                    <a:pt x="0" y="0"/>
                    <a:pt x="0" y="0"/>
                    <a:pt x="0" y="0"/>
                  </a:cubicBezTo>
                  <a:cubicBezTo>
                    <a:pt x="0" y="67"/>
                    <a:pt x="0" y="67"/>
                    <a:pt x="0" y="67"/>
                  </a:cubicBezTo>
                  <a:cubicBezTo>
                    <a:pt x="140" y="67"/>
                    <a:pt x="140" y="67"/>
                    <a:pt x="140" y="67"/>
                  </a:cubicBezTo>
                  <a:cubicBezTo>
                    <a:pt x="141" y="67"/>
                    <a:pt x="161" y="68"/>
                    <a:pt x="180" y="78"/>
                  </a:cubicBezTo>
                  <a:cubicBezTo>
                    <a:pt x="205" y="91"/>
                    <a:pt x="217" y="112"/>
                    <a:pt x="217" y="145"/>
                  </a:cubicBezTo>
                  <a:cubicBezTo>
                    <a:pt x="217" y="177"/>
                    <a:pt x="206" y="198"/>
                    <a:pt x="182" y="210"/>
                  </a:cubicBezTo>
                  <a:cubicBezTo>
                    <a:pt x="162" y="221"/>
                    <a:pt x="140" y="221"/>
                    <a:pt x="140" y="221"/>
                  </a:cubicBezTo>
                  <a:cubicBezTo>
                    <a:pt x="0" y="221"/>
                    <a:pt x="0" y="221"/>
                    <a:pt x="0" y="221"/>
                  </a:cubicBezTo>
                  <a:cubicBezTo>
                    <a:pt x="0" y="288"/>
                    <a:pt x="0" y="288"/>
                    <a:pt x="0" y="288"/>
                  </a:cubicBezTo>
                  <a:cubicBezTo>
                    <a:pt x="140" y="288"/>
                    <a:pt x="140" y="288"/>
                    <a:pt x="140" y="288"/>
                  </a:cubicBezTo>
                  <a:cubicBezTo>
                    <a:pt x="144" y="288"/>
                    <a:pt x="177" y="288"/>
                    <a:pt x="210" y="271"/>
                  </a:cubicBezTo>
                  <a:cubicBezTo>
                    <a:pt x="258" y="247"/>
                    <a:pt x="284" y="203"/>
                    <a:pt x="284" y="145"/>
                  </a:cubicBezTo>
                  <a:cubicBezTo>
                    <a:pt x="284" y="87"/>
                    <a:pt x="258" y="42"/>
                    <a:pt x="211" y="18"/>
                  </a:cubicBezTo>
                  <a:close/>
                  <a:moveTo>
                    <a:pt x="52" y="50"/>
                  </a:moveTo>
                  <a:cubicBezTo>
                    <a:pt x="19" y="50"/>
                    <a:pt x="19" y="50"/>
                    <a:pt x="19" y="50"/>
                  </a:cubicBezTo>
                  <a:cubicBezTo>
                    <a:pt x="19" y="17"/>
                    <a:pt x="19" y="17"/>
                    <a:pt x="19" y="17"/>
                  </a:cubicBezTo>
                  <a:cubicBezTo>
                    <a:pt x="52" y="17"/>
                    <a:pt x="52" y="17"/>
                    <a:pt x="52" y="17"/>
                  </a:cubicBezTo>
                  <a:lnTo>
                    <a:pt x="52" y="50"/>
                  </a:lnTo>
                  <a:close/>
                  <a:moveTo>
                    <a:pt x="52" y="272"/>
                  </a:moveTo>
                  <a:cubicBezTo>
                    <a:pt x="19" y="272"/>
                    <a:pt x="19" y="272"/>
                    <a:pt x="19" y="272"/>
                  </a:cubicBezTo>
                  <a:cubicBezTo>
                    <a:pt x="19" y="238"/>
                    <a:pt x="19" y="238"/>
                    <a:pt x="19" y="238"/>
                  </a:cubicBezTo>
                  <a:cubicBezTo>
                    <a:pt x="52" y="238"/>
                    <a:pt x="52" y="238"/>
                    <a:pt x="52" y="238"/>
                  </a:cubicBezTo>
                  <a:lnTo>
                    <a:pt x="52" y="272"/>
                  </a:lnTo>
                  <a:close/>
                </a:path>
              </a:pathLst>
            </a:custGeom>
            <a:solidFill>
              <a:schemeClr val="bg1"/>
            </a:solidFill>
            <a:ln w="9525">
              <a:noFill/>
            </a:ln>
          </p:spPr>
          <p:txBody>
            <a:bodyPr/>
            <a:lstStyle/>
            <a:p>
              <a:endParaRPr lang="zh-CN" altLang="en-US">
                <a:cs typeface="+mn-ea"/>
                <a:sym typeface="+mn-lt"/>
              </a:endParaRPr>
            </a:p>
          </p:txBody>
        </p:sp>
      </p:grpSp>
      <p:sp>
        <p:nvSpPr>
          <p:cNvPr id="46" name="TextBox 13">
            <a:extLst>
              <a:ext uri="{FF2B5EF4-FFF2-40B4-BE49-F238E27FC236}">
                <a16:creationId xmlns:a16="http://schemas.microsoft.com/office/drawing/2014/main" id="{28D784AA-5309-4FF3-8B9A-FFD1B86ED9B1}"/>
              </a:ext>
            </a:extLst>
          </p:cNvPr>
          <p:cNvSpPr txBox="1"/>
          <p:nvPr/>
        </p:nvSpPr>
        <p:spPr>
          <a:xfrm>
            <a:off x="2139855" y="964403"/>
            <a:ext cx="1401112" cy="215444"/>
          </a:xfrm>
          <a:prstGeom prst="rect">
            <a:avLst/>
          </a:prstGeom>
          <a:noFill/>
          <a:ln w="9525">
            <a:noFill/>
            <a:miter/>
          </a:ln>
        </p:spPr>
        <p:txBody>
          <a:bodyPr wrap="square" lIns="0" tIns="0" rIns="0" bIns="0">
            <a:spAutoFit/>
          </a:bodyPr>
          <a:lstStyle/>
          <a:p>
            <a:pPr defTabSz="683419">
              <a:spcBef>
                <a:spcPct val="20000"/>
              </a:spcBef>
            </a:pPr>
            <a:r>
              <a:rPr lang="zh-CN" altLang="en-US" b="1" dirty="0">
                <a:solidFill>
                  <a:srgbClr val="1B4367"/>
                </a:solidFill>
                <a:cs typeface="+mn-ea"/>
                <a:sym typeface="+mn-lt"/>
              </a:rPr>
              <a:t>背景</a:t>
            </a:r>
          </a:p>
        </p:txBody>
      </p:sp>
      <p:sp>
        <p:nvSpPr>
          <p:cNvPr id="47" name="TextBox 13">
            <a:extLst>
              <a:ext uri="{FF2B5EF4-FFF2-40B4-BE49-F238E27FC236}">
                <a16:creationId xmlns:a16="http://schemas.microsoft.com/office/drawing/2014/main" id="{2D4925A8-BBB1-4BBD-8838-A43EC36B1314}"/>
              </a:ext>
            </a:extLst>
          </p:cNvPr>
          <p:cNvSpPr txBox="1"/>
          <p:nvPr/>
        </p:nvSpPr>
        <p:spPr>
          <a:xfrm>
            <a:off x="2139855" y="1239477"/>
            <a:ext cx="2157202" cy="1136593"/>
          </a:xfrm>
          <a:prstGeom prst="rect">
            <a:avLst/>
          </a:prstGeom>
          <a:noFill/>
          <a:ln w="9525">
            <a:noFill/>
            <a:miter/>
          </a:ln>
        </p:spPr>
        <p:txBody>
          <a:bodyPr wrap="square" lIns="0" tIns="0" rIns="0" bIns="0">
            <a:spAutoFit/>
          </a:bodyPr>
          <a:lstStyle/>
          <a:p>
            <a:pPr>
              <a:lnSpc>
                <a:spcPts val="1500"/>
              </a:lnSpc>
            </a:pPr>
            <a:r>
              <a:rPr lang="zh-CN" altLang="en-US" sz="1000" dirty="0">
                <a:solidFill>
                  <a:schemeClr val="tx1">
                    <a:lumMod val="75000"/>
                    <a:lumOff val="25000"/>
                  </a:schemeClr>
                </a:solidFill>
                <a:cs typeface="+mn-ea"/>
                <a:sym typeface="+mn-lt"/>
              </a:rPr>
              <a:t>本系统是期末实训的项目，建立一个学生选课系统，使选课排课管理工作规范化，系统化，程序化，提高信息处理的速度和准确性，能够及时、准确、有效的查询和修改选课排课相关信息。</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par>
                          <p:cTn id="16" fill="hold">
                            <p:stCondLst>
                              <p:cond delay="950"/>
                            </p:stCondLst>
                            <p:childTnLst>
                              <p:par>
                                <p:cTn id="17" presetID="53" presetClass="entr" presetSubtype="52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anim calcmode="lin" valueType="num">
                                      <p:cBhvr>
                                        <p:cTn id="22" dur="500" fill="hold"/>
                                        <p:tgtEl>
                                          <p:spTgt spid="7"/>
                                        </p:tgtEl>
                                        <p:attrNameLst>
                                          <p:attrName>ppt_x</p:attrName>
                                        </p:attrNameLst>
                                      </p:cBhvr>
                                      <p:tavLst>
                                        <p:tav tm="0">
                                          <p:val>
                                            <p:fltVal val="0.5"/>
                                          </p:val>
                                        </p:tav>
                                        <p:tav tm="100000">
                                          <p:val>
                                            <p:strVal val="#ppt_x"/>
                                          </p:val>
                                        </p:tav>
                                      </p:tavLst>
                                    </p:anim>
                                    <p:anim calcmode="lin" valueType="num">
                                      <p:cBhvr>
                                        <p:cTn id="23" dur="500" fill="hold"/>
                                        <p:tgtEl>
                                          <p:spTgt spid="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42" presetClass="entr" presetSubtype="0" fill="hold" grpId="0" nodeType="after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fade">
                                      <p:cBhvr>
                                        <p:cTn id="27" dur="500"/>
                                        <p:tgtEl>
                                          <p:spTgt spid="20493"/>
                                        </p:tgtEl>
                                      </p:cBhvr>
                                    </p:animEffect>
                                    <p:anim calcmode="lin" valueType="num">
                                      <p:cBhvr>
                                        <p:cTn id="28" dur="500" fill="hold"/>
                                        <p:tgtEl>
                                          <p:spTgt spid="20493"/>
                                        </p:tgtEl>
                                        <p:attrNameLst>
                                          <p:attrName>ppt_x</p:attrName>
                                        </p:attrNameLst>
                                      </p:cBhvr>
                                      <p:tavLst>
                                        <p:tav tm="0">
                                          <p:val>
                                            <p:strVal val="#ppt_x"/>
                                          </p:val>
                                        </p:tav>
                                        <p:tav tm="100000">
                                          <p:val>
                                            <p:strVal val="#ppt_x"/>
                                          </p:val>
                                        </p:tav>
                                      </p:tavLst>
                                    </p:anim>
                                    <p:anim calcmode="lin" valueType="num">
                                      <p:cBhvr>
                                        <p:cTn id="29" dur="500" fill="hold"/>
                                        <p:tgtEl>
                                          <p:spTgt spid="2049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494"/>
                                        </p:tgtEl>
                                        <p:attrNameLst>
                                          <p:attrName>style.visibility</p:attrName>
                                        </p:attrNameLst>
                                      </p:cBhvr>
                                      <p:to>
                                        <p:strVal val="visible"/>
                                      </p:to>
                                    </p:set>
                                    <p:animEffect transition="in" filter="fade">
                                      <p:cBhvr>
                                        <p:cTn id="32" dur="500"/>
                                        <p:tgtEl>
                                          <p:spTgt spid="20494"/>
                                        </p:tgtEl>
                                      </p:cBhvr>
                                    </p:animEffect>
                                    <p:anim calcmode="lin" valueType="num">
                                      <p:cBhvr>
                                        <p:cTn id="33" dur="500" fill="hold"/>
                                        <p:tgtEl>
                                          <p:spTgt spid="20494"/>
                                        </p:tgtEl>
                                        <p:attrNameLst>
                                          <p:attrName>ppt_x</p:attrName>
                                        </p:attrNameLst>
                                      </p:cBhvr>
                                      <p:tavLst>
                                        <p:tav tm="0">
                                          <p:val>
                                            <p:strVal val="#ppt_x"/>
                                          </p:val>
                                        </p:tav>
                                        <p:tav tm="100000">
                                          <p:val>
                                            <p:strVal val="#ppt_x"/>
                                          </p:val>
                                        </p:tav>
                                      </p:tavLst>
                                    </p:anim>
                                    <p:anim calcmode="lin" valueType="num">
                                      <p:cBhvr>
                                        <p:cTn id="34" dur="500" fill="hold"/>
                                        <p:tgtEl>
                                          <p:spTgt spid="20494"/>
                                        </p:tgtEl>
                                        <p:attrNameLst>
                                          <p:attrName>ppt_y</p:attrName>
                                        </p:attrNameLst>
                                      </p:cBhvr>
                                      <p:tavLst>
                                        <p:tav tm="0">
                                          <p:val>
                                            <p:strVal val="#ppt_y+.1"/>
                                          </p:val>
                                        </p:tav>
                                        <p:tav tm="100000">
                                          <p:val>
                                            <p:strVal val="#ppt_y"/>
                                          </p:val>
                                        </p:tav>
                                      </p:tavLst>
                                    </p:anim>
                                  </p:childTnLst>
                                </p:cTn>
                              </p:par>
                            </p:childTnLst>
                          </p:cTn>
                        </p:par>
                        <p:par>
                          <p:cTn id="35" fill="hold">
                            <p:stCondLst>
                              <p:cond delay="1950"/>
                            </p:stCondLst>
                            <p:childTnLst>
                              <p:par>
                                <p:cTn id="36" presetID="53" presetClass="entr" presetSubtype="528"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500" fill="hold"/>
                                        <p:tgtEl>
                                          <p:spTgt spid="4"/>
                                        </p:tgtEl>
                                        <p:attrNameLst>
                                          <p:attrName>ppt_w</p:attrName>
                                        </p:attrNameLst>
                                      </p:cBhvr>
                                      <p:tavLst>
                                        <p:tav tm="0">
                                          <p:val>
                                            <p:fltVal val="0"/>
                                          </p:val>
                                        </p:tav>
                                        <p:tav tm="100000">
                                          <p:val>
                                            <p:strVal val="#ppt_w"/>
                                          </p:val>
                                        </p:tav>
                                      </p:tavLst>
                                    </p:anim>
                                    <p:anim calcmode="lin" valueType="num">
                                      <p:cBhvr>
                                        <p:cTn id="39" dur="500" fill="hold"/>
                                        <p:tgtEl>
                                          <p:spTgt spid="4"/>
                                        </p:tgtEl>
                                        <p:attrNameLst>
                                          <p:attrName>ppt_h</p:attrName>
                                        </p:attrNameLst>
                                      </p:cBhvr>
                                      <p:tavLst>
                                        <p:tav tm="0">
                                          <p:val>
                                            <p:fltVal val="0"/>
                                          </p:val>
                                        </p:tav>
                                        <p:tav tm="100000">
                                          <p:val>
                                            <p:strVal val="#ppt_h"/>
                                          </p:val>
                                        </p:tav>
                                      </p:tavLst>
                                    </p:anim>
                                    <p:animEffect transition="in" filter="fade">
                                      <p:cBhvr>
                                        <p:cTn id="40" dur="500"/>
                                        <p:tgtEl>
                                          <p:spTgt spid="4"/>
                                        </p:tgtEl>
                                      </p:cBhvr>
                                    </p:animEffect>
                                    <p:anim calcmode="lin" valueType="num">
                                      <p:cBhvr>
                                        <p:cTn id="41" dur="500" fill="hold"/>
                                        <p:tgtEl>
                                          <p:spTgt spid="4"/>
                                        </p:tgtEl>
                                        <p:attrNameLst>
                                          <p:attrName>ppt_x</p:attrName>
                                        </p:attrNameLst>
                                      </p:cBhvr>
                                      <p:tavLst>
                                        <p:tav tm="0">
                                          <p:val>
                                            <p:fltVal val="0.5"/>
                                          </p:val>
                                        </p:tav>
                                        <p:tav tm="100000">
                                          <p:val>
                                            <p:strVal val="#ppt_x"/>
                                          </p:val>
                                        </p:tav>
                                      </p:tavLst>
                                    </p:anim>
                                    <p:anim calcmode="lin" valueType="num">
                                      <p:cBhvr>
                                        <p:cTn id="42" dur="500" fill="hold"/>
                                        <p:tgtEl>
                                          <p:spTgt spid="4"/>
                                        </p:tgtEl>
                                        <p:attrNameLst>
                                          <p:attrName>ppt_y</p:attrName>
                                        </p:attrNameLst>
                                      </p:cBhvr>
                                      <p:tavLst>
                                        <p:tav tm="0">
                                          <p:val>
                                            <p:fltVal val="0.5"/>
                                          </p:val>
                                        </p:tav>
                                        <p:tav tm="100000">
                                          <p:val>
                                            <p:strVal val="#ppt_y"/>
                                          </p:val>
                                        </p:tav>
                                      </p:tavLst>
                                    </p:anim>
                                  </p:childTnLst>
                                </p:cTn>
                              </p:par>
                            </p:childTnLst>
                          </p:cTn>
                        </p:par>
                        <p:par>
                          <p:cTn id="43" fill="hold">
                            <p:stCondLst>
                              <p:cond delay="2450"/>
                            </p:stCondLst>
                            <p:childTnLst>
                              <p:par>
                                <p:cTn id="44" presetID="42" presetClass="entr" presetSubtype="0"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anim calcmode="lin" valueType="num">
                                      <p:cBhvr>
                                        <p:cTn id="47" dur="500" fill="hold"/>
                                        <p:tgtEl>
                                          <p:spTgt spid="29"/>
                                        </p:tgtEl>
                                        <p:attrNameLst>
                                          <p:attrName>ppt_x</p:attrName>
                                        </p:attrNameLst>
                                      </p:cBhvr>
                                      <p:tavLst>
                                        <p:tav tm="0">
                                          <p:val>
                                            <p:strVal val="#ppt_x"/>
                                          </p:val>
                                        </p:tav>
                                        <p:tav tm="100000">
                                          <p:val>
                                            <p:strVal val="#ppt_x"/>
                                          </p:val>
                                        </p:tav>
                                      </p:tavLst>
                                    </p:anim>
                                    <p:anim calcmode="lin" valueType="num">
                                      <p:cBhvr>
                                        <p:cTn id="48" dur="500" fill="hold"/>
                                        <p:tgtEl>
                                          <p:spTgt spid="2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anim calcmode="lin" valueType="num">
                                      <p:cBhvr>
                                        <p:cTn id="52" dur="500" fill="hold"/>
                                        <p:tgtEl>
                                          <p:spTgt spid="30"/>
                                        </p:tgtEl>
                                        <p:attrNameLst>
                                          <p:attrName>ppt_x</p:attrName>
                                        </p:attrNameLst>
                                      </p:cBhvr>
                                      <p:tavLst>
                                        <p:tav tm="0">
                                          <p:val>
                                            <p:strVal val="#ppt_x"/>
                                          </p:val>
                                        </p:tav>
                                        <p:tav tm="100000">
                                          <p:val>
                                            <p:strVal val="#ppt_x"/>
                                          </p:val>
                                        </p:tav>
                                      </p:tavLst>
                                    </p:anim>
                                    <p:anim calcmode="lin" valueType="num">
                                      <p:cBhvr>
                                        <p:cTn id="53" dur="500" fill="hold"/>
                                        <p:tgtEl>
                                          <p:spTgt spid="30"/>
                                        </p:tgtEl>
                                        <p:attrNameLst>
                                          <p:attrName>ppt_y</p:attrName>
                                        </p:attrNameLst>
                                      </p:cBhvr>
                                      <p:tavLst>
                                        <p:tav tm="0">
                                          <p:val>
                                            <p:strVal val="#ppt_y+.1"/>
                                          </p:val>
                                        </p:tav>
                                        <p:tav tm="100000">
                                          <p:val>
                                            <p:strVal val="#ppt_y"/>
                                          </p:val>
                                        </p:tav>
                                      </p:tavLst>
                                    </p:anim>
                                  </p:childTnLst>
                                </p:cTn>
                              </p:par>
                            </p:childTnLst>
                          </p:cTn>
                        </p:par>
                        <p:par>
                          <p:cTn id="54" fill="hold">
                            <p:stCondLst>
                              <p:cond delay="2950"/>
                            </p:stCondLst>
                            <p:childTnLst>
                              <p:par>
                                <p:cTn id="55" presetID="53" presetClass="entr" presetSubtype="528"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500" fill="hold"/>
                                        <p:tgtEl>
                                          <p:spTgt spid="5"/>
                                        </p:tgtEl>
                                        <p:attrNameLst>
                                          <p:attrName>ppt_w</p:attrName>
                                        </p:attrNameLst>
                                      </p:cBhvr>
                                      <p:tavLst>
                                        <p:tav tm="0">
                                          <p:val>
                                            <p:fltVal val="0"/>
                                          </p:val>
                                        </p:tav>
                                        <p:tav tm="100000">
                                          <p:val>
                                            <p:strVal val="#ppt_w"/>
                                          </p:val>
                                        </p:tav>
                                      </p:tavLst>
                                    </p:anim>
                                    <p:anim calcmode="lin" valueType="num">
                                      <p:cBhvr>
                                        <p:cTn id="58" dur="500" fill="hold"/>
                                        <p:tgtEl>
                                          <p:spTgt spid="5"/>
                                        </p:tgtEl>
                                        <p:attrNameLst>
                                          <p:attrName>ppt_h</p:attrName>
                                        </p:attrNameLst>
                                      </p:cBhvr>
                                      <p:tavLst>
                                        <p:tav tm="0">
                                          <p:val>
                                            <p:fltVal val="0"/>
                                          </p:val>
                                        </p:tav>
                                        <p:tav tm="100000">
                                          <p:val>
                                            <p:strVal val="#ppt_h"/>
                                          </p:val>
                                        </p:tav>
                                      </p:tavLst>
                                    </p:anim>
                                    <p:animEffect transition="in" filter="fade">
                                      <p:cBhvr>
                                        <p:cTn id="59" dur="500"/>
                                        <p:tgtEl>
                                          <p:spTgt spid="5"/>
                                        </p:tgtEl>
                                      </p:cBhvr>
                                    </p:animEffect>
                                    <p:anim calcmode="lin" valueType="num">
                                      <p:cBhvr>
                                        <p:cTn id="60" dur="500" fill="hold"/>
                                        <p:tgtEl>
                                          <p:spTgt spid="5"/>
                                        </p:tgtEl>
                                        <p:attrNameLst>
                                          <p:attrName>ppt_x</p:attrName>
                                        </p:attrNameLst>
                                      </p:cBhvr>
                                      <p:tavLst>
                                        <p:tav tm="0">
                                          <p:val>
                                            <p:fltVal val="0.5"/>
                                          </p:val>
                                        </p:tav>
                                        <p:tav tm="100000">
                                          <p:val>
                                            <p:strVal val="#ppt_x"/>
                                          </p:val>
                                        </p:tav>
                                      </p:tavLst>
                                    </p:anim>
                                    <p:anim calcmode="lin" valueType="num">
                                      <p:cBhvr>
                                        <p:cTn id="61" dur="500" fill="hold"/>
                                        <p:tgtEl>
                                          <p:spTgt spid="5"/>
                                        </p:tgtEl>
                                        <p:attrNameLst>
                                          <p:attrName>ppt_y</p:attrName>
                                        </p:attrNameLst>
                                      </p:cBhvr>
                                      <p:tavLst>
                                        <p:tav tm="0">
                                          <p:val>
                                            <p:fltVal val="0.5"/>
                                          </p:val>
                                        </p:tav>
                                        <p:tav tm="100000">
                                          <p:val>
                                            <p:strVal val="#ppt_y"/>
                                          </p:val>
                                        </p:tav>
                                      </p:tavLst>
                                    </p:anim>
                                  </p:childTnLst>
                                </p:cTn>
                              </p:par>
                            </p:childTnLst>
                          </p:cTn>
                        </p:par>
                        <p:par>
                          <p:cTn id="62" fill="hold">
                            <p:stCondLst>
                              <p:cond delay="3450"/>
                            </p:stCondLst>
                            <p:childTnLst>
                              <p:par>
                                <p:cTn id="63" presetID="42" presetClass="entr" presetSubtype="0" fill="hold" grpId="0" nodeType="after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500"/>
                                        <p:tgtEl>
                                          <p:spTgt spid="31"/>
                                        </p:tgtEl>
                                      </p:cBhvr>
                                    </p:animEffect>
                                    <p:anim calcmode="lin" valueType="num">
                                      <p:cBhvr>
                                        <p:cTn id="66" dur="500" fill="hold"/>
                                        <p:tgtEl>
                                          <p:spTgt spid="31"/>
                                        </p:tgtEl>
                                        <p:attrNameLst>
                                          <p:attrName>ppt_x</p:attrName>
                                        </p:attrNameLst>
                                      </p:cBhvr>
                                      <p:tavLst>
                                        <p:tav tm="0">
                                          <p:val>
                                            <p:strVal val="#ppt_x"/>
                                          </p:val>
                                        </p:tav>
                                        <p:tav tm="100000">
                                          <p:val>
                                            <p:strVal val="#ppt_x"/>
                                          </p:val>
                                        </p:tav>
                                      </p:tavLst>
                                    </p:anim>
                                    <p:anim calcmode="lin" valueType="num">
                                      <p:cBhvr>
                                        <p:cTn id="67" dur="500" fill="hold"/>
                                        <p:tgtEl>
                                          <p:spTgt spid="31"/>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anim calcmode="lin" valueType="num">
                                      <p:cBhvr>
                                        <p:cTn id="71" dur="500" fill="hold"/>
                                        <p:tgtEl>
                                          <p:spTgt spid="32"/>
                                        </p:tgtEl>
                                        <p:attrNameLst>
                                          <p:attrName>ppt_x</p:attrName>
                                        </p:attrNameLst>
                                      </p:cBhvr>
                                      <p:tavLst>
                                        <p:tav tm="0">
                                          <p:val>
                                            <p:strVal val="#ppt_x"/>
                                          </p:val>
                                        </p:tav>
                                        <p:tav tm="100000">
                                          <p:val>
                                            <p:strVal val="#ppt_x"/>
                                          </p:val>
                                        </p:tav>
                                      </p:tavLst>
                                    </p:anim>
                                    <p:anim calcmode="lin" valueType="num">
                                      <p:cBhvr>
                                        <p:cTn id="72" dur="500" fill="hold"/>
                                        <p:tgtEl>
                                          <p:spTgt spid="32"/>
                                        </p:tgtEl>
                                        <p:attrNameLst>
                                          <p:attrName>ppt_y</p:attrName>
                                        </p:attrNameLst>
                                      </p:cBhvr>
                                      <p:tavLst>
                                        <p:tav tm="0">
                                          <p:val>
                                            <p:strVal val="#ppt_y+.1"/>
                                          </p:val>
                                        </p:tav>
                                        <p:tav tm="100000">
                                          <p:val>
                                            <p:strVal val="#ppt_y"/>
                                          </p:val>
                                        </p:tav>
                                      </p:tavLst>
                                    </p:anim>
                                  </p:childTnLst>
                                </p:cTn>
                              </p:par>
                            </p:childTnLst>
                          </p:cTn>
                        </p:par>
                        <p:par>
                          <p:cTn id="73" fill="hold">
                            <p:stCondLst>
                              <p:cond delay="3950"/>
                            </p:stCondLst>
                            <p:childTnLst>
                              <p:par>
                                <p:cTn id="74" presetID="53" presetClass="entr" presetSubtype="528" fill="hold" nodeType="afterEffect">
                                  <p:stCondLst>
                                    <p:cond delay="0"/>
                                  </p:stCondLst>
                                  <p:childTnLst>
                                    <p:set>
                                      <p:cBhvr>
                                        <p:cTn id="75" dur="1" fill="hold">
                                          <p:stCondLst>
                                            <p:cond delay="0"/>
                                          </p:stCondLst>
                                        </p:cTn>
                                        <p:tgtEl>
                                          <p:spTgt spid="43"/>
                                        </p:tgtEl>
                                        <p:attrNameLst>
                                          <p:attrName>style.visibility</p:attrName>
                                        </p:attrNameLst>
                                      </p:cBhvr>
                                      <p:to>
                                        <p:strVal val="visible"/>
                                      </p:to>
                                    </p:set>
                                    <p:anim calcmode="lin" valueType="num">
                                      <p:cBhvr>
                                        <p:cTn id="76" dur="500" fill="hold"/>
                                        <p:tgtEl>
                                          <p:spTgt spid="43"/>
                                        </p:tgtEl>
                                        <p:attrNameLst>
                                          <p:attrName>ppt_w</p:attrName>
                                        </p:attrNameLst>
                                      </p:cBhvr>
                                      <p:tavLst>
                                        <p:tav tm="0">
                                          <p:val>
                                            <p:fltVal val="0"/>
                                          </p:val>
                                        </p:tav>
                                        <p:tav tm="100000">
                                          <p:val>
                                            <p:strVal val="#ppt_w"/>
                                          </p:val>
                                        </p:tav>
                                      </p:tavLst>
                                    </p:anim>
                                    <p:anim calcmode="lin" valueType="num">
                                      <p:cBhvr>
                                        <p:cTn id="77" dur="500" fill="hold"/>
                                        <p:tgtEl>
                                          <p:spTgt spid="43"/>
                                        </p:tgtEl>
                                        <p:attrNameLst>
                                          <p:attrName>ppt_h</p:attrName>
                                        </p:attrNameLst>
                                      </p:cBhvr>
                                      <p:tavLst>
                                        <p:tav tm="0">
                                          <p:val>
                                            <p:fltVal val="0"/>
                                          </p:val>
                                        </p:tav>
                                        <p:tav tm="100000">
                                          <p:val>
                                            <p:strVal val="#ppt_h"/>
                                          </p:val>
                                        </p:tav>
                                      </p:tavLst>
                                    </p:anim>
                                    <p:animEffect transition="in" filter="fade">
                                      <p:cBhvr>
                                        <p:cTn id="78" dur="500"/>
                                        <p:tgtEl>
                                          <p:spTgt spid="43"/>
                                        </p:tgtEl>
                                      </p:cBhvr>
                                    </p:animEffect>
                                    <p:anim calcmode="lin" valueType="num">
                                      <p:cBhvr>
                                        <p:cTn id="79" dur="500" fill="hold"/>
                                        <p:tgtEl>
                                          <p:spTgt spid="43"/>
                                        </p:tgtEl>
                                        <p:attrNameLst>
                                          <p:attrName>ppt_x</p:attrName>
                                        </p:attrNameLst>
                                      </p:cBhvr>
                                      <p:tavLst>
                                        <p:tav tm="0">
                                          <p:val>
                                            <p:fltVal val="0.5"/>
                                          </p:val>
                                        </p:tav>
                                        <p:tav tm="100000">
                                          <p:val>
                                            <p:strVal val="#ppt_x"/>
                                          </p:val>
                                        </p:tav>
                                      </p:tavLst>
                                    </p:anim>
                                    <p:anim calcmode="lin" valueType="num">
                                      <p:cBhvr>
                                        <p:cTn id="80" dur="500" fill="hold"/>
                                        <p:tgtEl>
                                          <p:spTgt spid="43"/>
                                        </p:tgtEl>
                                        <p:attrNameLst>
                                          <p:attrName>ppt_y</p:attrName>
                                        </p:attrNameLst>
                                      </p:cBhvr>
                                      <p:tavLst>
                                        <p:tav tm="0">
                                          <p:val>
                                            <p:fltVal val="0.5"/>
                                          </p:val>
                                        </p:tav>
                                        <p:tav tm="100000">
                                          <p:val>
                                            <p:strVal val="#ppt_y"/>
                                          </p:val>
                                        </p:tav>
                                      </p:tavLst>
                                    </p:anim>
                                  </p:childTnLst>
                                </p:cTn>
                              </p:par>
                            </p:childTnLst>
                          </p:cTn>
                        </p:par>
                        <p:par>
                          <p:cTn id="81" fill="hold">
                            <p:stCondLst>
                              <p:cond delay="4450"/>
                            </p:stCondLst>
                            <p:childTnLst>
                              <p:par>
                                <p:cTn id="82" presetID="42" presetClass="entr" presetSubtype="0" fill="hold" grpId="0" nodeType="after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fade">
                                      <p:cBhvr>
                                        <p:cTn id="84" dur="500"/>
                                        <p:tgtEl>
                                          <p:spTgt spid="46"/>
                                        </p:tgtEl>
                                      </p:cBhvr>
                                    </p:animEffect>
                                    <p:anim calcmode="lin" valueType="num">
                                      <p:cBhvr>
                                        <p:cTn id="85" dur="500" fill="hold"/>
                                        <p:tgtEl>
                                          <p:spTgt spid="46"/>
                                        </p:tgtEl>
                                        <p:attrNameLst>
                                          <p:attrName>ppt_x</p:attrName>
                                        </p:attrNameLst>
                                      </p:cBhvr>
                                      <p:tavLst>
                                        <p:tav tm="0">
                                          <p:val>
                                            <p:strVal val="#ppt_x"/>
                                          </p:val>
                                        </p:tav>
                                        <p:tav tm="100000">
                                          <p:val>
                                            <p:strVal val="#ppt_x"/>
                                          </p:val>
                                        </p:tav>
                                      </p:tavLst>
                                    </p:anim>
                                    <p:anim calcmode="lin" valueType="num">
                                      <p:cBhvr>
                                        <p:cTn id="86" dur="500" fill="hold"/>
                                        <p:tgtEl>
                                          <p:spTgt spid="4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fade">
                                      <p:cBhvr>
                                        <p:cTn id="89" dur="500"/>
                                        <p:tgtEl>
                                          <p:spTgt spid="47"/>
                                        </p:tgtEl>
                                      </p:cBhvr>
                                    </p:animEffect>
                                    <p:anim calcmode="lin" valueType="num">
                                      <p:cBhvr>
                                        <p:cTn id="90" dur="500" fill="hold"/>
                                        <p:tgtEl>
                                          <p:spTgt spid="47"/>
                                        </p:tgtEl>
                                        <p:attrNameLst>
                                          <p:attrName>ppt_x</p:attrName>
                                        </p:attrNameLst>
                                      </p:cBhvr>
                                      <p:tavLst>
                                        <p:tav tm="0">
                                          <p:val>
                                            <p:strVal val="#ppt_x"/>
                                          </p:val>
                                        </p:tav>
                                        <p:tav tm="100000">
                                          <p:val>
                                            <p:strVal val="#ppt_x"/>
                                          </p:val>
                                        </p:tav>
                                      </p:tavLst>
                                    </p:anim>
                                    <p:anim calcmode="lin" valueType="num">
                                      <p:cBhvr>
                                        <p:cTn id="91" dur="5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3" grpId="0"/>
      <p:bldP spid="20494" grpId="0"/>
      <p:bldP spid="24" grpId="0"/>
      <p:bldP spid="29" grpId="0"/>
      <p:bldP spid="30" grpId="0"/>
      <p:bldP spid="31" grpId="0"/>
      <p:bldP spid="32" grpId="0"/>
      <p:bldP spid="46"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2"/>
          <p:cNvSpPr txBox="1"/>
          <p:nvPr/>
        </p:nvSpPr>
        <p:spPr>
          <a:xfrm>
            <a:off x="1906916" y="1188959"/>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400" b="1" dirty="0">
                <a:solidFill>
                  <a:srgbClr val="1B4367"/>
                </a:solidFill>
                <a:latin typeface="+mn-lt"/>
                <a:ea typeface="+mn-ea"/>
                <a:cs typeface="+mn-ea"/>
                <a:sym typeface="+mn-lt"/>
              </a:rPr>
              <a:t>VUE.js</a:t>
            </a:r>
            <a:r>
              <a:rPr lang="zh-CN" altLang="en-US" sz="1400" b="1" dirty="0">
                <a:solidFill>
                  <a:srgbClr val="1B4367"/>
                </a:solidFill>
                <a:latin typeface="+mn-lt"/>
                <a:ea typeface="+mn-ea"/>
                <a:cs typeface="+mn-ea"/>
                <a:sym typeface="+mn-lt"/>
              </a:rPr>
              <a:t>、</a:t>
            </a:r>
            <a:r>
              <a:rPr lang="en-US" altLang="zh-CN" sz="1400" b="1" dirty="0">
                <a:solidFill>
                  <a:srgbClr val="1B4367"/>
                </a:solidFill>
                <a:latin typeface="+mn-lt"/>
                <a:ea typeface="+mn-ea"/>
                <a:cs typeface="+mn-ea"/>
                <a:sym typeface="+mn-lt"/>
              </a:rPr>
              <a:t>VUECLI3</a:t>
            </a:r>
            <a:endParaRPr lang="zh-CN" altLang="en-US" sz="1400" b="1" dirty="0">
              <a:solidFill>
                <a:srgbClr val="1B4367"/>
              </a:solidFill>
              <a:latin typeface="+mn-lt"/>
              <a:ea typeface="+mn-ea"/>
              <a:cs typeface="+mn-ea"/>
              <a:sym typeface="+mn-lt"/>
            </a:endParaRPr>
          </a:p>
        </p:txBody>
      </p:sp>
      <p:sp>
        <p:nvSpPr>
          <p:cNvPr id="89" name="Text Placeholder 8"/>
          <p:cNvSpPr txBox="1"/>
          <p:nvPr/>
        </p:nvSpPr>
        <p:spPr>
          <a:xfrm>
            <a:off x="1906915" y="1520058"/>
            <a:ext cx="2446010" cy="90678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ts val="1500"/>
              </a:lnSpc>
            </a:pPr>
            <a:r>
              <a:rPr lang="en-US" altLang="zh-CN" sz="1000" b="1" dirty="0">
                <a:solidFill>
                  <a:schemeClr val="tx1"/>
                </a:solidFill>
                <a:cs typeface="+mn-ea"/>
                <a:sym typeface="+mn-lt"/>
              </a:rPr>
              <a:t>VUE.js</a:t>
            </a:r>
            <a:r>
              <a:rPr lang="en-US" altLang="zh-CN" sz="1000" dirty="0">
                <a:solidFill>
                  <a:schemeClr val="tx1"/>
                </a:solidFill>
              </a:rPr>
              <a:t> </a:t>
            </a:r>
            <a:r>
              <a:rPr lang="zh-CN" altLang="en-US" sz="1000" dirty="0">
                <a:solidFill>
                  <a:schemeClr val="tx1"/>
                </a:solidFill>
              </a:rPr>
              <a:t>是一个渐进式</a:t>
            </a:r>
            <a:br>
              <a:rPr lang="zh-CN" altLang="en-US" sz="1000" dirty="0">
                <a:solidFill>
                  <a:schemeClr val="tx1"/>
                </a:solidFill>
              </a:rPr>
            </a:br>
            <a:r>
              <a:rPr lang="en-US" altLang="zh-CN" sz="1000" dirty="0">
                <a:solidFill>
                  <a:schemeClr val="tx1"/>
                </a:solidFill>
              </a:rPr>
              <a:t>JavaScript </a:t>
            </a:r>
            <a:r>
              <a:rPr lang="zh-CN" altLang="en-US" sz="1000" dirty="0">
                <a:solidFill>
                  <a:schemeClr val="tx1"/>
                </a:solidFill>
              </a:rPr>
              <a:t>框架。</a:t>
            </a:r>
            <a:r>
              <a:rPr lang="en-US" altLang="zh-CN" sz="1000" dirty="0">
                <a:solidFill>
                  <a:schemeClr val="tx1"/>
                </a:solidFill>
                <a:cs typeface="+mn-ea"/>
                <a:sym typeface="+mn-lt"/>
              </a:rPr>
              <a:t> </a:t>
            </a:r>
            <a:r>
              <a:rPr lang="en-US" altLang="zh-CN" sz="1000" b="1" dirty="0">
                <a:solidFill>
                  <a:schemeClr val="tx1"/>
                </a:solidFill>
                <a:cs typeface="+mn-ea"/>
                <a:sym typeface="+mn-lt"/>
              </a:rPr>
              <a:t>VUECLI3</a:t>
            </a:r>
            <a:endParaRPr lang="zh-CN" altLang="en-US" sz="1000" dirty="0">
              <a:solidFill>
                <a:schemeClr val="tx1"/>
              </a:solidFill>
            </a:endParaRPr>
          </a:p>
          <a:p>
            <a:pPr>
              <a:lnSpc>
                <a:spcPts val="1500"/>
              </a:lnSpc>
            </a:pPr>
            <a:r>
              <a:rPr lang="zh-CN" altLang="en-US" sz="1000" dirty="0">
                <a:solidFill>
                  <a:schemeClr val="tx1"/>
                </a:solidFill>
                <a:cs typeface="+mn-ea"/>
                <a:sym typeface="+mn-lt"/>
              </a:rPr>
              <a:t>是一个脚手架工具</a:t>
            </a:r>
          </a:p>
        </p:txBody>
      </p:sp>
      <p:sp>
        <p:nvSpPr>
          <p:cNvPr id="2" name="Text Placeholder 2"/>
          <p:cNvSpPr txBox="1"/>
          <p:nvPr/>
        </p:nvSpPr>
        <p:spPr>
          <a:xfrm>
            <a:off x="1906916" y="2850357"/>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400" b="1" dirty="0">
                <a:solidFill>
                  <a:srgbClr val="1B4367"/>
                </a:solidFill>
                <a:latin typeface="+mn-lt"/>
                <a:ea typeface="+mn-ea"/>
                <a:cs typeface="+mn-ea"/>
                <a:sym typeface="+mn-lt"/>
              </a:rPr>
              <a:t>MYSQL</a:t>
            </a:r>
            <a:endParaRPr lang="zh-CN" altLang="en-US" sz="1400" b="1" dirty="0">
              <a:solidFill>
                <a:srgbClr val="1B4367"/>
              </a:solidFill>
              <a:latin typeface="+mn-lt"/>
              <a:ea typeface="+mn-ea"/>
              <a:cs typeface="+mn-ea"/>
              <a:sym typeface="+mn-lt"/>
            </a:endParaRPr>
          </a:p>
        </p:txBody>
      </p:sp>
      <p:sp>
        <p:nvSpPr>
          <p:cNvPr id="3" name="Text Placeholder 8"/>
          <p:cNvSpPr txBox="1"/>
          <p:nvPr/>
        </p:nvSpPr>
        <p:spPr>
          <a:xfrm>
            <a:off x="1906915" y="3195981"/>
            <a:ext cx="2446010" cy="90678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ts val="1500"/>
              </a:lnSpc>
            </a:pPr>
            <a:r>
              <a:rPr lang="zh-CN" altLang="en-US" sz="1000" dirty="0">
                <a:solidFill>
                  <a:schemeClr val="tx1">
                    <a:lumMod val="75000"/>
                    <a:lumOff val="25000"/>
                  </a:schemeClr>
                </a:solidFill>
                <a:cs typeface="+mn-ea"/>
                <a:sym typeface="+mn-lt"/>
              </a:rPr>
              <a:t>就是一个数据库</a:t>
            </a:r>
          </a:p>
        </p:txBody>
      </p:sp>
      <p:sp>
        <p:nvSpPr>
          <p:cNvPr id="37"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Idea</a:t>
            </a:r>
            <a:r>
              <a:rPr lang="zh-CN" altLang="en-US" sz="1700" b="1" dirty="0">
                <a:solidFill>
                  <a:srgbClr val="1B4367"/>
                </a:solidFill>
                <a:cs typeface="+mn-ea"/>
                <a:sym typeface="+mn-lt"/>
              </a:rPr>
              <a:t>工作环境的配置</a:t>
            </a:r>
          </a:p>
        </p:txBody>
      </p:sp>
      <p:grpSp>
        <p:nvGrpSpPr>
          <p:cNvPr id="18" name="组合 17"/>
          <p:cNvGrpSpPr/>
          <p:nvPr/>
        </p:nvGrpSpPr>
        <p:grpSpPr>
          <a:xfrm>
            <a:off x="1249193" y="1314056"/>
            <a:ext cx="602227" cy="602227"/>
            <a:chOff x="1201568" y="1323581"/>
            <a:chExt cx="602227" cy="602227"/>
          </a:xfrm>
          <a:solidFill>
            <a:schemeClr val="bg1"/>
          </a:solidFill>
        </p:grpSpPr>
        <p:sp>
          <p:nvSpPr>
            <p:cNvPr id="15" name="泪滴形 14"/>
            <p:cNvSpPr/>
            <p:nvPr/>
          </p:nvSpPr>
          <p:spPr>
            <a:xfrm>
              <a:off x="1201568" y="1323581"/>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370273" y="1442634"/>
              <a:ext cx="264816" cy="364121"/>
              <a:chOff x="6766243" y="2767965"/>
              <a:chExt cx="139700" cy="192088"/>
            </a:xfrm>
            <a:grpFill/>
          </p:grpSpPr>
          <p:sp>
            <p:nvSpPr>
              <p:cNvPr id="31762" name="Rectangle 27"/>
              <p:cNvSpPr/>
              <p:nvPr/>
            </p:nvSpPr>
            <p:spPr>
              <a:xfrm>
                <a:off x="6766243" y="2807653"/>
                <a:ext cx="22225" cy="152400"/>
              </a:xfrm>
              <a:prstGeom prst="rect">
                <a:avLst/>
              </a:prstGeom>
              <a:grpFill/>
              <a:ln w="9525">
                <a:noFill/>
                <a:miter/>
              </a:ln>
            </p:spPr>
            <p:txBody>
              <a:bodyPr/>
              <a:lstStyle/>
              <a:p>
                <a:pPr lvl="0" eaLnBrk="1" hangingPunct="1"/>
                <a:endParaRPr lang="zh-CN" altLang="en-US" dirty="0">
                  <a:cs typeface="+mn-ea"/>
                  <a:sym typeface="+mn-lt"/>
                </a:endParaRPr>
              </a:p>
            </p:txBody>
          </p:sp>
          <p:sp>
            <p:nvSpPr>
              <p:cNvPr id="31763" name="Rectangle 28"/>
              <p:cNvSpPr/>
              <p:nvPr/>
            </p:nvSpPr>
            <p:spPr>
              <a:xfrm>
                <a:off x="6807518" y="2783840"/>
                <a:ext cx="20637" cy="176213"/>
              </a:xfrm>
              <a:prstGeom prst="rect">
                <a:avLst/>
              </a:prstGeom>
              <a:grpFill/>
              <a:ln w="9525">
                <a:noFill/>
                <a:miter/>
              </a:ln>
            </p:spPr>
            <p:txBody>
              <a:bodyPr/>
              <a:lstStyle/>
              <a:p>
                <a:pPr lvl="0" eaLnBrk="1" hangingPunct="1"/>
                <a:endParaRPr lang="zh-CN" altLang="en-US" dirty="0">
                  <a:cs typeface="+mn-ea"/>
                  <a:sym typeface="+mn-lt"/>
                </a:endParaRPr>
              </a:p>
            </p:txBody>
          </p:sp>
          <p:sp>
            <p:nvSpPr>
              <p:cNvPr id="31764" name="Rectangle 29"/>
              <p:cNvSpPr/>
              <p:nvPr/>
            </p:nvSpPr>
            <p:spPr>
              <a:xfrm>
                <a:off x="6844030" y="2767965"/>
                <a:ext cx="22225" cy="192088"/>
              </a:xfrm>
              <a:prstGeom prst="rect">
                <a:avLst/>
              </a:prstGeom>
              <a:grpFill/>
              <a:ln w="9525">
                <a:noFill/>
                <a:miter/>
              </a:ln>
            </p:spPr>
            <p:txBody>
              <a:bodyPr/>
              <a:lstStyle/>
              <a:p>
                <a:pPr lvl="0" eaLnBrk="1" hangingPunct="1"/>
                <a:endParaRPr lang="zh-CN" altLang="en-US" dirty="0">
                  <a:cs typeface="+mn-ea"/>
                  <a:sym typeface="+mn-lt"/>
                </a:endParaRPr>
              </a:p>
            </p:txBody>
          </p:sp>
          <p:sp>
            <p:nvSpPr>
              <p:cNvPr id="31765" name="Rectangle 30"/>
              <p:cNvSpPr/>
              <p:nvPr/>
            </p:nvSpPr>
            <p:spPr>
              <a:xfrm>
                <a:off x="6882130" y="2866390"/>
                <a:ext cx="23813" cy="93663"/>
              </a:xfrm>
              <a:prstGeom prst="rect">
                <a:avLst/>
              </a:prstGeom>
              <a:grpFill/>
              <a:ln w="9525">
                <a:noFill/>
                <a:miter/>
              </a:ln>
            </p:spPr>
            <p:txBody>
              <a:bodyPr/>
              <a:lstStyle/>
              <a:p>
                <a:pPr lvl="0" eaLnBrk="1" hangingPunct="1"/>
                <a:endParaRPr lang="zh-CN" altLang="en-US" dirty="0">
                  <a:cs typeface="+mn-ea"/>
                  <a:sym typeface="+mn-lt"/>
                </a:endParaRPr>
              </a:p>
            </p:txBody>
          </p:sp>
        </p:grpSp>
      </p:grpSp>
      <p:grpSp>
        <p:nvGrpSpPr>
          <p:cNvPr id="19" name="组合 18"/>
          <p:cNvGrpSpPr/>
          <p:nvPr/>
        </p:nvGrpSpPr>
        <p:grpSpPr>
          <a:xfrm>
            <a:off x="1249193" y="2969162"/>
            <a:ext cx="602227" cy="602227"/>
            <a:chOff x="1201568" y="2978687"/>
            <a:chExt cx="602227" cy="602227"/>
          </a:xfrm>
          <a:solidFill>
            <a:schemeClr val="bg1"/>
          </a:solidFill>
        </p:grpSpPr>
        <p:sp>
          <p:nvSpPr>
            <p:cNvPr id="40" name="泪滴形 39"/>
            <p:cNvSpPr/>
            <p:nvPr/>
          </p:nvSpPr>
          <p:spPr>
            <a:xfrm>
              <a:off x="1201568" y="2978687"/>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61" name="Freeform 36"/>
            <p:cNvSpPr/>
            <p:nvPr/>
          </p:nvSpPr>
          <p:spPr>
            <a:xfrm>
              <a:off x="1311282" y="3111644"/>
              <a:ext cx="382799" cy="336313"/>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4" h="117">
                  <a:moveTo>
                    <a:pt x="134" y="20"/>
                  </a:moveTo>
                  <a:cubicBezTo>
                    <a:pt x="134" y="9"/>
                    <a:pt x="125" y="0"/>
                    <a:pt x="114" y="0"/>
                  </a:cubicBezTo>
                  <a:cubicBezTo>
                    <a:pt x="103" y="0"/>
                    <a:pt x="94" y="9"/>
                    <a:pt x="94" y="20"/>
                  </a:cubicBezTo>
                  <a:cubicBezTo>
                    <a:pt x="94" y="26"/>
                    <a:pt x="96" y="31"/>
                    <a:pt x="100" y="34"/>
                  </a:cubicBezTo>
                  <a:cubicBezTo>
                    <a:pt x="77" y="89"/>
                    <a:pt x="77" y="89"/>
                    <a:pt x="77" y="89"/>
                  </a:cubicBezTo>
                  <a:cubicBezTo>
                    <a:pt x="58" y="47"/>
                    <a:pt x="58" y="47"/>
                    <a:pt x="58" y="47"/>
                  </a:cubicBezTo>
                  <a:cubicBezTo>
                    <a:pt x="42" y="45"/>
                    <a:pt x="42" y="45"/>
                    <a:pt x="42" y="45"/>
                  </a:cubicBezTo>
                  <a:cubicBezTo>
                    <a:pt x="27" y="63"/>
                    <a:pt x="27" y="63"/>
                    <a:pt x="27" y="63"/>
                  </a:cubicBezTo>
                  <a:cubicBezTo>
                    <a:pt x="25" y="62"/>
                    <a:pt x="23" y="62"/>
                    <a:pt x="21" y="62"/>
                  </a:cubicBezTo>
                  <a:cubicBezTo>
                    <a:pt x="9" y="62"/>
                    <a:pt x="0" y="71"/>
                    <a:pt x="0" y="82"/>
                  </a:cubicBezTo>
                  <a:cubicBezTo>
                    <a:pt x="0" y="93"/>
                    <a:pt x="9" y="102"/>
                    <a:pt x="21" y="102"/>
                  </a:cubicBezTo>
                  <a:cubicBezTo>
                    <a:pt x="32" y="102"/>
                    <a:pt x="41" y="93"/>
                    <a:pt x="41" y="82"/>
                  </a:cubicBezTo>
                  <a:cubicBezTo>
                    <a:pt x="41" y="81"/>
                    <a:pt x="41" y="79"/>
                    <a:pt x="40" y="78"/>
                  </a:cubicBezTo>
                  <a:cubicBezTo>
                    <a:pt x="47" y="70"/>
                    <a:pt x="47" y="70"/>
                    <a:pt x="47" y="70"/>
                  </a:cubicBezTo>
                  <a:cubicBezTo>
                    <a:pt x="69" y="117"/>
                    <a:pt x="69" y="117"/>
                    <a:pt x="69" y="117"/>
                  </a:cubicBezTo>
                  <a:cubicBezTo>
                    <a:pt x="86" y="117"/>
                    <a:pt x="86" y="117"/>
                    <a:pt x="86" y="117"/>
                  </a:cubicBezTo>
                  <a:cubicBezTo>
                    <a:pt x="119" y="39"/>
                    <a:pt x="119" y="39"/>
                    <a:pt x="119" y="39"/>
                  </a:cubicBezTo>
                  <a:cubicBezTo>
                    <a:pt x="128" y="37"/>
                    <a:pt x="134" y="29"/>
                    <a:pt x="134" y="20"/>
                  </a:cubicBezTo>
                  <a:close/>
                </a:path>
              </a:pathLst>
            </a:custGeom>
            <a:grpFill/>
            <a:ln w="9525">
              <a:noFill/>
            </a:ln>
          </p:spPr>
          <p:txBody>
            <a:bodyPr/>
            <a:lstStyle/>
            <a:p>
              <a:endParaRPr lang="zh-CN" altLang="en-US">
                <a:cs typeface="+mn-ea"/>
                <a:sym typeface="+mn-lt"/>
              </a:endParaRPr>
            </a:p>
          </p:txBody>
        </p:sp>
      </p:grpSp>
      <p:sp>
        <p:nvSpPr>
          <p:cNvPr id="48" name="Text Placeholder 2"/>
          <p:cNvSpPr txBox="1"/>
          <p:nvPr/>
        </p:nvSpPr>
        <p:spPr>
          <a:xfrm>
            <a:off x="5450216" y="1188959"/>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400" b="1" dirty="0">
                <a:solidFill>
                  <a:srgbClr val="1B4367"/>
                </a:solidFill>
                <a:latin typeface="+mn-lt"/>
                <a:ea typeface="+mn-ea"/>
                <a:cs typeface="+mn-ea"/>
                <a:sym typeface="+mn-lt"/>
              </a:rPr>
              <a:t>node.JS</a:t>
            </a:r>
            <a:r>
              <a:rPr lang="zh-CN" altLang="en-US" sz="1400" b="1" dirty="0">
                <a:solidFill>
                  <a:srgbClr val="1B4367"/>
                </a:solidFill>
                <a:latin typeface="+mn-lt"/>
                <a:ea typeface="+mn-ea"/>
                <a:cs typeface="+mn-ea"/>
                <a:sym typeface="+mn-lt"/>
              </a:rPr>
              <a:t>、</a:t>
            </a:r>
            <a:r>
              <a:rPr lang="en-US" altLang="zh-CN" sz="1400" b="1" dirty="0">
                <a:solidFill>
                  <a:srgbClr val="1B4367"/>
                </a:solidFill>
                <a:latin typeface="+mn-lt"/>
                <a:ea typeface="+mn-ea"/>
                <a:cs typeface="+mn-ea"/>
                <a:sym typeface="+mn-lt"/>
              </a:rPr>
              <a:t>express</a:t>
            </a:r>
            <a:endParaRPr lang="zh-CN" altLang="en-US" sz="1400" b="1" dirty="0">
              <a:solidFill>
                <a:srgbClr val="1B4367"/>
              </a:solidFill>
              <a:latin typeface="+mn-lt"/>
              <a:ea typeface="+mn-ea"/>
              <a:cs typeface="+mn-ea"/>
              <a:sym typeface="+mn-lt"/>
            </a:endParaRPr>
          </a:p>
        </p:txBody>
      </p:sp>
      <p:sp>
        <p:nvSpPr>
          <p:cNvPr id="49" name="Text Placeholder 8"/>
          <p:cNvSpPr txBox="1"/>
          <p:nvPr/>
        </p:nvSpPr>
        <p:spPr>
          <a:xfrm>
            <a:off x="5450215" y="1520058"/>
            <a:ext cx="2446010" cy="90678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ts val="1500"/>
              </a:lnSpc>
            </a:pPr>
            <a:r>
              <a:rPr lang="en-US" altLang="zh-CN" dirty="0">
                <a:solidFill>
                  <a:schemeClr val="tx1"/>
                </a:solidFill>
              </a:rPr>
              <a:t>Node.js </a:t>
            </a:r>
            <a:r>
              <a:rPr lang="zh-CN" altLang="en-US" dirty="0">
                <a:solidFill>
                  <a:schemeClr val="tx1"/>
                </a:solidFill>
              </a:rPr>
              <a:t>是一个基于 </a:t>
            </a:r>
            <a:r>
              <a:rPr lang="en-US" altLang="zh-CN" dirty="0">
                <a:solidFill>
                  <a:schemeClr val="tx1"/>
                </a:solidFill>
              </a:rPr>
              <a:t>Chrome V8 </a:t>
            </a:r>
            <a:r>
              <a:rPr lang="zh-CN" altLang="en-US" dirty="0">
                <a:solidFill>
                  <a:schemeClr val="tx1"/>
                </a:solidFill>
              </a:rPr>
              <a:t>引擎的 </a:t>
            </a:r>
            <a:r>
              <a:rPr lang="en-US" altLang="zh-CN" dirty="0" err="1">
                <a:solidFill>
                  <a:schemeClr val="tx1"/>
                </a:solidFill>
              </a:rPr>
              <a:t>Javascript</a:t>
            </a:r>
            <a:r>
              <a:rPr lang="en-US" altLang="zh-CN" dirty="0">
                <a:solidFill>
                  <a:schemeClr val="tx1"/>
                </a:solidFill>
              </a:rPr>
              <a:t> </a:t>
            </a:r>
            <a:r>
              <a:rPr lang="zh-CN" altLang="en-US" dirty="0">
                <a:solidFill>
                  <a:schemeClr val="tx1"/>
                </a:solidFill>
              </a:rPr>
              <a:t>运行环境</a:t>
            </a:r>
            <a:endParaRPr lang="zh-CN" altLang="en-US" sz="1000" dirty="0">
              <a:solidFill>
                <a:schemeClr val="tx1"/>
              </a:solidFill>
              <a:cs typeface="+mn-ea"/>
              <a:sym typeface="+mn-lt"/>
            </a:endParaRPr>
          </a:p>
        </p:txBody>
      </p:sp>
      <p:sp>
        <p:nvSpPr>
          <p:cNvPr id="50" name="Text Placeholder 2"/>
          <p:cNvSpPr txBox="1"/>
          <p:nvPr/>
        </p:nvSpPr>
        <p:spPr>
          <a:xfrm>
            <a:off x="5450216" y="2850357"/>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endParaRPr lang="zh-CN" altLang="en-US" sz="1400" b="1" dirty="0">
              <a:solidFill>
                <a:srgbClr val="1B4367"/>
              </a:solidFill>
              <a:latin typeface="+mn-lt"/>
              <a:ea typeface="+mn-ea"/>
              <a:cs typeface="+mn-ea"/>
              <a:sym typeface="+mn-lt"/>
            </a:endParaRPr>
          </a:p>
        </p:txBody>
      </p:sp>
      <p:sp>
        <p:nvSpPr>
          <p:cNvPr id="51" name="Text Placeholder 8"/>
          <p:cNvSpPr txBox="1"/>
          <p:nvPr/>
        </p:nvSpPr>
        <p:spPr>
          <a:xfrm>
            <a:off x="5450215" y="3195981"/>
            <a:ext cx="2446010" cy="90678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ts val="1500"/>
              </a:lnSpc>
            </a:pPr>
            <a:endParaRPr lang="zh-CN" altLang="en-US" sz="1000" dirty="0">
              <a:solidFill>
                <a:schemeClr val="tx1">
                  <a:lumMod val="75000"/>
                  <a:lumOff val="25000"/>
                </a:schemeClr>
              </a:solidFill>
              <a:cs typeface="+mn-ea"/>
              <a:sym typeface="+mn-lt"/>
            </a:endParaRPr>
          </a:p>
        </p:txBody>
      </p:sp>
      <p:grpSp>
        <p:nvGrpSpPr>
          <p:cNvPr id="17" name="组合 16"/>
          <p:cNvGrpSpPr/>
          <p:nvPr/>
        </p:nvGrpSpPr>
        <p:grpSpPr>
          <a:xfrm>
            <a:off x="4792493" y="1314056"/>
            <a:ext cx="602227" cy="602227"/>
            <a:chOff x="4440068" y="1361681"/>
            <a:chExt cx="602227" cy="602227"/>
          </a:xfrm>
          <a:solidFill>
            <a:schemeClr val="bg1"/>
          </a:solidFill>
        </p:grpSpPr>
        <p:sp>
          <p:nvSpPr>
            <p:cNvPr id="52" name="泪滴形 51"/>
            <p:cNvSpPr/>
            <p:nvPr/>
          </p:nvSpPr>
          <p:spPr>
            <a:xfrm>
              <a:off x="4440068" y="1361681"/>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565190" y="1486803"/>
              <a:ext cx="351983" cy="351983"/>
              <a:chOff x="4953318" y="2640965"/>
              <a:chExt cx="227012" cy="227013"/>
            </a:xfrm>
            <a:grpFill/>
          </p:grpSpPr>
          <p:sp>
            <p:nvSpPr>
              <p:cNvPr id="31748" name="Freeform 21"/>
              <p:cNvSpPr/>
              <p:nvPr/>
            </p:nvSpPr>
            <p:spPr>
              <a:xfrm>
                <a:off x="4953318" y="2658428"/>
                <a:ext cx="211137" cy="209550"/>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129" h="128">
                    <a:moveTo>
                      <a:pt x="62" y="0"/>
                    </a:moveTo>
                    <a:cubicBezTo>
                      <a:pt x="48" y="1"/>
                      <a:pt x="35" y="7"/>
                      <a:pt x="24" y="18"/>
                    </a:cubicBezTo>
                    <a:cubicBezTo>
                      <a:pt x="0" y="42"/>
                      <a:pt x="0" y="80"/>
                      <a:pt x="24" y="104"/>
                    </a:cubicBezTo>
                    <a:cubicBezTo>
                      <a:pt x="48" y="128"/>
                      <a:pt x="87" y="128"/>
                      <a:pt x="111" y="104"/>
                    </a:cubicBezTo>
                    <a:cubicBezTo>
                      <a:pt x="122" y="94"/>
                      <a:pt x="127" y="80"/>
                      <a:pt x="129" y="66"/>
                    </a:cubicBezTo>
                    <a:cubicBezTo>
                      <a:pt x="62" y="66"/>
                      <a:pt x="62" y="66"/>
                      <a:pt x="62" y="66"/>
                    </a:cubicBezTo>
                    <a:lnTo>
                      <a:pt x="62" y="0"/>
                    </a:lnTo>
                    <a:close/>
                  </a:path>
                </a:pathLst>
              </a:custGeom>
              <a:grpFill/>
              <a:ln w="9525">
                <a:noFill/>
              </a:ln>
            </p:spPr>
            <p:txBody>
              <a:bodyPr/>
              <a:lstStyle/>
              <a:p>
                <a:endParaRPr lang="zh-CN" altLang="en-US">
                  <a:cs typeface="+mn-ea"/>
                  <a:sym typeface="+mn-lt"/>
                </a:endParaRPr>
              </a:p>
            </p:txBody>
          </p:sp>
          <p:sp>
            <p:nvSpPr>
              <p:cNvPr id="31749" name="Freeform 22"/>
              <p:cNvSpPr/>
              <p:nvPr/>
            </p:nvSpPr>
            <p:spPr>
              <a:xfrm>
                <a:off x="5070793" y="2640965"/>
                <a:ext cx="109537" cy="109538"/>
              </a:xfrm>
              <a:custGeom>
                <a:avLst/>
                <a:gdLst/>
                <a:ahLst/>
                <a:cxnLst>
                  <a:cxn ang="0">
                    <a:pos x="2147483647" y="2147483647"/>
                  </a:cxn>
                  <a:cxn ang="0">
                    <a:pos x="0" y="2147483647"/>
                  </a:cxn>
                  <a:cxn ang="0">
                    <a:pos x="0" y="2147483647"/>
                  </a:cxn>
                  <a:cxn ang="0">
                    <a:pos x="2147483647" y="2147483647"/>
                  </a:cxn>
                  <a:cxn ang="0">
                    <a:pos x="2147483647" y="2147483647"/>
                  </a:cxn>
                </a:cxnLst>
                <a:rect l="0" t="0" r="0" b="0"/>
                <a:pathLst>
                  <a:path w="68" h="68">
                    <a:moveTo>
                      <a:pt x="49" y="20"/>
                    </a:moveTo>
                    <a:cubicBezTo>
                      <a:pt x="35" y="6"/>
                      <a:pt x="18" y="0"/>
                      <a:pt x="0" y="2"/>
                    </a:cubicBezTo>
                    <a:cubicBezTo>
                      <a:pt x="0" y="68"/>
                      <a:pt x="0" y="68"/>
                      <a:pt x="0" y="68"/>
                    </a:cubicBezTo>
                    <a:cubicBezTo>
                      <a:pt x="66" y="68"/>
                      <a:pt x="66" y="68"/>
                      <a:pt x="66" y="68"/>
                    </a:cubicBezTo>
                    <a:cubicBezTo>
                      <a:pt x="68" y="51"/>
                      <a:pt x="62" y="33"/>
                      <a:pt x="49" y="20"/>
                    </a:cubicBezTo>
                    <a:close/>
                  </a:path>
                </a:pathLst>
              </a:custGeom>
              <a:grpFill/>
              <a:ln w="9525">
                <a:noFill/>
              </a:ln>
            </p:spPr>
            <p:txBody>
              <a:bodyPr/>
              <a:lstStyle/>
              <a:p>
                <a:endParaRPr lang="zh-CN" altLang="en-US">
                  <a:cs typeface="+mn-ea"/>
                  <a:sym typeface="+mn-lt"/>
                </a:endParaRPr>
              </a:p>
            </p:txBody>
          </p:sp>
        </p:grpSp>
      </p:gr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8C097D02-6DDB-466B-8641-E16A02DD6F9B}"/>
              </a:ext>
            </a:extLst>
          </p:cNvPr>
          <p:cNvPicPr>
            <a:picLocks noChangeAspect="1"/>
          </p:cNvPicPr>
          <p:nvPr/>
        </p:nvPicPr>
        <p:blipFill>
          <a:blip r:embed="rId3"/>
          <a:stretch>
            <a:fillRect/>
          </a:stretch>
        </p:blipFill>
        <p:spPr>
          <a:xfrm>
            <a:off x="3129920" y="2549119"/>
            <a:ext cx="5598323" cy="1405422"/>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300"/>
                                        <p:tgtEl>
                                          <p:spTgt spid="33"/>
                                        </p:tgtEl>
                                      </p:cBhvr>
                                    </p:animEffect>
                                  </p:childTnLst>
                                </p:cTn>
                              </p:par>
                            </p:childTnLst>
                          </p:cTn>
                        </p:par>
                        <p:par>
                          <p:cTn id="16" fill="hold">
                            <p:stCondLst>
                              <p:cond delay="1300"/>
                            </p:stCondLst>
                            <p:childTnLst>
                              <p:par>
                                <p:cTn id="17" presetID="53" presetClass="entr" presetSubtype="528"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anim calcmode="lin" valueType="num">
                                      <p:cBhvr>
                                        <p:cTn id="22" dur="500" fill="hold"/>
                                        <p:tgtEl>
                                          <p:spTgt spid="18"/>
                                        </p:tgtEl>
                                        <p:attrNameLst>
                                          <p:attrName>ppt_x</p:attrName>
                                        </p:attrNameLst>
                                      </p:cBhvr>
                                      <p:tavLst>
                                        <p:tav tm="0">
                                          <p:val>
                                            <p:fltVal val="0.5"/>
                                          </p:val>
                                        </p:tav>
                                        <p:tav tm="100000">
                                          <p:val>
                                            <p:strVal val="#ppt_x"/>
                                          </p:val>
                                        </p:tav>
                                      </p:tavLst>
                                    </p:anim>
                                    <p:anim calcmode="lin" valueType="num">
                                      <p:cBhvr>
                                        <p:cTn id="23" dur="500" fill="hold"/>
                                        <p:tgtEl>
                                          <p:spTgt spid="18"/>
                                        </p:tgtEl>
                                        <p:attrNameLst>
                                          <p:attrName>ppt_y</p:attrName>
                                        </p:attrNameLst>
                                      </p:cBhvr>
                                      <p:tavLst>
                                        <p:tav tm="0">
                                          <p:val>
                                            <p:fltVal val="0.5"/>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88"/>
                                        </p:tgtEl>
                                        <p:attrNameLst>
                                          <p:attrName>style.visibility</p:attrName>
                                        </p:attrNameLst>
                                      </p:cBhvr>
                                      <p:to>
                                        <p:strVal val="visible"/>
                                      </p:to>
                                    </p:set>
                                    <p:anim calcmode="lin" valueType="num">
                                      <p:cBhvr additive="base">
                                        <p:cTn id="26" dur="500" fill="hold"/>
                                        <p:tgtEl>
                                          <p:spTgt spid="88"/>
                                        </p:tgtEl>
                                        <p:attrNameLst>
                                          <p:attrName>ppt_x</p:attrName>
                                        </p:attrNameLst>
                                      </p:cBhvr>
                                      <p:tavLst>
                                        <p:tav tm="0">
                                          <p:val>
                                            <p:strVal val="1+#ppt_w/2"/>
                                          </p:val>
                                        </p:tav>
                                        <p:tav tm="100000">
                                          <p:val>
                                            <p:strVal val="#ppt_x"/>
                                          </p:val>
                                        </p:tav>
                                      </p:tavLst>
                                    </p:anim>
                                    <p:anim calcmode="lin" valueType="num">
                                      <p:cBhvr additive="base">
                                        <p:cTn id="27" dur="500" fill="hold"/>
                                        <p:tgtEl>
                                          <p:spTgt spid="88"/>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additive="base">
                                        <p:cTn id="30" dur="500" fill="hold"/>
                                        <p:tgtEl>
                                          <p:spTgt spid="89"/>
                                        </p:tgtEl>
                                        <p:attrNameLst>
                                          <p:attrName>ppt_x</p:attrName>
                                        </p:attrNameLst>
                                      </p:cBhvr>
                                      <p:tavLst>
                                        <p:tav tm="0">
                                          <p:val>
                                            <p:strVal val="1+#ppt_w/2"/>
                                          </p:val>
                                        </p:tav>
                                        <p:tav tm="100000">
                                          <p:val>
                                            <p:strVal val="#ppt_x"/>
                                          </p:val>
                                        </p:tav>
                                      </p:tavLst>
                                    </p:anim>
                                    <p:anim calcmode="lin" valueType="num">
                                      <p:cBhvr additive="base">
                                        <p:cTn id="31" dur="500" fill="hold"/>
                                        <p:tgtEl>
                                          <p:spTgt spid="89"/>
                                        </p:tgtEl>
                                        <p:attrNameLst>
                                          <p:attrName>ppt_y</p:attrName>
                                        </p:attrNameLst>
                                      </p:cBhvr>
                                      <p:tavLst>
                                        <p:tav tm="0">
                                          <p:val>
                                            <p:strVal val="#ppt_y"/>
                                          </p:val>
                                        </p:tav>
                                        <p:tav tm="100000">
                                          <p:val>
                                            <p:strVal val="#ppt_y"/>
                                          </p:val>
                                        </p:tav>
                                      </p:tavLst>
                                    </p:anim>
                                  </p:childTnLst>
                                </p:cTn>
                              </p:par>
                            </p:childTnLst>
                          </p:cTn>
                        </p:par>
                        <p:par>
                          <p:cTn id="32" fill="hold">
                            <p:stCondLst>
                              <p:cond delay="1800"/>
                            </p:stCondLst>
                            <p:childTnLst>
                              <p:par>
                                <p:cTn id="33" presetID="53" presetClass="entr" presetSubtype="528"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anim calcmode="lin" valueType="num">
                                      <p:cBhvr>
                                        <p:cTn id="38" dur="500" fill="hold"/>
                                        <p:tgtEl>
                                          <p:spTgt spid="19"/>
                                        </p:tgtEl>
                                        <p:attrNameLst>
                                          <p:attrName>ppt_x</p:attrName>
                                        </p:attrNameLst>
                                      </p:cBhvr>
                                      <p:tavLst>
                                        <p:tav tm="0">
                                          <p:val>
                                            <p:fltVal val="0.5"/>
                                          </p:val>
                                        </p:tav>
                                        <p:tav tm="100000">
                                          <p:val>
                                            <p:strVal val="#ppt_x"/>
                                          </p:val>
                                        </p:tav>
                                      </p:tavLst>
                                    </p:anim>
                                    <p:anim calcmode="lin" valueType="num">
                                      <p:cBhvr>
                                        <p:cTn id="39" dur="500" fill="hold"/>
                                        <p:tgtEl>
                                          <p:spTgt spid="19"/>
                                        </p:tgtEl>
                                        <p:attrNameLst>
                                          <p:attrName>ppt_y</p:attrName>
                                        </p:attrNameLst>
                                      </p:cBhvr>
                                      <p:tavLst>
                                        <p:tav tm="0">
                                          <p:val>
                                            <p:fltVal val="0.5"/>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1+#ppt_w/2"/>
                                          </p:val>
                                        </p:tav>
                                        <p:tav tm="100000">
                                          <p:val>
                                            <p:strVal val="#ppt_x"/>
                                          </p:val>
                                        </p:tav>
                                      </p:tavLst>
                                    </p:anim>
                                    <p:anim calcmode="lin" valueType="num">
                                      <p:cBhvr additive="base">
                                        <p:cTn id="43" dur="500" fill="hold"/>
                                        <p:tgtEl>
                                          <p:spTgt spid="2"/>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additive="base">
                                        <p:cTn id="46" dur="500" fill="hold"/>
                                        <p:tgtEl>
                                          <p:spTgt spid="3"/>
                                        </p:tgtEl>
                                        <p:attrNameLst>
                                          <p:attrName>ppt_x</p:attrName>
                                        </p:attrNameLst>
                                      </p:cBhvr>
                                      <p:tavLst>
                                        <p:tav tm="0">
                                          <p:val>
                                            <p:strVal val="1+#ppt_w/2"/>
                                          </p:val>
                                        </p:tav>
                                        <p:tav tm="100000">
                                          <p:val>
                                            <p:strVal val="#ppt_x"/>
                                          </p:val>
                                        </p:tav>
                                      </p:tavLst>
                                    </p:anim>
                                    <p:anim calcmode="lin" valueType="num">
                                      <p:cBhvr additive="base">
                                        <p:cTn id="47" dur="500" fill="hold"/>
                                        <p:tgtEl>
                                          <p:spTgt spid="3"/>
                                        </p:tgtEl>
                                        <p:attrNameLst>
                                          <p:attrName>ppt_y</p:attrName>
                                        </p:attrNameLst>
                                      </p:cBhvr>
                                      <p:tavLst>
                                        <p:tav tm="0">
                                          <p:val>
                                            <p:strVal val="#ppt_y"/>
                                          </p:val>
                                        </p:tav>
                                        <p:tav tm="100000">
                                          <p:val>
                                            <p:strVal val="#ppt_y"/>
                                          </p:val>
                                        </p:tav>
                                      </p:tavLst>
                                    </p:anim>
                                  </p:childTnLst>
                                </p:cTn>
                              </p:par>
                            </p:childTnLst>
                          </p:cTn>
                        </p:par>
                        <p:par>
                          <p:cTn id="48" fill="hold">
                            <p:stCondLst>
                              <p:cond delay="2300"/>
                            </p:stCondLst>
                            <p:childTnLst>
                              <p:par>
                                <p:cTn id="49" presetID="53" presetClass="entr" presetSubtype="528"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anim calcmode="lin" valueType="num">
                                      <p:cBhvr>
                                        <p:cTn id="54" dur="500" fill="hold"/>
                                        <p:tgtEl>
                                          <p:spTgt spid="17"/>
                                        </p:tgtEl>
                                        <p:attrNameLst>
                                          <p:attrName>ppt_x</p:attrName>
                                        </p:attrNameLst>
                                      </p:cBhvr>
                                      <p:tavLst>
                                        <p:tav tm="0">
                                          <p:val>
                                            <p:fltVal val="0.5"/>
                                          </p:val>
                                        </p:tav>
                                        <p:tav tm="100000">
                                          <p:val>
                                            <p:strVal val="#ppt_x"/>
                                          </p:val>
                                        </p:tav>
                                      </p:tavLst>
                                    </p:anim>
                                    <p:anim calcmode="lin" valueType="num">
                                      <p:cBhvr>
                                        <p:cTn id="55" dur="500" fill="hold"/>
                                        <p:tgtEl>
                                          <p:spTgt spid="17"/>
                                        </p:tgtEl>
                                        <p:attrNameLst>
                                          <p:attrName>ppt_y</p:attrName>
                                        </p:attrNameLst>
                                      </p:cBhvr>
                                      <p:tavLst>
                                        <p:tav tm="0">
                                          <p:val>
                                            <p:fltVal val="0.5"/>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anim calcmode="lin" valueType="num">
                                      <p:cBhvr additive="base">
                                        <p:cTn id="58" dur="500" fill="hold"/>
                                        <p:tgtEl>
                                          <p:spTgt spid="48"/>
                                        </p:tgtEl>
                                        <p:attrNameLst>
                                          <p:attrName>ppt_x</p:attrName>
                                        </p:attrNameLst>
                                      </p:cBhvr>
                                      <p:tavLst>
                                        <p:tav tm="0">
                                          <p:val>
                                            <p:strVal val="1+#ppt_w/2"/>
                                          </p:val>
                                        </p:tav>
                                        <p:tav tm="100000">
                                          <p:val>
                                            <p:strVal val="#ppt_x"/>
                                          </p:val>
                                        </p:tav>
                                      </p:tavLst>
                                    </p:anim>
                                    <p:anim calcmode="lin" valueType="num">
                                      <p:cBhvr additive="base">
                                        <p:cTn id="59" dur="500" fill="hold"/>
                                        <p:tgtEl>
                                          <p:spTgt spid="48"/>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additive="base">
                                        <p:cTn id="62" dur="500" fill="hold"/>
                                        <p:tgtEl>
                                          <p:spTgt spid="49"/>
                                        </p:tgtEl>
                                        <p:attrNameLst>
                                          <p:attrName>ppt_x</p:attrName>
                                        </p:attrNameLst>
                                      </p:cBhvr>
                                      <p:tavLst>
                                        <p:tav tm="0">
                                          <p:val>
                                            <p:strVal val="1+#ppt_w/2"/>
                                          </p:val>
                                        </p:tav>
                                        <p:tav tm="100000">
                                          <p:val>
                                            <p:strVal val="#ppt_x"/>
                                          </p:val>
                                        </p:tav>
                                      </p:tavLst>
                                    </p:anim>
                                    <p:anim calcmode="lin" valueType="num">
                                      <p:cBhvr additive="base">
                                        <p:cTn id="63" dur="500" fill="hold"/>
                                        <p:tgtEl>
                                          <p:spTgt spid="49"/>
                                        </p:tgtEl>
                                        <p:attrNameLst>
                                          <p:attrName>ppt_y</p:attrName>
                                        </p:attrNameLst>
                                      </p:cBhvr>
                                      <p:tavLst>
                                        <p:tav tm="0">
                                          <p:val>
                                            <p:strVal val="#ppt_y"/>
                                          </p:val>
                                        </p:tav>
                                        <p:tav tm="100000">
                                          <p:val>
                                            <p:strVal val="#ppt_y"/>
                                          </p:val>
                                        </p:tav>
                                      </p:tavLst>
                                    </p:anim>
                                  </p:childTnLst>
                                </p:cTn>
                              </p:par>
                              <p:par>
                                <p:cTn id="64" presetID="2" presetClass="entr" presetSubtype="2" fill="hold" grpId="0" nodeType="withEffect" nodePh="1">
                                  <p:stCondLst>
                                    <p:cond delay="0"/>
                                  </p:stCondLst>
                                  <p:endCondLst>
                                    <p:cond evt="begin" delay="0">
                                      <p:tn val="64"/>
                                    </p:cond>
                                  </p:endCondLst>
                                  <p:childTnLst>
                                    <p:set>
                                      <p:cBhvr>
                                        <p:cTn id="65" dur="1" fill="hold">
                                          <p:stCondLst>
                                            <p:cond delay="0"/>
                                          </p:stCondLst>
                                        </p:cTn>
                                        <p:tgtEl>
                                          <p:spTgt spid="50"/>
                                        </p:tgtEl>
                                        <p:attrNameLst>
                                          <p:attrName>style.visibility</p:attrName>
                                        </p:attrNameLst>
                                      </p:cBhvr>
                                      <p:to>
                                        <p:strVal val="visible"/>
                                      </p:to>
                                    </p:set>
                                    <p:anim calcmode="lin" valueType="num">
                                      <p:cBhvr additive="base">
                                        <p:cTn id="66" dur="500" fill="hold"/>
                                        <p:tgtEl>
                                          <p:spTgt spid="50"/>
                                        </p:tgtEl>
                                        <p:attrNameLst>
                                          <p:attrName>ppt_x</p:attrName>
                                        </p:attrNameLst>
                                      </p:cBhvr>
                                      <p:tavLst>
                                        <p:tav tm="0">
                                          <p:val>
                                            <p:strVal val="1+#ppt_w/2"/>
                                          </p:val>
                                        </p:tav>
                                        <p:tav tm="100000">
                                          <p:val>
                                            <p:strVal val="#ppt_x"/>
                                          </p:val>
                                        </p:tav>
                                      </p:tavLst>
                                    </p:anim>
                                    <p:anim calcmode="lin" valueType="num">
                                      <p:cBhvr additive="base">
                                        <p:cTn id="67" dur="500" fill="hold"/>
                                        <p:tgtEl>
                                          <p:spTgt spid="50"/>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nodePh="1">
                                  <p:stCondLst>
                                    <p:cond delay="0"/>
                                  </p:stCondLst>
                                  <p:endCondLst>
                                    <p:cond evt="begin" delay="0">
                                      <p:tn val="68"/>
                                    </p:cond>
                                  </p:endCondLst>
                                  <p:childTnLst>
                                    <p:set>
                                      <p:cBhvr>
                                        <p:cTn id="69" dur="1" fill="hold">
                                          <p:stCondLst>
                                            <p:cond delay="0"/>
                                          </p:stCondLst>
                                        </p:cTn>
                                        <p:tgtEl>
                                          <p:spTgt spid="51"/>
                                        </p:tgtEl>
                                        <p:attrNameLst>
                                          <p:attrName>style.visibility</p:attrName>
                                        </p:attrNameLst>
                                      </p:cBhvr>
                                      <p:to>
                                        <p:strVal val="visible"/>
                                      </p:to>
                                    </p:set>
                                    <p:anim calcmode="lin" valueType="num">
                                      <p:cBhvr additive="base">
                                        <p:cTn id="70" dur="500" fill="hold"/>
                                        <p:tgtEl>
                                          <p:spTgt spid="51"/>
                                        </p:tgtEl>
                                        <p:attrNameLst>
                                          <p:attrName>ppt_x</p:attrName>
                                        </p:attrNameLst>
                                      </p:cBhvr>
                                      <p:tavLst>
                                        <p:tav tm="0">
                                          <p:val>
                                            <p:strVal val="1+#ppt_w/2"/>
                                          </p:val>
                                        </p:tav>
                                        <p:tav tm="100000">
                                          <p:val>
                                            <p:strVal val="#ppt_x"/>
                                          </p:val>
                                        </p:tav>
                                      </p:tavLst>
                                    </p:anim>
                                    <p:anim calcmode="lin" valueType="num">
                                      <p:cBhvr additive="base">
                                        <p:cTn id="71"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2" grpId="0"/>
      <p:bldP spid="3" grpId="0"/>
      <p:bldP spid="37" grpId="0"/>
      <p:bldP spid="48" grpId="0"/>
      <p:bldP spid="49" grpId="0"/>
      <p:bldP spid="50" grpId="0"/>
      <p:bldP spid="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4" name="AutoShape 25"/>
          <p:cNvSpPr/>
          <p:nvPr/>
        </p:nvSpPr>
        <p:spPr>
          <a:xfrm rot="21558471">
            <a:off x="103257" y="1473447"/>
            <a:ext cx="2459831" cy="2236425"/>
          </a:xfrm>
          <a:custGeom>
            <a:avLst/>
            <a:gdLst/>
            <a:ahLst/>
            <a:cxnLst>
              <a:cxn ang="0">
                <a:pos x="1439048" y="1493224"/>
              </a:cxn>
              <a:cxn ang="0">
                <a:pos x="1439048" y="1493224"/>
              </a:cxn>
              <a:cxn ang="0">
                <a:pos x="1439048" y="1493224"/>
              </a:cxn>
              <a:cxn ang="0">
                <a:pos x="1439048" y="1493224"/>
              </a:cxn>
            </a:cxnLst>
            <a:rect l="0" t="0" r="0" b="0"/>
            <a:pathLst>
              <a:path w="21600" h="21600">
                <a:moveTo>
                  <a:pt x="15608" y="8670"/>
                </a:moveTo>
                <a:cubicBezTo>
                  <a:pt x="21599" y="8670"/>
                  <a:pt x="21599" y="8670"/>
                  <a:pt x="21599" y="8670"/>
                </a:cubicBezTo>
                <a:cubicBezTo>
                  <a:pt x="20496" y="4411"/>
                  <a:pt x="16554" y="1064"/>
                  <a:pt x="11982" y="608"/>
                </a:cubicBezTo>
                <a:cubicBezTo>
                  <a:pt x="11667" y="304"/>
                  <a:pt x="11351" y="0"/>
                  <a:pt x="10878" y="0"/>
                </a:cubicBezTo>
                <a:cubicBezTo>
                  <a:pt x="10405" y="0"/>
                  <a:pt x="10090" y="304"/>
                  <a:pt x="9775" y="608"/>
                </a:cubicBezTo>
                <a:cubicBezTo>
                  <a:pt x="5045" y="1064"/>
                  <a:pt x="1103" y="4259"/>
                  <a:pt x="0" y="8670"/>
                </a:cubicBezTo>
                <a:cubicBezTo>
                  <a:pt x="6148" y="8670"/>
                  <a:pt x="6148" y="8670"/>
                  <a:pt x="6148" y="8670"/>
                </a:cubicBezTo>
                <a:cubicBezTo>
                  <a:pt x="6148" y="3650"/>
                  <a:pt x="9144" y="1216"/>
                  <a:pt x="9775" y="760"/>
                </a:cubicBezTo>
                <a:cubicBezTo>
                  <a:pt x="9775" y="760"/>
                  <a:pt x="9775" y="760"/>
                  <a:pt x="9775" y="912"/>
                </a:cubicBezTo>
                <a:cubicBezTo>
                  <a:pt x="6464" y="4867"/>
                  <a:pt x="6937" y="8670"/>
                  <a:pt x="6937" y="8670"/>
                </a:cubicBezTo>
                <a:cubicBezTo>
                  <a:pt x="10090" y="8670"/>
                  <a:pt x="10090" y="8670"/>
                  <a:pt x="10090" y="8670"/>
                </a:cubicBezTo>
                <a:cubicBezTo>
                  <a:pt x="10090" y="18709"/>
                  <a:pt x="10090" y="18709"/>
                  <a:pt x="10090" y="18709"/>
                </a:cubicBezTo>
                <a:cubicBezTo>
                  <a:pt x="10090" y="19014"/>
                  <a:pt x="10090" y="19014"/>
                  <a:pt x="10090" y="19014"/>
                </a:cubicBezTo>
                <a:cubicBezTo>
                  <a:pt x="10090" y="19774"/>
                  <a:pt x="10090" y="19774"/>
                  <a:pt x="10090" y="19774"/>
                </a:cubicBezTo>
                <a:cubicBezTo>
                  <a:pt x="10090" y="20839"/>
                  <a:pt x="10878" y="21599"/>
                  <a:pt x="11982" y="21599"/>
                </a:cubicBezTo>
                <a:cubicBezTo>
                  <a:pt x="12928" y="21599"/>
                  <a:pt x="13874" y="20839"/>
                  <a:pt x="13874" y="19774"/>
                </a:cubicBezTo>
                <a:cubicBezTo>
                  <a:pt x="13874" y="19014"/>
                  <a:pt x="13874" y="19014"/>
                  <a:pt x="13874" y="19014"/>
                </a:cubicBezTo>
                <a:cubicBezTo>
                  <a:pt x="12455" y="19014"/>
                  <a:pt x="12455" y="19014"/>
                  <a:pt x="12455" y="19014"/>
                </a:cubicBezTo>
                <a:cubicBezTo>
                  <a:pt x="12455" y="19318"/>
                  <a:pt x="12455" y="19318"/>
                  <a:pt x="12455" y="19318"/>
                </a:cubicBezTo>
                <a:cubicBezTo>
                  <a:pt x="12455" y="19774"/>
                  <a:pt x="12455" y="19774"/>
                  <a:pt x="12455" y="19774"/>
                </a:cubicBezTo>
                <a:cubicBezTo>
                  <a:pt x="12455" y="20078"/>
                  <a:pt x="12297" y="20383"/>
                  <a:pt x="11982" y="20383"/>
                </a:cubicBezTo>
                <a:cubicBezTo>
                  <a:pt x="11667" y="20383"/>
                  <a:pt x="11351" y="20078"/>
                  <a:pt x="11351" y="19774"/>
                </a:cubicBezTo>
                <a:cubicBezTo>
                  <a:pt x="11351" y="19318"/>
                  <a:pt x="11351" y="19318"/>
                  <a:pt x="11351" y="19318"/>
                </a:cubicBezTo>
                <a:cubicBezTo>
                  <a:pt x="11351" y="19014"/>
                  <a:pt x="11351" y="19014"/>
                  <a:pt x="11351" y="19014"/>
                </a:cubicBezTo>
                <a:cubicBezTo>
                  <a:pt x="11351" y="17036"/>
                  <a:pt x="11351" y="17036"/>
                  <a:pt x="11351" y="17036"/>
                </a:cubicBezTo>
                <a:cubicBezTo>
                  <a:pt x="11351" y="8670"/>
                  <a:pt x="11351" y="8670"/>
                  <a:pt x="11351" y="8670"/>
                </a:cubicBezTo>
                <a:cubicBezTo>
                  <a:pt x="14820" y="8670"/>
                  <a:pt x="14820" y="8670"/>
                  <a:pt x="14820" y="8670"/>
                </a:cubicBezTo>
                <a:cubicBezTo>
                  <a:pt x="14820" y="8670"/>
                  <a:pt x="15293" y="4867"/>
                  <a:pt x="11982" y="912"/>
                </a:cubicBezTo>
                <a:cubicBezTo>
                  <a:pt x="11982" y="760"/>
                  <a:pt x="11982" y="760"/>
                  <a:pt x="11982" y="760"/>
                </a:cubicBezTo>
                <a:cubicBezTo>
                  <a:pt x="12613" y="1216"/>
                  <a:pt x="15608" y="3650"/>
                  <a:pt x="15608" y="8670"/>
                </a:cubicBezTo>
                <a:close/>
              </a:path>
            </a:pathLst>
          </a:custGeom>
          <a:solidFill>
            <a:srgbClr val="1B4367"/>
          </a:solidFill>
          <a:ln w="9525">
            <a:noFill/>
          </a:ln>
        </p:spPr>
        <p:txBody>
          <a:bodyPr lIns="68580" tIns="34290" rIns="68580" bIns="34290"/>
          <a:lstStyle/>
          <a:p>
            <a:endParaRPr lang="zh-CN" altLang="en-US">
              <a:solidFill>
                <a:schemeClr val="tx1">
                  <a:lumMod val="50000"/>
                  <a:lumOff val="50000"/>
                </a:schemeClr>
              </a:solidFill>
              <a:cs typeface="+mn-ea"/>
              <a:sym typeface="+mn-lt"/>
            </a:endParaRPr>
          </a:p>
        </p:txBody>
      </p:sp>
      <p:grpSp>
        <p:nvGrpSpPr>
          <p:cNvPr id="11" name="组合 10"/>
          <p:cNvGrpSpPr/>
          <p:nvPr/>
        </p:nvGrpSpPr>
        <p:grpSpPr>
          <a:xfrm>
            <a:off x="2507396" y="1155038"/>
            <a:ext cx="503873" cy="504825"/>
            <a:chOff x="5202" y="5131"/>
            <a:chExt cx="1058" cy="1060"/>
          </a:xfrm>
          <a:solidFill>
            <a:srgbClr val="1B4367"/>
          </a:solidFill>
        </p:grpSpPr>
        <p:sp>
          <p:nvSpPr>
            <p:cNvPr id="175117" name="Freeform 12"/>
            <p:cNvSpPr/>
            <p:nvPr/>
          </p:nvSpPr>
          <p:spPr>
            <a:xfrm>
              <a:off x="5202" y="5131"/>
              <a:ext cx="1058" cy="1061"/>
            </a:xfrm>
            <a:custGeom>
              <a:avLst/>
              <a:gdLst>
                <a:gd name="txL" fmla="*/ 0 w 271"/>
                <a:gd name="txT" fmla="*/ 0 h 271"/>
                <a:gd name="txR" fmla="*/ 271 w 271"/>
                <a:gd name="txB" fmla="*/ 271 h 271"/>
              </a:gdLst>
              <a:ahLst/>
              <a:cxnLst>
                <a:cxn ang="0">
                  <a:pos x="104722" y="74794"/>
                </a:cxn>
                <a:cxn ang="0">
                  <a:pos x="406465" y="103287"/>
                </a:cxn>
                <a:cxn ang="0">
                  <a:pos x="378066" y="406025"/>
                </a:cxn>
                <a:cxn ang="0">
                  <a:pos x="76323" y="377532"/>
                </a:cxn>
                <a:cxn ang="0">
                  <a:pos x="104722" y="74794"/>
                </a:cxn>
              </a:cxnLst>
              <a:rect l="txL" t="txT" r="txR" b="txB"/>
              <a:pathLst>
                <a:path w="271" h="271">
                  <a:moveTo>
                    <a:pt x="59" y="42"/>
                  </a:moveTo>
                  <a:cubicBezTo>
                    <a:pt x="110" y="0"/>
                    <a:pt x="186" y="7"/>
                    <a:pt x="229" y="58"/>
                  </a:cubicBezTo>
                  <a:cubicBezTo>
                    <a:pt x="271" y="110"/>
                    <a:pt x="264" y="186"/>
                    <a:pt x="213" y="228"/>
                  </a:cubicBezTo>
                  <a:cubicBezTo>
                    <a:pt x="161" y="271"/>
                    <a:pt x="85" y="264"/>
                    <a:pt x="43" y="212"/>
                  </a:cubicBezTo>
                  <a:cubicBezTo>
                    <a:pt x="0" y="161"/>
                    <a:pt x="7" y="85"/>
                    <a:pt x="59" y="42"/>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48" name="Freeform 43"/>
            <p:cNvSpPr/>
            <p:nvPr/>
          </p:nvSpPr>
          <p:spPr>
            <a:xfrm>
              <a:off x="5394" y="5396"/>
              <a:ext cx="628" cy="562"/>
            </a:xfrm>
            <a:custGeom>
              <a:avLst/>
              <a:gdLst>
                <a:gd name="txL" fmla="*/ 0 w 161"/>
                <a:gd name="txT" fmla="*/ 0 h 144"/>
                <a:gd name="txR" fmla="*/ 161 w 161"/>
                <a:gd name="txB" fmla="*/ 144 h 144"/>
              </a:gdLst>
              <a:ahLst/>
              <a:cxnLst>
                <a:cxn ang="0">
                  <a:pos x="141988" y="55022"/>
                </a:cxn>
                <a:cxn ang="0">
                  <a:pos x="70994" y="1775"/>
                </a:cxn>
                <a:cxn ang="0">
                  <a:pos x="5325" y="88746"/>
                </a:cxn>
                <a:cxn ang="0">
                  <a:pos x="140213" y="255588"/>
                </a:cxn>
                <a:cxn ang="0">
                  <a:pos x="280425" y="90521"/>
                </a:cxn>
                <a:cxn ang="0">
                  <a:pos x="214756" y="3550"/>
                </a:cxn>
                <a:cxn ang="0">
                  <a:pos x="141988" y="55022"/>
                </a:cxn>
              </a:cxnLst>
              <a:rect l="txL" t="txT" r="txR" b="txB"/>
              <a:pathLst>
                <a:path w="161" h="144">
                  <a:moveTo>
                    <a:pt x="80" y="31"/>
                  </a:moveTo>
                  <a:cubicBezTo>
                    <a:pt x="73" y="11"/>
                    <a:pt x="60" y="0"/>
                    <a:pt x="40" y="1"/>
                  </a:cubicBezTo>
                  <a:cubicBezTo>
                    <a:pt x="11" y="3"/>
                    <a:pt x="0" y="23"/>
                    <a:pt x="3" y="50"/>
                  </a:cubicBezTo>
                  <a:cubicBezTo>
                    <a:pt x="6" y="83"/>
                    <a:pt x="49" y="103"/>
                    <a:pt x="79" y="144"/>
                  </a:cubicBezTo>
                  <a:cubicBezTo>
                    <a:pt x="110" y="103"/>
                    <a:pt x="154" y="84"/>
                    <a:pt x="158" y="51"/>
                  </a:cubicBezTo>
                  <a:cubicBezTo>
                    <a:pt x="161" y="24"/>
                    <a:pt x="150" y="4"/>
                    <a:pt x="121" y="2"/>
                  </a:cubicBezTo>
                  <a:cubicBezTo>
                    <a:pt x="101" y="0"/>
                    <a:pt x="89" y="11"/>
                    <a:pt x="80" y="31"/>
                  </a:cubicBez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10" name="组合 9"/>
          <p:cNvGrpSpPr/>
          <p:nvPr/>
        </p:nvGrpSpPr>
        <p:grpSpPr>
          <a:xfrm>
            <a:off x="6912382" y="908340"/>
            <a:ext cx="506730" cy="506730"/>
            <a:chOff x="9978" y="7833"/>
            <a:chExt cx="1064" cy="1064"/>
          </a:xfrm>
          <a:solidFill>
            <a:srgbClr val="1B4367"/>
          </a:solidFill>
        </p:grpSpPr>
        <p:sp>
          <p:nvSpPr>
            <p:cNvPr id="175123" name="Freeform 18"/>
            <p:cNvSpPr/>
            <p:nvPr/>
          </p:nvSpPr>
          <p:spPr>
            <a:xfrm>
              <a:off x="9978" y="7833"/>
              <a:ext cx="1065" cy="1065"/>
            </a:xfrm>
            <a:custGeom>
              <a:avLst/>
              <a:gdLst>
                <a:gd name="txL" fmla="*/ 0 w 273"/>
                <a:gd name="txT" fmla="*/ 0 h 273"/>
                <a:gd name="txR" fmla="*/ 273 w 273"/>
                <a:gd name="txB" fmla="*/ 273 h 273"/>
              </a:gdLst>
              <a:ahLst/>
              <a:cxnLst>
                <a:cxn ang="0">
                  <a:pos x="168490" y="443396"/>
                </a:cxn>
                <a:cxn ang="0">
                  <a:pos x="40792" y="168490"/>
                </a:cxn>
                <a:cxn ang="0">
                  <a:pos x="317471" y="40792"/>
                </a:cxn>
                <a:cxn ang="0">
                  <a:pos x="443396" y="317471"/>
                </a:cxn>
                <a:cxn ang="0">
                  <a:pos x="168490" y="443396"/>
                </a:cxn>
              </a:cxnLst>
              <a:rect l="txL" t="txT" r="txR" b="txB"/>
              <a:pathLst>
                <a:path w="273" h="273">
                  <a:moveTo>
                    <a:pt x="95" y="250"/>
                  </a:moveTo>
                  <a:cubicBezTo>
                    <a:pt x="32" y="227"/>
                    <a:pt x="0" y="157"/>
                    <a:pt x="23" y="95"/>
                  </a:cubicBezTo>
                  <a:cubicBezTo>
                    <a:pt x="47" y="32"/>
                    <a:pt x="116" y="0"/>
                    <a:pt x="179" y="23"/>
                  </a:cubicBezTo>
                  <a:cubicBezTo>
                    <a:pt x="241" y="47"/>
                    <a:pt x="273" y="116"/>
                    <a:pt x="250" y="179"/>
                  </a:cubicBezTo>
                  <a:cubicBezTo>
                    <a:pt x="227" y="241"/>
                    <a:pt x="157" y="273"/>
                    <a:pt x="95" y="250"/>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58" name="Freeform 53"/>
            <p:cNvSpPr/>
            <p:nvPr/>
          </p:nvSpPr>
          <p:spPr>
            <a:xfrm>
              <a:off x="10251" y="8102"/>
              <a:ext cx="478" cy="321"/>
            </a:xfrm>
            <a:custGeom>
              <a:avLst/>
              <a:gdLst>
                <a:gd name="txL" fmla="*/ 0 w 123"/>
                <a:gd name="txT" fmla="*/ 0 h 82"/>
                <a:gd name="txR" fmla="*/ 123 w 123"/>
                <a:gd name="txB" fmla="*/ 82 h 82"/>
              </a:gdLst>
              <a:ahLst/>
              <a:cxnLst>
                <a:cxn ang="0">
                  <a:pos x="205111" y="46309"/>
                </a:cxn>
                <a:cxn ang="0">
                  <a:pos x="38900" y="46309"/>
                </a:cxn>
                <a:cxn ang="0">
                  <a:pos x="5305" y="146050"/>
                </a:cxn>
                <a:cxn ang="0">
                  <a:pos x="31828" y="94398"/>
                </a:cxn>
                <a:cxn ang="0">
                  <a:pos x="166210" y="85493"/>
                </a:cxn>
                <a:cxn ang="0">
                  <a:pos x="152065" y="99741"/>
                </a:cxn>
                <a:cxn ang="0">
                  <a:pos x="217488" y="99741"/>
                </a:cxn>
                <a:cxn ang="0">
                  <a:pos x="217488" y="32060"/>
                </a:cxn>
                <a:cxn ang="0">
                  <a:pos x="205111" y="46309"/>
                </a:cxn>
              </a:cxnLst>
              <a:rect l="txL" t="txT" r="txR" b="txB"/>
              <a:pathLst>
                <a:path w="123" h="82">
                  <a:moveTo>
                    <a:pt x="116" y="26"/>
                  </a:moveTo>
                  <a:cubicBezTo>
                    <a:pt x="90" y="0"/>
                    <a:pt x="48" y="0"/>
                    <a:pt x="22" y="26"/>
                  </a:cubicBezTo>
                  <a:cubicBezTo>
                    <a:pt x="7" y="41"/>
                    <a:pt x="0" y="62"/>
                    <a:pt x="3" y="82"/>
                  </a:cubicBezTo>
                  <a:cubicBezTo>
                    <a:pt x="5" y="71"/>
                    <a:pt x="10" y="61"/>
                    <a:pt x="18" y="53"/>
                  </a:cubicBezTo>
                  <a:cubicBezTo>
                    <a:pt x="39" y="33"/>
                    <a:pt x="71" y="31"/>
                    <a:pt x="94" y="48"/>
                  </a:cubicBezTo>
                  <a:cubicBezTo>
                    <a:pt x="86" y="56"/>
                    <a:pt x="86" y="56"/>
                    <a:pt x="86" y="56"/>
                  </a:cubicBezTo>
                  <a:cubicBezTo>
                    <a:pt x="123" y="56"/>
                    <a:pt x="123" y="56"/>
                    <a:pt x="123" y="56"/>
                  </a:cubicBezTo>
                  <a:cubicBezTo>
                    <a:pt x="123" y="18"/>
                    <a:pt x="123" y="18"/>
                    <a:pt x="123" y="18"/>
                  </a:cubicBezTo>
                  <a:lnTo>
                    <a:pt x="116" y="26"/>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sp>
          <p:nvSpPr>
            <p:cNvPr id="175159" name="Freeform 54"/>
            <p:cNvSpPr/>
            <p:nvPr/>
          </p:nvSpPr>
          <p:spPr>
            <a:xfrm>
              <a:off x="10303" y="8357"/>
              <a:ext cx="478" cy="318"/>
            </a:xfrm>
            <a:custGeom>
              <a:avLst/>
              <a:gdLst>
                <a:gd name="txL" fmla="*/ 0 w 123"/>
                <a:gd name="txT" fmla="*/ 0 h 81"/>
                <a:gd name="txR" fmla="*/ 123 w 123"/>
                <a:gd name="txB" fmla="*/ 81 h 81"/>
              </a:gdLst>
              <a:ahLst/>
              <a:cxnLst>
                <a:cxn ang="0">
                  <a:pos x="14145" y="98092"/>
                </a:cxn>
                <a:cxn ang="0">
                  <a:pos x="180355" y="98092"/>
                </a:cxn>
                <a:cxn ang="0">
                  <a:pos x="213951" y="0"/>
                </a:cxn>
                <a:cxn ang="0">
                  <a:pos x="185660" y="49938"/>
                </a:cxn>
                <a:cxn ang="0">
                  <a:pos x="53046" y="58855"/>
                </a:cxn>
                <a:cxn ang="0">
                  <a:pos x="67191" y="44587"/>
                </a:cxn>
                <a:cxn ang="0">
                  <a:pos x="0" y="44587"/>
                </a:cxn>
                <a:cxn ang="0">
                  <a:pos x="0" y="112360"/>
                </a:cxn>
                <a:cxn ang="0">
                  <a:pos x="14145" y="98092"/>
                </a:cxn>
              </a:cxnLst>
              <a:rect l="txL" t="txT" r="txR" b="txB"/>
              <a:pathLst>
                <a:path w="123" h="81">
                  <a:moveTo>
                    <a:pt x="8" y="55"/>
                  </a:moveTo>
                  <a:cubicBezTo>
                    <a:pt x="34" y="81"/>
                    <a:pt x="76" y="81"/>
                    <a:pt x="102" y="55"/>
                  </a:cubicBezTo>
                  <a:cubicBezTo>
                    <a:pt x="117" y="40"/>
                    <a:pt x="123" y="19"/>
                    <a:pt x="121" y="0"/>
                  </a:cubicBezTo>
                  <a:cubicBezTo>
                    <a:pt x="118" y="10"/>
                    <a:pt x="113" y="20"/>
                    <a:pt x="105" y="28"/>
                  </a:cubicBezTo>
                  <a:cubicBezTo>
                    <a:pt x="85" y="48"/>
                    <a:pt x="52" y="50"/>
                    <a:pt x="30" y="33"/>
                  </a:cubicBezTo>
                  <a:cubicBezTo>
                    <a:pt x="38" y="25"/>
                    <a:pt x="38" y="25"/>
                    <a:pt x="38" y="25"/>
                  </a:cubicBezTo>
                  <a:cubicBezTo>
                    <a:pt x="0" y="25"/>
                    <a:pt x="0" y="25"/>
                    <a:pt x="0" y="25"/>
                  </a:cubicBezTo>
                  <a:cubicBezTo>
                    <a:pt x="0" y="63"/>
                    <a:pt x="0" y="63"/>
                    <a:pt x="0" y="63"/>
                  </a:cubicBezTo>
                  <a:lnTo>
                    <a:pt x="8" y="55"/>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8" name="组合 7"/>
          <p:cNvGrpSpPr/>
          <p:nvPr/>
        </p:nvGrpSpPr>
        <p:grpSpPr>
          <a:xfrm>
            <a:off x="2509125" y="2245987"/>
            <a:ext cx="504825" cy="501968"/>
            <a:chOff x="8470" y="2554"/>
            <a:chExt cx="1060" cy="1054"/>
          </a:xfrm>
          <a:solidFill>
            <a:srgbClr val="1B4367"/>
          </a:solidFill>
        </p:grpSpPr>
        <p:sp>
          <p:nvSpPr>
            <p:cNvPr id="175113" name="Freeform 8"/>
            <p:cNvSpPr/>
            <p:nvPr/>
          </p:nvSpPr>
          <p:spPr>
            <a:xfrm>
              <a:off x="8470" y="2554"/>
              <a:ext cx="1061" cy="1054"/>
            </a:xfrm>
            <a:custGeom>
              <a:avLst/>
              <a:gdLst>
                <a:gd name="txL" fmla="*/ 0 w 271"/>
                <a:gd name="txT" fmla="*/ 0 h 271"/>
                <a:gd name="txR" fmla="*/ 271 w 271"/>
                <a:gd name="txB" fmla="*/ 271 h 271"/>
              </a:gdLst>
              <a:ahLst/>
              <a:cxnLst>
                <a:cxn ang="0">
                  <a:pos x="381094" y="77840"/>
                </a:cxn>
                <a:cxn ang="0">
                  <a:pos x="406025" y="378587"/>
                </a:cxn>
                <a:cxn ang="0">
                  <a:pos x="101506" y="403354"/>
                </a:cxn>
                <a:cxn ang="0">
                  <a:pos x="78356" y="100838"/>
                </a:cxn>
                <a:cxn ang="0">
                  <a:pos x="381094" y="77840"/>
                </a:cxn>
              </a:cxnLst>
              <a:rect l="txL" t="txT" r="txR" b="txB"/>
              <a:pathLst>
                <a:path w="271" h="271">
                  <a:moveTo>
                    <a:pt x="214" y="44"/>
                  </a:moveTo>
                  <a:cubicBezTo>
                    <a:pt x="265" y="87"/>
                    <a:pt x="271" y="163"/>
                    <a:pt x="228" y="214"/>
                  </a:cubicBezTo>
                  <a:cubicBezTo>
                    <a:pt x="184" y="265"/>
                    <a:pt x="108" y="271"/>
                    <a:pt x="57" y="228"/>
                  </a:cubicBezTo>
                  <a:cubicBezTo>
                    <a:pt x="7" y="184"/>
                    <a:pt x="0" y="108"/>
                    <a:pt x="44" y="57"/>
                  </a:cubicBezTo>
                  <a:cubicBezTo>
                    <a:pt x="87" y="7"/>
                    <a:pt x="163" y="0"/>
                    <a:pt x="214" y="44"/>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79" name="Freeform 87"/>
            <p:cNvSpPr>
              <a:spLocks noEditPoints="1"/>
            </p:cNvSpPr>
            <p:nvPr/>
          </p:nvSpPr>
          <p:spPr>
            <a:xfrm>
              <a:off x="8669" y="2847"/>
              <a:ext cx="712" cy="468"/>
            </a:xfrm>
            <a:custGeom>
              <a:avLst/>
              <a:gdLst>
                <a:gd name="txL" fmla="*/ 0 w 162"/>
                <a:gd name="txT" fmla="*/ 0 h 106"/>
                <a:gd name="txR" fmla="*/ 162 w 162"/>
                <a:gd name="txB" fmla="*/ 106 h 106"/>
              </a:gdLst>
              <a:ahLst/>
              <a:cxnLst>
                <a:cxn ang="0">
                  <a:pos x="323850" y="24082"/>
                </a:cxn>
                <a:cxn ang="0">
                  <a:pos x="173919" y="0"/>
                </a:cxn>
                <a:cxn ang="0">
                  <a:pos x="9995" y="24082"/>
                </a:cxn>
                <a:cxn ang="0">
                  <a:pos x="9995" y="110376"/>
                </a:cxn>
                <a:cxn ang="0">
                  <a:pos x="5997" y="120410"/>
                </a:cxn>
                <a:cxn ang="0">
                  <a:pos x="15993" y="132451"/>
                </a:cxn>
                <a:cxn ang="0">
                  <a:pos x="27987" y="120410"/>
                </a:cxn>
                <a:cxn ang="0">
                  <a:pos x="21990" y="110376"/>
                </a:cxn>
                <a:cxn ang="0">
                  <a:pos x="21990" y="56192"/>
                </a:cxn>
                <a:cxn ang="0">
                  <a:pos x="173919" y="78267"/>
                </a:cxn>
                <a:cxn ang="0">
                  <a:pos x="323850" y="54185"/>
                </a:cxn>
                <a:cxn ang="0">
                  <a:pos x="323850" y="24082"/>
                </a:cxn>
                <a:cxn ang="0">
                  <a:pos x="25988" y="136465"/>
                </a:cxn>
                <a:cxn ang="0">
                  <a:pos x="7996" y="136465"/>
                </a:cxn>
                <a:cxn ang="0">
                  <a:pos x="0" y="188643"/>
                </a:cxn>
                <a:cxn ang="0">
                  <a:pos x="5997" y="190650"/>
                </a:cxn>
                <a:cxn ang="0">
                  <a:pos x="7996" y="184629"/>
                </a:cxn>
                <a:cxn ang="0">
                  <a:pos x="7996" y="190650"/>
                </a:cxn>
                <a:cxn ang="0">
                  <a:pos x="17992" y="192657"/>
                </a:cxn>
                <a:cxn ang="0">
                  <a:pos x="19991" y="186636"/>
                </a:cxn>
                <a:cxn ang="0">
                  <a:pos x="21990" y="190650"/>
                </a:cxn>
                <a:cxn ang="0">
                  <a:pos x="23989" y="190650"/>
                </a:cxn>
                <a:cxn ang="0">
                  <a:pos x="25988" y="166568"/>
                </a:cxn>
                <a:cxn ang="0">
                  <a:pos x="27987" y="190650"/>
                </a:cxn>
                <a:cxn ang="0">
                  <a:pos x="33984" y="188643"/>
                </a:cxn>
                <a:cxn ang="0">
                  <a:pos x="25988" y="136465"/>
                </a:cxn>
                <a:cxn ang="0">
                  <a:pos x="59972" y="188643"/>
                </a:cxn>
                <a:cxn ang="0">
                  <a:pos x="59972" y="74253"/>
                </a:cxn>
                <a:cxn ang="0">
                  <a:pos x="173919" y="90308"/>
                </a:cxn>
                <a:cxn ang="0">
                  <a:pos x="281869" y="74253"/>
                </a:cxn>
                <a:cxn ang="0">
                  <a:pos x="281869" y="186636"/>
                </a:cxn>
                <a:cxn ang="0">
                  <a:pos x="171920" y="212725"/>
                </a:cxn>
                <a:cxn ang="0">
                  <a:pos x="59972" y="188643"/>
                </a:cxn>
              </a:cxnLst>
              <a:rect l="txL" t="txT" r="txR" b="txB"/>
              <a:pathLst>
                <a:path w="162" h="106">
                  <a:moveTo>
                    <a:pt x="162" y="12"/>
                  </a:moveTo>
                  <a:cubicBezTo>
                    <a:pt x="87" y="0"/>
                    <a:pt x="87" y="0"/>
                    <a:pt x="87" y="0"/>
                  </a:cubicBezTo>
                  <a:cubicBezTo>
                    <a:pt x="5" y="12"/>
                    <a:pt x="5" y="12"/>
                    <a:pt x="5" y="12"/>
                  </a:cubicBezTo>
                  <a:cubicBezTo>
                    <a:pt x="5" y="27"/>
                    <a:pt x="5" y="41"/>
                    <a:pt x="5" y="55"/>
                  </a:cubicBezTo>
                  <a:cubicBezTo>
                    <a:pt x="4" y="56"/>
                    <a:pt x="3" y="58"/>
                    <a:pt x="3" y="60"/>
                  </a:cubicBezTo>
                  <a:cubicBezTo>
                    <a:pt x="3" y="63"/>
                    <a:pt x="5" y="66"/>
                    <a:pt x="8" y="66"/>
                  </a:cubicBezTo>
                  <a:cubicBezTo>
                    <a:pt x="12" y="66"/>
                    <a:pt x="14" y="63"/>
                    <a:pt x="14" y="60"/>
                  </a:cubicBezTo>
                  <a:cubicBezTo>
                    <a:pt x="14" y="58"/>
                    <a:pt x="13" y="56"/>
                    <a:pt x="11" y="55"/>
                  </a:cubicBezTo>
                  <a:cubicBezTo>
                    <a:pt x="11" y="28"/>
                    <a:pt x="11" y="28"/>
                    <a:pt x="11" y="28"/>
                  </a:cubicBezTo>
                  <a:cubicBezTo>
                    <a:pt x="87" y="39"/>
                    <a:pt x="87" y="39"/>
                    <a:pt x="87" y="39"/>
                  </a:cubicBezTo>
                  <a:cubicBezTo>
                    <a:pt x="162" y="27"/>
                    <a:pt x="162" y="27"/>
                    <a:pt x="162" y="27"/>
                  </a:cubicBezTo>
                  <a:cubicBezTo>
                    <a:pt x="162" y="12"/>
                    <a:pt x="162" y="12"/>
                    <a:pt x="162" y="12"/>
                  </a:cubicBezTo>
                  <a:close/>
                  <a:moveTo>
                    <a:pt x="13" y="68"/>
                  </a:moveTo>
                  <a:cubicBezTo>
                    <a:pt x="10" y="69"/>
                    <a:pt x="7" y="69"/>
                    <a:pt x="4" y="68"/>
                  </a:cubicBezTo>
                  <a:cubicBezTo>
                    <a:pt x="3" y="77"/>
                    <a:pt x="1" y="85"/>
                    <a:pt x="0" y="94"/>
                  </a:cubicBezTo>
                  <a:cubicBezTo>
                    <a:pt x="1" y="94"/>
                    <a:pt x="2" y="94"/>
                    <a:pt x="3" y="95"/>
                  </a:cubicBezTo>
                  <a:cubicBezTo>
                    <a:pt x="4" y="92"/>
                    <a:pt x="4" y="92"/>
                    <a:pt x="4" y="92"/>
                  </a:cubicBezTo>
                  <a:cubicBezTo>
                    <a:pt x="4" y="95"/>
                    <a:pt x="4" y="95"/>
                    <a:pt x="4" y="95"/>
                  </a:cubicBezTo>
                  <a:cubicBezTo>
                    <a:pt x="6" y="95"/>
                    <a:pt x="8" y="96"/>
                    <a:pt x="9" y="96"/>
                  </a:cubicBezTo>
                  <a:cubicBezTo>
                    <a:pt x="10" y="93"/>
                    <a:pt x="10" y="93"/>
                    <a:pt x="10" y="93"/>
                  </a:cubicBezTo>
                  <a:cubicBezTo>
                    <a:pt x="11" y="95"/>
                    <a:pt x="11" y="95"/>
                    <a:pt x="11" y="95"/>
                  </a:cubicBezTo>
                  <a:cubicBezTo>
                    <a:pt x="12" y="95"/>
                    <a:pt x="12" y="95"/>
                    <a:pt x="12" y="95"/>
                  </a:cubicBezTo>
                  <a:cubicBezTo>
                    <a:pt x="13" y="83"/>
                    <a:pt x="13" y="83"/>
                    <a:pt x="13" y="83"/>
                  </a:cubicBezTo>
                  <a:cubicBezTo>
                    <a:pt x="14" y="95"/>
                    <a:pt x="14" y="95"/>
                    <a:pt x="14" y="95"/>
                  </a:cubicBezTo>
                  <a:cubicBezTo>
                    <a:pt x="15" y="94"/>
                    <a:pt x="16" y="94"/>
                    <a:pt x="17" y="94"/>
                  </a:cubicBezTo>
                  <a:cubicBezTo>
                    <a:pt x="16" y="85"/>
                    <a:pt x="14" y="77"/>
                    <a:pt x="13" y="68"/>
                  </a:cubicBezTo>
                  <a:close/>
                  <a:moveTo>
                    <a:pt x="30" y="94"/>
                  </a:moveTo>
                  <a:cubicBezTo>
                    <a:pt x="30" y="37"/>
                    <a:pt x="30" y="37"/>
                    <a:pt x="30" y="37"/>
                  </a:cubicBezTo>
                  <a:cubicBezTo>
                    <a:pt x="87" y="45"/>
                    <a:pt x="87" y="45"/>
                    <a:pt x="87" y="45"/>
                  </a:cubicBezTo>
                  <a:cubicBezTo>
                    <a:pt x="141" y="37"/>
                    <a:pt x="141" y="37"/>
                    <a:pt x="141" y="37"/>
                  </a:cubicBezTo>
                  <a:cubicBezTo>
                    <a:pt x="141" y="93"/>
                    <a:pt x="141" y="93"/>
                    <a:pt x="141" y="93"/>
                  </a:cubicBezTo>
                  <a:cubicBezTo>
                    <a:pt x="122" y="93"/>
                    <a:pt x="104" y="98"/>
                    <a:pt x="86" y="106"/>
                  </a:cubicBezTo>
                  <a:cubicBezTo>
                    <a:pt x="68" y="97"/>
                    <a:pt x="49" y="94"/>
                    <a:pt x="30" y="94"/>
                  </a:cubicBez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5" name="组合 4"/>
          <p:cNvGrpSpPr/>
          <p:nvPr/>
        </p:nvGrpSpPr>
        <p:grpSpPr>
          <a:xfrm>
            <a:off x="3953775" y="908340"/>
            <a:ext cx="450533" cy="452438"/>
            <a:chOff x="4704" y="4364"/>
            <a:chExt cx="946" cy="950"/>
          </a:xfrm>
          <a:solidFill>
            <a:srgbClr val="1B4367"/>
          </a:solidFill>
        </p:grpSpPr>
        <p:sp>
          <p:nvSpPr>
            <p:cNvPr id="175115" name="Freeform 10"/>
            <p:cNvSpPr/>
            <p:nvPr/>
          </p:nvSpPr>
          <p:spPr>
            <a:xfrm>
              <a:off x="4704" y="4364"/>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51" name="Freeform 46"/>
            <p:cNvSpPr>
              <a:spLocks noEditPoints="1"/>
            </p:cNvSpPr>
            <p:nvPr/>
          </p:nvSpPr>
          <p:spPr>
            <a:xfrm>
              <a:off x="4994" y="4517"/>
              <a:ext cx="367" cy="642"/>
            </a:xfrm>
            <a:custGeom>
              <a:avLst/>
              <a:gdLst>
                <a:gd name="txL" fmla="*/ 0 w 94"/>
                <a:gd name="txT" fmla="*/ 0 h 165"/>
                <a:gd name="txR" fmla="*/ 94 w 94"/>
                <a:gd name="txB" fmla="*/ 165 h 165"/>
              </a:gdLst>
              <a:ahLst/>
              <a:cxnLst>
                <a:cxn ang="0">
                  <a:pos x="147181" y="0"/>
                </a:cxn>
                <a:cxn ang="0">
                  <a:pos x="17733" y="0"/>
                </a:cxn>
                <a:cxn ang="0">
                  <a:pos x="0" y="19473"/>
                </a:cxn>
                <a:cxn ang="0">
                  <a:pos x="0" y="272627"/>
                </a:cxn>
                <a:cxn ang="0">
                  <a:pos x="17733" y="292100"/>
                </a:cxn>
                <a:cxn ang="0">
                  <a:pos x="147181" y="292100"/>
                </a:cxn>
                <a:cxn ang="0">
                  <a:pos x="166687" y="272627"/>
                </a:cxn>
                <a:cxn ang="0">
                  <a:pos x="166687" y="19473"/>
                </a:cxn>
                <a:cxn ang="0">
                  <a:pos x="147181" y="0"/>
                </a:cxn>
                <a:cxn ang="0">
                  <a:pos x="56745" y="21244"/>
                </a:cxn>
                <a:cxn ang="0">
                  <a:pos x="109942" y="21244"/>
                </a:cxn>
                <a:cxn ang="0">
                  <a:pos x="109942" y="28325"/>
                </a:cxn>
                <a:cxn ang="0">
                  <a:pos x="56745" y="28325"/>
                </a:cxn>
                <a:cxn ang="0">
                  <a:pos x="56745" y="21244"/>
                </a:cxn>
                <a:cxn ang="0">
                  <a:pos x="83344" y="279708"/>
                </a:cxn>
                <a:cxn ang="0">
                  <a:pos x="72704" y="269086"/>
                </a:cxn>
                <a:cxn ang="0">
                  <a:pos x="83344" y="260235"/>
                </a:cxn>
                <a:cxn ang="0">
                  <a:pos x="93983" y="269086"/>
                </a:cxn>
                <a:cxn ang="0">
                  <a:pos x="83344" y="279708"/>
                </a:cxn>
                <a:cxn ang="0">
                  <a:pos x="154274" y="244302"/>
                </a:cxn>
                <a:cxn ang="0">
                  <a:pos x="12413" y="244302"/>
                </a:cxn>
                <a:cxn ang="0">
                  <a:pos x="12413" y="46028"/>
                </a:cxn>
                <a:cxn ang="0">
                  <a:pos x="154274" y="46028"/>
                </a:cxn>
                <a:cxn ang="0">
                  <a:pos x="154274" y="244302"/>
                </a:cxn>
              </a:cxnLst>
              <a:rect l="txL" t="txT" r="txR" b="txB"/>
              <a:pathLst>
                <a:path w="94" h="165">
                  <a:moveTo>
                    <a:pt x="83" y="0"/>
                  </a:moveTo>
                  <a:cubicBezTo>
                    <a:pt x="10" y="0"/>
                    <a:pt x="10" y="0"/>
                    <a:pt x="10" y="0"/>
                  </a:cubicBezTo>
                  <a:cubicBezTo>
                    <a:pt x="5" y="0"/>
                    <a:pt x="0" y="5"/>
                    <a:pt x="0" y="11"/>
                  </a:cubicBezTo>
                  <a:cubicBezTo>
                    <a:pt x="0" y="154"/>
                    <a:pt x="0" y="154"/>
                    <a:pt x="0" y="154"/>
                  </a:cubicBezTo>
                  <a:cubicBezTo>
                    <a:pt x="0" y="160"/>
                    <a:pt x="5" y="165"/>
                    <a:pt x="10" y="165"/>
                  </a:cubicBezTo>
                  <a:cubicBezTo>
                    <a:pt x="83" y="165"/>
                    <a:pt x="83" y="165"/>
                    <a:pt x="83" y="165"/>
                  </a:cubicBezTo>
                  <a:cubicBezTo>
                    <a:pt x="89" y="165"/>
                    <a:pt x="94" y="160"/>
                    <a:pt x="94" y="154"/>
                  </a:cubicBezTo>
                  <a:cubicBezTo>
                    <a:pt x="94" y="11"/>
                    <a:pt x="94" y="11"/>
                    <a:pt x="94" y="11"/>
                  </a:cubicBezTo>
                  <a:cubicBezTo>
                    <a:pt x="94" y="5"/>
                    <a:pt x="89" y="0"/>
                    <a:pt x="83" y="0"/>
                  </a:cubicBezTo>
                  <a:close/>
                  <a:moveTo>
                    <a:pt x="32" y="12"/>
                  </a:moveTo>
                  <a:cubicBezTo>
                    <a:pt x="62" y="12"/>
                    <a:pt x="62" y="12"/>
                    <a:pt x="62" y="12"/>
                  </a:cubicBezTo>
                  <a:cubicBezTo>
                    <a:pt x="62" y="16"/>
                    <a:pt x="62" y="16"/>
                    <a:pt x="62" y="16"/>
                  </a:cubicBezTo>
                  <a:cubicBezTo>
                    <a:pt x="32" y="16"/>
                    <a:pt x="32" y="16"/>
                    <a:pt x="32" y="16"/>
                  </a:cubicBezTo>
                  <a:lnTo>
                    <a:pt x="32" y="12"/>
                  </a:lnTo>
                  <a:close/>
                  <a:moveTo>
                    <a:pt x="47" y="158"/>
                  </a:moveTo>
                  <a:cubicBezTo>
                    <a:pt x="44" y="158"/>
                    <a:pt x="41" y="156"/>
                    <a:pt x="41" y="152"/>
                  </a:cubicBezTo>
                  <a:cubicBezTo>
                    <a:pt x="41" y="149"/>
                    <a:pt x="44" y="147"/>
                    <a:pt x="47" y="147"/>
                  </a:cubicBezTo>
                  <a:cubicBezTo>
                    <a:pt x="50" y="147"/>
                    <a:pt x="53" y="149"/>
                    <a:pt x="53" y="152"/>
                  </a:cubicBezTo>
                  <a:cubicBezTo>
                    <a:pt x="53" y="156"/>
                    <a:pt x="50" y="158"/>
                    <a:pt x="47" y="158"/>
                  </a:cubicBezTo>
                  <a:close/>
                  <a:moveTo>
                    <a:pt x="87" y="138"/>
                  </a:moveTo>
                  <a:cubicBezTo>
                    <a:pt x="7" y="138"/>
                    <a:pt x="7" y="138"/>
                    <a:pt x="7" y="138"/>
                  </a:cubicBezTo>
                  <a:cubicBezTo>
                    <a:pt x="7" y="26"/>
                    <a:pt x="7" y="26"/>
                    <a:pt x="7" y="26"/>
                  </a:cubicBezTo>
                  <a:cubicBezTo>
                    <a:pt x="87" y="26"/>
                    <a:pt x="87" y="26"/>
                    <a:pt x="87" y="26"/>
                  </a:cubicBezTo>
                  <a:lnTo>
                    <a:pt x="87" y="138"/>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15" name="组合 14"/>
          <p:cNvGrpSpPr/>
          <p:nvPr/>
        </p:nvGrpSpPr>
        <p:grpSpPr>
          <a:xfrm>
            <a:off x="2521269" y="3364862"/>
            <a:ext cx="504349" cy="506254"/>
            <a:chOff x="4030" y="4930"/>
            <a:chExt cx="840" cy="843"/>
          </a:xfrm>
          <a:solidFill>
            <a:srgbClr val="1B4367"/>
          </a:solidFill>
        </p:grpSpPr>
        <p:sp>
          <p:nvSpPr>
            <p:cNvPr id="93246" name="Freeform 1819"/>
            <p:cNvSpPr/>
            <p:nvPr/>
          </p:nvSpPr>
          <p:spPr>
            <a:xfrm>
              <a:off x="4030" y="4930"/>
              <a:ext cx="840" cy="843"/>
            </a:xfrm>
            <a:custGeom>
              <a:avLst/>
              <a:gdLst>
                <a:gd name="txL" fmla="*/ 0 w 92"/>
                <a:gd name="txT" fmla="*/ 0 h 92"/>
                <a:gd name="txR" fmla="*/ 92 w 92"/>
                <a:gd name="txB" fmla="*/ 92 h 92"/>
              </a:gdLst>
              <a:ahLst/>
              <a:cxnLst>
                <a:cxn ang="0">
                  <a:pos x="382657" y="63966"/>
                </a:cxn>
                <a:cxn ang="0">
                  <a:pos x="469624" y="383796"/>
                </a:cxn>
                <a:cxn ang="0">
                  <a:pos x="150743" y="471022"/>
                </a:cxn>
                <a:cxn ang="0">
                  <a:pos x="69574" y="151192"/>
                </a:cxn>
                <a:cxn ang="0">
                  <a:pos x="382657" y="63966"/>
                </a:cxn>
              </a:cxnLst>
              <a:rect l="txL" t="txT" r="txR" b="txB"/>
              <a:pathLst>
                <a:path w="92" h="92">
                  <a:moveTo>
                    <a:pt x="66" y="11"/>
                  </a:moveTo>
                  <a:cubicBezTo>
                    <a:pt x="85" y="23"/>
                    <a:pt x="92" y="47"/>
                    <a:pt x="81" y="66"/>
                  </a:cubicBezTo>
                  <a:cubicBezTo>
                    <a:pt x="70" y="85"/>
                    <a:pt x="45" y="92"/>
                    <a:pt x="26" y="81"/>
                  </a:cubicBezTo>
                  <a:cubicBezTo>
                    <a:pt x="7" y="70"/>
                    <a:pt x="0" y="45"/>
                    <a:pt x="12" y="26"/>
                  </a:cubicBezTo>
                  <a:cubicBezTo>
                    <a:pt x="23" y="7"/>
                    <a:pt x="47" y="0"/>
                    <a:pt x="66" y="11"/>
                  </a:cubicBezTo>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29717" name="稻壳儿小白白(http://dwz.cn/Wu2UP)"/>
            <p:cNvSpPr>
              <a:spLocks noEditPoints="1"/>
            </p:cNvSpPr>
            <p:nvPr/>
          </p:nvSpPr>
          <p:spPr>
            <a:xfrm>
              <a:off x="4214" y="5125"/>
              <a:ext cx="425" cy="425"/>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sp>
        <p:nvSpPr>
          <p:cNvPr id="22" name="TextBox 1210"/>
          <p:cNvSpPr/>
          <p:nvPr/>
        </p:nvSpPr>
        <p:spPr>
          <a:xfrm>
            <a:off x="5061188" y="894106"/>
            <a:ext cx="121571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简要需求分析</a:t>
            </a:r>
          </a:p>
        </p:txBody>
      </p:sp>
      <p:sp>
        <p:nvSpPr>
          <p:cNvPr id="23" name="文本框 22"/>
          <p:cNvSpPr txBox="1"/>
          <p:nvPr/>
        </p:nvSpPr>
        <p:spPr>
          <a:xfrm>
            <a:off x="4425713" y="1450583"/>
            <a:ext cx="2486669" cy="2377574"/>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dirty="0">
                <a:solidFill>
                  <a:schemeClr val="tx1">
                    <a:lumMod val="75000"/>
                    <a:lumOff val="25000"/>
                  </a:schemeClr>
                </a:solidFill>
                <a:cs typeface="+mn-ea"/>
                <a:sym typeface="+mn-lt"/>
              </a:rPr>
              <a:t>  学生选课管理系统用于根据教学计划、教师资源、等，指定的可好吃呢个表及相关信息，面对用户包括系统管理员、教师和学生。因此该系统的功能模块应分为系统管理员、教师需求、学生需求三个部分。管理员可以用过</a:t>
            </a:r>
            <a:r>
              <a:rPr lang="en-US" altLang="zh-CN" dirty="0">
                <a:solidFill>
                  <a:schemeClr val="tx1">
                    <a:lumMod val="75000"/>
                    <a:lumOff val="25000"/>
                  </a:schemeClr>
                </a:solidFill>
                <a:cs typeface="+mn-ea"/>
                <a:sym typeface="+mn-lt"/>
              </a:rPr>
              <a:t>admin</a:t>
            </a:r>
            <a:r>
              <a:rPr lang="zh-CN" altLang="en-US" dirty="0">
                <a:solidFill>
                  <a:schemeClr val="tx1">
                    <a:lumMod val="75000"/>
                    <a:lumOff val="25000"/>
                  </a:schemeClr>
                </a:solidFill>
                <a:cs typeface="+mn-ea"/>
                <a:sym typeface="+mn-lt"/>
              </a:rPr>
              <a:t>身份登录，对系统进行全面的管理维护，老师、学生以不同用户的身份进入不同的界面，执行不同的操作。</a:t>
            </a:r>
            <a:endParaRPr lang="zh-CN" altLang="da-DK" dirty="0">
              <a:solidFill>
                <a:schemeClr val="tx1">
                  <a:lumMod val="75000"/>
                  <a:lumOff val="25000"/>
                </a:schemeClr>
              </a:solidFill>
              <a:cs typeface="+mn-ea"/>
              <a:sym typeface="+mn-lt"/>
            </a:endParaRPr>
          </a:p>
        </p:txBody>
      </p:sp>
      <p:sp>
        <p:nvSpPr>
          <p:cNvPr id="32"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需求分析</a:t>
            </a:r>
          </a:p>
        </p:txBody>
      </p:sp>
      <p:cxnSp>
        <p:nvCxnSpPr>
          <p:cNvPr id="31" name="直接连接符 30"/>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300"/>
                                        <p:tgtEl>
                                          <p:spTgt spid="31"/>
                                        </p:tgtEl>
                                      </p:cBhvr>
                                    </p:animEffect>
                                  </p:childTnLst>
                                </p:cTn>
                              </p:par>
                            </p:childTnLst>
                          </p:cTn>
                        </p:par>
                        <p:par>
                          <p:cTn id="16" fill="hold">
                            <p:stCondLst>
                              <p:cond delay="950"/>
                            </p:stCondLst>
                            <p:childTnLst>
                              <p:par>
                                <p:cTn id="17" presetID="22" presetClass="entr" presetSubtype="4" fill="hold" grpId="0" nodeType="afterEffect">
                                  <p:stCondLst>
                                    <p:cond delay="0"/>
                                  </p:stCondLst>
                                  <p:childTnLst>
                                    <p:set>
                                      <p:cBhvr>
                                        <p:cTn id="18" dur="1" fill="hold">
                                          <p:stCondLst>
                                            <p:cond delay="0"/>
                                          </p:stCondLst>
                                        </p:cTn>
                                        <p:tgtEl>
                                          <p:spTgt spid="23574"/>
                                        </p:tgtEl>
                                        <p:attrNameLst>
                                          <p:attrName>style.visibility</p:attrName>
                                        </p:attrNameLst>
                                      </p:cBhvr>
                                      <p:to>
                                        <p:strVal val="visible"/>
                                      </p:to>
                                    </p:set>
                                    <p:animEffect transition="in" filter="wipe(down)">
                                      <p:cBhvr>
                                        <p:cTn id="19" dur="500"/>
                                        <p:tgtEl>
                                          <p:spTgt spid="23574"/>
                                        </p:tgtEl>
                                      </p:cBhvr>
                                    </p:animEffect>
                                  </p:childTnLst>
                                </p:cTn>
                              </p:par>
                            </p:childTnLst>
                          </p:cTn>
                        </p:par>
                        <p:par>
                          <p:cTn id="20" fill="hold">
                            <p:stCondLst>
                              <p:cond delay="1450"/>
                            </p:stCondLst>
                            <p:childTnLst>
                              <p:par>
                                <p:cTn id="21" presetID="53" presetClass="entr" presetSubtype="16"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par>
                          <p:cTn id="26" fill="hold">
                            <p:stCondLst>
                              <p:cond delay="1950"/>
                            </p:stCondLst>
                            <p:childTnLst>
                              <p:par>
                                <p:cTn id="27" presetID="53" presetClass="entr" presetSubtype="16"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childTnLst>
                          </p:cTn>
                        </p:par>
                        <p:par>
                          <p:cTn id="32" fill="hold">
                            <p:stCondLst>
                              <p:cond delay="2450"/>
                            </p:stCondLst>
                            <p:childTnLst>
                              <p:par>
                                <p:cTn id="33" presetID="53" presetClass="entr" presetSubtype="16"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par>
                          <p:cTn id="38" fill="hold">
                            <p:stCondLst>
                              <p:cond delay="2950"/>
                            </p:stCondLst>
                            <p:childTnLst>
                              <p:par>
                                <p:cTn id="39" presetID="42" presetClass="entr" presetSubtype="0"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1000"/>
                                        <p:tgtEl>
                                          <p:spTgt spid="22"/>
                                        </p:tgtEl>
                                      </p:cBhvr>
                                    </p:animEffect>
                                    <p:anim calcmode="lin" valueType="num">
                                      <p:cBhvr>
                                        <p:cTn id="42" dur="1000" fill="hold"/>
                                        <p:tgtEl>
                                          <p:spTgt spid="22"/>
                                        </p:tgtEl>
                                        <p:attrNameLst>
                                          <p:attrName>ppt_x</p:attrName>
                                        </p:attrNameLst>
                                      </p:cBhvr>
                                      <p:tavLst>
                                        <p:tav tm="0">
                                          <p:val>
                                            <p:strVal val="#ppt_x"/>
                                          </p:val>
                                        </p:tav>
                                        <p:tav tm="100000">
                                          <p:val>
                                            <p:strVal val="#ppt_x"/>
                                          </p:val>
                                        </p:tav>
                                      </p:tavLst>
                                    </p:anim>
                                    <p:anim calcmode="lin" valueType="num">
                                      <p:cBhvr>
                                        <p:cTn id="43" dur="1000" fill="hold"/>
                                        <p:tgtEl>
                                          <p:spTgt spid="2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1000"/>
                                        <p:tgtEl>
                                          <p:spTgt spid="23"/>
                                        </p:tgtEl>
                                      </p:cBhvr>
                                    </p:animEffect>
                                    <p:anim calcmode="lin" valueType="num">
                                      <p:cBhvr>
                                        <p:cTn id="47" dur="1000" fill="hold"/>
                                        <p:tgtEl>
                                          <p:spTgt spid="23"/>
                                        </p:tgtEl>
                                        <p:attrNameLst>
                                          <p:attrName>ppt_x</p:attrName>
                                        </p:attrNameLst>
                                      </p:cBhvr>
                                      <p:tavLst>
                                        <p:tav tm="0">
                                          <p:val>
                                            <p:strVal val="#ppt_x"/>
                                          </p:val>
                                        </p:tav>
                                        <p:tav tm="100000">
                                          <p:val>
                                            <p:strVal val="#ppt_x"/>
                                          </p:val>
                                        </p:tav>
                                      </p:tavLst>
                                    </p:anim>
                                    <p:anim calcmode="lin" valueType="num">
                                      <p:cBhvr>
                                        <p:cTn id="48" dur="1000" fill="hold"/>
                                        <p:tgtEl>
                                          <p:spTgt spid="23"/>
                                        </p:tgtEl>
                                        <p:attrNameLst>
                                          <p:attrName>ppt_y</p:attrName>
                                        </p:attrNameLst>
                                      </p:cBhvr>
                                      <p:tavLst>
                                        <p:tav tm="0">
                                          <p:val>
                                            <p:strVal val="#ppt_y+.1"/>
                                          </p:val>
                                        </p:tav>
                                        <p:tav tm="100000">
                                          <p:val>
                                            <p:strVal val="#ppt_y"/>
                                          </p:val>
                                        </p:tav>
                                      </p:tavLst>
                                    </p:anim>
                                  </p:childTnLst>
                                </p:cTn>
                              </p:par>
                            </p:childTnLst>
                          </p:cTn>
                        </p:par>
                        <p:par>
                          <p:cTn id="49" fill="hold">
                            <p:stCondLst>
                              <p:cond delay="3950"/>
                            </p:stCondLst>
                            <p:childTnLst>
                              <p:par>
                                <p:cTn id="50" presetID="53" presetClass="entr" presetSubtype="16" fill="hold"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childTnLst>
                          </p:cTn>
                        </p:par>
                        <p:par>
                          <p:cTn id="55" fill="hold">
                            <p:stCondLst>
                              <p:cond delay="4450"/>
                            </p:stCondLst>
                            <p:childTnLst>
                              <p:par>
                                <p:cTn id="56" presetID="53" presetClass="entr" presetSubtype="16" fill="hold" nodeType="after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p:cTn id="58" dur="500" fill="hold"/>
                                        <p:tgtEl>
                                          <p:spTgt spid="10"/>
                                        </p:tgtEl>
                                        <p:attrNameLst>
                                          <p:attrName>ppt_w</p:attrName>
                                        </p:attrNameLst>
                                      </p:cBhvr>
                                      <p:tavLst>
                                        <p:tav tm="0">
                                          <p:val>
                                            <p:fltVal val="0"/>
                                          </p:val>
                                        </p:tav>
                                        <p:tav tm="100000">
                                          <p:val>
                                            <p:strVal val="#ppt_w"/>
                                          </p:val>
                                        </p:tav>
                                      </p:tavLst>
                                    </p:anim>
                                    <p:anim calcmode="lin" valueType="num">
                                      <p:cBhvr>
                                        <p:cTn id="59" dur="500" fill="hold"/>
                                        <p:tgtEl>
                                          <p:spTgt spid="10"/>
                                        </p:tgtEl>
                                        <p:attrNameLst>
                                          <p:attrName>ppt_h</p:attrName>
                                        </p:attrNameLst>
                                      </p:cBhvr>
                                      <p:tavLst>
                                        <p:tav tm="0">
                                          <p:val>
                                            <p:fltVal val="0"/>
                                          </p:val>
                                        </p:tav>
                                        <p:tav tm="100000">
                                          <p:val>
                                            <p:strVal val="#ppt_h"/>
                                          </p:val>
                                        </p:tav>
                                      </p:tavLst>
                                    </p:anim>
                                    <p:animEffect transition="in" filter="fade">
                                      <p:cBhvr>
                                        <p:cTn id="6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4" grpId="0" animBg="1"/>
      <p:bldP spid="22" grpId="0"/>
      <p:bldP spid="23"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实现思想与理论</a:t>
            </a: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1597</TotalTime>
  <Words>800</Words>
  <Application>Microsoft Office PowerPoint</Application>
  <PresentationFormat>全屏显示(16:9)</PresentationFormat>
  <Paragraphs>121</Paragraphs>
  <Slides>22</Slides>
  <Notes>22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琛 周</cp:lastModifiedBy>
  <cp:revision>112</cp:revision>
  <dcterms:created xsi:type="dcterms:W3CDTF">2016-05-20T12:59:00Z</dcterms:created>
  <dcterms:modified xsi:type="dcterms:W3CDTF">2019-12-30T02:26:28Z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