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60" r:id="rId3"/>
    <p:sldId id="359" r:id="rId5"/>
    <p:sldId id="404" r:id="rId6"/>
    <p:sldId id="435" r:id="rId7"/>
    <p:sldId id="434" r:id="rId8"/>
    <p:sldId id="433" r:id="rId9"/>
    <p:sldId id="453" r:id="rId10"/>
    <p:sldId id="450" r:id="rId11"/>
    <p:sldId id="455" r:id="rId12"/>
    <p:sldId id="436" r:id="rId13"/>
    <p:sldId id="456" r:id="rId14"/>
    <p:sldId id="452" r:id="rId15"/>
    <p:sldId id="426" r:id="rId16"/>
    <p:sldId id="428" r:id="rId17"/>
    <p:sldId id="429" r:id="rId18"/>
    <p:sldId id="430" r:id="rId19"/>
    <p:sldId id="427" r:id="rId20"/>
    <p:sldId id="448" r:id="rId21"/>
    <p:sldId id="3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23"/>
    <a:srgbClr val="FFEB32"/>
    <a:srgbClr val="1EA7F0"/>
    <a:srgbClr val="FF7E23"/>
    <a:srgbClr val="FF7C1B"/>
    <a:srgbClr val="00AAF7"/>
    <a:srgbClr val="FF8400"/>
    <a:srgbClr val="4F72BE"/>
    <a:srgbClr val="FF5B52"/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2" autoAdjust="0"/>
    <p:restoredTop sz="89081" autoAdjust="0"/>
  </p:normalViewPr>
  <p:slideViewPr>
    <p:cSldViewPr snapToGrid="0" snapToObjects="1">
      <p:cViewPr>
        <p:scale>
          <a:sx n="117" d="100"/>
          <a:sy n="117" d="100"/>
        </p:scale>
        <p:origin x="584" y="72"/>
      </p:cViewPr>
      <p:guideLst>
        <p:guide orient="horz" pos="2175"/>
        <p:guide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DF642-0DAE-EB42-960D-F872829EE2A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9A1F7-2B64-A940-80DB-DDF966E7F9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⼀种类似于微服务的架构，是⼀种由独⽴交付的多个前端应⽤组成整体的架构⻛格，将前端应⽤分解成⼀些更⼩、更简单的能够独⽴开发、测试、部署的应⽤，⽽在⽤户看来仍然是内聚的单个产品。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9A1F7-2B64-A940-80DB-DDF966E7F9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简要介绍微前端，引出本文重点 </a:t>
            </a:r>
            <a:r>
              <a:rPr kumimoji="1" lang="en-US" altLang="zh-CN" dirty="0"/>
              <a:t>webpack </a:t>
            </a:r>
            <a:r>
              <a:rPr kumimoji="1" lang="zh-CN" altLang="en-US" dirty="0"/>
              <a:t>模块联邦。 微前端知识下一专题细讲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9A1F7-2B64-A940-80DB-DDF966E7F9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9A1F7-2B64-A940-80DB-DDF966E7F9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9A1F7-2B64-A940-80DB-DDF966E7F9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9A1F7-2B64-A940-80DB-DDF966E7F9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通过这种方式，您可以将任何应用程序中的任何小部件/组件（即一小段代码）添加到任何应用程序。您可以在 Product App 中的 User App 中公开 UserDetail 组件。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9A1F7-2B64-A940-80DB-DDF966E7F9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同时使用第一种和第二种方式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9A1F7-2B64-A940-80DB-DDF966E7F9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9A1F7-2B64-A940-80DB-DDF966E7F9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9A1F7-2B64-A940-80DB-DDF966E7F9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9A1F7-2B64-A940-80DB-DDF966E7F9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9A1F7-2B64-A940-80DB-DDF966E7F9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Web 应用日益复杂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9A1F7-2B64-A940-80DB-DDF966E7F9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模块化是指把一个复杂的系统分解到多个模块以方便编码。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你一定会感叹前端技术发展之快，各种可以提高开发效率的新思想和框架被发明。但是这些东西都有一个共同点：源代码无法直接运行，必须通过转换后才可以正常运行。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9A1F7-2B64-A940-80DB-DDF966E7F9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 Npm Script 和 Grunt 时代，Web 开发要做的事情变多，流程复杂，自动化思想被引入，用于简化流程；</a:t>
            </a:r>
            <a:endParaRPr kumimoji="1" lang="zh-CN" altLang="en-US" dirty="0"/>
          </a:p>
          <a:p>
            <a:r>
              <a:rPr kumimoji="1" lang="zh-CN" altLang="en-US" dirty="0"/>
              <a:t>在 Gulp 时代开始出现一些新语言用于提高开发效率，流式处理思想的出现是为了简化文件转换的流程，例如将 ES6 转换成 ES5。</a:t>
            </a:r>
            <a:endParaRPr kumimoji="1" lang="zh-CN" altLang="en-US" dirty="0"/>
          </a:p>
          <a:p>
            <a:r>
              <a:rPr kumimoji="1" lang="zh-CN" altLang="en-US" dirty="0"/>
              <a:t>在 Webpack 时代由于单页应用的流行，一个网页的功能和实现代码变得庞大，Web 开发向模块化改进。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9A1F7-2B64-A940-80DB-DDF966E7F9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Webpack 里一切文件皆模块，通过 Loader 转换文件，通过 Plugin 注入钩子，最后输出由多个模块组合成的文件</a:t>
            </a:r>
            <a:endParaRPr kumimoji="1" lang="zh-CN" altLang="en-US" dirty="0"/>
          </a:p>
          <a:p>
            <a:r>
              <a:rPr kumimoji="1" lang="zh-CN" altLang="en-US" dirty="0"/>
              <a:t>一切文件：JavaScript、CSS、SCSS、图片、模板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9A1F7-2B64-A940-80DB-DDF966E7F9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项目体积太大，冗余</a:t>
            </a:r>
            <a:endParaRPr kumimoji="1" lang="en-US" altLang="zh-CN" dirty="0"/>
          </a:p>
          <a:p>
            <a:r>
              <a:rPr kumimoji="1" lang="en-US" altLang="zh-CN" dirty="0"/>
              <a:t>2. 跨应用复用代码</a:t>
            </a:r>
            <a:r>
              <a:rPr kumimoji="1" lang="zh-CN" altLang="en-US" dirty="0"/>
              <a:t>（子模块共享）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9A1F7-2B64-A940-80DB-DDF966E7F9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BD00-E8AA-274D-8E19-D8A3367191A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B80A-0905-4648-91E6-8B2100BEB1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BD00-E8AA-274D-8E19-D8A3367191A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B80A-0905-4648-91E6-8B2100BEB1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BD00-E8AA-274D-8E19-D8A3367191A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B80A-0905-4648-91E6-8B2100BEB1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870" y="365127"/>
            <a:ext cx="10971439" cy="626275"/>
          </a:xfrm>
          <a:prstGeom prst="rect">
            <a:avLst/>
          </a:prstGeom>
        </p:spPr>
        <p:txBody>
          <a:bodyPr/>
          <a:lstStyle>
            <a:lvl1pPr>
              <a:defRPr lang="zh-CN" altLang="en-US" sz="3000">
                <a:latin typeface="小米兰亭" panose="03000502000000000000" pitchFamily="66" charset="-122"/>
                <a:ea typeface="小米兰亭" panose="03000502000000000000" pitchFamily="66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 txBox="1"/>
          <p:nvPr userDrawn="1"/>
        </p:nvSpPr>
        <p:spPr>
          <a:xfrm>
            <a:off x="9206513" y="6438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EBB796-667B-46B1-97DB-ABE21FF02E3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BD00-E8AA-274D-8E19-D8A3367191A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B80A-0905-4648-91E6-8B2100BEB1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BD00-E8AA-274D-8E19-D8A3367191A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B80A-0905-4648-91E6-8B2100BEB1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BD00-E8AA-274D-8E19-D8A3367191A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B80A-0905-4648-91E6-8B2100BEB1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BD00-E8AA-274D-8E19-D8A3367191A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B80A-0905-4648-91E6-8B2100BEB1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BD00-E8AA-274D-8E19-D8A3367191A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B80A-0905-4648-91E6-8B2100BEB1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BD00-E8AA-274D-8E19-D8A3367191A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B80A-0905-4648-91E6-8B2100BEB1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BD00-E8AA-274D-8E19-D8A3367191A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B80A-0905-4648-91E6-8B2100BEB1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BD00-E8AA-274D-8E19-D8A3367191A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B80A-0905-4648-91E6-8B2100BEB1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1BD00-E8AA-274D-8E19-D8A3367191A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8B80A-0905-4648-91E6-8B2100BEB1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资源 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0" y="408583"/>
            <a:ext cx="1308996" cy="322552"/>
          </a:xfrm>
          <a:prstGeom prst="rect">
            <a:avLst/>
          </a:prstGeom>
        </p:spPr>
      </p:pic>
      <p:sp>
        <p:nvSpPr>
          <p:cNvPr id="17" name="为什么要学习少儿编程？"/>
          <p:cNvSpPr txBox="1"/>
          <p:nvPr/>
        </p:nvSpPr>
        <p:spPr>
          <a:xfrm>
            <a:off x="840105" y="1905635"/>
            <a:ext cx="9192260" cy="9004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新人入职分享 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Webpack5 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模块联邦</a:t>
            </a:r>
            <a:endParaRPr lang="zh-CN" alt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为什么要学习少儿编程？"/>
          <p:cNvSpPr txBox="1"/>
          <p:nvPr/>
        </p:nvSpPr>
        <p:spPr>
          <a:xfrm>
            <a:off x="840103" y="2806014"/>
            <a:ext cx="3633119" cy="5468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0244" y="5066949"/>
            <a:ext cx="446505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2022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.0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.22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0" y="289643"/>
            <a:ext cx="1234582" cy="30341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297412"/>
            <a:ext cx="12192000" cy="594859"/>
          </a:xfrm>
          <a:prstGeom prst="rect">
            <a:avLst/>
          </a:prstGeom>
          <a:solidFill>
            <a:srgbClr val="FF6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063750" y="289560"/>
            <a:ext cx="20434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微前端是什么？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1454150"/>
            <a:ext cx="7581900" cy="327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0" y="289643"/>
            <a:ext cx="1234582" cy="30341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297412"/>
            <a:ext cx="12192000" cy="594859"/>
          </a:xfrm>
          <a:prstGeom prst="rect">
            <a:avLst/>
          </a:prstGeom>
          <a:solidFill>
            <a:srgbClr val="FF6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063750" y="289560"/>
            <a:ext cx="323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微前端的解决方案有哪些？</a:t>
            </a: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7480" y="15487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22705" y="1574800"/>
            <a:ext cx="8681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iframe，</a:t>
            </a:r>
            <a:r>
              <a:rPr lang="en-US" altLang="zh-CN"/>
              <a:t>npm</a:t>
            </a:r>
            <a:r>
              <a:rPr lang="zh-CN" altLang="en-US"/>
              <a:t>包、single-spa，qiankun，micro-app 以及webpack5的module ferderation 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0" y="289643"/>
            <a:ext cx="1234582" cy="30341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297412"/>
            <a:ext cx="12192000" cy="594859"/>
          </a:xfrm>
          <a:prstGeom prst="rect">
            <a:avLst/>
          </a:prstGeom>
          <a:solidFill>
            <a:srgbClr val="FF6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063750" y="289560"/>
            <a:ext cx="35737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webpack5 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模块联邦是什么？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1398270"/>
            <a:ext cx="7629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官网给出动机：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多个独立的构建可以组成一个应用程序，这些独立的构建之间不应该存在依赖关系，因此可以单独开发和部署它们。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1215" y="3512820"/>
            <a:ext cx="619760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简单来说：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- 跨应用复用代码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允许 JavaScript 应用程序从另一个应用程序动态加载代码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</a:t>
            </a:r>
            <a:r>
              <a:rPr lang="zh-CN" altLang="en-US"/>
              <a:t>实现微前端的一种方式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0" y="289643"/>
            <a:ext cx="1234582" cy="30341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297412"/>
            <a:ext cx="12192000" cy="594859"/>
          </a:xfrm>
          <a:prstGeom prst="rect">
            <a:avLst/>
          </a:prstGeom>
          <a:solidFill>
            <a:srgbClr val="FF6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063750" y="289560"/>
            <a:ext cx="38760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如何使用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Webpack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模块联邦？</a:t>
            </a: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5240" y="1218565"/>
            <a:ext cx="3554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一般有 3 种不同的方式使用它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475" y="1875155"/>
            <a:ext cx="5665470" cy="3847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0" y="289643"/>
            <a:ext cx="1234582" cy="30341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297412"/>
            <a:ext cx="12192000" cy="594859"/>
          </a:xfrm>
          <a:prstGeom prst="rect">
            <a:avLst/>
          </a:prstGeom>
          <a:solidFill>
            <a:srgbClr val="FF6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054100" y="9925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1. 域名 （内嵌整个应用）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05" y="1405255"/>
            <a:ext cx="7915275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0" y="289643"/>
            <a:ext cx="1234582" cy="30341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297412"/>
            <a:ext cx="12192000" cy="594859"/>
          </a:xfrm>
          <a:prstGeom prst="rect">
            <a:avLst/>
          </a:prstGeom>
          <a:solidFill>
            <a:srgbClr val="FF6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017270" y="984885"/>
            <a:ext cx="4617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2</a:t>
            </a:r>
            <a:r>
              <a:rPr lang="zh-CN" altLang="en-US"/>
              <a:t>. 小​​部件（</a:t>
            </a:r>
            <a:r>
              <a:rPr lang="en-US" altLang="zh-CN"/>
              <a:t>Component </a:t>
            </a:r>
            <a:r>
              <a:rPr lang="zh-CN" altLang="en-US"/>
              <a:t>纬度</a:t>
            </a:r>
            <a:r>
              <a:rPr lang="en-US" altLang="zh-CN"/>
              <a:t>/</a:t>
            </a:r>
            <a:r>
              <a:rPr lang="zh-CN" altLang="en-US"/>
              <a:t>颗粒化）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60" y="1353185"/>
            <a:ext cx="8972550" cy="4362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0" y="289643"/>
            <a:ext cx="1234582" cy="30341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297412"/>
            <a:ext cx="12192000" cy="594859"/>
          </a:xfrm>
          <a:prstGeom prst="rect">
            <a:avLst/>
          </a:prstGeom>
          <a:solidFill>
            <a:srgbClr val="FF6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017270" y="984885"/>
            <a:ext cx="1211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3</a:t>
            </a:r>
            <a:r>
              <a:rPr lang="zh-CN" altLang="en-US"/>
              <a:t>. 混合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20" y="1104900"/>
            <a:ext cx="8010525" cy="464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0" y="289643"/>
            <a:ext cx="1234582" cy="30341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297412"/>
            <a:ext cx="12192000" cy="594859"/>
          </a:xfrm>
          <a:prstGeom prst="rect">
            <a:avLst/>
          </a:prstGeom>
          <a:solidFill>
            <a:srgbClr val="FF6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063750" y="289560"/>
            <a:ext cx="2948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01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webpack5 模块联邦</a:t>
            </a: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8705" y="1339850"/>
            <a:ext cx="1395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-- 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0" y="289643"/>
            <a:ext cx="1234582" cy="30341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297412"/>
            <a:ext cx="12192000" cy="594859"/>
          </a:xfrm>
          <a:prstGeom prst="rect">
            <a:avLst/>
          </a:prstGeom>
          <a:solidFill>
            <a:srgbClr val="FF6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063750" y="289560"/>
            <a:ext cx="2948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01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webpack5 模块联邦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58223" y="2360347"/>
            <a:ext cx="32691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100" u="none" strike="noStrike" kern="0" cap="none" spc="11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IN-Black"/>
                <a:ea typeface="微软雅黑" panose="020B0503020204020204" charset="-122"/>
                <a:cs typeface="DIN-Black"/>
              </a:rPr>
              <a:t>THANKS</a:t>
            </a:r>
            <a:endParaRPr kumimoji="1" lang="zh-CN" altLang="en-US" sz="5100" u="none" strike="noStrike" kern="0" cap="none" spc="11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DIN-Black"/>
              <a:ea typeface="微软雅黑" panose="020B0503020204020204" charset="-122"/>
              <a:cs typeface="DIN-Black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8223" y="3332908"/>
            <a:ext cx="3144391" cy="397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核桃编程 启发中国孩子的学习力</a:t>
            </a:r>
            <a:endParaRPr lang="en-US" altLang="zh-CN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8223" y="3710817"/>
            <a:ext cx="428739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FFFF"/>
                </a:solidFill>
                <a:latin typeface="DIN-Regular"/>
                <a:ea typeface="微软雅黑" panose="020B0503020204020204" charset="-122"/>
                <a:cs typeface="DIN-Regular"/>
              </a:rPr>
              <a:t>WALNUT  EDUCATION  ENLIGHTENING  </a:t>
            </a:r>
            <a:endParaRPr lang="en-US" altLang="zh-CN" sz="1200" dirty="0" smtClean="0">
              <a:solidFill>
                <a:srgbClr val="FFFFFF"/>
              </a:solidFill>
              <a:latin typeface="DIN-Regular"/>
              <a:ea typeface="微软雅黑" panose="020B0503020204020204" charset="-122"/>
              <a:cs typeface="DIN-Regular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FFFFFF"/>
                </a:solidFill>
                <a:latin typeface="DIN-Regular"/>
                <a:ea typeface="微软雅黑" panose="020B0503020204020204" charset="-122"/>
                <a:cs typeface="DIN-Regular"/>
              </a:rPr>
              <a:t>KIDS</a:t>
            </a:r>
            <a:r>
              <a:rPr lang="en-US" altLang="zh-CN" sz="1200" dirty="0">
                <a:solidFill>
                  <a:srgbClr val="FFFFFF"/>
                </a:solidFill>
                <a:latin typeface="DIN-Regular"/>
                <a:ea typeface="微软雅黑" panose="020B0503020204020204" charset="-122"/>
                <a:cs typeface="DIN-Regular"/>
              </a:rPr>
              <a:t>' CREATIVITY</a:t>
            </a:r>
            <a:endParaRPr lang="en-US" altLang="zh-CN" sz="1200" dirty="0">
              <a:solidFill>
                <a:srgbClr val="FFFFFF"/>
              </a:solidFill>
              <a:latin typeface="DIN-Regular"/>
              <a:ea typeface="微软雅黑" panose="020B0503020204020204" charset="-122"/>
              <a:cs typeface="DIN-Regular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949964" y="4471334"/>
            <a:ext cx="422254" cy="101783"/>
            <a:chOff x="11320508" y="435734"/>
            <a:chExt cx="422254" cy="101783"/>
          </a:xfrm>
        </p:grpSpPr>
        <p:sp>
          <p:nvSpPr>
            <p:cNvPr id="7" name="椭圆 6"/>
            <p:cNvSpPr/>
            <p:nvPr/>
          </p:nvSpPr>
          <p:spPr>
            <a:xfrm>
              <a:off x="11640979" y="435734"/>
              <a:ext cx="101783" cy="1017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1480743" y="435734"/>
              <a:ext cx="101783" cy="1017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320508" y="435734"/>
              <a:ext cx="101783" cy="1017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84455" y="0"/>
            <a:ext cx="4772830" cy="6858000"/>
          </a:xfrm>
          <a:prstGeom prst="rect">
            <a:avLst/>
          </a:prstGeom>
          <a:solidFill>
            <a:srgbClr val="FF6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4" name="矩形 33"/>
          <p:cNvSpPr/>
          <p:nvPr/>
        </p:nvSpPr>
        <p:spPr>
          <a:xfrm>
            <a:off x="2219321" y="1818625"/>
            <a:ext cx="2199690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19321" y="1238671"/>
            <a:ext cx="309792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DIN-Black"/>
                <a:ea typeface="微软雅黑" panose="020B0503020204020204" charset="-122"/>
                <a:cs typeface="DIN-Black"/>
              </a:rPr>
              <a:t>CONTENTS</a:t>
            </a:r>
            <a:endParaRPr lang="zh-CN" altLang="en-US" sz="3200" dirty="0">
              <a:solidFill>
                <a:schemeClr val="bg1"/>
              </a:solidFill>
              <a:latin typeface="DIN-Black"/>
              <a:ea typeface="微软雅黑" panose="020B0503020204020204" charset="-122"/>
              <a:cs typeface="DIN-Black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28340" y="1310186"/>
            <a:ext cx="583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IN-Black"/>
                <a:ea typeface="微软雅黑" panose="020B0503020204020204" charset="-122"/>
                <a:cs typeface="DIN-Black"/>
              </a:rPr>
              <a:t>01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DIN-Black"/>
              <a:ea typeface="微软雅黑" panose="020B0503020204020204" charset="-122"/>
              <a:cs typeface="DIN-Black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317545" y="2249085"/>
            <a:ext cx="583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IN-Black"/>
                <a:ea typeface="微软雅黑" panose="020B0503020204020204" charset="-122"/>
                <a:cs typeface="DIN-Black"/>
              </a:rPr>
              <a:t>02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DIN-Black"/>
              <a:ea typeface="微软雅黑" panose="020B0503020204020204" charset="-122"/>
              <a:cs typeface="DIN-Black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17545" y="3161185"/>
            <a:ext cx="583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IN-Black"/>
                <a:ea typeface="微软雅黑" panose="020B0503020204020204" charset="-122"/>
                <a:cs typeface="DIN-Black"/>
              </a:rPr>
              <a:t>03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DIN-Black"/>
              <a:ea typeface="微软雅黑" panose="020B0503020204020204" charset="-122"/>
              <a:cs typeface="DIN-Black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4423910" y="865608"/>
            <a:ext cx="641959" cy="372953"/>
          </a:xfrm>
          <a:prstGeom prst="triangle">
            <a:avLst/>
          </a:prstGeom>
          <a:solidFill>
            <a:srgbClr val="FF6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pic>
        <p:nvPicPr>
          <p:cNvPr id="39" name="图片 38" descr="资源 6@2x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0" y="408583"/>
            <a:ext cx="1308996" cy="3225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74435" y="137287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自我介绍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74435" y="2272665"/>
            <a:ext cx="30200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webpack5 模块联邦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3640" y="3172460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4963" y="320964"/>
            <a:ext cx="11233150" cy="660111"/>
          </a:xfrm>
        </p:spPr>
        <p:txBody>
          <a:bodyPr anchor="ctr"/>
          <a:lstStyle/>
          <a:p>
            <a:r>
              <a:rPr lang="en-US" altLang="zh-CN" b="1" dirty="0" smtClean="0"/>
              <a:t>01 </a:t>
            </a:r>
            <a:r>
              <a:rPr lang="zh-CN" altLang="en-US" b="1" dirty="0" smtClean="0"/>
              <a:t>自我介绍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995502" y="1340512"/>
            <a:ext cx="6084676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b="1" i="1" dirty="0" smtClean="0">
              <a:solidFill>
                <a:srgbClr val="0070C0"/>
              </a:solidFill>
              <a:latin typeface="小米兰亭" panose="03000502000000000000" pitchFamily="66" charset="-122"/>
              <a:ea typeface="小米兰亭" panose="03000502000000000000" pitchFamily="66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 smtClean="0">
                <a:latin typeface="小米兰亭" panose="03000502000000000000" pitchFamily="66" charset="-122"/>
                <a:ea typeface="小米兰亭" panose="03000502000000000000" pitchFamily="66" charset="-122"/>
                <a:cs typeface="+mn-ea"/>
                <a:sym typeface="+mn-lt"/>
              </a:rPr>
              <a:t>姓名：周琛</a:t>
            </a:r>
            <a:endParaRPr lang="en-US" altLang="zh-CN" sz="2000" dirty="0" smtClean="0">
              <a:latin typeface="小米兰亭" panose="03000502000000000000" pitchFamily="66" charset="-122"/>
              <a:ea typeface="小米兰亭" panose="03000502000000000000" pitchFamily="66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 smtClean="0">
                <a:latin typeface="小米兰亭" panose="03000502000000000000" pitchFamily="66" charset="-122"/>
                <a:ea typeface="小米兰亭" panose="03000502000000000000" pitchFamily="66" charset="-122"/>
                <a:cs typeface="+mn-ea"/>
                <a:sym typeface="+mn-lt"/>
              </a:rPr>
              <a:t>部门：武汉研发中心-前端组</a:t>
            </a:r>
            <a:endParaRPr lang="zh-CN" altLang="en-US" sz="2000" dirty="0" smtClean="0">
              <a:latin typeface="小米兰亭" panose="03000502000000000000" pitchFamily="66" charset="-122"/>
              <a:ea typeface="小米兰亭" panose="03000502000000000000" pitchFamily="66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 smtClean="0">
                <a:latin typeface="小米兰亭" panose="03000502000000000000" pitchFamily="66" charset="-122"/>
                <a:ea typeface="小米兰亭" panose="03000502000000000000" pitchFamily="66" charset="-122"/>
                <a:cs typeface="+mn-ea"/>
                <a:sym typeface="+mn-lt"/>
              </a:rPr>
              <a:t>岗位：前端开发工程师</a:t>
            </a:r>
            <a:endParaRPr lang="zh-CN" altLang="en-US" sz="2000" dirty="0" smtClean="0">
              <a:latin typeface="小米兰亭" panose="03000502000000000000" pitchFamily="66" charset="-122"/>
              <a:ea typeface="小米兰亭" panose="03000502000000000000" pitchFamily="66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小米兰亭" panose="03000502000000000000" pitchFamily="66" charset="-122"/>
                <a:ea typeface="小米兰亭" panose="03000502000000000000" pitchFamily="66" charset="-122"/>
                <a:cs typeface="+mn-ea"/>
                <a:sym typeface="+mn-lt"/>
              </a:rPr>
              <a:t>入</a:t>
            </a:r>
            <a:r>
              <a:rPr lang="zh-CN" altLang="en-US" sz="2000" dirty="0" smtClean="0">
                <a:latin typeface="小米兰亭" panose="03000502000000000000" pitchFamily="66" charset="-122"/>
                <a:ea typeface="小米兰亭" panose="03000502000000000000" pitchFamily="66" charset="-122"/>
                <a:cs typeface="+mn-ea"/>
                <a:sym typeface="+mn-lt"/>
              </a:rPr>
              <a:t>职时间：2022-05-23</a:t>
            </a:r>
            <a:endParaRPr lang="en-US" altLang="zh-CN" sz="2000" dirty="0" smtClean="0">
              <a:latin typeface="小米兰亭" panose="03000502000000000000" pitchFamily="66" charset="-122"/>
              <a:ea typeface="小米兰亭" panose="03000502000000000000" pitchFamily="66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 smtClean="0">
                <a:latin typeface="小米兰亭" panose="03000502000000000000" pitchFamily="66" charset="-122"/>
                <a:ea typeface="小米兰亭" panose="03000502000000000000" pitchFamily="66" charset="-122"/>
                <a:cs typeface="+mn-ea"/>
                <a:sym typeface="+mn-lt"/>
              </a:rPr>
              <a:t>过往工作经历：字节跳动、武汉小米</a:t>
            </a:r>
            <a:endParaRPr lang="zh-CN" altLang="en-US" sz="2000" dirty="0" smtClean="0">
              <a:latin typeface="小米兰亭" panose="03000502000000000000" pitchFamily="66" charset="-122"/>
              <a:ea typeface="小米兰亭" panose="03000502000000000000" pitchFamily="66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 smtClean="0">
                <a:latin typeface="小米兰亭" panose="03000502000000000000" pitchFamily="66" charset="-122"/>
                <a:ea typeface="小米兰亭" panose="03000502000000000000" pitchFamily="66" charset="-122"/>
                <a:cs typeface="+mn-ea"/>
                <a:sym typeface="+mn-lt"/>
              </a:rPr>
              <a:t>兴趣爱好：</a:t>
            </a:r>
            <a:r>
              <a:rPr lang="en-US" altLang="zh-CN" sz="2000" dirty="0" smtClean="0">
                <a:latin typeface="小米兰亭" panose="03000502000000000000" pitchFamily="66" charset="-122"/>
                <a:ea typeface="小米兰亭" panose="03000502000000000000" pitchFamily="66" charset="-122"/>
                <a:cs typeface="+mn-ea"/>
                <a:sym typeface="+mn-lt"/>
              </a:rPr>
              <a:t>LOL</a:t>
            </a:r>
            <a:r>
              <a:rPr lang="zh-CN" altLang="en-US" sz="2000" dirty="0" smtClean="0">
                <a:latin typeface="小米兰亭" panose="03000502000000000000" pitchFamily="66" charset="-122"/>
                <a:ea typeface="小米兰亭" panose="03000502000000000000" pitchFamily="66" charset="-122"/>
                <a:cs typeface="+mn-ea"/>
                <a:sym typeface="+mn-lt"/>
              </a:rPr>
              <a:t>、乒乓球、中国象棋</a:t>
            </a:r>
            <a:endParaRPr lang="zh-CN" altLang="en-US" sz="2000" dirty="0" smtClean="0">
              <a:latin typeface="小米兰亭" panose="03000502000000000000" pitchFamily="66" charset="-122"/>
              <a:ea typeface="小米兰亭" panose="03000502000000000000" pitchFamily="66" charset="-122"/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0" y="289643"/>
            <a:ext cx="1234582" cy="30341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263122"/>
            <a:ext cx="12192000" cy="594859"/>
          </a:xfrm>
          <a:prstGeom prst="rect">
            <a:avLst/>
          </a:prstGeom>
          <a:solidFill>
            <a:srgbClr val="FF6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063750" y="289560"/>
            <a:ext cx="29489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02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webpack5 模块联邦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8665" y="1511935"/>
            <a:ext cx="31273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what 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>
              <a:buAutoNum type="arabicPeriod"/>
            </a:pP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>
              <a:buAutoNum type="arabicPeriod"/>
            </a:pP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Why  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>
              <a:buAutoNum type="arabicPeriod"/>
            </a:pP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>
              <a:buAutoNum type="arabicPeriod"/>
            </a:pP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How 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0" y="289643"/>
            <a:ext cx="1234582" cy="30341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297412"/>
            <a:ext cx="12192000" cy="594859"/>
          </a:xfrm>
          <a:prstGeom prst="rect">
            <a:avLst/>
          </a:prstGeom>
          <a:solidFill>
            <a:srgbClr val="FF6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063750" y="289560"/>
            <a:ext cx="14560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前端的发展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6350" y="1845945"/>
            <a:ext cx="426148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-  复杂庞大的管理后台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 性能要求苛刻的移动网页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 类似 ReactNative的原生应用开发方案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59460" y="98869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前端遇到的挑战：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0" y="534035"/>
            <a:ext cx="5184775" cy="3615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0" y="289643"/>
            <a:ext cx="1234582" cy="30341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297412"/>
            <a:ext cx="12192000" cy="594859"/>
          </a:xfrm>
          <a:prstGeom prst="rect">
            <a:avLst/>
          </a:prstGeom>
          <a:solidFill>
            <a:srgbClr val="FF6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063750" y="289560"/>
            <a:ext cx="22199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如何解决现状呢？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63750" y="1853565"/>
            <a:ext cx="2095500" cy="17557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309370" y="1343025"/>
            <a:ext cx="57023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新思想 </a:t>
            </a:r>
            <a:r>
              <a:rPr lang="en-US" altLang="zh-CN"/>
              <a:t>: </a:t>
            </a:r>
            <a:r>
              <a:rPr lang="zh-CN" altLang="en-US"/>
              <a:t>模块化</a:t>
            </a: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框架   ：</a:t>
            </a:r>
            <a:r>
              <a:rPr lang="en-US" altLang="zh-CN"/>
              <a:t>React</a:t>
            </a:r>
            <a:r>
              <a:rPr lang="zh-CN" altLang="en-US"/>
              <a:t>、</a:t>
            </a:r>
            <a:r>
              <a:rPr lang="en-US" altLang="zh-CN"/>
              <a:t>Vue</a:t>
            </a:r>
            <a:r>
              <a:rPr lang="zh-CN" altLang="en-US"/>
              <a:t>、Angular 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新语言 ： ES6、TypeScript、Flow、SCSS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126855" y="297180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模块化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60" y="1185545"/>
            <a:ext cx="4414520" cy="1604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0" y="289643"/>
            <a:ext cx="1234582" cy="30341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297412"/>
            <a:ext cx="12192000" cy="594859"/>
          </a:xfrm>
          <a:prstGeom prst="rect">
            <a:avLst/>
          </a:prstGeom>
          <a:solidFill>
            <a:srgbClr val="FF6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063750" y="289560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构建工具</a:t>
            </a: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05" y="1751330"/>
            <a:ext cx="8539480" cy="3275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0" y="289643"/>
            <a:ext cx="1234582" cy="30341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297412"/>
            <a:ext cx="12192000" cy="594859"/>
          </a:xfrm>
          <a:prstGeom prst="rect">
            <a:avLst/>
          </a:prstGeom>
          <a:solidFill>
            <a:srgbClr val="FF6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063750" y="289560"/>
            <a:ext cx="14547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webpack 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1575" y="1644015"/>
            <a:ext cx="2411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 静态模块打包工具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810" y="1086485"/>
            <a:ext cx="6520180" cy="30340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3845" y="3874135"/>
            <a:ext cx="3299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Webpack 5 发布 (2020-10-10)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2970" y="4470400"/>
            <a:ext cx="1372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- 模块联邦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0" y="289643"/>
            <a:ext cx="1234582" cy="30341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297412"/>
            <a:ext cx="12192000" cy="594859"/>
          </a:xfrm>
          <a:prstGeom prst="rect">
            <a:avLst/>
          </a:prstGeom>
          <a:solidFill>
            <a:srgbClr val="FF6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063750" y="289560"/>
            <a:ext cx="33489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模块联邦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 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解决什么问题？</a:t>
            </a: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2340" y="1299210"/>
            <a:ext cx="79159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/>
              <a:t>单体应用在一个相对长的时间跨度下，由于参与的人员、团队的增多、变迁，从一个普通应用演变成一个巨石应用(Frontend Monolith)后，随之而来的应用不可维护的问题</a:t>
            </a: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不同系统间有相同功能业务模块如何处理？（中后台项目，例如：</a:t>
            </a:r>
            <a:r>
              <a:rPr lang="en-US" altLang="zh-CN"/>
              <a:t>crm</a:t>
            </a:r>
            <a:r>
              <a:rPr lang="zh-CN" altLang="en-US"/>
              <a:t>系统）</a:t>
            </a: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215" y="3453765"/>
            <a:ext cx="2852420" cy="2153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FULL_TEXT_BEAUTIFY_COPY_ID" val="5"/>
</p:tagLst>
</file>

<file path=ppt/tags/tag2.xml><?xml version="1.0" encoding="utf-8"?>
<p:tagLst xmlns:p="http://schemas.openxmlformats.org/presentationml/2006/main">
  <p:tag name="KSO_WM_FULL_TEXT_BEAUTIFY_COPY_ID" val="15"/>
</p:tagLst>
</file>

<file path=ppt/tags/tag3.xml><?xml version="1.0" encoding="utf-8"?>
<p:tagLst xmlns:p="http://schemas.openxmlformats.org/presentationml/2006/main">
  <p:tag name="KSO_WM_FULL_TEXT_BEAUTIFY_COPY_ID" val="15099540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3910" b="-3910"/>
          </a:stretch>
        </a:blip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WPS 演示</Application>
  <PresentationFormat>宽屏</PresentationFormat>
  <Paragraphs>123</Paragraphs>
  <Slides>19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方正书宋_GBK</vt:lpstr>
      <vt:lpstr>Wingdings</vt:lpstr>
      <vt:lpstr>Arial</vt:lpstr>
      <vt:lpstr>小米兰亭</vt:lpstr>
      <vt:lpstr>苹方-简</vt:lpstr>
      <vt:lpstr>等线</vt:lpstr>
      <vt:lpstr>等线</vt:lpstr>
      <vt:lpstr>微软雅黑</vt:lpstr>
      <vt:lpstr>汉仪旗黑</vt:lpstr>
      <vt:lpstr>DIN-Black</vt:lpstr>
      <vt:lpstr>Thonburi</vt:lpstr>
      <vt:lpstr>DIN-Regular</vt:lpstr>
      <vt:lpstr>宋体</vt:lpstr>
      <vt:lpstr>Arial Unicode MS</vt:lpstr>
      <vt:lpstr>DengXian Light</vt:lpstr>
      <vt:lpstr>汉仪中等线KW</vt:lpstr>
      <vt:lpstr>DengXian</vt:lpstr>
      <vt:lpstr>汉仪书宋二KW</vt:lpstr>
      <vt:lpstr>宋体-简</vt:lpstr>
      <vt:lpstr>Office 主题</vt:lpstr>
      <vt:lpstr>PowerPoint 演示文稿</vt:lpstr>
      <vt:lpstr>PowerPoint 演示文稿</vt:lpstr>
      <vt:lpstr>自我介绍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zhouchen</cp:lastModifiedBy>
  <cp:revision>494</cp:revision>
  <cp:lastPrinted>2022-06-19T11:15:58Z</cp:lastPrinted>
  <dcterms:created xsi:type="dcterms:W3CDTF">2022-06-19T11:15:58Z</dcterms:created>
  <dcterms:modified xsi:type="dcterms:W3CDTF">2022-06-19T11:15:58Z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64A3CCABA636DBB04A8D4F62E6A2F79A</vt:lpwstr>
  </property>
</Properties>
</file>