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3" r:id="rId1"/>
  </p:sldMasterIdLst>
  <p:notesMasterIdLst>
    <p:notesMasterId r:id="rId45"/>
  </p:notesMasterIdLst>
  <p:handoutMasterIdLst>
    <p:handoutMasterId r:id="rId46"/>
  </p:handoutMasterIdLst>
  <p:sldIdLst>
    <p:sldId id="1066" r:id="rId2"/>
    <p:sldId id="1067" r:id="rId3"/>
    <p:sldId id="1069" r:id="rId4"/>
    <p:sldId id="1070" r:id="rId5"/>
    <p:sldId id="1072" r:id="rId6"/>
    <p:sldId id="1073" r:id="rId7"/>
    <p:sldId id="1076" r:id="rId8"/>
    <p:sldId id="1078" r:id="rId9"/>
    <p:sldId id="1081" r:id="rId10"/>
    <p:sldId id="1082" r:id="rId11"/>
    <p:sldId id="1083" r:id="rId12"/>
    <p:sldId id="1084" r:id="rId13"/>
    <p:sldId id="1087" r:id="rId14"/>
    <p:sldId id="1089" r:id="rId15"/>
    <p:sldId id="1091" r:id="rId16"/>
    <p:sldId id="1092" r:id="rId17"/>
    <p:sldId id="1094" r:id="rId18"/>
    <p:sldId id="1095" r:id="rId19"/>
    <p:sldId id="1096" r:id="rId20"/>
    <p:sldId id="1097" r:id="rId21"/>
    <p:sldId id="1098" r:id="rId22"/>
    <p:sldId id="1099" r:id="rId23"/>
    <p:sldId id="1100" r:id="rId24"/>
    <p:sldId id="1101" r:id="rId25"/>
    <p:sldId id="1102" r:id="rId26"/>
    <p:sldId id="1103" r:id="rId27"/>
    <p:sldId id="1104" r:id="rId28"/>
    <p:sldId id="1105" r:id="rId29"/>
    <p:sldId id="1106" r:id="rId30"/>
    <p:sldId id="1107" r:id="rId31"/>
    <p:sldId id="1108" r:id="rId32"/>
    <p:sldId id="1109" r:id="rId33"/>
    <p:sldId id="1110" r:id="rId34"/>
    <p:sldId id="1111" r:id="rId35"/>
    <p:sldId id="1112" r:id="rId36"/>
    <p:sldId id="1113" r:id="rId37"/>
    <p:sldId id="1114" r:id="rId38"/>
    <p:sldId id="1115" r:id="rId39"/>
    <p:sldId id="1116" r:id="rId40"/>
    <p:sldId id="1117" r:id="rId41"/>
    <p:sldId id="1118" r:id="rId42"/>
    <p:sldId id="1119" r:id="rId43"/>
    <p:sldId id="1120" r:id="rId44"/>
  </p:sldIdLst>
  <p:sldSz cx="12192000" cy="6858000"/>
  <p:notesSz cx="10186988" cy="7046913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anose="05000000000000000000" pitchFamily="2" charset="2"/>
      <a:buChar char="Ø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anose="05000000000000000000" pitchFamily="2" charset="2"/>
      <a:buChar char="Ø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anose="05000000000000000000" pitchFamily="2" charset="2"/>
      <a:buChar char="Ø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anose="05000000000000000000" pitchFamily="2" charset="2"/>
      <a:buChar char="Ø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anose="05000000000000000000" pitchFamily="2" charset="2"/>
      <a:buChar char="Ø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4">
          <p15:clr>
            <a:srgbClr val="A4A3A4"/>
          </p15:clr>
        </p15:guide>
        <p15:guide id="2" pos="2242">
          <p15:clr>
            <a:srgbClr val="A4A3A4"/>
          </p15:clr>
        </p15:guide>
        <p15:guide id="3" orient="horz" pos="32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BD"/>
    <a:srgbClr val="F9FDC7"/>
    <a:srgbClr val="000099"/>
    <a:srgbClr val="535CA1"/>
    <a:srgbClr val="DDDDDD"/>
    <a:srgbClr val="EAEAEA"/>
    <a:srgbClr val="FFDA3F"/>
    <a:srgbClr val="00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87259" autoAdjust="0"/>
  </p:normalViewPr>
  <p:slideViewPr>
    <p:cSldViewPr>
      <p:cViewPr varScale="1">
        <p:scale>
          <a:sx n="75" d="100"/>
          <a:sy n="75" d="100"/>
        </p:scale>
        <p:origin x="-1046" y="-86"/>
      </p:cViewPr>
      <p:guideLst>
        <p:guide orient="horz" pos="2160"/>
        <p:guide pos="38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notesViewPr>
    <p:cSldViewPr>
      <p:cViewPr varScale="1">
        <p:scale>
          <a:sx n="42" d="100"/>
          <a:sy n="42" d="100"/>
        </p:scale>
        <p:origin x="-1230" y="-96"/>
      </p:cViewPr>
      <p:guideLst>
        <p:guide orient="horz" pos="1986"/>
        <p:guide orient="horz" pos="2220"/>
        <p:guide pos="321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455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63838" y="454025"/>
            <a:ext cx="4679950" cy="263207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5645" y="3346892"/>
            <a:ext cx="8780610" cy="3170929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97439" tIns="47865" rIns="97439" bIns="47865" numCol="1" anchor="t" anchorCtr="0" compatLnSpc="1"/>
          <a:lstStyle/>
          <a:p>
            <a:pPr lvl="0"/>
            <a:r>
              <a:rPr lang="en-US" altLang="zh-CN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19688926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4625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235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046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5893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Lw</a:t>
            </a:r>
            <a:r>
              <a:rPr lang="zh-CN" altLang="en-US" dirty="0" smtClean="0"/>
              <a:t>指令中能否使用</a:t>
            </a:r>
            <a:r>
              <a:rPr lang="en-US" altLang="zh-CN" dirty="0" err="1" smtClean="0"/>
              <a:t>rd</a:t>
            </a:r>
            <a:r>
              <a:rPr lang="zh-CN" altLang="en-US" dirty="0" smtClean="0"/>
              <a:t>而不是</a:t>
            </a:r>
            <a:r>
              <a:rPr lang="en-US" altLang="zh-CN" dirty="0" err="1" smtClean="0"/>
              <a:t>rt</a:t>
            </a:r>
            <a:r>
              <a:rPr lang="zh-CN" altLang="en-US" dirty="0" smtClean="0"/>
              <a:t>？不可以，否则无法获得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位立即数。如果在指令中调换</a:t>
            </a:r>
            <a:r>
              <a:rPr lang="en-US" altLang="zh-CN" dirty="0" err="1" smtClean="0"/>
              <a:t>rd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rt</a:t>
            </a:r>
            <a:r>
              <a:rPr lang="zh-CN" altLang="en-US" dirty="0" smtClean="0"/>
              <a:t>的位置，但</a:t>
            </a:r>
            <a:r>
              <a:rPr lang="en-US" altLang="zh-CN" dirty="0" smtClean="0"/>
              <a:t>BEQ</a:t>
            </a:r>
            <a:r>
              <a:rPr lang="zh-CN" altLang="en-US" dirty="0" smtClean="0"/>
              <a:t>指令又无法满足。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8777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该表缺少一个</a:t>
            </a:r>
            <a:r>
              <a:rPr lang="en-US" altLang="zh-CN" dirty="0" smtClean="0"/>
              <a:t>shift</a:t>
            </a:r>
            <a:r>
              <a:rPr lang="zh-CN" altLang="en-US" dirty="0" smtClean="0"/>
              <a:t>部件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0786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1382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031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WriteReg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MemRead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MemWrite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3519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ALUOP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10,00,01,</a:t>
            </a:r>
            <a:r>
              <a:rPr lang="zh-CN" altLang="en-US" dirty="0" smtClean="0"/>
              <a:t>分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种情况，</a:t>
            </a:r>
            <a:r>
              <a:rPr lang="en-US" altLang="zh-CN" dirty="0" smtClean="0"/>
              <a:t>10</a:t>
            </a:r>
            <a:r>
              <a:rPr lang="zh-CN" altLang="en-US" dirty="0" smtClean="0"/>
              <a:t>再看</a:t>
            </a:r>
            <a:r>
              <a:rPr lang="en-US" altLang="zh-CN" dirty="0" smtClean="0"/>
              <a:t>FUNC</a:t>
            </a:r>
            <a:r>
              <a:rPr lang="zh-CN" altLang="en-US" dirty="0" smtClean="0"/>
              <a:t>字段，</a:t>
            </a:r>
            <a:r>
              <a:rPr lang="en-US" altLang="zh-CN" dirty="0" smtClean="0"/>
              <a:t>00</a:t>
            </a:r>
            <a:r>
              <a:rPr lang="zh-CN" altLang="en-US" dirty="0" smtClean="0"/>
              <a:t>做一个加法，</a:t>
            </a:r>
            <a:r>
              <a:rPr lang="en-US" altLang="zh-CN" dirty="0" smtClean="0"/>
              <a:t>01</a:t>
            </a:r>
            <a:r>
              <a:rPr lang="zh-CN" altLang="en-US" smtClean="0"/>
              <a:t>做一个减法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546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70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080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+mn-ea"/>
              </a:rPr>
              <a:t>CPU</a:t>
            </a:r>
            <a:r>
              <a:rPr lang="zh-CN" altLang="en-US" dirty="0" smtClean="0">
                <a:ea typeface="+mn-ea"/>
              </a:rPr>
              <a:t>指令执行可类比于厨师做菜：先看客户点订单（指令），然后配菜，切菜，炒菜，装盘，送菜（存结果），整个过程构成了</a:t>
            </a:r>
            <a:r>
              <a:rPr lang="en-US" altLang="zh-CN" dirty="0" err="1" smtClean="0">
                <a:ea typeface="+mn-ea"/>
              </a:rPr>
              <a:t>datapath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352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ADDI</a:t>
            </a:r>
            <a:r>
              <a:rPr lang="zh-CN" altLang="en-US" dirty="0" smtClean="0"/>
              <a:t>：</a:t>
            </a:r>
            <a:r>
              <a:rPr lang="en-US" altLang="zh-CN" sz="1200" dirty="0" err="1"/>
              <a:t>rt</a:t>
            </a:r>
            <a:r>
              <a:rPr lang="en-US" altLang="zh-CN" sz="1200" dirty="0"/>
              <a:t> ← </a:t>
            </a:r>
            <a:r>
              <a:rPr lang="en-US" altLang="zh-CN" sz="1200" dirty="0" err="1"/>
              <a:t>rs</a:t>
            </a:r>
            <a:r>
              <a:rPr lang="en-US" altLang="zh-CN" sz="1200" dirty="0"/>
              <a:t> + immediate</a:t>
            </a:r>
            <a:r>
              <a:rPr lang="zh-CN" altLang="en-US" sz="1200" dirty="0"/>
              <a:t>； </a:t>
            </a:r>
            <a:r>
              <a:rPr lang="en-US" altLang="zh-CN" sz="1200" dirty="0" err="1"/>
              <a:t>addi</a:t>
            </a:r>
            <a:r>
              <a:rPr lang="en-US" altLang="zh-CN" sz="1200" dirty="0"/>
              <a:t> </a:t>
            </a:r>
            <a:r>
              <a:rPr lang="en-US" altLang="zh-CN" sz="1200" dirty="0" err="1"/>
              <a:t>rt,rs</a:t>
            </a:r>
            <a:r>
              <a:rPr lang="en-US" altLang="zh-CN" sz="1200" dirty="0"/>
              <a:t>, imm16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0783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140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LW</a:t>
            </a:r>
            <a:r>
              <a:rPr lang="zh-CN" altLang="en-US" dirty="0" smtClean="0"/>
              <a:t>：</a:t>
            </a:r>
            <a:r>
              <a:rPr lang="en-US" altLang="zh-CN" sz="1200" dirty="0" err="1"/>
              <a:t>rt</a:t>
            </a:r>
            <a:r>
              <a:rPr lang="en-US" altLang="zh-CN" sz="1200" dirty="0"/>
              <a:t> ← memory[</a:t>
            </a:r>
            <a:r>
              <a:rPr lang="en-US" altLang="zh-CN" sz="1200" dirty="0" err="1"/>
              <a:t>rs+offset</a:t>
            </a:r>
            <a:r>
              <a:rPr lang="en-US" altLang="zh-CN" sz="1200" dirty="0"/>
              <a:t>] offset</a:t>
            </a:r>
            <a:r>
              <a:rPr lang="zh-CN" altLang="en-US" sz="1200" dirty="0"/>
              <a:t>是一个有符号数。</a:t>
            </a:r>
            <a:endParaRPr lang="en-US" altLang="zh-CN" dirty="0" smtClean="0"/>
          </a:p>
          <a:p>
            <a:r>
              <a:rPr lang="en-US" altLang="zh-CN" dirty="0" smtClean="0"/>
              <a:t>SW</a:t>
            </a:r>
            <a:r>
              <a:rPr lang="zh-CN" altLang="en-US" dirty="0" smtClean="0"/>
              <a:t>：</a:t>
            </a:r>
            <a:r>
              <a:rPr lang="en-US" altLang="zh-CN" sz="1200" dirty="0"/>
              <a:t>memory[</a:t>
            </a:r>
            <a:r>
              <a:rPr lang="en-US" altLang="zh-CN" sz="1200" dirty="0" err="1"/>
              <a:t>rs+offset</a:t>
            </a:r>
            <a:r>
              <a:rPr lang="en-US" altLang="zh-CN" sz="1200" dirty="0"/>
              <a:t>] ← </a:t>
            </a:r>
            <a:r>
              <a:rPr lang="en-US" altLang="zh-CN" sz="1200" dirty="0" err="1"/>
              <a:t>rt</a:t>
            </a:r>
            <a:endParaRPr lang="en-US" altLang="zh-CN" sz="1200" dirty="0"/>
          </a:p>
          <a:p>
            <a:r>
              <a:rPr lang="en-US" altLang="zh-CN" sz="1200" dirty="0"/>
              <a:t>J target</a:t>
            </a:r>
            <a:r>
              <a:rPr lang="zh-CN" altLang="en-US" sz="1200" dirty="0"/>
              <a:t>：</a:t>
            </a:r>
            <a:r>
              <a:rPr lang="en-US" altLang="zh-CN" sz="1200" dirty="0"/>
              <a:t>To branch within the current 256 MB aligned region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9913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1392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569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INC </a:t>
            </a:r>
            <a:r>
              <a:rPr lang="zh-CN" altLang="en-US" dirty="0"/>
              <a:t>加</a:t>
            </a:r>
            <a:r>
              <a:rPr lang="en-US" altLang="zh-CN" dirty="0"/>
              <a:t>1</a:t>
            </a:r>
            <a:r>
              <a:rPr lang="zh-CN" altLang="en-US" dirty="0"/>
              <a:t>指令</a:t>
            </a:r>
          </a:p>
          <a:p>
            <a:r>
              <a:rPr lang="en-US" altLang="zh-CN" dirty="0"/>
              <a:t>BRN </a:t>
            </a:r>
            <a:r>
              <a:rPr lang="zh-CN" altLang="en-US" dirty="0"/>
              <a:t>空操作</a:t>
            </a:r>
          </a:p>
        </p:txBody>
      </p:sp>
    </p:spTree>
    <p:extLst>
      <p:ext uri="{BB962C8B-B14F-4D97-AF65-F5344CB8AC3E}">
        <p14:creationId xmlns:p14="http://schemas.microsoft.com/office/powerpoint/2010/main" val="1148946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42" name="矩形 41"/>
          <p:cNvSpPr/>
          <p:nvPr userDrawn="1"/>
        </p:nvSpPr>
        <p:spPr>
          <a:xfrm>
            <a:off x="0" y="3627545"/>
            <a:ext cx="12192000" cy="122564"/>
          </a:xfrm>
          <a:prstGeom prst="rect">
            <a:avLst/>
          </a:prstGeom>
          <a:solidFill>
            <a:srgbClr val="196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3" name="矩形 42"/>
          <p:cNvSpPr/>
          <p:nvPr userDrawn="1"/>
        </p:nvSpPr>
        <p:spPr>
          <a:xfrm>
            <a:off x="0" y="1963271"/>
            <a:ext cx="12192000" cy="1532812"/>
          </a:xfrm>
          <a:prstGeom prst="rect">
            <a:avLst/>
          </a:prstGeom>
          <a:gradFill>
            <a:gsLst>
              <a:gs pos="0">
                <a:srgbClr val="2085E1"/>
              </a:gs>
              <a:gs pos="100000">
                <a:srgbClr val="1967A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4" name="Subtitle 2"/>
          <p:cNvSpPr>
            <a:spLocks noGrp="1"/>
          </p:cNvSpPr>
          <p:nvPr>
            <p:ph type="subTitle" idx="1"/>
          </p:nvPr>
        </p:nvSpPr>
        <p:spPr>
          <a:xfrm>
            <a:off x="1524000" y="3750110"/>
            <a:ext cx="9144000" cy="100440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lang="en-US" sz="36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pic>
        <p:nvPicPr>
          <p:cNvPr id="45" name="图片 4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878" y="564339"/>
            <a:ext cx="8254245" cy="663787"/>
          </a:xfrm>
          <a:prstGeom prst="rect">
            <a:avLst/>
          </a:prstGeom>
        </p:spPr>
      </p:pic>
      <p:sp>
        <p:nvSpPr>
          <p:cNvPr id="46" name="Title 1"/>
          <p:cNvSpPr>
            <a:spLocks noGrp="1"/>
          </p:cNvSpPr>
          <p:nvPr>
            <p:ph type="ctrTitle"/>
          </p:nvPr>
        </p:nvSpPr>
        <p:spPr>
          <a:xfrm>
            <a:off x="914400" y="1963271"/>
            <a:ext cx="10363200" cy="150194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188641"/>
            <a:ext cx="7010400" cy="372603"/>
          </a:xfrm>
        </p:spPr>
        <p:txBody>
          <a:bodyPr/>
          <a:lstStyle>
            <a:lvl1pPr>
              <a:defRPr i="0" baseline="0">
                <a:latin typeface="Arial Unicode MS" panose="020B0604020202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764705"/>
            <a:ext cx="10464800" cy="1897955"/>
          </a:xfrm>
        </p:spPr>
        <p:txBody>
          <a:bodyPr/>
          <a:lstStyle>
            <a:lvl1pPr>
              <a:lnSpc>
                <a:spcPct val="125000"/>
              </a:lnSpc>
              <a:spcBef>
                <a:spcPts val="0"/>
              </a:spcBef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5000"/>
              </a:lnSpc>
              <a:spcBef>
                <a:spcPts val="0"/>
              </a:spcBef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5000"/>
              </a:lnSpc>
              <a:spcBef>
                <a:spcPts val="0"/>
              </a:spcBef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5000"/>
              </a:lnSpc>
              <a:spcBef>
                <a:spcPts val="0"/>
              </a:spcBef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5000"/>
              </a:lnSpc>
              <a:spcBef>
                <a:spcPts val="0"/>
              </a:spcBef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125538"/>
            <a:ext cx="5130800" cy="2178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00" y="1125538"/>
            <a:ext cx="5130800" cy="2178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37260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704746"/>
            <a:ext cx="5386917" cy="4701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18348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704746"/>
            <a:ext cx="5389033" cy="4701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18348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5584" y="260648"/>
            <a:ext cx="7010400" cy="3726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125538"/>
            <a:ext cx="5130800" cy="19441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00" y="1125538"/>
            <a:ext cx="5130800" cy="19441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60648"/>
            <a:ext cx="7010400" cy="3726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125538"/>
            <a:ext cx="5130800" cy="19441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48400" y="1125539"/>
            <a:ext cx="5130800" cy="19441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48400" y="2290764"/>
            <a:ext cx="5130800" cy="19441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413" y="116633"/>
            <a:ext cx="9144000" cy="37260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0"/>
          <a:stretch>
            <a:fillRect/>
          </a:stretch>
        </p:blipFill>
        <p:spPr>
          <a:xfrm>
            <a:off x="0" y="0"/>
            <a:ext cx="12192000" cy="692696"/>
          </a:xfrm>
          <a:prstGeom prst="rect">
            <a:avLst/>
          </a:prstGeom>
        </p:spPr>
      </p:pic>
      <p:sp>
        <p:nvSpPr>
          <p:cNvPr id="36867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912284" y="188641"/>
            <a:ext cx="7010400" cy="37260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lvl="0"/>
            <a:r>
              <a:rPr lang="zh-CN" altLang="en-US"/>
              <a:t>标题</a:t>
            </a:r>
          </a:p>
        </p:txBody>
      </p:sp>
      <p:sp>
        <p:nvSpPr>
          <p:cNvPr id="36869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08720"/>
            <a:ext cx="10464800" cy="235962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lvl="0"/>
            <a:r>
              <a:rPr lang="en-US" altLang="zh-CN" dirty="0"/>
              <a:t>This is our 1st Level Bullet</a:t>
            </a:r>
          </a:p>
          <a:p>
            <a:pPr lvl="1"/>
            <a:r>
              <a:rPr lang="en-US" altLang="zh-CN" dirty="0"/>
              <a:t>This is our 2nd level bullet</a:t>
            </a:r>
          </a:p>
          <a:p>
            <a:pPr lvl="2"/>
            <a:r>
              <a:rPr lang="en-US" altLang="zh-CN" dirty="0"/>
              <a:t>This is our 3rd level bullet</a:t>
            </a:r>
          </a:p>
          <a:p>
            <a:pPr lvl="0"/>
            <a:r>
              <a:rPr lang="en-US" altLang="zh-CN" dirty="0"/>
              <a:t>This is our next 1st Level Bullet</a:t>
            </a:r>
          </a:p>
          <a:p>
            <a:pPr lvl="1"/>
            <a:r>
              <a:rPr lang="en-US" altLang="zh-CN" dirty="0"/>
              <a:t>This is our 2nd level bullet</a:t>
            </a:r>
          </a:p>
          <a:p>
            <a:pPr lvl="2"/>
            <a:r>
              <a:rPr lang="en-US" altLang="zh-CN" dirty="0"/>
              <a:t>This is our 3rd level bullet</a:t>
            </a:r>
          </a:p>
        </p:txBody>
      </p:sp>
      <p:sp>
        <p:nvSpPr>
          <p:cNvPr id="12" name="Text Box 17"/>
          <p:cNvSpPr txBox="1">
            <a:spLocks noChangeArrowheads="1"/>
          </p:cNvSpPr>
          <p:nvPr userDrawn="1"/>
        </p:nvSpPr>
        <p:spPr bwMode="auto">
          <a:xfrm>
            <a:off x="11280577" y="6553201"/>
            <a:ext cx="864096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8E6141A4-B4DF-417A-BE19-BD33A1D78EA3}" type="slidenum">
              <a:rPr lang="zh-CN" altLang="en-US" sz="1200" b="0">
                <a:solidFill>
                  <a:srgbClr val="000099"/>
                </a:solidFill>
                <a:latin typeface="Arial" panose="020B0604020202020204" pitchFamily="34" charset="0"/>
                <a:ea typeface="Yu Gothic" panose="020B0400000000000000" pitchFamily="34" charset="-128"/>
                <a:cs typeface="Arial" panose="020B0604020202020204" pitchFamily="34" charset="0"/>
              </a:rPr>
              <a:t>‹#›</a:t>
            </a:fld>
            <a:endParaRPr lang="en-US" altLang="zh-CN" sz="1200" b="0" dirty="0">
              <a:solidFill>
                <a:srgbClr val="000099"/>
              </a:solidFill>
              <a:latin typeface="Arial" panose="020B0604020202020204" pitchFamily="34" charset="0"/>
              <a:ea typeface="Yu Gothic" panose="020B0400000000000000" pitchFamily="34" charset="-128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0">
          <a:solidFill>
            <a:srgbClr val="FF0000"/>
          </a:solidFill>
          <a:latin typeface="+mj-lt"/>
          <a:ea typeface="+mj-ea"/>
          <a:cs typeface="楷体_GB2312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  <a:cs typeface="楷体_GB2312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  <a:cs typeface="楷体_GB2312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  <a:cs typeface="楷体_GB2312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  <a:cs typeface="楷体_GB2312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9pPr>
    </p:titleStyle>
    <p:bodyStyle>
      <a:lvl1pPr marL="284480" indent="-284480" algn="l" rtl="0" eaLnBrk="0" fontAlgn="base" hangingPunct="0">
        <a:lnSpc>
          <a:spcPct val="125000"/>
        </a:lnSpc>
        <a:spcBef>
          <a:spcPts val="0"/>
        </a:spcBef>
        <a:spcAft>
          <a:spcPct val="0"/>
        </a:spcAft>
        <a:buClr>
          <a:srgbClr val="FF0000"/>
        </a:buClr>
        <a:buSzPct val="100000"/>
        <a:buFont typeface="Wingdings" panose="05000000000000000000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68655" indent="-193675" algn="l" rtl="0" eaLnBrk="0" fontAlgn="base" hangingPunct="0">
        <a:lnSpc>
          <a:spcPct val="125000"/>
        </a:lnSpc>
        <a:spcBef>
          <a:spcPts val="0"/>
        </a:spcBef>
        <a:spcAft>
          <a:spcPct val="0"/>
        </a:spcAft>
        <a:buClr>
          <a:srgbClr val="001ADC"/>
        </a:buClr>
        <a:buSzPct val="100000"/>
        <a:buFont typeface="Wingdings" panose="05000000000000000000" pitchFamily="2" charset="2"/>
        <a:buChar char="Ø"/>
        <a:defRPr b="1">
          <a:solidFill>
            <a:schemeClr val="tx1"/>
          </a:solidFill>
          <a:latin typeface="+mn-lt"/>
        </a:defRPr>
      </a:lvl2pPr>
      <a:lvl3pPr marL="1050925" indent="-192405" algn="l" rtl="0" eaLnBrk="0" fontAlgn="base" hangingPunct="0">
        <a:lnSpc>
          <a:spcPct val="125000"/>
        </a:lnSpc>
        <a:spcBef>
          <a:spcPts val="0"/>
        </a:spcBef>
        <a:spcAft>
          <a:spcPct val="0"/>
        </a:spcAft>
        <a:buClr>
          <a:srgbClr val="05AD01"/>
        </a:buClr>
        <a:buSzPct val="100000"/>
        <a:buFont typeface="Wingdings" panose="05000000000000000000" pitchFamily="2" charset="2"/>
        <a:buChar char="§"/>
        <a:defRPr b="1">
          <a:solidFill>
            <a:schemeClr val="tx1"/>
          </a:solidFill>
          <a:latin typeface="+mn-lt"/>
        </a:defRPr>
      </a:lvl3pPr>
      <a:lvl4pPr marL="1968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anose="02020603050405020304" pitchFamily="18" charset="0"/>
        </a:defRPr>
      </a:lvl4pPr>
      <a:lvl5pPr marL="2501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5pPr>
      <a:lvl6pPr marL="2959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6pPr>
      <a:lvl7pPr marL="3416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7pPr>
      <a:lvl8pPr marL="3873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8pPr>
      <a:lvl9pPr marL="4330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8" name="Rectangle 6"/>
          <p:cNvSpPr>
            <a:spLocks noChangeArrowheads="1"/>
          </p:cNvSpPr>
          <p:nvPr/>
        </p:nvSpPr>
        <p:spPr bwMode="auto">
          <a:xfrm>
            <a:off x="3423556" y="1124744"/>
            <a:ext cx="5327650" cy="623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/>
          <a:lstStyle/>
          <a:p>
            <a:pPr>
              <a:lnSpc>
                <a:spcPct val="87000"/>
              </a:lnSpc>
              <a:buNone/>
            </a:pPr>
            <a:r>
              <a:rPr lang="zh-CN" altLang="en-US" sz="2800" dirty="0">
                <a:solidFill>
                  <a:srgbClr val="001ADC"/>
                </a:solidFill>
                <a:latin typeface="+mn-lt"/>
                <a:ea typeface="楷体_GB2312" pitchFamily="49" charset="-122"/>
              </a:rPr>
              <a:t>第五讲：</a:t>
            </a:r>
            <a:r>
              <a:rPr lang="en-US" altLang="zh-CN" sz="2800" dirty="0" smtClean="0">
                <a:solidFill>
                  <a:srgbClr val="001ADC"/>
                </a:solidFill>
                <a:latin typeface="+mn-lt"/>
                <a:ea typeface="楷体_GB2312" pitchFamily="49" charset="-122"/>
              </a:rPr>
              <a:t>MIPS</a:t>
            </a:r>
            <a:r>
              <a:rPr lang="zh-CN" altLang="en-US" sz="2800" dirty="0">
                <a:solidFill>
                  <a:srgbClr val="001ADC"/>
                </a:solidFill>
                <a:latin typeface="+mn-lt"/>
                <a:ea typeface="楷体_GB2312" pitchFamily="49" charset="-122"/>
              </a:rPr>
              <a:t>处理器设计</a:t>
            </a:r>
          </a:p>
        </p:txBody>
      </p:sp>
      <p:sp>
        <p:nvSpPr>
          <p:cNvPr id="520199" name="Rectangle 7"/>
          <p:cNvSpPr>
            <a:spLocks noChangeArrowheads="1"/>
          </p:cNvSpPr>
          <p:nvPr/>
        </p:nvSpPr>
        <p:spPr bwMode="auto">
          <a:xfrm>
            <a:off x="3846514" y="2167580"/>
            <a:ext cx="4481735" cy="2197525"/>
          </a:xfrm>
          <a:prstGeom prst="rect">
            <a:avLst/>
          </a:prstGeom>
          <a:noFill/>
          <a:ln w="28575">
            <a:solidFill>
              <a:srgbClr val="05AD01"/>
            </a:solidFill>
            <a:miter lim="800000"/>
          </a:ln>
          <a:effectLst/>
        </p:spPr>
        <p:txBody>
          <a:bodyPr wrap="square" lIns="63500" tIns="182880" rIns="63500" bIns="182880">
            <a:spAutoFit/>
          </a:bodyPr>
          <a:lstStyle/>
          <a:p>
            <a:pPr marL="609600" indent="-609600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Font typeface="+mj-ea"/>
              <a:buAutoNum type="ea1JpnChsDbPeriod"/>
            </a:pPr>
            <a:r>
              <a:rPr lang="zh-CN" altLang="en-US" sz="2400" dirty="0"/>
              <a:t>处理器设计概述</a:t>
            </a:r>
          </a:p>
          <a:p>
            <a:pPr marL="609600" indent="-609600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Font typeface="+mj-ea"/>
              <a:buAutoNum type="ea1JpnChsDbPeriod"/>
            </a:pPr>
            <a:r>
              <a:rPr lang="en-US" altLang="zh-CN" sz="2400" dirty="0"/>
              <a:t>MIPS</a:t>
            </a:r>
            <a:r>
              <a:rPr lang="zh-CN" altLang="en-US" sz="2400" dirty="0"/>
              <a:t>模型机</a:t>
            </a:r>
          </a:p>
          <a:p>
            <a:pPr marL="609600" indent="-609600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Font typeface="+mj-ea"/>
              <a:buAutoNum type="ea1JpnChsDbPeriod"/>
            </a:pPr>
            <a:r>
              <a:rPr lang="en-US" altLang="zh-CN" sz="2400" dirty="0"/>
              <a:t>MIPS</a:t>
            </a:r>
            <a:r>
              <a:rPr lang="zh-CN" altLang="en-US" sz="2400" dirty="0"/>
              <a:t>单周期处理器设计</a:t>
            </a:r>
          </a:p>
          <a:p>
            <a:pPr marL="609600" indent="-609600"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Font typeface="+mj-ea"/>
              <a:buAutoNum type="ea1JpnChsDbPeriod"/>
            </a:pPr>
            <a:r>
              <a:rPr lang="zh-CN" altLang="en-US" sz="2400" dirty="0"/>
              <a:t>流水线及其冒险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99324" y="755364"/>
            <a:ext cx="7488237" cy="512961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MIPS </a:t>
            </a:r>
            <a:r>
              <a:rPr lang="zh-CN" altLang="en-US">
                <a:ea typeface="宋体" panose="02010600030101010101" pitchFamily="2" charset="-122"/>
              </a:rPr>
              <a:t>寻址方式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974" y="1268762"/>
            <a:ext cx="5978079" cy="4320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5631066"/>
            <a:ext cx="5976664" cy="96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-7330" y="177970"/>
            <a:ext cx="7086600" cy="478790"/>
          </a:xfrm>
        </p:spPr>
        <p:txBody>
          <a:bodyPr/>
          <a:lstStyle/>
          <a:p>
            <a:r>
              <a:rPr lang="en-US" altLang="zh-CN" sz="3200" dirty="0">
                <a:latin typeface="Arial Unicode MS" panose="020B0604020202020204" pitchFamily="34" charset="-122"/>
              </a:rPr>
              <a:t>2.1 MIPS</a:t>
            </a:r>
            <a:r>
              <a:rPr lang="zh-CN" altLang="en-US" sz="3200" dirty="0">
                <a:latin typeface="Arial Unicode MS" panose="020B0604020202020204" pitchFamily="34" charset="-122"/>
              </a:rPr>
              <a:t>模型机指令集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83832" y="1032861"/>
            <a:ext cx="3456384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b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模型机指令集（</a:t>
            </a:r>
            <a:r>
              <a:rPr lang="en-US" altLang="zh-CN" b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8</a:t>
            </a:r>
            <a:r>
              <a:rPr lang="zh-CN" altLang="en-US" b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条指令）</a:t>
            </a:r>
            <a:endParaRPr lang="zh-CN" altLang="en-US" b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026" y="1360643"/>
            <a:ext cx="8540664" cy="5092693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-7330" y="177970"/>
            <a:ext cx="7086600" cy="478790"/>
          </a:xfrm>
        </p:spPr>
        <p:txBody>
          <a:bodyPr/>
          <a:lstStyle/>
          <a:p>
            <a:r>
              <a:rPr lang="en-US" altLang="zh-CN" sz="3200" dirty="0"/>
              <a:t>2</a:t>
            </a:r>
            <a:r>
              <a:rPr lang="en-US" altLang="zh-CN" sz="3200" dirty="0" smtClean="0"/>
              <a:t>.1 MIPS</a:t>
            </a:r>
            <a:r>
              <a:rPr lang="zh-CN" altLang="en-US" sz="3200" dirty="0" smtClean="0"/>
              <a:t>模型机指令集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213" y="948471"/>
            <a:ext cx="7943850" cy="48863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5159896" y="940978"/>
            <a:ext cx="3456384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b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模型机指令编码</a:t>
            </a:r>
            <a:endParaRPr lang="zh-CN" altLang="en-US" b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5866965"/>
            <a:ext cx="5976664" cy="96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-7330" y="177970"/>
            <a:ext cx="7086600" cy="478790"/>
          </a:xfrm>
        </p:spPr>
        <p:txBody>
          <a:bodyPr/>
          <a:lstStyle/>
          <a:p>
            <a:r>
              <a:rPr lang="en-US" altLang="zh-CN" sz="3200" dirty="0"/>
              <a:t>2</a:t>
            </a:r>
            <a:r>
              <a:rPr lang="en-US" altLang="zh-CN" sz="3200" dirty="0" smtClean="0"/>
              <a:t>.1 MIPS</a:t>
            </a:r>
            <a:r>
              <a:rPr lang="zh-CN" altLang="en-US" sz="3200" dirty="0" smtClean="0"/>
              <a:t>模型机指令集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5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2671026"/>
            <a:ext cx="28956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640" y="867983"/>
            <a:ext cx="4896544" cy="1602490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dirty="0" smtClean="0"/>
              <a:t>寄存器堆（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个寄存器）</a:t>
            </a:r>
            <a:endParaRPr lang="zh-CN" altLang="en-US" sz="2000" dirty="0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zh-CN" altLang="en-US" dirty="0"/>
              <a:t>两个</a:t>
            </a:r>
            <a:r>
              <a:rPr lang="en-US" altLang="zh-CN" dirty="0"/>
              <a:t>32</a:t>
            </a:r>
            <a:r>
              <a:rPr lang="zh-CN" altLang="en-US" dirty="0"/>
              <a:t>位数据输出端口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zh-CN" altLang="en-US" dirty="0"/>
              <a:t>一个</a:t>
            </a:r>
            <a:r>
              <a:rPr lang="en-US" altLang="zh-CN" dirty="0"/>
              <a:t>32</a:t>
            </a:r>
            <a:r>
              <a:rPr lang="zh-CN" altLang="en-US" dirty="0"/>
              <a:t>位数据输入端口</a:t>
            </a:r>
            <a:endParaRPr lang="en-US" altLang="zh-CN" dirty="0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zh-CN" altLang="en-US" dirty="0"/>
              <a:t>三个</a:t>
            </a:r>
            <a:r>
              <a:rPr lang="en-US" altLang="zh-CN" dirty="0"/>
              <a:t>5</a:t>
            </a:r>
            <a:r>
              <a:rPr lang="zh-CN" altLang="en-US" dirty="0"/>
              <a:t>位寄存器地址输入端口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12092" y="3047261"/>
          <a:ext cx="4704388" cy="853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59972"/>
                <a:gridCol w="1008112"/>
                <a:gridCol w="2736304"/>
              </a:tblGrid>
              <a:tr h="240371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地址输入（</a:t>
                      </a:r>
                      <a:r>
                        <a:rPr lang="en-US" altLang="zh-CN" sz="1600" dirty="0" smtClean="0"/>
                        <a:t>5</a:t>
                      </a:r>
                      <a:r>
                        <a:rPr lang="zh-CN" altLang="en-US" sz="1600" dirty="0" smtClean="0"/>
                        <a:t>位）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数据输出</a:t>
                      </a:r>
                      <a:endParaRPr lang="en-US" altLang="zh-CN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  <a:tr h="240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Read</a:t>
                      </a:r>
                      <a:r>
                        <a:rPr lang="en-US" altLang="zh-CN" sz="1400" baseline="0" dirty="0" smtClean="0"/>
                        <a:t> register</a:t>
                      </a:r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Read</a:t>
                      </a:r>
                    </a:p>
                    <a:p>
                      <a:pPr algn="ctr"/>
                      <a:r>
                        <a:rPr lang="en-US" altLang="zh-CN" sz="1400" dirty="0" smtClean="0"/>
                        <a:t>register2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Read data1=R[Read</a:t>
                      </a:r>
                      <a:r>
                        <a:rPr lang="en-US" altLang="zh-CN" sz="1400" baseline="0" dirty="0" smtClean="0"/>
                        <a:t>register1</a:t>
                      </a:r>
                      <a:r>
                        <a:rPr lang="en-US" altLang="zh-CN" sz="1400" dirty="0" smtClean="0"/>
                        <a:t>]</a:t>
                      </a:r>
                    </a:p>
                    <a:p>
                      <a:pPr algn="ctr"/>
                      <a:r>
                        <a:rPr lang="en-US" altLang="zh-CN" sz="1400" dirty="0" smtClean="0"/>
                        <a:t>Read data2=R[Read</a:t>
                      </a:r>
                      <a:r>
                        <a:rPr lang="en-US" altLang="zh-CN" sz="1400" baseline="0" dirty="0" smtClean="0"/>
                        <a:t>register</a:t>
                      </a:r>
                      <a:r>
                        <a:rPr lang="en-US" altLang="zh-CN" sz="1400" dirty="0" smtClean="0"/>
                        <a:t>2]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504180" y="2660772"/>
            <a:ext cx="2808312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b="0" dirty="0">
                <a:solidFill>
                  <a:srgbClr val="FF0000"/>
                </a:solidFill>
              </a:rPr>
              <a:t>寄存</a:t>
            </a:r>
            <a:r>
              <a:rPr lang="zh-CN" altLang="en-US" b="0" dirty="0" smtClean="0">
                <a:solidFill>
                  <a:srgbClr val="FF0000"/>
                </a:solidFill>
              </a:rPr>
              <a:t>器堆读操作（输出）</a:t>
            </a:r>
            <a:endParaRPr lang="zh-CN" altLang="en-US" b="0" dirty="0">
              <a:solidFill>
                <a:srgbClr val="FF0000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015880" y="4765888"/>
          <a:ext cx="5376732" cy="1615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3745"/>
                <a:gridCol w="1123495"/>
                <a:gridCol w="1561192"/>
                <a:gridCol w="1488300"/>
              </a:tblGrid>
              <a:tr h="2403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地址输入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（</a:t>
                      </a:r>
                      <a:r>
                        <a:rPr lang="en-US" altLang="zh-CN" sz="1600" dirty="0" smtClean="0"/>
                        <a:t>5</a:t>
                      </a:r>
                      <a:r>
                        <a:rPr lang="zh-CN" altLang="en-US" sz="1600" dirty="0" smtClean="0"/>
                        <a:t>位）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数据</a:t>
                      </a:r>
                      <a:r>
                        <a:rPr lang="zh-CN" altLang="en-US" sz="1600" baseline="0" dirty="0" smtClean="0"/>
                        <a:t>输入</a:t>
                      </a:r>
                      <a:endParaRPr lang="en-US" altLang="zh-CN" sz="1600" baseline="0" dirty="0" smtClean="0"/>
                    </a:p>
                    <a:p>
                      <a:pPr algn="ctr"/>
                      <a:r>
                        <a:rPr lang="zh-CN" altLang="en-US" sz="1600" baseline="0" dirty="0" smtClean="0"/>
                        <a:t>（</a:t>
                      </a:r>
                      <a:r>
                        <a:rPr lang="en-US" altLang="zh-CN" sz="1600" baseline="0" dirty="0" smtClean="0"/>
                        <a:t>32</a:t>
                      </a:r>
                      <a:r>
                        <a:rPr lang="zh-CN" altLang="en-US" sz="1600" baseline="0" dirty="0" smtClean="0"/>
                        <a:t>位）</a:t>
                      </a:r>
                      <a:endParaRPr lang="en-US" altLang="zh-CN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smtClean="0"/>
                        <a:t>  </a:t>
                      </a:r>
                      <a:r>
                        <a:rPr lang="zh-CN" altLang="en-US" sz="1600" baseline="0" dirty="0" smtClean="0"/>
                        <a:t>控制输入</a:t>
                      </a:r>
                      <a:endParaRPr lang="en-US" altLang="zh-CN" sz="1600" baseline="0" dirty="0" smtClean="0"/>
                    </a:p>
                    <a:p>
                      <a:pPr algn="ctr"/>
                      <a:r>
                        <a:rPr lang="en-US" altLang="zh-CN" sz="1600" baseline="0" dirty="0" err="1" smtClean="0"/>
                        <a:t>RegWrite</a:t>
                      </a:r>
                      <a:endParaRPr lang="en-US" altLang="zh-CN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操作</a:t>
                      </a:r>
                      <a:endParaRPr lang="en-US" altLang="zh-CN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  <a:tr h="240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Write</a:t>
                      </a:r>
                      <a:r>
                        <a:rPr lang="en-US" altLang="zh-CN" sz="1400" baseline="0" dirty="0" smtClean="0"/>
                        <a:t> register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Write data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无效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无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0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Write</a:t>
                      </a:r>
                      <a:r>
                        <a:rPr lang="en-US" altLang="zh-CN" sz="1400" baseline="0" dirty="0" smtClean="0"/>
                        <a:t> register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Write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dirty="0" smtClean="0"/>
                        <a:t>data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有效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zh-CN" altLang="en-US" sz="1400" dirty="0" smtClean="0"/>
                        <a:t>（</a:t>
                      </a:r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Clk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时钟下跳沿</a:t>
                      </a:r>
                      <a:r>
                        <a:rPr lang="zh-CN" altLang="en-US" sz="1400" dirty="0" smtClean="0"/>
                        <a:t>）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R[</a:t>
                      </a:r>
                      <a:r>
                        <a:rPr lang="en-US" altLang="zh-CN" sz="1400" dirty="0" err="1" smtClean="0"/>
                        <a:t>Writeregister</a:t>
                      </a:r>
                      <a:r>
                        <a:rPr lang="en-US" altLang="zh-CN" sz="1400" dirty="0" smtClean="0"/>
                        <a:t>]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sym typeface="Wingdings" panose="05000000000000000000" pitchFamily="2" charset="2"/>
                        </a:rPr>
                        <a:t> Write data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432172" y="4405848"/>
            <a:ext cx="2808312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b="0" dirty="0">
                <a:solidFill>
                  <a:srgbClr val="FF0000"/>
                </a:solidFill>
              </a:rPr>
              <a:t>寄存</a:t>
            </a:r>
            <a:r>
              <a:rPr lang="zh-CN" altLang="en-US" b="0" dirty="0" smtClean="0">
                <a:solidFill>
                  <a:srgbClr val="FF0000"/>
                </a:solidFill>
              </a:rPr>
              <a:t>器堆写操作（输入）</a:t>
            </a:r>
            <a:endParaRPr lang="zh-CN" altLang="en-US" b="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35960" y="1588523"/>
            <a:ext cx="493204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000" dirty="0"/>
              <a:t>读操作不需读信号，但写操作需要写信号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-5291" y="188641"/>
            <a:ext cx="7010400" cy="478790"/>
          </a:xfrm>
        </p:spPr>
        <p:txBody>
          <a:bodyPr/>
          <a:lstStyle/>
          <a:p>
            <a:r>
              <a:rPr lang="en-US" altLang="zh-CN" sz="3200" dirty="0" smtClean="0"/>
              <a:t>2.2 </a:t>
            </a:r>
            <a:r>
              <a:rPr lang="zh-CN" altLang="en-US" sz="3200" dirty="0" smtClean="0"/>
              <a:t>数据通路部件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2965" y="907415"/>
            <a:ext cx="6061075" cy="5368290"/>
          </a:xfrm>
        </p:spPr>
        <p:txBody>
          <a:bodyPr wrap="square"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dirty="0" smtClean="0"/>
              <a:t>数据存储器</a:t>
            </a:r>
            <a:r>
              <a:rPr lang="en-US" altLang="zh-CN" dirty="0" smtClean="0"/>
              <a:t>DM</a:t>
            </a:r>
            <a:r>
              <a:rPr lang="zh-CN" altLang="en-US" dirty="0" smtClean="0"/>
              <a:t>（理想存储器）</a:t>
            </a:r>
            <a:endParaRPr lang="en-US" altLang="zh-CN" dirty="0" smtClean="0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zh-CN" altLang="en-US" dirty="0" smtClean="0"/>
              <a:t>单数据输入</a:t>
            </a:r>
            <a:r>
              <a:rPr lang="zh-CN" altLang="en-US" dirty="0"/>
              <a:t>总线：</a:t>
            </a:r>
            <a:r>
              <a:rPr lang="en-US" altLang="zh-CN" dirty="0"/>
              <a:t>Write data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zh-CN" altLang="en-US" dirty="0" smtClean="0"/>
              <a:t>单数据输出</a:t>
            </a:r>
            <a:r>
              <a:rPr lang="zh-CN" altLang="en-US" dirty="0"/>
              <a:t>总线：</a:t>
            </a:r>
            <a:r>
              <a:rPr lang="en-US" altLang="zh-CN" dirty="0"/>
              <a:t>Read data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zh-CN" altLang="en-US" dirty="0" smtClean="0"/>
              <a:t>读：</a:t>
            </a:r>
            <a:r>
              <a:rPr lang="en-US" altLang="zh-CN" dirty="0" smtClean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MemRead</a:t>
            </a:r>
            <a:r>
              <a:rPr lang="zh-CN" altLang="en-US" dirty="0"/>
              <a:t>控制信号</a:t>
            </a:r>
            <a:r>
              <a:rPr lang="zh-CN" altLang="en-US" dirty="0" smtClean="0"/>
              <a:t>有效时</a:t>
            </a:r>
            <a:r>
              <a:rPr lang="zh-CN" altLang="en-US" dirty="0"/>
              <a:t>，地址线</a:t>
            </a:r>
            <a:r>
              <a:rPr lang="en-US" altLang="zh-CN" dirty="0"/>
              <a:t>(Address)</a:t>
            </a:r>
            <a:r>
              <a:rPr lang="zh-CN" altLang="en-US" dirty="0" smtClean="0"/>
              <a:t>选择的</a:t>
            </a:r>
            <a:r>
              <a:rPr lang="zh-CN" altLang="en-US" dirty="0"/>
              <a:t>存储字被放在</a:t>
            </a:r>
            <a:r>
              <a:rPr lang="en-US" altLang="zh-CN" dirty="0" smtClean="0"/>
              <a:t>Read data</a:t>
            </a:r>
            <a:r>
              <a:rPr lang="zh-CN" altLang="en-US" dirty="0"/>
              <a:t>输出总线</a:t>
            </a:r>
            <a:r>
              <a:rPr lang="zh-CN" altLang="en-US" dirty="0" smtClean="0"/>
              <a:t>上</a:t>
            </a:r>
            <a:r>
              <a:rPr lang="zh-CN" altLang="en-US" dirty="0"/>
              <a:t>（</a:t>
            </a:r>
            <a:r>
              <a:rPr lang="zh-CN" altLang="en-US" dirty="0" smtClean="0">
                <a:solidFill>
                  <a:srgbClr val="FF0000"/>
                </a:solidFill>
              </a:rPr>
              <a:t>组合元件操作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zh-CN" altLang="en-US" dirty="0" smtClean="0"/>
              <a:t>写：</a:t>
            </a:r>
            <a:r>
              <a:rPr lang="en-US" altLang="zh-CN" dirty="0" err="1" smtClean="0">
                <a:solidFill>
                  <a:srgbClr val="FF0000"/>
                </a:solidFill>
              </a:rPr>
              <a:t>MemWrite</a:t>
            </a:r>
            <a:r>
              <a:rPr lang="zh-CN" altLang="en-US" dirty="0"/>
              <a:t>控制信号</a:t>
            </a:r>
            <a:r>
              <a:rPr lang="zh-CN" altLang="en-US" dirty="0" smtClean="0"/>
              <a:t>有效且时钟信号</a:t>
            </a:r>
            <a:r>
              <a:rPr lang="en-US" altLang="zh-CN" dirty="0" err="1" smtClean="0"/>
              <a:t>Clk</a:t>
            </a:r>
            <a:r>
              <a:rPr lang="zh-CN" altLang="en-US" dirty="0" smtClean="0"/>
              <a:t>下跳沿时</a:t>
            </a:r>
            <a:r>
              <a:rPr lang="zh-CN" altLang="en-US" dirty="0"/>
              <a:t>，</a:t>
            </a:r>
            <a:r>
              <a:rPr lang="en-US" altLang="zh-CN" dirty="0"/>
              <a:t>Write data</a:t>
            </a:r>
            <a:r>
              <a:rPr lang="zh-CN" altLang="en-US" dirty="0"/>
              <a:t>总线上</a:t>
            </a:r>
            <a:r>
              <a:rPr lang="zh-CN" altLang="en-US" dirty="0" smtClean="0"/>
              <a:t>的数据</a:t>
            </a:r>
            <a:r>
              <a:rPr lang="zh-CN" altLang="en-US" dirty="0"/>
              <a:t>被写入地址选择的</a:t>
            </a:r>
            <a:r>
              <a:rPr lang="zh-CN" altLang="en-US" dirty="0" smtClean="0"/>
              <a:t>存储单元中（</a:t>
            </a:r>
            <a:r>
              <a:rPr lang="zh-CN" altLang="en-US" dirty="0" smtClean="0">
                <a:solidFill>
                  <a:srgbClr val="FF0000"/>
                </a:solidFill>
              </a:rPr>
              <a:t>状态元件操作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20000"/>
              </a:lnSpc>
              <a:spcAft>
                <a:spcPts val="0"/>
              </a:spcAft>
            </a:pPr>
            <a:endParaRPr lang="en-US" altLang="zh-CN" dirty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600" dirty="0"/>
              <a:t>指令存储器</a:t>
            </a:r>
            <a:r>
              <a:rPr lang="en-US" altLang="zh-CN" sz="2600" dirty="0"/>
              <a:t>IM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zh-CN" altLang="en-US" dirty="0" smtClean="0"/>
              <a:t>指令地址</a:t>
            </a:r>
            <a:r>
              <a:rPr lang="en-US" altLang="zh-CN" dirty="0" smtClean="0"/>
              <a:t>(Read </a:t>
            </a:r>
            <a:r>
              <a:rPr lang="en-US" altLang="zh-CN" dirty="0"/>
              <a:t>address)</a:t>
            </a:r>
            <a:r>
              <a:rPr lang="zh-CN" altLang="en-US" dirty="0"/>
              <a:t>选择</a:t>
            </a:r>
            <a:r>
              <a:rPr lang="zh-CN" altLang="en-US" dirty="0" smtClean="0"/>
              <a:t>的指令</a:t>
            </a:r>
            <a:r>
              <a:rPr lang="zh-CN" altLang="en-US" dirty="0"/>
              <a:t>被放在</a:t>
            </a:r>
            <a:r>
              <a:rPr lang="en-US" altLang="zh-CN" dirty="0"/>
              <a:t>Instruction</a:t>
            </a:r>
            <a:r>
              <a:rPr lang="zh-CN" altLang="en-US" dirty="0" smtClean="0"/>
              <a:t>输出线</a:t>
            </a:r>
            <a:r>
              <a:rPr lang="zh-CN" altLang="en-US" dirty="0"/>
              <a:t>上（</a:t>
            </a:r>
            <a:r>
              <a:rPr lang="zh-CN" altLang="en-US" dirty="0" smtClean="0">
                <a:solidFill>
                  <a:srgbClr val="FF0000"/>
                </a:solidFill>
              </a:rPr>
              <a:t>组合</a:t>
            </a:r>
            <a:r>
              <a:rPr lang="zh-CN" altLang="en-US" dirty="0">
                <a:solidFill>
                  <a:srgbClr val="FF0000"/>
                </a:solidFill>
              </a:rPr>
              <a:t>元件</a:t>
            </a:r>
            <a:r>
              <a:rPr lang="zh-CN" altLang="en-US" dirty="0" smtClean="0">
                <a:solidFill>
                  <a:srgbClr val="FF0000"/>
                </a:solidFill>
              </a:rPr>
              <a:t>操作，</a:t>
            </a:r>
            <a:r>
              <a:rPr lang="zh-CN" altLang="en-US" dirty="0" smtClean="0"/>
              <a:t>不需要</a:t>
            </a:r>
            <a:r>
              <a:rPr lang="en-US" altLang="zh-CN" dirty="0" err="1" smtClean="0">
                <a:solidFill>
                  <a:srgbClr val="FF0000"/>
                </a:solidFill>
              </a:rPr>
              <a:t>MemRead</a:t>
            </a:r>
            <a:r>
              <a:rPr lang="zh-CN" altLang="en-US" dirty="0" smtClean="0"/>
              <a:t>控制信号）</a:t>
            </a:r>
            <a:endParaRPr lang="en-US" altLang="zh-CN" dirty="0" smtClean="0"/>
          </a:p>
        </p:txBody>
      </p:sp>
      <p:pic>
        <p:nvPicPr>
          <p:cNvPr id="283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9" y="4306211"/>
            <a:ext cx="2862833" cy="214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96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9" y="1124744"/>
            <a:ext cx="27908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-5291" y="188641"/>
            <a:ext cx="7010400" cy="478790"/>
          </a:xfrm>
        </p:spPr>
        <p:txBody>
          <a:bodyPr/>
          <a:lstStyle/>
          <a:p>
            <a:r>
              <a:rPr lang="en-US" altLang="zh-CN" sz="3200" dirty="0" smtClean="0"/>
              <a:t>2.2 </a:t>
            </a:r>
            <a:r>
              <a:rPr lang="zh-CN" altLang="en-US" sz="3200" dirty="0" smtClean="0"/>
              <a:t>数据通路部件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836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8" name="Rectangle 6"/>
          <p:cNvSpPr>
            <a:spLocks noChangeArrowheads="1"/>
          </p:cNvSpPr>
          <p:nvPr/>
        </p:nvSpPr>
        <p:spPr bwMode="auto">
          <a:xfrm>
            <a:off x="3846513" y="1014413"/>
            <a:ext cx="5327650" cy="623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/>
          <a:lstStyle/>
          <a:p>
            <a:pPr>
              <a:lnSpc>
                <a:spcPct val="87000"/>
              </a:lnSpc>
              <a:buNone/>
            </a:pPr>
            <a:r>
              <a:rPr lang="zh-CN" altLang="en-US" sz="2800" dirty="0">
                <a:solidFill>
                  <a:srgbClr val="001ADC"/>
                </a:solidFill>
                <a:latin typeface="+mn-lt"/>
                <a:ea typeface="楷体_GB2312" pitchFamily="49" charset="-122"/>
              </a:rPr>
              <a:t>第六讲  </a:t>
            </a:r>
            <a:r>
              <a:rPr lang="en-US" altLang="zh-CN" sz="2800" dirty="0">
                <a:solidFill>
                  <a:srgbClr val="001ADC"/>
                </a:solidFill>
                <a:latin typeface="+mn-lt"/>
                <a:ea typeface="楷体_GB2312" pitchFamily="49" charset="-122"/>
              </a:rPr>
              <a:t>MIPS</a:t>
            </a:r>
            <a:r>
              <a:rPr lang="zh-CN" altLang="en-US" sz="2800" dirty="0">
                <a:solidFill>
                  <a:srgbClr val="001ADC"/>
                </a:solidFill>
                <a:latin typeface="+mn-lt"/>
                <a:ea typeface="楷体_GB2312" pitchFamily="49" charset="-122"/>
              </a:rPr>
              <a:t>处理器设计</a:t>
            </a:r>
          </a:p>
        </p:txBody>
      </p:sp>
      <p:sp>
        <p:nvSpPr>
          <p:cNvPr id="520199" name="Rectangle 7"/>
          <p:cNvSpPr>
            <a:spLocks noChangeArrowheads="1"/>
          </p:cNvSpPr>
          <p:nvPr/>
        </p:nvSpPr>
        <p:spPr bwMode="auto">
          <a:xfrm>
            <a:off x="3846514" y="1700808"/>
            <a:ext cx="4481735" cy="3862596"/>
          </a:xfrm>
          <a:prstGeom prst="rect">
            <a:avLst/>
          </a:prstGeom>
          <a:noFill/>
          <a:ln w="28575">
            <a:solidFill>
              <a:srgbClr val="05AD01"/>
            </a:solidFill>
            <a:miter lim="800000"/>
          </a:ln>
          <a:effectLst/>
        </p:spPr>
        <p:txBody>
          <a:bodyPr wrap="square" lIns="63500" tIns="182880" rIns="63500" bIns="182880">
            <a:spAutoFit/>
          </a:bodyPr>
          <a:lstStyle/>
          <a:p>
            <a:pPr marL="609600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ea"/>
              <a:buAutoNum type="ea1JpnChsDbPeriod"/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处理器设计概述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处理器的功能与组成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处理器设计的一般方法</a:t>
            </a:r>
          </a:p>
          <a:p>
            <a:pPr marL="609600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ea"/>
              <a:buAutoNum type="ea1JpnChsDbPeriod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MIPS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模型机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</a:endParaRPr>
          </a:p>
          <a:p>
            <a:pPr marL="609600" indent="-609600">
              <a:lnSpc>
                <a:spcPct val="75000"/>
              </a:lnSpc>
              <a:spcBef>
                <a:spcPts val="1200"/>
              </a:spcBef>
              <a:buClr>
                <a:srgbClr val="FF0000"/>
              </a:buClr>
              <a:buFont typeface="+mj-ea"/>
              <a:buAutoNum type="ea1JpnChsDbPeriod"/>
            </a:pPr>
            <a:r>
              <a:rPr lang="en-US" altLang="zh-CN" sz="2400" dirty="0">
                <a:solidFill>
                  <a:srgbClr val="FF0000"/>
                </a:solidFill>
              </a:rPr>
              <a:t>MIPS</a:t>
            </a:r>
            <a:r>
              <a:rPr lang="zh-CN" altLang="en-US" sz="2400" dirty="0">
                <a:solidFill>
                  <a:srgbClr val="FF0000"/>
                </a:solidFill>
              </a:rPr>
              <a:t>单周期处理器设计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zh-CN" altLang="en-US" sz="2000" dirty="0">
                <a:solidFill>
                  <a:srgbClr val="FF0000"/>
                </a:solidFill>
              </a:rPr>
              <a:t>单周期数据通路设计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zh-CN" altLang="en-US" sz="2000" dirty="0">
                <a:solidFill>
                  <a:srgbClr val="FF0000"/>
                </a:solidFill>
              </a:rPr>
              <a:t>单周期控制器设计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zh-CN" altLang="en-US" sz="2000" dirty="0">
                <a:solidFill>
                  <a:srgbClr val="FF0000"/>
                </a:solidFill>
              </a:rPr>
              <a:t>单周期性能分析</a:t>
            </a:r>
          </a:p>
          <a:p>
            <a:pPr marL="609600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ea"/>
              <a:buAutoNum type="ea1JpnChsDbPeriod"/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流水线及其冒险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-17090" y="212260"/>
            <a:ext cx="5867400" cy="478790"/>
          </a:xfrm>
          <a:noFill/>
        </p:spPr>
        <p:txBody>
          <a:bodyPr/>
          <a:lstStyle/>
          <a:p>
            <a:r>
              <a:rPr lang="en-US" altLang="zh-CN" sz="3200" dirty="0" smtClean="0"/>
              <a:t>3.1 </a:t>
            </a:r>
            <a:r>
              <a:rPr lang="zh-CN" altLang="en-US" sz="3200" dirty="0" smtClean="0"/>
              <a:t>单周期数据通路</a:t>
            </a:r>
            <a:r>
              <a:rPr lang="zh-CN" altLang="en-US" sz="3200" dirty="0"/>
              <a:t>设计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376" y="836712"/>
            <a:ext cx="10873208" cy="5223711"/>
          </a:xfrm>
          <a:noFill/>
        </p:spPr>
        <p:txBody>
          <a:bodyPr/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单周期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所有指令执行周期固定为单一时钟周期，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CPI=1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通路设计考虑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</a:rPr>
              <a:t>哈佛体系结构</a:t>
            </a:r>
            <a:r>
              <a:rPr lang="zh-CN" altLang="en-US" dirty="0"/>
              <a:t>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使用指令存储区（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）和数据存储区（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）分别保存指令和数据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先为每类指令设计独立的数据通路，然后再考虑数据通路合并。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指令执行的共性</a:t>
            </a:r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从指令存储器读取指令，取指令后，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PC+4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条指令在读取寄存器后，都要使用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ALU</a:t>
            </a:r>
          </a:p>
          <a:p>
            <a:pPr lvl="2">
              <a:lnSpc>
                <a:spcPct val="130000"/>
              </a:lnSpc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LW/SW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（存储访问）指令用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ALU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计算数据地址</a:t>
            </a:r>
          </a:p>
          <a:p>
            <a:pPr lvl="2">
              <a:lnSpc>
                <a:spcPct val="130000"/>
              </a:lnSpc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ADD/SUB/AND/OR(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算术逻辑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指令用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ALU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完成算术逻辑运算</a:t>
            </a:r>
          </a:p>
          <a:p>
            <a:pPr lvl="2">
              <a:lnSpc>
                <a:spcPct val="130000"/>
              </a:lnSpc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（分支）指令用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ALU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进行比较（减法运算）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advTm="299279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384" y="908722"/>
            <a:ext cx="9865096" cy="4972643"/>
          </a:xfrm>
          <a:noFill/>
        </p:spPr>
        <p:txBody>
          <a:bodyPr/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析指令执行步骤，确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定数据通路所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需部件和部件间连接</a:t>
            </a:r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模型机指令执行过程一般会分为如下几个步骤：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30000"/>
              </a:lnSpc>
              <a:spcAft>
                <a:spcPts val="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取指令：根据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访问指令存储器获得指令，然后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PC+4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30000"/>
              </a:lnSpc>
              <a:spcAft>
                <a:spcPts val="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读寄存器：根据指令格式读取相应寄存器操作数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30000"/>
              </a:lnSpc>
              <a:spcAft>
                <a:spcPts val="0"/>
              </a:spcAft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ALU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运算：在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ALU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完成相应的算术逻辑运算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30000"/>
              </a:lnSpc>
              <a:spcAft>
                <a:spcPts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内存读取：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LW/SW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指令的数据存储器访问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30000"/>
              </a:lnSpc>
              <a:spcAft>
                <a:spcPts val="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写寄存器：运算类指令和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指令要把数据写入寄存器</a:t>
            </a: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使用数据通路设计表格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表格记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录数据通路部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件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输入端的输入来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源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暂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不考虑控制信号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Aft>
                <a:spcPts val="0"/>
              </a:spcAft>
            </a:pP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Aft>
                <a:spcPts val="0"/>
              </a:spcAft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35560" y="5085186"/>
          <a:ext cx="7704858" cy="1617899"/>
        </p:xfrm>
        <a:graphic>
          <a:graphicData uri="http://schemas.openxmlformats.org/drawingml/2006/table">
            <a:tbl>
              <a:tblPr/>
              <a:tblGrid>
                <a:gridCol w="582603"/>
                <a:gridCol w="412186"/>
                <a:gridCol w="412186"/>
                <a:gridCol w="535990"/>
                <a:gridCol w="602989"/>
                <a:gridCol w="644863"/>
                <a:gridCol w="644863"/>
                <a:gridCol w="644863"/>
                <a:gridCol w="644863"/>
                <a:gridCol w="644863"/>
                <a:gridCol w="644863"/>
                <a:gridCol w="644863"/>
                <a:gridCol w="644863"/>
              </a:tblGrid>
              <a:tr h="42783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指令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IM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Register</a:t>
                      </a:r>
                      <a:r>
                        <a:rPr lang="en-US" altLang="zh-CN" sz="1600" b="1" kern="100" baseline="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s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ALU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DM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  <a:tr h="33057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Reg1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Reg2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Wreg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  <a:tr h="42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Grp="1" noChangeArrowheads="1"/>
          </p:cNvSpPr>
          <p:nvPr/>
        </p:nvSpPr>
        <p:spPr>
          <a:xfrm>
            <a:off x="-17090" y="212260"/>
            <a:ext cx="5867400" cy="47879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FF0000"/>
                </a:solidFill>
                <a:latin typeface="Arial Unicode MS" panose="020B0604020202020204" pitchFamily="34" charset="-122"/>
                <a:ea typeface="+mj-ea"/>
                <a:cs typeface="楷体_GB2312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楷体_GB2312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楷体_GB2312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楷体_GB2312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楷体_GB2312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indent="0">
              <a:buNone/>
            </a:pPr>
            <a:r>
              <a:rPr lang="en-US" altLang="zh-CN" sz="3200" dirty="0" smtClean="0"/>
              <a:t>3.1 </a:t>
            </a:r>
            <a:r>
              <a:rPr lang="zh-CN" altLang="en-US" sz="3200" dirty="0" smtClean="0"/>
              <a:t>单周期数据通路</a:t>
            </a:r>
            <a:r>
              <a:rPr lang="zh-CN" altLang="en-US" sz="3200" dirty="0"/>
              <a:t>设计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advTm="299279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7965"/>
            <a:ext cx="8629650" cy="478790"/>
          </a:xfrm>
        </p:spPr>
        <p:txBody>
          <a:bodyPr wrap="square"/>
          <a:lstStyle/>
          <a:p>
            <a:r>
              <a:rPr lang="en-US" altLang="zh-CN" sz="3200" dirty="0" smtClean="0"/>
              <a:t>3.1  </a:t>
            </a:r>
            <a:r>
              <a:rPr lang="zh-CN" altLang="en-US" sz="3200" dirty="0"/>
              <a:t>单周期</a:t>
            </a:r>
            <a:r>
              <a:rPr lang="zh-CN" altLang="en-US" sz="3200" dirty="0" smtClean="0"/>
              <a:t>数据通路设计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取指与</a:t>
            </a:r>
            <a:r>
              <a:rPr lang="en-US" altLang="zh-CN" sz="3200" dirty="0" smtClean="0"/>
              <a:t>PC</a:t>
            </a:r>
            <a:r>
              <a:rPr lang="zh-CN" altLang="en-US" sz="3200" dirty="0" smtClean="0"/>
              <a:t>自增</a:t>
            </a:r>
            <a:endParaRPr lang="zh-CN" altLang="en-US" sz="3200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2" y="908720"/>
            <a:ext cx="9216380" cy="201337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</a:rPr>
              <a:t>取指和</a:t>
            </a:r>
            <a:r>
              <a:rPr lang="en-US" altLang="zh-CN" dirty="0" smtClean="0">
                <a:ea typeface="宋体" panose="02010600030101010101" pitchFamily="2" charset="-122"/>
              </a:rPr>
              <a:t>PC</a:t>
            </a:r>
            <a:r>
              <a:rPr lang="zh-CN" altLang="en-US" dirty="0" smtClean="0">
                <a:ea typeface="宋体" panose="02010600030101010101" pitchFamily="2" charset="-122"/>
              </a:rPr>
              <a:t>自增数据通路（所有指令）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功能描述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sz="2000" dirty="0">
                <a:ea typeface="宋体" panose="02010600030101010101" pitchFamily="2" charset="-122"/>
              </a:rPr>
              <a:t>取指：</a:t>
            </a:r>
            <a:r>
              <a:rPr lang="en-US" altLang="zh-CN" sz="2000" dirty="0">
                <a:ea typeface="宋体" panose="02010600030101010101" pitchFamily="2" charset="-122"/>
              </a:rPr>
              <a:t>IM Address </a:t>
            </a:r>
            <a:r>
              <a:rPr lang="en-US" altLang="zh-CN" sz="2000" dirty="0">
                <a:ea typeface="宋体" panose="02010600030101010101" pitchFamily="2" charset="-122"/>
                <a:sym typeface="Wingdings" panose="05000000000000000000" pitchFamily="2" charset="2"/>
              </a:rPr>
              <a:t>PC, </a:t>
            </a:r>
            <a:r>
              <a:rPr lang="en-US" altLang="zh-CN" sz="2000" dirty="0" smtClean="0">
                <a:ea typeface="宋体" panose="02010600030101010101" pitchFamily="2" charset="-122"/>
                <a:sym typeface="Wingdings" panose="05000000000000000000" pitchFamily="2" charset="2"/>
              </a:rPr>
              <a:t>Instruction = </a:t>
            </a:r>
            <a:r>
              <a:rPr lang="en-US" altLang="zh-CN" sz="2000" dirty="0" smtClean="0">
                <a:ea typeface="宋体" panose="02010600030101010101" pitchFamily="2" charset="-122"/>
              </a:rPr>
              <a:t>IM[PC</a:t>
            </a:r>
            <a:r>
              <a:rPr lang="en-US" altLang="zh-CN" sz="2000" dirty="0">
                <a:ea typeface="宋体" panose="02010600030101010101" pitchFamily="2" charset="-122"/>
              </a:rPr>
              <a:t>]</a:t>
            </a:r>
          </a:p>
          <a:p>
            <a:pPr lvl="2"/>
            <a:r>
              <a:rPr lang="en-US" altLang="zh-CN" sz="2000" dirty="0">
                <a:ea typeface="宋体" panose="02010600030101010101" pitchFamily="2" charset="-122"/>
              </a:rPr>
              <a:t>PC</a:t>
            </a:r>
            <a:r>
              <a:rPr lang="zh-CN" altLang="en-US" sz="2000" dirty="0">
                <a:ea typeface="宋体" panose="02010600030101010101" pitchFamily="2" charset="-122"/>
              </a:rPr>
              <a:t>自增：</a:t>
            </a:r>
            <a:r>
              <a:rPr lang="en-US" altLang="zh-CN" sz="2000" dirty="0">
                <a:ea typeface="宋体" panose="02010600030101010101" pitchFamily="2" charset="-122"/>
              </a:rPr>
              <a:t>PC</a:t>
            </a:r>
            <a:r>
              <a:rPr lang="en-US" altLang="zh-CN" sz="2000" dirty="0">
                <a:ea typeface="宋体" panose="02010600030101010101" pitchFamily="2" charset="-122"/>
                <a:sym typeface="Wingdings" panose="05000000000000000000" pitchFamily="2" charset="2"/>
              </a:rPr>
              <a:t> PC + 4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  <a:sym typeface="Wingdings" panose="05000000000000000000" pitchFamily="2" charset="2"/>
              </a:rPr>
              <a:t>所需部件：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PC</a:t>
            </a:r>
            <a:r>
              <a:rPr lang="zh-CN" altLang="en-US" dirty="0">
                <a:ea typeface="宋体" panose="02010600030101010101" pitchFamily="2" charset="-122"/>
                <a:sym typeface="Wingdings" panose="05000000000000000000" pitchFamily="2" charset="2"/>
              </a:rPr>
              <a:t>，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Adder</a:t>
            </a:r>
            <a:r>
              <a:rPr lang="zh-CN" altLang="en-US" dirty="0">
                <a:ea typeface="宋体" panose="02010600030101010101" pitchFamily="2" charset="-122"/>
                <a:sym typeface="Wingdings" panose="05000000000000000000" pitchFamily="2" charset="2"/>
              </a:rPr>
              <a:t>（实现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PC</a:t>
            </a:r>
            <a:r>
              <a:rPr lang="zh-CN" altLang="en-US" dirty="0">
                <a:ea typeface="宋体" panose="02010600030101010101" pitchFamily="2" charset="-122"/>
                <a:sym typeface="Wingdings" panose="05000000000000000000" pitchFamily="2" charset="2"/>
              </a:rPr>
              <a:t>加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4</a:t>
            </a:r>
            <a:r>
              <a:rPr lang="zh-CN" altLang="en-US" dirty="0">
                <a:ea typeface="宋体" panose="02010600030101010101" pitchFamily="2" charset="-122"/>
                <a:sym typeface="Wingdings" panose="05000000000000000000" pitchFamily="2" charset="2"/>
              </a:rPr>
              <a:t>），指令存储器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IM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318344" y="3068960"/>
          <a:ext cx="7704858" cy="3087136"/>
        </p:xfrm>
        <a:graphic>
          <a:graphicData uri="http://schemas.openxmlformats.org/drawingml/2006/table">
            <a:tbl>
              <a:tblPr/>
              <a:tblGrid>
                <a:gridCol w="582603"/>
                <a:gridCol w="412186"/>
                <a:gridCol w="412186"/>
                <a:gridCol w="535990"/>
                <a:gridCol w="602989"/>
                <a:gridCol w="644863"/>
                <a:gridCol w="644863"/>
                <a:gridCol w="644863"/>
                <a:gridCol w="644863"/>
                <a:gridCol w="644863"/>
                <a:gridCol w="644863"/>
                <a:gridCol w="644863"/>
                <a:gridCol w="644863"/>
              </a:tblGrid>
              <a:tr h="42783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指令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IM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Register</a:t>
                      </a:r>
                      <a:r>
                        <a:rPr lang="en-US" altLang="zh-CN" sz="1600" b="1" kern="100" baseline="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s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ALU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DM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  <a:tr h="33057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Reg1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Reg2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Wreg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  <a:tr h="6097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</a:t>
                      </a:r>
                      <a:r>
                        <a:rPr lang="zh-CN" altLang="en-US" sz="1600" b="1" kern="1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型指令</a:t>
                      </a:r>
                      <a:endParaRPr lang="en-US" altLang="zh-CN" sz="1600" b="1" kern="100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Lw</a:t>
                      </a:r>
                      <a:endParaRPr lang="en-US" altLang="zh-CN" sz="1600" b="1" kern="100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Sw</a:t>
                      </a:r>
                      <a:endParaRPr lang="en-US" altLang="zh-CN" sz="1600" b="1" kern="100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Beq</a:t>
                      </a:r>
                      <a:endParaRPr lang="en-US" sz="1600" b="1" kern="1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855640" y="4509121"/>
            <a:ext cx="2016224" cy="30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b="0" dirty="0">
                <a:solidFill>
                  <a:srgbClr val="0000CC"/>
                </a:solidFill>
                <a:latin typeface="Arial Narrow" panose="020B0606020202030204" pitchFamily="34" charset="0"/>
              </a:rPr>
              <a:t>PC      4     Adder     PC</a:t>
            </a:r>
            <a:endParaRPr lang="zh-CN" altLang="en-US" sz="1600" b="0" dirty="0">
              <a:solidFill>
                <a:srgbClr val="0000CC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55640" y="4005065"/>
            <a:ext cx="2016224" cy="30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b="0" dirty="0">
                <a:solidFill>
                  <a:srgbClr val="0000CC"/>
                </a:solidFill>
                <a:latin typeface="Arial Narrow" panose="020B0606020202030204" pitchFamily="34" charset="0"/>
              </a:rPr>
              <a:t>PC      4     Adder     PC</a:t>
            </a:r>
            <a:endParaRPr lang="zh-CN" altLang="en-US" sz="1600" b="0" dirty="0">
              <a:solidFill>
                <a:srgbClr val="0000CC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71664" y="4941169"/>
            <a:ext cx="2016224" cy="30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b="0" dirty="0">
                <a:solidFill>
                  <a:srgbClr val="0000CC"/>
                </a:solidFill>
                <a:latin typeface="Arial Narrow" panose="020B0606020202030204" pitchFamily="34" charset="0"/>
              </a:rPr>
              <a:t>PC      4     Adder     PC</a:t>
            </a:r>
            <a:endParaRPr lang="zh-CN" altLang="en-US" sz="1600" b="0" dirty="0">
              <a:solidFill>
                <a:srgbClr val="0000CC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55640" y="5366422"/>
            <a:ext cx="2016224" cy="30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b="0" dirty="0">
                <a:solidFill>
                  <a:srgbClr val="0000CC"/>
                </a:solidFill>
                <a:latin typeface="Arial Narrow" panose="020B0606020202030204" pitchFamily="34" charset="0"/>
              </a:rPr>
              <a:t>PC      4     Adder     PC</a:t>
            </a:r>
            <a:endParaRPr lang="zh-CN" altLang="en-US" sz="1600" b="0" dirty="0">
              <a:solidFill>
                <a:srgbClr val="0000CC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31140"/>
            <a:ext cx="8502650" cy="478790"/>
          </a:xfrm>
        </p:spPr>
        <p:txBody>
          <a:bodyPr wrap="square"/>
          <a:lstStyle/>
          <a:p>
            <a:r>
              <a:rPr lang="en-US" altLang="zh-CN" sz="3200" dirty="0" smtClean="0"/>
              <a:t>3.1  </a:t>
            </a:r>
            <a:r>
              <a:rPr lang="zh-CN" altLang="en-US" sz="3200" dirty="0"/>
              <a:t>单周期</a:t>
            </a:r>
            <a:r>
              <a:rPr lang="zh-CN" altLang="en-US" sz="3200" dirty="0" smtClean="0"/>
              <a:t>数据通路设计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取指与</a:t>
            </a:r>
            <a:r>
              <a:rPr lang="en-US" altLang="zh-CN" sz="3200" dirty="0" smtClean="0"/>
              <a:t>PC</a:t>
            </a:r>
            <a:r>
              <a:rPr lang="zh-CN" altLang="en-US" sz="3200" dirty="0" smtClean="0"/>
              <a:t>自增</a:t>
            </a:r>
            <a:endParaRPr lang="zh-CN" altLang="en-US" sz="3200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7568" y="980728"/>
            <a:ext cx="7848600" cy="235962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</a:rPr>
              <a:t>取指和</a:t>
            </a:r>
            <a:r>
              <a:rPr lang="en-US" altLang="zh-CN" dirty="0" smtClean="0">
                <a:ea typeface="宋体" panose="02010600030101010101" pitchFamily="2" charset="-122"/>
              </a:rPr>
              <a:t>PC</a:t>
            </a:r>
            <a:r>
              <a:rPr lang="zh-CN" altLang="en-US" dirty="0" smtClean="0">
                <a:ea typeface="宋体" panose="02010600030101010101" pitchFamily="2" charset="-122"/>
              </a:rPr>
              <a:t>自增数据通路</a:t>
            </a:r>
            <a:r>
              <a:rPr lang="zh-CN" altLang="en-US" dirty="0">
                <a:ea typeface="宋体" panose="02010600030101010101" pitchFamily="2" charset="-122"/>
              </a:rPr>
              <a:t>图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功能描述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取指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en-US" altLang="zh-CN" dirty="0" smtClean="0">
                <a:ea typeface="宋体" panose="02010600030101010101" pitchFamily="2" charset="-122"/>
                <a:sym typeface="Wingdings" panose="05000000000000000000" pitchFamily="2" charset="2"/>
              </a:rPr>
              <a:t>Instruction = </a:t>
            </a:r>
            <a:r>
              <a:rPr lang="en-US" altLang="zh-CN" dirty="0" smtClean="0">
                <a:ea typeface="宋体" panose="02010600030101010101" pitchFamily="2" charset="-122"/>
              </a:rPr>
              <a:t>IM[PC</a:t>
            </a:r>
            <a:r>
              <a:rPr lang="en-US" altLang="zh-CN" dirty="0">
                <a:ea typeface="宋体" panose="02010600030101010101" pitchFamily="2" charset="-122"/>
              </a:rPr>
              <a:t>]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PC</a:t>
            </a:r>
            <a:r>
              <a:rPr lang="zh-CN" altLang="en-US" dirty="0">
                <a:ea typeface="宋体" panose="02010600030101010101" pitchFamily="2" charset="-122"/>
              </a:rPr>
              <a:t>自增：</a:t>
            </a:r>
            <a:r>
              <a:rPr lang="en-US" altLang="zh-CN" dirty="0">
                <a:ea typeface="宋体" panose="02010600030101010101" pitchFamily="2" charset="-122"/>
              </a:rPr>
              <a:t>PC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 PC + 4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  <a:sym typeface="Wingdings" panose="05000000000000000000" pitchFamily="2" charset="2"/>
              </a:rPr>
              <a:t>所需部件：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PC</a:t>
            </a:r>
            <a:r>
              <a:rPr lang="zh-CN" altLang="en-US" dirty="0">
                <a:ea typeface="宋体" panose="02010600030101010101" pitchFamily="2" charset="-122"/>
                <a:sym typeface="Wingdings" panose="05000000000000000000" pitchFamily="2" charset="2"/>
              </a:rPr>
              <a:t>，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Adder</a:t>
            </a:r>
            <a:r>
              <a:rPr lang="zh-CN" altLang="en-US" dirty="0">
                <a:ea typeface="宋体" panose="02010600030101010101" pitchFamily="2" charset="-122"/>
                <a:sym typeface="Wingdings" panose="05000000000000000000" pitchFamily="2" charset="2"/>
              </a:rPr>
              <a:t>（实现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PC</a:t>
            </a:r>
            <a:r>
              <a:rPr lang="zh-CN" altLang="en-US" dirty="0">
                <a:ea typeface="宋体" panose="02010600030101010101" pitchFamily="2" charset="-122"/>
                <a:sym typeface="Wingdings" panose="05000000000000000000" pitchFamily="2" charset="2"/>
              </a:rPr>
              <a:t>加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4</a:t>
            </a:r>
            <a:r>
              <a:rPr lang="zh-CN" altLang="en-US" dirty="0">
                <a:ea typeface="宋体" panose="02010600030101010101" pitchFamily="2" charset="-122"/>
                <a:sym typeface="Wingdings" panose="05000000000000000000" pitchFamily="2" charset="2"/>
              </a:rPr>
              <a:t>），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IM</a:t>
            </a:r>
            <a:endParaRPr lang="zh-CN" altLang="en-US" dirty="0"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 smtClean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80" y="2996953"/>
            <a:ext cx="4680520" cy="348413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175984" y="5259406"/>
            <a:ext cx="1800200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dirty="0" smtClean="0">
                <a:latin typeface="Calibri" panose="020F0502020204030204" pitchFamily="34" charset="0"/>
              </a:rPr>
              <a:t>instruction</a:t>
            </a:r>
            <a:endParaRPr lang="zh-CN" alt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8" name="Rectangle 6"/>
          <p:cNvSpPr>
            <a:spLocks noChangeArrowheads="1"/>
          </p:cNvSpPr>
          <p:nvPr/>
        </p:nvSpPr>
        <p:spPr bwMode="auto">
          <a:xfrm>
            <a:off x="3846513" y="1014413"/>
            <a:ext cx="5327650" cy="623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/>
          <a:lstStyle/>
          <a:p>
            <a:pPr>
              <a:lnSpc>
                <a:spcPct val="87000"/>
              </a:lnSpc>
              <a:buNone/>
            </a:pPr>
            <a:r>
              <a:rPr lang="zh-CN" altLang="en-US" sz="2800" dirty="0" smtClean="0">
                <a:solidFill>
                  <a:srgbClr val="001ADC"/>
                </a:solidFill>
                <a:latin typeface="+mn-lt"/>
                <a:ea typeface="楷体_GB2312" pitchFamily="49" charset="-122"/>
              </a:rPr>
              <a:t>第五讲  </a:t>
            </a:r>
            <a:r>
              <a:rPr lang="en-US" altLang="zh-CN" sz="2800" dirty="0">
                <a:solidFill>
                  <a:srgbClr val="001ADC"/>
                </a:solidFill>
                <a:latin typeface="+mn-lt"/>
                <a:ea typeface="楷体_GB2312" pitchFamily="49" charset="-122"/>
              </a:rPr>
              <a:t>MIPS</a:t>
            </a:r>
            <a:r>
              <a:rPr lang="zh-CN" altLang="en-US" sz="2800" dirty="0">
                <a:solidFill>
                  <a:srgbClr val="001ADC"/>
                </a:solidFill>
                <a:latin typeface="+mn-lt"/>
                <a:ea typeface="楷体_GB2312" pitchFamily="49" charset="-122"/>
              </a:rPr>
              <a:t>处理器设计</a:t>
            </a:r>
          </a:p>
        </p:txBody>
      </p:sp>
      <p:sp>
        <p:nvSpPr>
          <p:cNvPr id="520199" name="Rectangle 7"/>
          <p:cNvSpPr>
            <a:spLocks noChangeArrowheads="1"/>
          </p:cNvSpPr>
          <p:nvPr/>
        </p:nvSpPr>
        <p:spPr bwMode="auto">
          <a:xfrm>
            <a:off x="3846514" y="2060848"/>
            <a:ext cx="4481735" cy="2708434"/>
          </a:xfrm>
          <a:prstGeom prst="rect">
            <a:avLst/>
          </a:prstGeom>
          <a:noFill/>
          <a:ln w="28575">
            <a:solidFill>
              <a:srgbClr val="05AD01"/>
            </a:solidFill>
            <a:miter lim="800000"/>
          </a:ln>
          <a:effectLst/>
        </p:spPr>
        <p:txBody>
          <a:bodyPr wrap="square" lIns="63500" tIns="182880" rIns="63500" bIns="182880">
            <a:spAutoFit/>
          </a:bodyPr>
          <a:lstStyle/>
          <a:p>
            <a:pPr marL="609600" indent="-609600">
              <a:lnSpc>
                <a:spcPct val="75000"/>
              </a:lnSpc>
              <a:spcBef>
                <a:spcPts val="1200"/>
              </a:spcBef>
              <a:buClr>
                <a:srgbClr val="FF0000"/>
              </a:buClr>
              <a:buFont typeface="+mj-ea"/>
              <a:buAutoNum type="ea1JpnChsDbPeriod"/>
            </a:pPr>
            <a:r>
              <a:rPr lang="zh-CN" alt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处理器设计概述</a:t>
            </a:r>
            <a:endParaRPr lang="en-US" altLang="zh-CN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zh-CN" alt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处理器的功能与组成</a:t>
            </a:r>
            <a:endParaRPr lang="en-US" altLang="zh-CN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zh-CN" alt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处理器设计的一般方法</a:t>
            </a:r>
          </a:p>
          <a:p>
            <a:pPr marL="609600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ea"/>
              <a:buAutoNum type="ea1JpnChsDbPeriod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MIPS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模型机</a:t>
            </a:r>
          </a:p>
          <a:p>
            <a:pPr marL="609600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ea"/>
              <a:buAutoNum type="ea1JpnChsDbPeriod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MIPS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单周期处理器设计</a:t>
            </a:r>
          </a:p>
          <a:p>
            <a:pPr marL="609600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ea"/>
              <a:buAutoNum type="ea1JpnChsDbPeriod"/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流水线及其冒险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423592" y="3212976"/>
          <a:ext cx="7704858" cy="2657390"/>
        </p:xfrm>
        <a:graphic>
          <a:graphicData uri="http://schemas.openxmlformats.org/drawingml/2006/table">
            <a:tbl>
              <a:tblPr/>
              <a:tblGrid>
                <a:gridCol w="582603"/>
                <a:gridCol w="412186"/>
                <a:gridCol w="412186"/>
                <a:gridCol w="535990"/>
                <a:gridCol w="602989"/>
                <a:gridCol w="644863"/>
                <a:gridCol w="644863"/>
                <a:gridCol w="644863"/>
                <a:gridCol w="644863"/>
                <a:gridCol w="644863"/>
                <a:gridCol w="644863"/>
                <a:gridCol w="644863"/>
                <a:gridCol w="644863"/>
              </a:tblGrid>
              <a:tr h="42783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指令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IM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Register</a:t>
                      </a:r>
                      <a:r>
                        <a:rPr lang="en-US" altLang="zh-CN" sz="1600" b="1" kern="100" baseline="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s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ALU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DM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  <a:tr h="33057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Reg1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Reg2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Wreg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  <a:tr h="6097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</a:t>
                      </a:r>
                      <a:r>
                        <a:rPr lang="zh-CN" altLang="en-US" sz="1600" b="1" kern="10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型指令</a:t>
                      </a:r>
                      <a:endParaRPr lang="en-US" altLang="zh-CN" sz="1600" b="1" kern="100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Lw</a:t>
                      </a:r>
                      <a:endParaRPr lang="en-US" altLang="zh-CN" sz="1600" b="1" kern="100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smtClean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altLang="zh-CN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Sw</a:t>
                      </a:r>
                      <a:endParaRPr lang="en-US" altLang="zh-CN" sz="1600" b="1" kern="100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smtClean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altLang="zh-CN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Beq</a:t>
                      </a:r>
                      <a:endParaRPr lang="en-US" sz="1600" b="1" kern="1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altLang="zh-CN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5015880" y="1928630"/>
            <a:ext cx="3456384" cy="2220450"/>
            <a:chOff x="7524328" y="2348278"/>
            <a:chExt cx="3456384" cy="2220450"/>
          </a:xfrm>
        </p:grpSpPr>
        <p:sp>
          <p:nvSpPr>
            <p:cNvPr id="16" name="椭圆 15"/>
            <p:cNvSpPr/>
            <p:nvPr/>
          </p:nvSpPr>
          <p:spPr bwMode="auto">
            <a:xfrm>
              <a:off x="7524328" y="2348278"/>
              <a:ext cx="648072" cy="57606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3500" tIns="25400" rIns="63500" bIns="25400" numCol="1" rtlCol="0" anchor="t" anchorCtr="0" compatLnSpc="1">
              <a:noAutofit/>
            </a:bodyPr>
            <a:lstStyle/>
            <a:p>
              <a:pPr marL="668655" indent="-193675"/>
              <a:endParaRPr lang="zh-CN" altLang="en-US"/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>
              <a:off x="8172400" y="2780928"/>
              <a:ext cx="2808312" cy="178780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1" name="组合 10"/>
          <p:cNvGrpSpPr/>
          <p:nvPr/>
        </p:nvGrpSpPr>
        <p:grpSpPr>
          <a:xfrm>
            <a:off x="4151784" y="1975770"/>
            <a:ext cx="3672408" cy="2173310"/>
            <a:chOff x="7524328" y="2348278"/>
            <a:chExt cx="3672408" cy="2173310"/>
          </a:xfrm>
        </p:grpSpPr>
        <p:sp>
          <p:nvSpPr>
            <p:cNvPr id="5" name="椭圆 4"/>
            <p:cNvSpPr/>
            <p:nvPr/>
          </p:nvSpPr>
          <p:spPr bwMode="auto">
            <a:xfrm>
              <a:off x="7524328" y="2348278"/>
              <a:ext cx="648072" cy="576064"/>
            </a:xfrm>
            <a:prstGeom prst="ellipse">
              <a:avLst/>
            </a:prstGeom>
            <a:solidFill>
              <a:srgbClr val="FFFF99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3500" tIns="25400" rIns="63500" bIns="25400" numCol="1" rtlCol="0" anchor="t" anchorCtr="0" compatLnSpc="1">
              <a:noAutofit/>
            </a:bodyPr>
            <a:lstStyle/>
            <a:p>
              <a:pPr marL="668655" indent="-193675"/>
              <a:endParaRPr lang="zh-CN" altLang="en-US"/>
            </a:p>
          </p:txBody>
        </p:sp>
        <p:cxnSp>
          <p:nvCxnSpPr>
            <p:cNvPr id="7" name="直接箭头连接符 6"/>
            <p:cNvCxnSpPr/>
            <p:nvPr/>
          </p:nvCxnSpPr>
          <p:spPr bwMode="auto">
            <a:xfrm>
              <a:off x="8172400" y="2780928"/>
              <a:ext cx="3024336" cy="174066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7965"/>
            <a:ext cx="9015095" cy="478790"/>
          </a:xfrm>
        </p:spPr>
        <p:txBody>
          <a:bodyPr wrap="square"/>
          <a:lstStyle/>
          <a:p>
            <a:r>
              <a:rPr lang="en-US" altLang="zh-CN" sz="3200" dirty="0" smtClean="0"/>
              <a:t>3.1  </a:t>
            </a:r>
            <a:r>
              <a:rPr lang="zh-CN" altLang="en-US" sz="3200" dirty="0"/>
              <a:t>单周期</a:t>
            </a:r>
            <a:r>
              <a:rPr lang="zh-CN" altLang="en-US" sz="3200" dirty="0" smtClean="0"/>
              <a:t>数据通路设计</a:t>
            </a:r>
            <a:r>
              <a:rPr lang="en-US" altLang="zh-CN" sz="3200" dirty="0" smtClean="0"/>
              <a:t>——R</a:t>
            </a:r>
            <a:r>
              <a:rPr lang="zh-CN" altLang="en-US" sz="3200" dirty="0" smtClean="0"/>
              <a:t>型指令数据通路</a:t>
            </a:r>
            <a:endParaRPr lang="zh-CN" altLang="en-US" sz="3200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880586"/>
            <a:ext cx="8208912" cy="1971822"/>
          </a:xfrm>
        </p:spPr>
        <p:txBody>
          <a:bodyPr/>
          <a:lstStyle/>
          <a:p>
            <a:pPr marL="514350" indent="-514350">
              <a:lnSpc>
                <a:spcPct val="120000"/>
              </a:lnSpc>
              <a:spcAft>
                <a:spcPts val="0"/>
              </a:spcAft>
              <a:buFont typeface="+mj-lt"/>
              <a:buAutoNum type="arabicPeriod" startAt="2"/>
            </a:pPr>
            <a:r>
              <a:rPr lang="en-US" altLang="zh-CN" dirty="0" smtClean="0">
                <a:ea typeface="宋体" panose="02010600030101010101" pitchFamily="2" charset="-122"/>
              </a:rPr>
              <a:t>R</a:t>
            </a:r>
            <a:r>
              <a:rPr lang="zh-CN" altLang="en-US" dirty="0" smtClean="0">
                <a:ea typeface="宋体" panose="02010600030101010101" pitchFamily="2" charset="-122"/>
              </a:rPr>
              <a:t>型指令数据通路（</a:t>
            </a:r>
            <a:r>
              <a:rPr lang="en-US" altLang="zh-CN" dirty="0" err="1" smtClean="0">
                <a:ea typeface="宋体" panose="02010600030101010101" pitchFamily="2" charset="-122"/>
              </a:rPr>
              <a:t>add,sub,and,or</a:t>
            </a:r>
            <a:r>
              <a:rPr lang="zh-CN" altLang="en-US" dirty="0" smtClean="0">
                <a:ea typeface="宋体" panose="02010600030101010101" pitchFamily="2" charset="-122"/>
              </a:rPr>
              <a:t>指令，以</a:t>
            </a:r>
            <a:r>
              <a:rPr lang="en-US" altLang="zh-CN" dirty="0" smtClean="0">
                <a:ea typeface="宋体" panose="02010600030101010101" pitchFamily="2" charset="-122"/>
              </a:rPr>
              <a:t>add</a:t>
            </a:r>
            <a:r>
              <a:rPr lang="zh-CN" altLang="en-US" dirty="0" smtClean="0">
                <a:ea typeface="宋体" panose="02010600030101010101" pitchFamily="2" charset="-122"/>
              </a:rPr>
              <a:t>为例）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altLang="zh-CN" dirty="0">
                <a:ea typeface="宋体" panose="02010600030101010101" pitchFamily="2" charset="-122"/>
              </a:rPr>
              <a:t>add rd, rs, </a:t>
            </a:r>
            <a:r>
              <a:rPr lang="en-US" altLang="zh-CN" dirty="0" err="1">
                <a:ea typeface="宋体" panose="02010600030101010101" pitchFamily="2" charset="-122"/>
              </a:rPr>
              <a:t>rt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zh-CN" altLang="en-US" dirty="0">
                <a:ea typeface="宋体" panose="02010600030101010101" pitchFamily="2" charset="-122"/>
                <a:sym typeface="Wingdings" panose="05000000000000000000" pitchFamily="2" charset="2"/>
              </a:rPr>
              <a:t>功能描述</a:t>
            </a:r>
            <a:endParaRPr lang="en-US" altLang="zh-CN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en-US" altLang="zh-CN" sz="2000" dirty="0">
                <a:ea typeface="宋体" panose="02010600030101010101" pitchFamily="2" charset="-122"/>
                <a:sym typeface="Wingdings" panose="05000000000000000000" pitchFamily="2" charset="2"/>
              </a:rPr>
              <a:t>R[</a:t>
            </a:r>
            <a:r>
              <a:rPr lang="en-US" altLang="zh-CN" sz="2000" dirty="0" err="1">
                <a:ea typeface="宋体" panose="02010600030101010101" pitchFamily="2" charset="-122"/>
                <a:sym typeface="Wingdings" panose="05000000000000000000" pitchFamily="2" charset="2"/>
              </a:rPr>
              <a:t>rd</a:t>
            </a:r>
            <a:r>
              <a:rPr lang="en-US" altLang="zh-CN" sz="2000" dirty="0">
                <a:ea typeface="宋体" panose="02010600030101010101" pitchFamily="2" charset="-122"/>
                <a:sym typeface="Wingdings" panose="05000000000000000000" pitchFamily="2" charset="2"/>
              </a:rPr>
              <a:t>]  R[</a:t>
            </a:r>
            <a:r>
              <a:rPr lang="en-US" altLang="zh-CN" sz="2000" dirty="0" err="1">
                <a:ea typeface="宋体" panose="02010600030101010101" pitchFamily="2" charset="-122"/>
                <a:sym typeface="Wingdings" panose="05000000000000000000" pitchFamily="2" charset="2"/>
              </a:rPr>
              <a:t>rs</a:t>
            </a:r>
            <a:r>
              <a:rPr lang="en-US" altLang="zh-CN" sz="2000" dirty="0">
                <a:ea typeface="宋体" panose="02010600030101010101" pitchFamily="2" charset="-122"/>
                <a:sym typeface="Wingdings" panose="05000000000000000000" pitchFamily="2" charset="2"/>
              </a:rPr>
              <a:t>] + R[</a:t>
            </a:r>
            <a:r>
              <a:rPr lang="en-US" altLang="zh-CN" sz="2000" dirty="0" err="1">
                <a:ea typeface="宋体" panose="02010600030101010101" pitchFamily="2" charset="-122"/>
                <a:sym typeface="Wingdings" panose="05000000000000000000" pitchFamily="2" charset="2"/>
              </a:rPr>
              <a:t>rt</a:t>
            </a:r>
            <a:r>
              <a:rPr lang="en-US" altLang="zh-CN" sz="2000" dirty="0">
                <a:ea typeface="宋体" panose="02010600030101010101" pitchFamily="2" charset="-122"/>
                <a:sym typeface="Wingdings" panose="05000000000000000000" pitchFamily="2" charset="2"/>
              </a:rPr>
              <a:t>]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zh-CN" altLang="en-US" dirty="0">
                <a:ea typeface="宋体" panose="02010600030101010101" pitchFamily="2" charset="-122"/>
                <a:sym typeface="Wingdings" panose="05000000000000000000" pitchFamily="2" charset="2"/>
              </a:rPr>
              <a:t>通路部件：寄存器堆、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ALU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703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4019" y="1412776"/>
            <a:ext cx="479639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5087888" y="4149081"/>
            <a:ext cx="399468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buNone/>
            </a:pPr>
            <a:r>
              <a:rPr lang="en-US" altLang="zh-CN" sz="1600" kern="100" dirty="0" err="1">
                <a:solidFill>
                  <a:srgbClr val="0000CC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/>
              </a:rPr>
              <a:t>Rs</a:t>
            </a:r>
            <a:endParaRPr lang="en-US" altLang="zh-CN" sz="1600" kern="100" dirty="0">
              <a:solidFill>
                <a:srgbClr val="0000CC"/>
              </a:solidFill>
              <a:latin typeface="Arial Narrow" panose="020B0606020202030204" pitchFamily="34" charset="0"/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75389" y="4149081"/>
            <a:ext cx="362599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buNone/>
            </a:pPr>
            <a:r>
              <a:rPr lang="en-US" altLang="zh-CN" sz="1600" kern="100" dirty="0" err="1">
                <a:solidFill>
                  <a:srgbClr val="0000CC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/>
              </a:rPr>
              <a:t>Rt</a:t>
            </a:r>
            <a:endParaRPr lang="en-US" altLang="zh-CN" sz="1600" kern="100" dirty="0">
              <a:solidFill>
                <a:srgbClr val="0000CC"/>
              </a:solidFill>
              <a:latin typeface="Arial Narrow" panose="020B0606020202030204" pitchFamily="34" charset="0"/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34986" y="4149081"/>
            <a:ext cx="409086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buNone/>
            </a:pPr>
            <a:r>
              <a:rPr lang="en-US" altLang="zh-CN" sz="1600" kern="100" dirty="0">
                <a:solidFill>
                  <a:srgbClr val="0000CC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/>
              </a:rPr>
              <a:t>Rd</a:t>
            </a:r>
          </a:p>
        </p:txBody>
      </p:sp>
      <p:sp>
        <p:nvSpPr>
          <p:cNvPr id="19" name="矩形 18"/>
          <p:cNvSpPr/>
          <p:nvPr/>
        </p:nvSpPr>
        <p:spPr>
          <a:xfrm>
            <a:off x="7536160" y="4135492"/>
            <a:ext cx="744114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buNone/>
            </a:pPr>
            <a:r>
              <a:rPr lang="en-US" altLang="zh-CN" sz="1600" kern="100" dirty="0">
                <a:solidFill>
                  <a:srgbClr val="0000CC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/>
              </a:rPr>
              <a:t>Rdata1</a:t>
            </a:r>
          </a:p>
        </p:txBody>
      </p:sp>
      <p:sp>
        <p:nvSpPr>
          <p:cNvPr id="20" name="矩形 19"/>
          <p:cNvSpPr/>
          <p:nvPr/>
        </p:nvSpPr>
        <p:spPr>
          <a:xfrm>
            <a:off x="8160198" y="4149081"/>
            <a:ext cx="744114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buNone/>
            </a:pPr>
            <a:r>
              <a:rPr lang="en-US" altLang="zh-CN" sz="1600" kern="100" dirty="0">
                <a:solidFill>
                  <a:srgbClr val="0000CC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/>
              </a:rPr>
              <a:t>Rdata2</a:t>
            </a:r>
          </a:p>
        </p:txBody>
      </p:sp>
      <p:sp>
        <p:nvSpPr>
          <p:cNvPr id="21" name="矩形 20"/>
          <p:cNvSpPr/>
          <p:nvPr/>
        </p:nvSpPr>
        <p:spPr>
          <a:xfrm>
            <a:off x="6941072" y="4153697"/>
            <a:ext cx="530915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buNone/>
            </a:pPr>
            <a:r>
              <a:rPr lang="en-US" altLang="zh-CN" sz="1600" kern="100" dirty="0">
                <a:solidFill>
                  <a:srgbClr val="0000CC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/>
              </a:rPr>
              <a:t>ALU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8" grpId="0"/>
      <p:bldP spid="19" grpId="0"/>
      <p:bldP spid="2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31140"/>
            <a:ext cx="8997950" cy="478790"/>
          </a:xfrm>
        </p:spPr>
        <p:txBody>
          <a:bodyPr wrap="square"/>
          <a:lstStyle/>
          <a:p>
            <a:r>
              <a:rPr lang="en-US" altLang="zh-CN" sz="3200" dirty="0" smtClean="0"/>
              <a:t>3.1  </a:t>
            </a:r>
            <a:r>
              <a:rPr lang="zh-CN" altLang="en-US" sz="3200" dirty="0"/>
              <a:t>单周期</a:t>
            </a:r>
            <a:r>
              <a:rPr lang="zh-CN" altLang="en-US" sz="3200" dirty="0" smtClean="0"/>
              <a:t>数据通路设计</a:t>
            </a:r>
            <a:r>
              <a:rPr lang="en-US" altLang="zh-CN" sz="3200" dirty="0" smtClean="0"/>
              <a:t>——R</a:t>
            </a:r>
            <a:r>
              <a:rPr lang="zh-CN" altLang="en-US" sz="3200" dirty="0" smtClean="0"/>
              <a:t>型指令数据通路</a:t>
            </a:r>
            <a:endParaRPr lang="zh-CN" altLang="en-US" sz="3200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560" y="842110"/>
            <a:ext cx="8208912" cy="1971822"/>
          </a:xfrm>
        </p:spPr>
        <p:txBody>
          <a:bodyPr/>
          <a:lstStyle/>
          <a:p>
            <a:pPr marL="514350" indent="-514350">
              <a:lnSpc>
                <a:spcPct val="120000"/>
              </a:lnSpc>
              <a:spcAft>
                <a:spcPts val="0"/>
              </a:spcAft>
              <a:buFont typeface="+mj-lt"/>
              <a:buAutoNum type="arabicPeriod" startAt="2"/>
            </a:pPr>
            <a:r>
              <a:rPr lang="en-US" altLang="zh-CN" dirty="0" smtClean="0">
                <a:ea typeface="宋体" panose="02010600030101010101" pitchFamily="2" charset="-122"/>
              </a:rPr>
              <a:t>R</a:t>
            </a:r>
            <a:r>
              <a:rPr lang="zh-CN" altLang="en-US" dirty="0" smtClean="0">
                <a:ea typeface="宋体" panose="02010600030101010101" pitchFamily="2" charset="-122"/>
              </a:rPr>
              <a:t>型指令数据通路（</a:t>
            </a:r>
            <a:r>
              <a:rPr lang="en-US" altLang="zh-CN" dirty="0" err="1" smtClean="0">
                <a:ea typeface="宋体" panose="02010600030101010101" pitchFamily="2" charset="-122"/>
              </a:rPr>
              <a:t>add,sub,and,or</a:t>
            </a:r>
            <a:r>
              <a:rPr lang="zh-CN" altLang="en-US" dirty="0" smtClean="0">
                <a:ea typeface="宋体" panose="02010600030101010101" pitchFamily="2" charset="-122"/>
              </a:rPr>
              <a:t>指令，以</a:t>
            </a:r>
            <a:r>
              <a:rPr lang="en-US" altLang="zh-CN" dirty="0" smtClean="0">
                <a:ea typeface="宋体" panose="02010600030101010101" pitchFamily="2" charset="-122"/>
              </a:rPr>
              <a:t>add</a:t>
            </a:r>
            <a:r>
              <a:rPr lang="zh-CN" altLang="en-US" dirty="0" smtClean="0">
                <a:ea typeface="宋体" panose="02010600030101010101" pitchFamily="2" charset="-122"/>
              </a:rPr>
              <a:t>为例）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altLang="zh-CN" dirty="0">
                <a:ea typeface="宋体" panose="02010600030101010101" pitchFamily="2" charset="-122"/>
              </a:rPr>
              <a:t>add rd, rs, </a:t>
            </a:r>
            <a:r>
              <a:rPr lang="en-US" altLang="zh-CN" dirty="0" err="1">
                <a:ea typeface="宋体" panose="02010600030101010101" pitchFamily="2" charset="-122"/>
              </a:rPr>
              <a:t>rt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zh-CN" altLang="en-US" dirty="0">
                <a:ea typeface="宋体" panose="02010600030101010101" pitchFamily="2" charset="-122"/>
                <a:sym typeface="Wingdings" panose="05000000000000000000" pitchFamily="2" charset="2"/>
              </a:rPr>
              <a:t>功能描述</a:t>
            </a:r>
            <a:endParaRPr lang="en-US" altLang="zh-CN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en-US" altLang="zh-CN" sz="2000" dirty="0">
                <a:ea typeface="宋体" panose="02010600030101010101" pitchFamily="2" charset="-122"/>
                <a:sym typeface="Wingdings" panose="05000000000000000000" pitchFamily="2" charset="2"/>
              </a:rPr>
              <a:t>R[</a:t>
            </a:r>
            <a:r>
              <a:rPr lang="en-US" altLang="zh-CN" sz="2000" dirty="0" err="1">
                <a:ea typeface="宋体" panose="02010600030101010101" pitchFamily="2" charset="-122"/>
                <a:sym typeface="Wingdings" panose="05000000000000000000" pitchFamily="2" charset="2"/>
              </a:rPr>
              <a:t>rd</a:t>
            </a:r>
            <a:r>
              <a:rPr lang="en-US" altLang="zh-CN" sz="2000" dirty="0">
                <a:ea typeface="宋体" panose="02010600030101010101" pitchFamily="2" charset="-122"/>
                <a:sym typeface="Wingdings" panose="05000000000000000000" pitchFamily="2" charset="2"/>
              </a:rPr>
              <a:t>]  R[</a:t>
            </a:r>
            <a:r>
              <a:rPr lang="en-US" altLang="zh-CN" sz="2000" dirty="0" err="1">
                <a:ea typeface="宋体" panose="02010600030101010101" pitchFamily="2" charset="-122"/>
                <a:sym typeface="Wingdings" panose="05000000000000000000" pitchFamily="2" charset="2"/>
              </a:rPr>
              <a:t>rs</a:t>
            </a:r>
            <a:r>
              <a:rPr lang="en-US" altLang="zh-CN" sz="2000" dirty="0">
                <a:ea typeface="宋体" panose="02010600030101010101" pitchFamily="2" charset="-122"/>
                <a:sym typeface="Wingdings" panose="05000000000000000000" pitchFamily="2" charset="2"/>
              </a:rPr>
              <a:t>] + R[</a:t>
            </a:r>
            <a:r>
              <a:rPr lang="en-US" altLang="zh-CN" sz="2000" dirty="0" err="1">
                <a:ea typeface="宋体" panose="02010600030101010101" pitchFamily="2" charset="-122"/>
                <a:sym typeface="Wingdings" panose="05000000000000000000" pitchFamily="2" charset="2"/>
              </a:rPr>
              <a:t>rt</a:t>
            </a:r>
            <a:r>
              <a:rPr lang="en-US" altLang="zh-CN" sz="2000" dirty="0">
                <a:ea typeface="宋体" panose="02010600030101010101" pitchFamily="2" charset="-122"/>
                <a:sym typeface="Wingdings" panose="05000000000000000000" pitchFamily="2" charset="2"/>
              </a:rPr>
              <a:t>]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zh-CN" altLang="en-US" dirty="0">
                <a:ea typeface="宋体" panose="02010600030101010101" pitchFamily="2" charset="-122"/>
                <a:sym typeface="Wingdings" panose="05000000000000000000" pitchFamily="2" charset="2"/>
              </a:rPr>
              <a:t>通路部件：寄存器堆、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ALU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703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4019" y="1412776"/>
            <a:ext cx="479639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847528" y="4869160"/>
          <a:ext cx="2526130" cy="1737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0471"/>
                <a:gridCol w="360471"/>
                <a:gridCol w="1013101"/>
                <a:gridCol w="792087"/>
              </a:tblGrid>
              <a:tr h="51816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输入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ALU</a:t>
                      </a:r>
                      <a:r>
                        <a:rPr lang="en-US" altLang="zh-CN" sz="1400" baseline="0" dirty="0" smtClean="0"/>
                        <a:t> 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en-US" altLang="zh-CN" sz="1400" dirty="0" smtClean="0"/>
                        <a:t>operation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输出</a:t>
                      </a:r>
                      <a:endParaRPr lang="en-US" altLang="zh-CN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  <a:tr h="14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0000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 A &amp; B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56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0001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/>
                        <a:t>A | B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56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0010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 A + B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56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0110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 – B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816" y="2961791"/>
            <a:ext cx="6408712" cy="31530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584" y="2813873"/>
            <a:ext cx="2664296" cy="19832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31140"/>
            <a:ext cx="8640445" cy="478790"/>
          </a:xfrm>
        </p:spPr>
        <p:txBody>
          <a:bodyPr wrap="square"/>
          <a:lstStyle/>
          <a:p>
            <a:r>
              <a:rPr lang="en-US" altLang="zh-CN" sz="3200" dirty="0" smtClean="0"/>
              <a:t>3.1  </a:t>
            </a:r>
            <a:r>
              <a:rPr lang="zh-CN" altLang="en-US" sz="3200" dirty="0"/>
              <a:t>单周期</a:t>
            </a:r>
            <a:r>
              <a:rPr lang="zh-CN" altLang="en-US" sz="3200" dirty="0" smtClean="0"/>
              <a:t>数据</a:t>
            </a:r>
            <a:r>
              <a:rPr lang="zh-CN" altLang="en-US" sz="3200" dirty="0"/>
              <a:t>通</a:t>
            </a:r>
            <a:r>
              <a:rPr lang="zh-CN" altLang="en-US" sz="3200" dirty="0" smtClean="0"/>
              <a:t>路</a:t>
            </a:r>
            <a:r>
              <a:rPr lang="zh-CN" altLang="en-US" sz="3200" dirty="0"/>
              <a:t>设</a:t>
            </a:r>
            <a:r>
              <a:rPr lang="zh-CN" altLang="en-US" sz="3200" dirty="0" smtClean="0"/>
              <a:t>计</a:t>
            </a:r>
            <a:r>
              <a:rPr lang="en-US" altLang="zh-CN" sz="3200" dirty="0" smtClean="0"/>
              <a:t>——LW</a:t>
            </a:r>
            <a:r>
              <a:rPr lang="zh-CN" altLang="en-US" sz="3200" dirty="0" smtClean="0"/>
              <a:t>指令数据通路</a:t>
            </a:r>
            <a:endParaRPr lang="zh-CN" altLang="en-US" sz="3200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7078" y="836713"/>
            <a:ext cx="7848600" cy="2451953"/>
          </a:xfrm>
        </p:spPr>
        <p:txBody>
          <a:bodyPr/>
          <a:lstStyle/>
          <a:p>
            <a:pPr marL="457200" indent="-457200">
              <a:lnSpc>
                <a:spcPct val="130000"/>
              </a:lnSpc>
              <a:spcAft>
                <a:spcPts val="0"/>
              </a:spcAft>
              <a:buFont typeface="+mj-lt"/>
              <a:buAutoNum type="arabicPeriod" startAt="3"/>
            </a:pPr>
            <a:r>
              <a:rPr lang="zh-CN" altLang="en-US" dirty="0">
                <a:ea typeface="宋体" panose="02010600030101010101" pitchFamily="2" charset="-122"/>
              </a:rPr>
              <a:t>取</a:t>
            </a:r>
            <a:r>
              <a:rPr lang="zh-CN" altLang="en-US" dirty="0" smtClean="0">
                <a:ea typeface="宋体" panose="02010600030101010101" pitchFamily="2" charset="-122"/>
              </a:rPr>
              <a:t>数指令（</a:t>
            </a:r>
            <a:r>
              <a:rPr lang="en-US" altLang="zh-CN" dirty="0" err="1" smtClean="0">
                <a:ea typeface="宋体" panose="02010600030101010101" pitchFamily="2" charset="-122"/>
              </a:rPr>
              <a:t>lw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r>
              <a:rPr lang="zh-CN" altLang="en-US" dirty="0" smtClean="0">
                <a:ea typeface="宋体" panose="02010600030101010101" pitchFamily="2" charset="-122"/>
              </a:rPr>
              <a:t>数据通路</a:t>
            </a:r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en-US" altLang="zh-CN" dirty="0" err="1" smtClean="0">
                <a:ea typeface="宋体" panose="02010600030101010101" pitchFamily="2" charset="-122"/>
              </a:rPr>
              <a:t>lw</a:t>
            </a:r>
            <a:r>
              <a:rPr lang="en-US" altLang="zh-CN" dirty="0" smtClean="0">
                <a:ea typeface="宋体" panose="02010600030101010101" pitchFamily="2" charset="-122"/>
              </a:rPr>
              <a:t>  </a:t>
            </a:r>
            <a:r>
              <a:rPr lang="en-US" altLang="zh-CN" dirty="0" err="1" smtClean="0">
                <a:ea typeface="宋体" panose="02010600030101010101" pitchFamily="2" charset="-122"/>
              </a:rPr>
              <a:t>rt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en-US" altLang="zh-CN" dirty="0" err="1" smtClean="0">
                <a:ea typeface="宋体" panose="02010600030101010101" pitchFamily="2" charset="-122"/>
              </a:rPr>
              <a:t>rs</a:t>
            </a:r>
            <a:r>
              <a:rPr lang="en-US" altLang="zh-CN" dirty="0" smtClean="0">
                <a:ea typeface="宋体" panose="02010600030101010101" pitchFamily="2" charset="-122"/>
              </a:rPr>
              <a:t>, imm16</a:t>
            </a:r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zh-CN" altLang="en-US" dirty="0">
                <a:ea typeface="宋体" panose="02010600030101010101" pitchFamily="2" charset="-122"/>
              </a:rPr>
              <a:t>功</a:t>
            </a:r>
            <a:r>
              <a:rPr lang="zh-CN" altLang="en-US" dirty="0" smtClean="0">
                <a:ea typeface="宋体" panose="02010600030101010101" pitchFamily="2" charset="-122"/>
              </a:rPr>
              <a:t>能描述：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>
              <a:lnSpc>
                <a:spcPct val="130000"/>
              </a:lnSpc>
              <a:spcAft>
                <a:spcPts val="0"/>
              </a:spcAft>
            </a:pPr>
            <a:r>
              <a:rPr lang="en-US" altLang="zh-CN" dirty="0" smtClean="0">
                <a:ea typeface="宋体" panose="02010600030101010101" pitchFamily="2" charset="-122"/>
              </a:rPr>
              <a:t>R[</a:t>
            </a:r>
            <a:r>
              <a:rPr lang="en-US" altLang="zh-CN" dirty="0" err="1" smtClean="0">
                <a:ea typeface="宋体" panose="02010600030101010101" pitchFamily="2" charset="-122"/>
              </a:rPr>
              <a:t>rt</a:t>
            </a:r>
            <a:r>
              <a:rPr lang="en-US" altLang="zh-CN" dirty="0" smtClean="0">
                <a:ea typeface="宋体" panose="02010600030101010101" pitchFamily="2" charset="-122"/>
              </a:rPr>
              <a:t>] </a:t>
            </a:r>
            <a:r>
              <a:rPr lang="en-US" altLang="zh-CN" dirty="0" smtClean="0">
                <a:ea typeface="宋体" panose="02010600030101010101" pitchFamily="2" charset="-122"/>
                <a:sym typeface="Wingdings" panose="05000000000000000000" pitchFamily="2" charset="2"/>
              </a:rPr>
              <a:t> DM[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R[</a:t>
            </a:r>
            <a:r>
              <a:rPr lang="en-US" altLang="zh-CN" dirty="0" err="1" smtClean="0">
                <a:solidFill>
                  <a:schemeClr val="accent2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rs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] + </a:t>
            </a:r>
            <a:r>
              <a:rPr lang="en-US" altLang="zh-CN" dirty="0" err="1" smtClean="0">
                <a:solidFill>
                  <a:schemeClr val="accent2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Signext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(imm16) </a:t>
            </a:r>
            <a:r>
              <a:rPr lang="en-US" altLang="zh-CN" dirty="0" smtClean="0">
                <a:ea typeface="宋体" panose="02010600030101010101" pitchFamily="2" charset="-122"/>
                <a:sym typeface="Wingdings" panose="05000000000000000000" pitchFamily="2" charset="2"/>
              </a:rPr>
              <a:t>]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zh-CN" altLang="en-US" dirty="0" smtClean="0">
                <a:ea typeface="宋体" panose="02010600030101010101" pitchFamily="2" charset="-122"/>
              </a:rPr>
              <a:t>通路部件：寄存器堆，</a:t>
            </a:r>
            <a:r>
              <a:rPr lang="en-US" altLang="zh-CN" dirty="0" smtClean="0">
                <a:ea typeface="宋体" panose="02010600030101010101" pitchFamily="2" charset="-122"/>
              </a:rPr>
              <a:t>ALU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zh-CN" altLang="en-US" dirty="0">
                <a:ea typeface="宋体" panose="02010600030101010101" pitchFamily="2" charset="-122"/>
              </a:rPr>
              <a:t>符</a:t>
            </a:r>
            <a:r>
              <a:rPr lang="zh-CN" altLang="en-US" dirty="0" smtClean="0">
                <a:ea typeface="宋体" panose="02010600030101010101" pitchFamily="2" charset="-122"/>
              </a:rPr>
              <a:t>号扩展单元</a:t>
            </a:r>
            <a:r>
              <a:rPr lang="en-US" altLang="zh-CN" dirty="0" err="1" smtClean="0">
                <a:ea typeface="宋体" panose="02010600030101010101" pitchFamily="2" charset="-122"/>
              </a:rPr>
              <a:t>Signext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zh-CN" altLang="en-US" dirty="0">
                <a:ea typeface="宋体" panose="02010600030101010101" pitchFamily="2" charset="-122"/>
              </a:rPr>
              <a:t>数据</a:t>
            </a:r>
            <a:r>
              <a:rPr lang="zh-CN" altLang="en-US" dirty="0" smtClean="0">
                <a:ea typeface="宋体" panose="02010600030101010101" pitchFamily="2" charset="-122"/>
              </a:rPr>
              <a:t>存储器</a:t>
            </a:r>
            <a:r>
              <a:rPr lang="en-US" altLang="zh-CN" dirty="0" smtClean="0">
                <a:ea typeface="宋体" panose="02010600030101010101" pitchFamily="2" charset="-122"/>
              </a:rPr>
              <a:t>DM</a:t>
            </a:r>
          </a:p>
        </p:txBody>
      </p:sp>
      <p:pic>
        <p:nvPicPr>
          <p:cNvPr id="2693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7007" y="1384706"/>
            <a:ext cx="5088451" cy="532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86547" y="3212976"/>
          <a:ext cx="8208911" cy="2585382"/>
        </p:xfrm>
        <a:graphic>
          <a:graphicData uri="http://schemas.openxmlformats.org/drawingml/2006/table">
            <a:tbl>
              <a:tblPr/>
              <a:tblGrid>
                <a:gridCol w="572778"/>
                <a:gridCol w="405235"/>
                <a:gridCol w="405235"/>
                <a:gridCol w="526951"/>
                <a:gridCol w="592820"/>
                <a:gridCol w="633988"/>
                <a:gridCol w="633988"/>
                <a:gridCol w="633988"/>
                <a:gridCol w="633988"/>
                <a:gridCol w="633988"/>
                <a:gridCol w="633988"/>
                <a:gridCol w="633988"/>
                <a:gridCol w="633988"/>
                <a:gridCol w="633988"/>
              </a:tblGrid>
              <a:tr h="42783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指令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IM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Register</a:t>
                      </a:r>
                      <a:r>
                        <a:rPr lang="en-US" altLang="zh-CN" sz="1600" b="1" kern="100" baseline="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s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ALU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DM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Sign-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ext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  <a:tr h="33057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Reg1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Reg2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Wreg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  <a:tr h="5377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</a:t>
                      </a:r>
                      <a:r>
                        <a:rPr lang="zh-CN" altLang="en-US" sz="1600" b="1" kern="1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型指令</a:t>
                      </a:r>
                      <a:endParaRPr lang="en-US" altLang="zh-CN" sz="1600" b="1" kern="100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Rs</a:t>
                      </a: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Rt</a:t>
                      </a: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</a:t>
                      </a: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ALU</a:t>
                      </a: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Rdata1</a:t>
                      </a: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Rdata2</a:t>
                      </a: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Lw</a:t>
                      </a:r>
                      <a:endParaRPr lang="en-US" altLang="zh-CN" sz="1600" b="1" kern="100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smtClean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altLang="zh-CN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Sw</a:t>
                      </a:r>
                      <a:endParaRPr lang="en-US" altLang="zh-CN" sz="1600" b="1" kern="100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smtClean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altLang="zh-CN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Beq</a:t>
                      </a:r>
                      <a:endParaRPr lang="en-US" sz="1600" b="1" kern="1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altLang="zh-CN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5735960" y="1988840"/>
            <a:ext cx="2808312" cy="2592288"/>
            <a:chOff x="4211960" y="1988840"/>
            <a:chExt cx="2808312" cy="2592288"/>
          </a:xfrm>
        </p:grpSpPr>
        <p:sp>
          <p:nvSpPr>
            <p:cNvPr id="2" name="椭圆 1"/>
            <p:cNvSpPr/>
            <p:nvPr/>
          </p:nvSpPr>
          <p:spPr bwMode="auto">
            <a:xfrm>
              <a:off x="4211960" y="1988840"/>
              <a:ext cx="1800200" cy="576064"/>
            </a:xfrm>
            <a:prstGeom prst="ellipse">
              <a:avLst/>
            </a:prstGeom>
            <a:solidFill>
              <a:srgbClr val="FFFF99">
                <a:alpha val="30000"/>
              </a:srgbClr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3500" tIns="25400" rIns="63500" bIns="25400" numCol="1" rtlCol="0" anchor="t" anchorCtr="0" compatLnSpc="1">
              <a:noAutofit/>
            </a:bodyPr>
            <a:lstStyle/>
            <a:p>
              <a:pPr marL="668655" indent="-193675"/>
              <a:endParaRPr lang="zh-CN" altLang="en-US"/>
            </a:p>
          </p:txBody>
        </p:sp>
        <p:cxnSp>
          <p:nvCxnSpPr>
            <p:cNvPr id="4" name="直接箭头连接符 3"/>
            <p:cNvCxnSpPr>
              <a:stCxn id="2" idx="5"/>
            </p:cNvCxnSpPr>
            <p:nvPr/>
          </p:nvCxnSpPr>
          <p:spPr bwMode="auto">
            <a:xfrm>
              <a:off x="5748527" y="2480541"/>
              <a:ext cx="1271745" cy="210058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0" name="矩形 9"/>
          <p:cNvSpPr/>
          <p:nvPr/>
        </p:nvSpPr>
        <p:spPr>
          <a:xfrm>
            <a:off x="4727848" y="4581129"/>
            <a:ext cx="399468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buNone/>
            </a:pPr>
            <a:r>
              <a:rPr lang="en-US" altLang="zh-CN" sz="1600" kern="100" dirty="0" err="1">
                <a:solidFill>
                  <a:srgbClr val="0000CC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/>
              </a:rPr>
              <a:t>Rs</a:t>
            </a:r>
            <a:endParaRPr lang="en-US" altLang="zh-CN" sz="1600" kern="100" dirty="0">
              <a:solidFill>
                <a:srgbClr val="0000CC"/>
              </a:solidFill>
              <a:latin typeface="Arial Narrow" panose="020B0606020202030204" pitchFamily="34" charset="0"/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80078" y="4581129"/>
            <a:ext cx="744114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buNone/>
            </a:pPr>
            <a:r>
              <a:rPr lang="en-US" altLang="zh-CN" sz="1600" kern="100" dirty="0">
                <a:solidFill>
                  <a:srgbClr val="0000CC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/>
              </a:rPr>
              <a:t>Rdata1</a:t>
            </a:r>
          </a:p>
        </p:txBody>
      </p:sp>
      <p:sp>
        <p:nvSpPr>
          <p:cNvPr id="11" name="矩形 10"/>
          <p:cNvSpPr/>
          <p:nvPr/>
        </p:nvSpPr>
        <p:spPr>
          <a:xfrm>
            <a:off x="9624393" y="4573870"/>
            <a:ext cx="715259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buNone/>
            </a:pPr>
            <a:r>
              <a:rPr lang="en-US" altLang="zh-CN" sz="1600" kern="100" dirty="0">
                <a:solidFill>
                  <a:srgbClr val="0000CC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/>
              </a:rPr>
              <a:t>imm16</a:t>
            </a:r>
          </a:p>
        </p:txBody>
      </p:sp>
      <p:sp>
        <p:nvSpPr>
          <p:cNvPr id="16" name="矩形 15"/>
          <p:cNvSpPr/>
          <p:nvPr/>
        </p:nvSpPr>
        <p:spPr>
          <a:xfrm>
            <a:off x="7752185" y="4509121"/>
            <a:ext cx="604653" cy="451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kern="100" dirty="0">
                <a:solidFill>
                  <a:srgbClr val="0000CC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/>
              </a:rPr>
              <a:t>Sign-</a:t>
            </a:r>
          </a:p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kern="100" dirty="0" err="1">
                <a:solidFill>
                  <a:srgbClr val="0000CC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/>
              </a:rPr>
              <a:t>ext</a:t>
            </a:r>
            <a:endParaRPr lang="en-US" altLang="zh-CN" sz="1600" kern="100" dirty="0">
              <a:solidFill>
                <a:srgbClr val="0000CC"/>
              </a:solidFill>
              <a:latin typeface="Arial Narrow" panose="020B0606020202030204" pitchFamily="34" charset="0"/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21432" y="4581129"/>
            <a:ext cx="362600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buNone/>
            </a:pPr>
            <a:r>
              <a:rPr lang="en-US" altLang="zh-CN" sz="1600" kern="100" dirty="0" err="1">
                <a:solidFill>
                  <a:srgbClr val="0000CC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/>
              </a:rPr>
              <a:t>Rt</a:t>
            </a:r>
            <a:endParaRPr lang="en-US" altLang="zh-CN" sz="1600" kern="100" dirty="0">
              <a:solidFill>
                <a:srgbClr val="0000CC"/>
              </a:solidFill>
              <a:latin typeface="Arial Narrow" panose="020B0606020202030204" pitchFamily="34" charset="0"/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45406" y="4586628"/>
            <a:ext cx="530915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 kern="100" dirty="0">
                <a:solidFill>
                  <a:srgbClr val="0000CC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/>
              </a:rPr>
              <a:t>ALU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6600056" y="4581129"/>
            <a:ext cx="445956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 kern="100" dirty="0">
                <a:solidFill>
                  <a:srgbClr val="0000CC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Times New Roman" panose="02020603050405020304"/>
              </a:rPr>
              <a:t>DM</a:t>
            </a:r>
            <a:endParaRPr lang="zh-CN" altLang="en-US" sz="1600" dirty="0"/>
          </a:p>
        </p:txBody>
      </p:sp>
      <p:sp>
        <p:nvSpPr>
          <p:cNvPr id="3" name="文本框 2"/>
          <p:cNvSpPr txBox="1"/>
          <p:nvPr/>
        </p:nvSpPr>
        <p:spPr>
          <a:xfrm>
            <a:off x="3291112" y="5981496"/>
            <a:ext cx="3672408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MemRead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↑     </a:t>
            </a:r>
            <a:r>
              <a:rPr lang="en-US" altLang="zh-CN" dirty="0" err="1" smtClean="0">
                <a:solidFill>
                  <a:srgbClr val="FF0000"/>
                </a:solidFill>
              </a:rPr>
              <a:t>RegWrite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1" grpId="0"/>
      <p:bldP spid="16" grpId="0"/>
      <p:bldP spid="17" grpId="0"/>
      <p:bldP spid="12" grpId="0"/>
      <p:bldP spid="19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31140"/>
            <a:ext cx="8594090" cy="478790"/>
          </a:xfrm>
        </p:spPr>
        <p:txBody>
          <a:bodyPr wrap="square"/>
          <a:lstStyle/>
          <a:p>
            <a:r>
              <a:rPr lang="en-US" altLang="zh-CN" sz="3200" dirty="0" smtClean="0"/>
              <a:t>3.1  </a:t>
            </a:r>
            <a:r>
              <a:rPr lang="zh-CN" altLang="en-US" sz="3200" dirty="0"/>
              <a:t>单周期</a:t>
            </a:r>
            <a:r>
              <a:rPr lang="zh-CN" altLang="en-US" sz="3200" dirty="0" smtClean="0"/>
              <a:t>数据</a:t>
            </a:r>
            <a:r>
              <a:rPr lang="zh-CN" altLang="en-US" sz="3200" dirty="0"/>
              <a:t>通</a:t>
            </a:r>
            <a:r>
              <a:rPr lang="zh-CN" altLang="en-US" sz="3200" dirty="0" smtClean="0"/>
              <a:t>路</a:t>
            </a:r>
            <a:r>
              <a:rPr lang="zh-CN" altLang="en-US" sz="3200" dirty="0"/>
              <a:t>设</a:t>
            </a:r>
            <a:r>
              <a:rPr lang="zh-CN" altLang="en-US" sz="3200" dirty="0" smtClean="0"/>
              <a:t>计</a:t>
            </a:r>
            <a:r>
              <a:rPr lang="en-US" altLang="zh-CN" sz="3200" dirty="0" smtClean="0"/>
              <a:t>——LW</a:t>
            </a:r>
            <a:r>
              <a:rPr lang="zh-CN" altLang="en-US" sz="3200" dirty="0" smtClean="0"/>
              <a:t>指令数据通路</a:t>
            </a:r>
            <a:endParaRPr lang="zh-CN" altLang="en-US" sz="3200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7420" y="853440"/>
            <a:ext cx="9114790" cy="1896745"/>
          </a:xfrm>
        </p:spPr>
        <p:txBody>
          <a:bodyPr wrap="square"/>
          <a:lstStyle/>
          <a:p>
            <a:pPr marL="457200" indent="-457200">
              <a:lnSpc>
                <a:spcPct val="120000"/>
              </a:lnSpc>
              <a:spcAft>
                <a:spcPts val="0"/>
              </a:spcAft>
              <a:buFont typeface="+mj-lt"/>
              <a:buAutoNum type="arabicPeriod" startAt="3"/>
            </a:pPr>
            <a:r>
              <a:rPr lang="zh-CN" altLang="en-US" dirty="0">
                <a:ea typeface="宋体" panose="02010600030101010101" pitchFamily="2" charset="-122"/>
              </a:rPr>
              <a:t>取</a:t>
            </a:r>
            <a:r>
              <a:rPr lang="zh-CN" altLang="en-US" dirty="0" smtClean="0">
                <a:ea typeface="宋体" panose="02010600030101010101" pitchFamily="2" charset="-122"/>
              </a:rPr>
              <a:t>数指令（</a:t>
            </a:r>
            <a:r>
              <a:rPr lang="en-US" altLang="zh-CN" dirty="0" err="1" smtClean="0">
                <a:ea typeface="宋体" panose="02010600030101010101" pitchFamily="2" charset="-122"/>
              </a:rPr>
              <a:t>lw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r>
              <a:rPr lang="zh-CN" altLang="en-US" dirty="0" smtClean="0">
                <a:ea typeface="宋体" panose="02010600030101010101" pitchFamily="2" charset="-122"/>
              </a:rPr>
              <a:t>数据通路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altLang="zh-CN" dirty="0" err="1" smtClean="0">
                <a:ea typeface="宋体" panose="02010600030101010101" pitchFamily="2" charset="-122"/>
              </a:rPr>
              <a:t>lw</a:t>
            </a:r>
            <a:r>
              <a:rPr lang="en-US" altLang="zh-CN" dirty="0" smtClean="0">
                <a:ea typeface="宋体" panose="02010600030101010101" pitchFamily="2" charset="-122"/>
              </a:rPr>
              <a:t>  </a:t>
            </a:r>
            <a:r>
              <a:rPr lang="en-US" altLang="zh-CN" dirty="0" err="1" smtClean="0">
                <a:ea typeface="宋体" panose="02010600030101010101" pitchFamily="2" charset="-122"/>
              </a:rPr>
              <a:t>rt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en-US" altLang="zh-CN" dirty="0" err="1" smtClean="0">
                <a:ea typeface="宋体" panose="02010600030101010101" pitchFamily="2" charset="-122"/>
              </a:rPr>
              <a:t>rs</a:t>
            </a:r>
            <a:r>
              <a:rPr lang="en-US" altLang="zh-CN" dirty="0" smtClean="0">
                <a:ea typeface="宋体" panose="02010600030101010101" pitchFamily="2" charset="-122"/>
              </a:rPr>
              <a:t>, imm16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zh-CN" altLang="en-US" dirty="0">
                <a:ea typeface="宋体" panose="02010600030101010101" pitchFamily="2" charset="-122"/>
              </a:rPr>
              <a:t>功</a:t>
            </a:r>
            <a:r>
              <a:rPr lang="zh-CN" altLang="en-US" dirty="0" smtClean="0">
                <a:ea typeface="宋体" panose="02010600030101010101" pitchFamily="2" charset="-122"/>
              </a:rPr>
              <a:t>能描述：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en-US" altLang="zh-CN" dirty="0" smtClean="0">
                <a:ea typeface="宋体" panose="02010600030101010101" pitchFamily="2" charset="-122"/>
              </a:rPr>
              <a:t>R[</a:t>
            </a:r>
            <a:r>
              <a:rPr lang="en-US" altLang="zh-CN" dirty="0" err="1" smtClean="0">
                <a:ea typeface="宋体" panose="02010600030101010101" pitchFamily="2" charset="-122"/>
              </a:rPr>
              <a:t>rt</a:t>
            </a:r>
            <a:r>
              <a:rPr lang="en-US" altLang="zh-CN" dirty="0" smtClean="0">
                <a:ea typeface="宋体" panose="02010600030101010101" pitchFamily="2" charset="-122"/>
              </a:rPr>
              <a:t>] </a:t>
            </a:r>
            <a:r>
              <a:rPr lang="en-US" altLang="zh-CN" dirty="0" smtClean="0">
                <a:ea typeface="宋体" panose="02010600030101010101" pitchFamily="2" charset="-122"/>
                <a:sym typeface="Wingdings" panose="05000000000000000000" pitchFamily="2" charset="2"/>
              </a:rPr>
              <a:t> DM[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R[</a:t>
            </a:r>
            <a:r>
              <a:rPr lang="en-US" altLang="zh-CN" dirty="0" err="1" smtClean="0">
                <a:solidFill>
                  <a:schemeClr val="accent2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rs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] + </a:t>
            </a:r>
            <a:r>
              <a:rPr lang="en-US" altLang="zh-CN" dirty="0" err="1" smtClean="0">
                <a:solidFill>
                  <a:schemeClr val="accent2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Signext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(imm16) </a:t>
            </a:r>
            <a:r>
              <a:rPr lang="en-US" altLang="zh-CN" dirty="0" smtClean="0">
                <a:ea typeface="宋体" panose="02010600030101010101" pitchFamily="2" charset="-122"/>
                <a:sym typeface="Wingdings" panose="05000000000000000000" pitchFamily="2" charset="2"/>
              </a:rPr>
              <a:t>]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zh-CN" altLang="en-US" dirty="0" smtClean="0">
                <a:ea typeface="宋体" panose="02010600030101010101" pitchFamily="2" charset="-122"/>
              </a:rPr>
              <a:t>通路部件：寄存器堆，</a:t>
            </a:r>
            <a:r>
              <a:rPr lang="en-US" altLang="zh-CN" dirty="0" smtClean="0">
                <a:ea typeface="宋体" panose="02010600030101010101" pitchFamily="2" charset="-122"/>
              </a:rPr>
              <a:t>ALU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zh-CN" altLang="en-US" dirty="0">
                <a:ea typeface="宋体" panose="02010600030101010101" pitchFamily="2" charset="-122"/>
              </a:rPr>
              <a:t>符</a:t>
            </a:r>
            <a:r>
              <a:rPr lang="zh-CN" altLang="en-US" dirty="0" smtClean="0">
                <a:ea typeface="宋体" panose="02010600030101010101" pitchFamily="2" charset="-122"/>
              </a:rPr>
              <a:t>号扩展单元</a:t>
            </a:r>
            <a:r>
              <a:rPr lang="en-US" altLang="zh-CN" dirty="0" err="1" smtClean="0">
                <a:ea typeface="宋体" panose="02010600030101010101" pitchFamily="2" charset="-122"/>
              </a:rPr>
              <a:t>Signext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zh-CN" altLang="en-US" dirty="0">
                <a:ea typeface="宋体" panose="02010600030101010101" pitchFamily="2" charset="-122"/>
              </a:rPr>
              <a:t>数据</a:t>
            </a:r>
            <a:r>
              <a:rPr lang="zh-CN" altLang="en-US" dirty="0" smtClean="0">
                <a:ea typeface="宋体" panose="02010600030101010101" pitchFamily="2" charset="-122"/>
              </a:rPr>
              <a:t>存储器</a:t>
            </a:r>
            <a:r>
              <a:rPr lang="en-US" altLang="zh-CN" dirty="0" smtClean="0">
                <a:ea typeface="宋体" panose="02010600030101010101" pitchFamily="2" charset="-122"/>
              </a:rPr>
              <a:t>DM</a:t>
            </a:r>
          </a:p>
        </p:txBody>
      </p:sp>
      <p:pic>
        <p:nvPicPr>
          <p:cNvPr id="2693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3913" y="1307969"/>
            <a:ext cx="4944435" cy="532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组合 14"/>
          <p:cNvGrpSpPr/>
          <p:nvPr/>
        </p:nvGrpSpPr>
        <p:grpSpPr>
          <a:xfrm>
            <a:off x="1703512" y="3945890"/>
            <a:ext cx="1800200" cy="1931383"/>
            <a:chOff x="179512" y="3933056"/>
            <a:chExt cx="1800200" cy="1931383"/>
          </a:xfrm>
        </p:grpSpPr>
        <p:grpSp>
          <p:nvGrpSpPr>
            <p:cNvPr id="12" name="组合 11"/>
            <p:cNvGrpSpPr/>
            <p:nvPr/>
          </p:nvGrpSpPr>
          <p:grpSpPr>
            <a:xfrm>
              <a:off x="756220" y="3933056"/>
              <a:ext cx="1223492" cy="1224136"/>
              <a:chOff x="684212" y="3933056"/>
              <a:chExt cx="1223492" cy="1224136"/>
            </a:xfrm>
          </p:grpSpPr>
          <p:sp>
            <p:nvSpPr>
              <p:cNvPr id="8" name="椭圆 7"/>
              <p:cNvSpPr/>
              <p:nvPr/>
            </p:nvSpPr>
            <p:spPr bwMode="auto">
              <a:xfrm>
                <a:off x="1403648" y="3933056"/>
                <a:ext cx="504056" cy="432048"/>
              </a:xfrm>
              <a:prstGeom prst="ellipse">
                <a:avLst/>
              </a:prstGeom>
              <a:solidFill>
                <a:srgbClr val="FFFF99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3500" tIns="25400" rIns="63500" bIns="25400" numCol="1" rtlCol="0" anchor="t" anchorCtr="0" compatLnSpc="1">
                <a:noAutofit/>
              </a:bodyPr>
              <a:lstStyle/>
              <a:p>
                <a:pPr marL="668655" indent="-193675"/>
                <a:endParaRPr lang="zh-CN" altLang="en-US"/>
              </a:p>
            </p:txBody>
          </p:sp>
          <p:cxnSp>
            <p:nvCxnSpPr>
              <p:cNvPr id="10" name="直接箭头连接符 9"/>
              <p:cNvCxnSpPr>
                <a:endCxn id="8" idx="3"/>
              </p:cNvCxnSpPr>
              <p:nvPr/>
            </p:nvCxnSpPr>
            <p:spPr bwMode="auto">
              <a:xfrm flipV="1">
                <a:off x="684212" y="4301832"/>
                <a:ext cx="793253" cy="85536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13" name="文本框 12"/>
            <p:cNvSpPr txBox="1"/>
            <p:nvPr/>
          </p:nvSpPr>
          <p:spPr>
            <a:xfrm>
              <a:off x="179512" y="5301208"/>
              <a:ext cx="1152128" cy="563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dirty="0" err="1" smtClean="0"/>
                <a:t>Rt</a:t>
              </a:r>
              <a:r>
                <a:rPr lang="zh-CN" altLang="en-US" dirty="0" smtClean="0"/>
                <a:t>是写寄存器编号</a:t>
              </a:r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1" y="2708920"/>
            <a:ext cx="8012281" cy="4032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1615"/>
            <a:ext cx="8710930" cy="478790"/>
          </a:xfrm>
        </p:spPr>
        <p:txBody>
          <a:bodyPr wrap="square"/>
          <a:lstStyle/>
          <a:p>
            <a:r>
              <a:rPr lang="en-US" altLang="zh-CN" sz="3200" dirty="0" smtClean="0"/>
              <a:t>3.1  </a:t>
            </a:r>
            <a:r>
              <a:rPr lang="zh-CN" altLang="en-US" sz="3200" dirty="0"/>
              <a:t>单周期</a:t>
            </a:r>
            <a:r>
              <a:rPr lang="zh-CN" altLang="en-US" sz="3200" dirty="0" smtClean="0"/>
              <a:t>数据通路设计</a:t>
            </a:r>
            <a:r>
              <a:rPr lang="en-US" altLang="zh-CN" sz="3200" dirty="0" smtClean="0"/>
              <a:t>——SW</a:t>
            </a:r>
            <a:r>
              <a:rPr lang="zh-CN" altLang="en-US" sz="3200" dirty="0" smtClean="0"/>
              <a:t>指令数据通路</a:t>
            </a:r>
            <a:endParaRPr lang="zh-CN" altLang="en-US" sz="3200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7895" y="836930"/>
            <a:ext cx="9224010" cy="2050415"/>
          </a:xfrm>
        </p:spPr>
        <p:txBody>
          <a:bodyPr wrap="square"/>
          <a:lstStyle/>
          <a:p>
            <a:pPr marL="457200" indent="-457200">
              <a:lnSpc>
                <a:spcPct val="130000"/>
              </a:lnSpc>
              <a:spcAft>
                <a:spcPts val="0"/>
              </a:spcAft>
              <a:buFont typeface="+mj-lt"/>
              <a:buAutoNum type="arabicPeriod" startAt="4"/>
            </a:pPr>
            <a:r>
              <a:rPr lang="zh-CN" altLang="en-US" dirty="0" smtClean="0">
                <a:ea typeface="宋体" panose="02010600030101010101" pitchFamily="2" charset="-122"/>
              </a:rPr>
              <a:t>存数指令（</a:t>
            </a:r>
            <a:r>
              <a:rPr lang="en-US" altLang="zh-CN" dirty="0" err="1">
                <a:ea typeface="宋体" panose="02010600030101010101" pitchFamily="2" charset="-122"/>
              </a:rPr>
              <a:t>s</a:t>
            </a:r>
            <a:r>
              <a:rPr lang="en-US" altLang="zh-CN" dirty="0" err="1" smtClean="0">
                <a:ea typeface="宋体" panose="02010600030101010101" pitchFamily="2" charset="-122"/>
              </a:rPr>
              <a:t>w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r>
              <a:rPr lang="zh-CN" altLang="en-US" dirty="0" smtClean="0">
                <a:ea typeface="宋体" panose="02010600030101010101" pitchFamily="2" charset="-122"/>
              </a:rPr>
              <a:t>数据通路</a:t>
            </a:r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en-US" altLang="zh-CN" dirty="0" err="1" smtClean="0">
                <a:ea typeface="宋体" panose="02010600030101010101" pitchFamily="2" charset="-122"/>
              </a:rPr>
              <a:t>sw</a:t>
            </a:r>
            <a:r>
              <a:rPr lang="en-US" altLang="zh-CN" dirty="0" smtClean="0">
                <a:ea typeface="宋体" panose="02010600030101010101" pitchFamily="2" charset="-122"/>
              </a:rPr>
              <a:t>  </a:t>
            </a:r>
            <a:r>
              <a:rPr lang="en-US" altLang="zh-CN" dirty="0" err="1" smtClean="0">
                <a:ea typeface="宋体" panose="02010600030101010101" pitchFamily="2" charset="-122"/>
              </a:rPr>
              <a:t>rt</a:t>
            </a:r>
            <a:r>
              <a:rPr lang="en-US" altLang="zh-CN" dirty="0" smtClean="0">
                <a:ea typeface="宋体" panose="02010600030101010101" pitchFamily="2" charset="-122"/>
              </a:rPr>
              <a:t>, rs, </a:t>
            </a:r>
            <a:r>
              <a:rPr lang="en-US" altLang="zh-CN" dirty="0">
                <a:ea typeface="宋体" panose="02010600030101010101" pitchFamily="2" charset="-122"/>
              </a:rPr>
              <a:t>imm16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zh-CN" altLang="en-US" dirty="0" smtClean="0">
                <a:ea typeface="宋体" panose="02010600030101010101" pitchFamily="2" charset="-122"/>
              </a:rPr>
              <a:t>功能描述：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>
              <a:lnSpc>
                <a:spcPct val="130000"/>
              </a:lnSpc>
              <a:spcAft>
                <a:spcPts val="0"/>
              </a:spcAft>
            </a:pPr>
            <a:r>
              <a:rPr lang="en-US" altLang="zh-CN" dirty="0" smtClean="0">
                <a:ea typeface="宋体" panose="02010600030101010101" pitchFamily="2" charset="-122"/>
                <a:sym typeface="Wingdings" panose="05000000000000000000" pitchFamily="2" charset="2"/>
              </a:rPr>
              <a:t>DM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[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R[</a:t>
            </a:r>
            <a:r>
              <a:rPr lang="en-US" altLang="zh-CN" dirty="0" err="1">
                <a:solidFill>
                  <a:schemeClr val="accent2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rs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] + </a:t>
            </a:r>
            <a:r>
              <a:rPr lang="en-US" altLang="zh-CN" dirty="0" err="1">
                <a:solidFill>
                  <a:schemeClr val="accent2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Signext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(imm16) </a:t>
            </a:r>
            <a:r>
              <a:rPr lang="en-US" altLang="zh-CN" dirty="0" smtClean="0">
                <a:ea typeface="宋体" panose="02010600030101010101" pitchFamily="2" charset="-122"/>
                <a:sym typeface="Wingdings" panose="05000000000000000000" pitchFamily="2" charset="2"/>
              </a:rPr>
              <a:t>]  R[</a:t>
            </a:r>
            <a:r>
              <a:rPr lang="en-US" altLang="zh-CN" dirty="0" err="1" smtClean="0">
                <a:ea typeface="宋体" panose="02010600030101010101" pitchFamily="2" charset="-122"/>
                <a:sym typeface="Wingdings" panose="05000000000000000000" pitchFamily="2" charset="2"/>
              </a:rPr>
              <a:t>rt</a:t>
            </a:r>
            <a:r>
              <a:rPr lang="en-US" altLang="zh-CN" dirty="0" smtClean="0">
                <a:ea typeface="宋体" panose="02010600030101010101" pitchFamily="2" charset="-122"/>
                <a:sym typeface="Wingdings" panose="05000000000000000000" pitchFamily="2" charset="2"/>
              </a:rPr>
              <a:t>]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zh-CN" altLang="en-US" dirty="0" smtClean="0">
                <a:ea typeface="宋体" panose="02010600030101010101" pitchFamily="2" charset="-122"/>
              </a:rPr>
              <a:t>通路部件：寄存器堆，</a:t>
            </a:r>
            <a:r>
              <a:rPr lang="en-US" altLang="zh-CN" dirty="0" smtClean="0">
                <a:ea typeface="宋体" panose="02010600030101010101" pitchFamily="2" charset="-122"/>
              </a:rPr>
              <a:t>ALU</a:t>
            </a:r>
            <a:r>
              <a:rPr lang="zh-CN" altLang="en-US" dirty="0" smtClean="0">
                <a:ea typeface="宋体" panose="02010600030101010101" pitchFamily="2" charset="-122"/>
              </a:rPr>
              <a:t>，符号扩展单元</a:t>
            </a:r>
            <a:r>
              <a:rPr lang="en-US" altLang="zh-CN" dirty="0" err="1" smtClean="0">
                <a:ea typeface="宋体" panose="02010600030101010101" pitchFamily="2" charset="-122"/>
              </a:rPr>
              <a:t>Signext</a:t>
            </a:r>
            <a:r>
              <a:rPr lang="zh-CN" altLang="en-US" dirty="0" smtClean="0">
                <a:ea typeface="宋体" panose="02010600030101010101" pitchFamily="2" charset="-122"/>
              </a:rPr>
              <a:t>，数据存储器</a:t>
            </a:r>
            <a:r>
              <a:rPr lang="en-US" altLang="zh-CN" dirty="0" smtClean="0">
                <a:ea typeface="宋体" panose="02010600030101010101" pitchFamily="2" charset="-122"/>
              </a:rPr>
              <a:t>DM</a:t>
            </a:r>
          </a:p>
        </p:txBody>
      </p:sp>
      <p:pic>
        <p:nvPicPr>
          <p:cNvPr id="2693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85210" y="1286793"/>
            <a:ext cx="4936159" cy="5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086547" y="3212976"/>
          <a:ext cx="8208911" cy="2643316"/>
        </p:xfrm>
        <a:graphic>
          <a:graphicData uri="http://schemas.openxmlformats.org/drawingml/2006/table">
            <a:tbl>
              <a:tblPr/>
              <a:tblGrid>
                <a:gridCol w="572778"/>
                <a:gridCol w="405235"/>
                <a:gridCol w="405235"/>
                <a:gridCol w="526951"/>
                <a:gridCol w="592820"/>
                <a:gridCol w="633988"/>
                <a:gridCol w="633988"/>
                <a:gridCol w="633988"/>
                <a:gridCol w="633988"/>
                <a:gridCol w="633988"/>
                <a:gridCol w="633988"/>
                <a:gridCol w="633988"/>
                <a:gridCol w="633988"/>
                <a:gridCol w="633988"/>
              </a:tblGrid>
              <a:tr h="42783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指令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IM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Register</a:t>
                      </a:r>
                      <a:r>
                        <a:rPr lang="en-US" altLang="zh-CN" sz="1600" b="1" kern="100" baseline="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s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ALU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DM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Sign-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ext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  <a:tr h="33057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Reg1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Reg2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Wreg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  <a:tr h="5377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</a:t>
                      </a:r>
                      <a:r>
                        <a:rPr lang="zh-CN" altLang="en-US" sz="1600" b="1" kern="1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型指令</a:t>
                      </a:r>
                      <a:endParaRPr lang="en-US" altLang="zh-CN" sz="1600" b="1" kern="100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Rs</a:t>
                      </a: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Rt</a:t>
                      </a: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</a:t>
                      </a: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ALU</a:t>
                      </a: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Rdata1</a:t>
                      </a: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Rdata2</a:t>
                      </a: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Lw</a:t>
                      </a:r>
                      <a:endParaRPr lang="en-US" altLang="zh-CN" sz="1600" b="1" kern="100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smtClean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altLang="zh-CN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Rs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Rt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DM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Rdata1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Signext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ALU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imm16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Sw</a:t>
                      </a:r>
                      <a:endParaRPr lang="en-US" altLang="zh-CN" sz="1600" b="1" kern="100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smtClean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altLang="zh-CN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Rs</a:t>
                      </a: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Rt</a:t>
                      </a: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Rdata1</a:t>
                      </a: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Sign-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ext</a:t>
                      </a: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ALU</a:t>
                      </a: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Rdata2</a:t>
                      </a: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imm16</a:t>
                      </a: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Beq</a:t>
                      </a:r>
                      <a:endParaRPr lang="en-US" sz="1600" b="1" kern="1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altLang="zh-CN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291112" y="5981496"/>
            <a:ext cx="3672408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MemWrite</a:t>
            </a:r>
            <a:r>
              <a:rPr lang="zh-CN" altLang="en-US" dirty="0" smtClean="0">
                <a:solidFill>
                  <a:srgbClr val="FF0000"/>
                </a:solidFill>
              </a:rPr>
              <a:t> ↑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2725"/>
            <a:ext cx="8609330" cy="478790"/>
          </a:xfrm>
        </p:spPr>
        <p:txBody>
          <a:bodyPr wrap="square"/>
          <a:lstStyle/>
          <a:p>
            <a:r>
              <a:rPr lang="en-US" altLang="zh-CN" sz="3200" dirty="0" smtClean="0"/>
              <a:t>3.1  </a:t>
            </a:r>
            <a:r>
              <a:rPr lang="zh-CN" altLang="en-US" sz="3200" dirty="0"/>
              <a:t>单周期</a:t>
            </a:r>
            <a:r>
              <a:rPr lang="zh-CN" altLang="en-US" sz="3200" dirty="0" smtClean="0"/>
              <a:t>数据通路设计</a:t>
            </a:r>
            <a:r>
              <a:rPr lang="en-US" altLang="zh-CN" sz="3200" dirty="0" smtClean="0"/>
              <a:t>——SW</a:t>
            </a:r>
            <a:r>
              <a:rPr lang="zh-CN" altLang="en-US" sz="3200" dirty="0" smtClean="0"/>
              <a:t>指令数据通路</a:t>
            </a:r>
            <a:endParaRPr lang="zh-CN" altLang="en-US" sz="3200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7895" y="836930"/>
            <a:ext cx="8922385" cy="1803400"/>
          </a:xfrm>
        </p:spPr>
        <p:txBody>
          <a:bodyPr wrap="square"/>
          <a:lstStyle/>
          <a:p>
            <a:pPr marL="457200" indent="-457200">
              <a:lnSpc>
                <a:spcPct val="114000"/>
              </a:lnSpc>
              <a:spcAft>
                <a:spcPts val="0"/>
              </a:spcAft>
              <a:buFont typeface="+mj-lt"/>
              <a:buAutoNum type="arabicPeriod" startAt="4"/>
            </a:pPr>
            <a:r>
              <a:rPr lang="zh-CN" altLang="en-US" dirty="0" smtClean="0">
                <a:ea typeface="宋体" panose="02010600030101010101" pitchFamily="2" charset="-122"/>
              </a:rPr>
              <a:t>存数指令（</a:t>
            </a:r>
            <a:r>
              <a:rPr lang="en-US" altLang="zh-CN" dirty="0" err="1">
                <a:ea typeface="宋体" panose="02010600030101010101" pitchFamily="2" charset="-122"/>
              </a:rPr>
              <a:t>s</a:t>
            </a:r>
            <a:r>
              <a:rPr lang="en-US" altLang="zh-CN" dirty="0" err="1" smtClean="0">
                <a:ea typeface="宋体" panose="02010600030101010101" pitchFamily="2" charset="-122"/>
              </a:rPr>
              <a:t>w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r>
              <a:rPr lang="zh-CN" altLang="en-US" dirty="0" smtClean="0">
                <a:ea typeface="宋体" panose="02010600030101010101" pitchFamily="2" charset="-122"/>
              </a:rPr>
              <a:t>数据通路</a:t>
            </a:r>
          </a:p>
          <a:p>
            <a:pPr lvl="1">
              <a:lnSpc>
                <a:spcPct val="114000"/>
              </a:lnSpc>
              <a:spcAft>
                <a:spcPts val="0"/>
              </a:spcAft>
            </a:pPr>
            <a:r>
              <a:rPr lang="en-US" altLang="zh-CN" dirty="0" err="1" smtClean="0">
                <a:ea typeface="宋体" panose="02010600030101010101" pitchFamily="2" charset="-122"/>
              </a:rPr>
              <a:t>sw</a:t>
            </a:r>
            <a:r>
              <a:rPr lang="en-US" altLang="zh-CN" dirty="0" smtClean="0">
                <a:ea typeface="宋体" panose="02010600030101010101" pitchFamily="2" charset="-122"/>
              </a:rPr>
              <a:t>  </a:t>
            </a:r>
            <a:r>
              <a:rPr lang="en-US" altLang="zh-CN" dirty="0" err="1" smtClean="0">
                <a:ea typeface="宋体" panose="02010600030101010101" pitchFamily="2" charset="-122"/>
              </a:rPr>
              <a:t>rt</a:t>
            </a:r>
            <a:r>
              <a:rPr lang="en-US" altLang="zh-CN" dirty="0" smtClean="0">
                <a:ea typeface="宋体" panose="02010600030101010101" pitchFamily="2" charset="-122"/>
              </a:rPr>
              <a:t>, rs, </a:t>
            </a:r>
            <a:r>
              <a:rPr lang="en-US" altLang="zh-CN" dirty="0">
                <a:ea typeface="宋体" panose="02010600030101010101" pitchFamily="2" charset="-122"/>
              </a:rPr>
              <a:t>imm16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114000"/>
              </a:lnSpc>
              <a:spcAft>
                <a:spcPts val="0"/>
              </a:spcAft>
            </a:pPr>
            <a:r>
              <a:rPr lang="zh-CN" altLang="en-US" dirty="0" smtClean="0">
                <a:ea typeface="宋体" panose="02010600030101010101" pitchFamily="2" charset="-122"/>
              </a:rPr>
              <a:t>功能描述：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>
              <a:lnSpc>
                <a:spcPct val="114000"/>
              </a:lnSpc>
              <a:spcAft>
                <a:spcPts val="0"/>
              </a:spcAft>
            </a:pPr>
            <a:r>
              <a:rPr lang="en-US" altLang="zh-CN" dirty="0" smtClean="0">
                <a:ea typeface="宋体" panose="02010600030101010101" pitchFamily="2" charset="-122"/>
                <a:sym typeface="Wingdings" panose="05000000000000000000" pitchFamily="2" charset="2"/>
              </a:rPr>
              <a:t>DM[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R[</a:t>
            </a:r>
            <a:r>
              <a:rPr lang="en-US" altLang="zh-CN" dirty="0" err="1" smtClean="0">
                <a:solidFill>
                  <a:schemeClr val="accent2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rs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] + </a:t>
            </a:r>
            <a:r>
              <a:rPr lang="en-US" altLang="zh-CN" dirty="0" err="1" smtClean="0">
                <a:solidFill>
                  <a:schemeClr val="accent2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Signext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(imm16) </a:t>
            </a:r>
            <a:r>
              <a:rPr lang="en-US" altLang="zh-CN" dirty="0" smtClean="0">
                <a:ea typeface="宋体" panose="02010600030101010101" pitchFamily="2" charset="-122"/>
                <a:sym typeface="Wingdings" panose="05000000000000000000" pitchFamily="2" charset="2"/>
              </a:rPr>
              <a:t>]  R[</a:t>
            </a:r>
            <a:r>
              <a:rPr lang="en-US" altLang="zh-CN" dirty="0" err="1" smtClean="0">
                <a:ea typeface="宋体" panose="02010600030101010101" pitchFamily="2" charset="-122"/>
                <a:sym typeface="Wingdings" panose="05000000000000000000" pitchFamily="2" charset="2"/>
              </a:rPr>
              <a:t>rt</a:t>
            </a:r>
            <a:r>
              <a:rPr lang="en-US" altLang="zh-CN" dirty="0" smtClean="0">
                <a:ea typeface="宋体" panose="02010600030101010101" pitchFamily="2" charset="-122"/>
                <a:sym typeface="Wingdings" panose="05000000000000000000" pitchFamily="2" charset="2"/>
              </a:rPr>
              <a:t>]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114000"/>
              </a:lnSpc>
              <a:spcAft>
                <a:spcPts val="0"/>
              </a:spcAft>
            </a:pPr>
            <a:r>
              <a:rPr lang="zh-CN" altLang="en-US" dirty="0" smtClean="0">
                <a:ea typeface="宋体" panose="02010600030101010101" pitchFamily="2" charset="-122"/>
              </a:rPr>
              <a:t>通路部件：寄存器堆，</a:t>
            </a:r>
            <a:r>
              <a:rPr lang="en-US" altLang="zh-CN" dirty="0" smtClean="0">
                <a:ea typeface="宋体" panose="02010600030101010101" pitchFamily="2" charset="-122"/>
              </a:rPr>
              <a:t>ALU</a:t>
            </a:r>
            <a:r>
              <a:rPr lang="zh-CN" altLang="en-US" dirty="0" smtClean="0">
                <a:ea typeface="宋体" panose="02010600030101010101" pitchFamily="2" charset="-122"/>
              </a:rPr>
              <a:t>，符号扩展单元</a:t>
            </a:r>
            <a:r>
              <a:rPr lang="en-US" altLang="zh-CN" dirty="0" err="1" smtClean="0">
                <a:ea typeface="宋体" panose="02010600030101010101" pitchFamily="2" charset="-122"/>
              </a:rPr>
              <a:t>Signext</a:t>
            </a:r>
            <a:r>
              <a:rPr lang="zh-CN" altLang="en-US" dirty="0" smtClean="0">
                <a:ea typeface="宋体" panose="02010600030101010101" pitchFamily="2" charset="-122"/>
              </a:rPr>
              <a:t>，数据存储器</a:t>
            </a:r>
            <a:r>
              <a:rPr lang="en-US" altLang="zh-CN" dirty="0" smtClean="0">
                <a:ea typeface="宋体" panose="02010600030101010101" pitchFamily="2" charset="-122"/>
              </a:rPr>
              <a:t>DM</a:t>
            </a:r>
          </a:p>
        </p:txBody>
      </p:sp>
      <p:pic>
        <p:nvPicPr>
          <p:cNvPr id="2693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71556" y="1232437"/>
            <a:ext cx="4936159" cy="5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082" y="2817886"/>
            <a:ext cx="7905731" cy="37794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6215"/>
            <a:ext cx="10868660" cy="478790"/>
          </a:xfrm>
        </p:spPr>
        <p:txBody>
          <a:bodyPr wrap="square"/>
          <a:lstStyle/>
          <a:p>
            <a:r>
              <a:rPr lang="en-US" altLang="zh-CN" sz="3200" dirty="0" smtClean="0"/>
              <a:t>3.1  </a:t>
            </a:r>
            <a:r>
              <a:rPr lang="zh-CN" altLang="en-US" sz="3200" dirty="0"/>
              <a:t>单周期</a:t>
            </a:r>
            <a:r>
              <a:rPr lang="zh-CN" altLang="en-US" sz="3200" dirty="0" smtClean="0"/>
              <a:t>数据通路设计</a:t>
            </a:r>
            <a:r>
              <a:rPr lang="en-US" altLang="zh-CN" sz="3200" dirty="0" smtClean="0"/>
              <a:t>——R</a:t>
            </a:r>
            <a:r>
              <a:rPr lang="zh-CN" altLang="en-US" sz="3200" dirty="0" smtClean="0"/>
              <a:t>型指令与访存指令通路合并</a:t>
            </a:r>
            <a:endParaRPr lang="zh-CN" altLang="en-US" sz="3200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7568" y="858586"/>
            <a:ext cx="7848600" cy="474489"/>
          </a:xfrm>
        </p:spPr>
        <p:txBody>
          <a:bodyPr/>
          <a:lstStyle/>
          <a:p>
            <a:pPr marL="457200" indent="-457200">
              <a:spcAft>
                <a:spcPts val="0"/>
              </a:spcAft>
              <a:buFont typeface="+mj-lt"/>
              <a:buAutoNum type="arabicPeriod" startAt="5"/>
            </a:pPr>
            <a:r>
              <a:rPr lang="en-US" altLang="zh-CN" dirty="0" smtClean="0">
                <a:ea typeface="宋体" panose="02010600030101010101" pitchFamily="2" charset="-122"/>
              </a:rPr>
              <a:t>R</a:t>
            </a:r>
            <a:r>
              <a:rPr lang="zh-CN" altLang="en-US" dirty="0" smtClean="0">
                <a:ea typeface="宋体" panose="02010600030101010101" pitchFamily="2" charset="-122"/>
              </a:rPr>
              <a:t>型指令与访存指令数据通路合并：增加多路选择</a:t>
            </a:r>
            <a:r>
              <a:rPr lang="en-US" altLang="zh-CN" dirty="0" smtClean="0">
                <a:ea typeface="宋体" panose="02010600030101010101" pitchFamily="2" charset="-122"/>
              </a:rPr>
              <a:t>Mux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7608" y="1333413"/>
            <a:ext cx="5328592" cy="559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67608" y="1863650"/>
            <a:ext cx="5328592" cy="5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207569" y="2708920"/>
          <a:ext cx="8208911" cy="3096344"/>
        </p:xfrm>
        <a:graphic>
          <a:graphicData uri="http://schemas.openxmlformats.org/drawingml/2006/table">
            <a:tbl>
              <a:tblPr/>
              <a:tblGrid>
                <a:gridCol w="572778"/>
                <a:gridCol w="405235"/>
                <a:gridCol w="405235"/>
                <a:gridCol w="526951"/>
                <a:gridCol w="592820"/>
                <a:gridCol w="633988"/>
                <a:gridCol w="633988"/>
                <a:gridCol w="633988"/>
                <a:gridCol w="633988"/>
                <a:gridCol w="633988"/>
                <a:gridCol w="633988"/>
                <a:gridCol w="633988"/>
                <a:gridCol w="633988"/>
                <a:gridCol w="633988"/>
              </a:tblGrid>
              <a:tr h="42783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指令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IM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Register</a:t>
                      </a:r>
                      <a:r>
                        <a:rPr lang="en-US" altLang="zh-CN" sz="1600" b="1" kern="100" baseline="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s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ALU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DM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Sign-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ext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  <a:tr h="33057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Reg1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Reg2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Wreg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  <a:tr h="5377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</a:t>
                      </a:r>
                      <a:r>
                        <a:rPr lang="zh-CN" altLang="en-US" sz="1600" b="1" kern="1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型指令</a:t>
                      </a:r>
                      <a:endParaRPr lang="en-US" altLang="zh-CN" sz="1600" b="1" kern="100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Rs</a:t>
                      </a: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Rt</a:t>
                      </a: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</a:t>
                      </a: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ALU</a:t>
                      </a: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Rdata1</a:t>
                      </a: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Rdata2</a:t>
                      </a: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Lw</a:t>
                      </a:r>
                      <a:endParaRPr lang="en-US" altLang="zh-CN" sz="1600" b="1" kern="100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smtClean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altLang="zh-CN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Rs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Rt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DM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Rdata1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Signext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ALU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imm16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Sw</a:t>
                      </a:r>
                      <a:endParaRPr lang="en-US" altLang="zh-CN" sz="1600" b="1" kern="100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altLang="zh-CN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Rs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Rt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Rdata1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Sign-</a:t>
                      </a: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ext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ALU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Rdata2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imm16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27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合并</a:t>
                      </a:r>
                      <a:endParaRPr lang="en-US" sz="16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altLang="zh-CN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Rs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Rt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</a:t>
                      </a:r>
                      <a:r>
                        <a:rPr lang="en-US" sz="1600" b="0" kern="100" baseline="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1600" b="0" kern="100" baseline="0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| </a:t>
                      </a:r>
                      <a:r>
                        <a:rPr lang="en-US" sz="1600" b="0" kern="100" baseline="0" dirty="0" err="1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Rt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ALU </a:t>
                      </a:r>
                      <a:r>
                        <a:rPr lang="en-US" sz="1600" b="0" kern="100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|</a:t>
                      </a: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 DM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Rdata1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Rdata2 </a:t>
                      </a:r>
                      <a:r>
                        <a:rPr lang="en-US" sz="1600" b="0" kern="100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|</a:t>
                      </a: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 Sign-</a:t>
                      </a:r>
                      <a:r>
                        <a:rPr lang="en-US" sz="1600" b="0" kern="100" dirty="0" err="1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ext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ALU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Rdata2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imm16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896200" y="1301018"/>
            <a:ext cx="1800200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b="0" dirty="0" smtClean="0">
                <a:solidFill>
                  <a:srgbClr val="0000CC"/>
                </a:solidFill>
              </a:rPr>
              <a:t>R</a:t>
            </a:r>
            <a:r>
              <a:rPr lang="zh-CN" altLang="en-US" b="0" dirty="0" smtClean="0">
                <a:solidFill>
                  <a:srgbClr val="0000CC"/>
                </a:solidFill>
              </a:rPr>
              <a:t>型指令格式</a:t>
            </a:r>
            <a:endParaRPr lang="zh-CN" altLang="en-US" b="0" dirty="0">
              <a:solidFill>
                <a:srgbClr val="0000CC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29148" y="1978378"/>
            <a:ext cx="1983276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b="0" dirty="0" smtClean="0">
                <a:solidFill>
                  <a:srgbClr val="0000CC"/>
                </a:solidFill>
              </a:rPr>
              <a:t>LW</a:t>
            </a:r>
            <a:r>
              <a:rPr lang="en-US" altLang="zh-CN" b="0" dirty="0">
                <a:solidFill>
                  <a:srgbClr val="0000CC"/>
                </a:solidFill>
              </a:rPr>
              <a:t>/</a:t>
            </a:r>
            <a:r>
              <a:rPr lang="en-US" altLang="zh-CN" b="0" dirty="0" smtClean="0">
                <a:solidFill>
                  <a:srgbClr val="0000CC"/>
                </a:solidFill>
              </a:rPr>
              <a:t>SW</a:t>
            </a:r>
            <a:r>
              <a:rPr lang="zh-CN" altLang="en-US" b="0" dirty="0" smtClean="0">
                <a:solidFill>
                  <a:srgbClr val="0000CC"/>
                </a:solidFill>
              </a:rPr>
              <a:t>指令格式</a:t>
            </a:r>
            <a:endParaRPr lang="zh-CN" altLang="en-US" b="0" dirty="0">
              <a:solidFill>
                <a:srgbClr val="0000CC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855642" y="4876843"/>
            <a:ext cx="5760639" cy="1665111"/>
            <a:chOff x="1331641" y="4876842"/>
            <a:chExt cx="5760639" cy="1665111"/>
          </a:xfrm>
        </p:grpSpPr>
        <p:sp>
          <p:nvSpPr>
            <p:cNvPr id="4" name="椭圆 3"/>
            <p:cNvSpPr/>
            <p:nvPr/>
          </p:nvSpPr>
          <p:spPr bwMode="auto">
            <a:xfrm>
              <a:off x="4427984" y="5013176"/>
              <a:ext cx="1296144" cy="648072"/>
            </a:xfrm>
            <a:prstGeom prst="ellipse">
              <a:avLst/>
            </a:prstGeom>
            <a:solidFill>
              <a:srgbClr val="FFFF99">
                <a:alpha val="30000"/>
              </a:srgbClr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3500" tIns="25400" rIns="63500" bIns="25400" numCol="1" rtlCol="0" anchor="t" anchorCtr="0" compatLnSpc="1">
              <a:noAutofit/>
            </a:bodyPr>
            <a:lstStyle/>
            <a:p>
              <a:pPr marL="668655" indent="-193675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 bwMode="auto">
            <a:xfrm>
              <a:off x="6228184" y="4876842"/>
              <a:ext cx="864096" cy="928421"/>
            </a:xfrm>
            <a:prstGeom prst="ellipse">
              <a:avLst/>
            </a:prstGeom>
            <a:solidFill>
              <a:srgbClr val="FFFF99">
                <a:alpha val="30000"/>
              </a:srgbClr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3500" tIns="25400" rIns="63500" bIns="25400" numCol="1" rtlCol="0" anchor="t" anchorCtr="0" compatLnSpc="1">
              <a:noAutofit/>
            </a:bodyPr>
            <a:lstStyle/>
            <a:p>
              <a:pPr marL="668655" indent="-193675"/>
              <a:endParaRPr lang="zh-CN" altLang="en-US"/>
            </a:p>
          </p:txBody>
        </p:sp>
        <p:cxnSp>
          <p:nvCxnSpPr>
            <p:cNvPr id="11" name="直接箭头连接符 10"/>
            <p:cNvCxnSpPr>
              <a:stCxn id="4" idx="4"/>
            </p:cNvCxnSpPr>
            <p:nvPr/>
          </p:nvCxnSpPr>
          <p:spPr bwMode="auto">
            <a:xfrm flipH="1">
              <a:off x="4572000" y="5661248"/>
              <a:ext cx="504056" cy="432048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接箭头连接符 13"/>
            <p:cNvCxnSpPr>
              <a:endCxn id="13" idx="3"/>
            </p:cNvCxnSpPr>
            <p:nvPr/>
          </p:nvCxnSpPr>
          <p:spPr bwMode="auto">
            <a:xfrm flipH="1">
              <a:off x="4572001" y="5661248"/>
              <a:ext cx="1800202" cy="59909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文本框 12"/>
            <p:cNvSpPr txBox="1"/>
            <p:nvPr/>
          </p:nvSpPr>
          <p:spPr>
            <a:xfrm>
              <a:off x="1331641" y="5978722"/>
              <a:ext cx="3240360" cy="563231"/>
            </a:xfrm>
            <a:prstGeom prst="rect">
              <a:avLst/>
            </a:prstGeom>
            <a:solidFill>
              <a:srgbClr val="FFFF99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zh-CN" altLang="en-US" dirty="0"/>
                <a:t>输入</a:t>
              </a:r>
              <a:r>
                <a:rPr lang="zh-CN" altLang="en-US" dirty="0" smtClean="0"/>
                <a:t>端数据源出现多个选择，需要加入多路选择器</a:t>
              </a:r>
              <a:r>
                <a:rPr lang="en-US" altLang="zh-CN" dirty="0" smtClean="0"/>
                <a:t>MUX</a:t>
              </a:r>
              <a:endParaRPr lang="zh-CN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896200" y="2276872"/>
            <a:ext cx="2664296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None/>
            </a:pPr>
            <a:r>
              <a:rPr lang="en-US" altLang="zh-CN" dirty="0" err="1" smtClean="0">
                <a:ea typeface="宋体" panose="02010600030101010101" pitchFamily="2" charset="-122"/>
              </a:rPr>
              <a:t>Lw</a:t>
            </a:r>
            <a:r>
              <a:rPr lang="en-US" altLang="zh-CN" dirty="0" smtClean="0">
                <a:ea typeface="宋体" panose="02010600030101010101" pitchFamily="2" charset="-122"/>
              </a:rPr>
              <a:t>/</a:t>
            </a:r>
            <a:r>
              <a:rPr lang="en-US" altLang="zh-CN" dirty="0" err="1" smtClean="0">
                <a:ea typeface="宋体" panose="02010600030101010101" pitchFamily="2" charset="-122"/>
              </a:rPr>
              <a:t>Sw</a:t>
            </a:r>
            <a:r>
              <a:rPr lang="en-US" altLang="zh-CN" dirty="0" smtClean="0"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ea typeface="宋体" panose="02010600030101010101" pitchFamily="2" charset="-122"/>
              </a:rPr>
              <a:t>rt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ea typeface="宋体" panose="02010600030101010101" pitchFamily="2" charset="-122"/>
              </a:rPr>
              <a:t>rs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smtClean="0">
                <a:ea typeface="宋体" panose="02010600030101010101" pitchFamily="2" charset="-122"/>
              </a:rPr>
              <a:t>imm16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29148" y="1546464"/>
            <a:ext cx="24873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add </a:t>
            </a:r>
            <a:r>
              <a:rPr lang="en-US" altLang="zh-CN" sz="2000" dirty="0" err="1"/>
              <a:t>rd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rs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rt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7568" y="858586"/>
            <a:ext cx="7848600" cy="1824089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spcAft>
                <a:spcPts val="0"/>
              </a:spcAft>
              <a:buFont typeface="+mj-lt"/>
              <a:buAutoNum type="arabicPeriod" startAt="5"/>
            </a:pPr>
            <a:r>
              <a:rPr lang="en-US" altLang="zh-CN" dirty="0" smtClean="0">
                <a:ea typeface="宋体" panose="02010600030101010101" pitchFamily="2" charset="-122"/>
              </a:rPr>
              <a:t>R</a:t>
            </a:r>
            <a:r>
              <a:rPr lang="zh-CN" altLang="en-US" dirty="0" smtClean="0">
                <a:ea typeface="宋体" panose="02010600030101010101" pitchFamily="2" charset="-122"/>
              </a:rPr>
              <a:t>型指令与访存指令数据通路合并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41375" lvl="1" indent="-457200">
              <a:lnSpc>
                <a:spcPct val="120000"/>
              </a:lnSpc>
              <a:spcAft>
                <a:spcPts val="0"/>
              </a:spcAft>
            </a:pPr>
            <a:r>
              <a:rPr lang="zh-CN" altLang="en-US" dirty="0" smtClean="0">
                <a:ea typeface="宋体" panose="02010600030101010101" pitchFamily="2" charset="-122"/>
              </a:rPr>
              <a:t>增加</a:t>
            </a:r>
            <a:r>
              <a:rPr lang="en-US" altLang="zh-CN" dirty="0" smtClean="0"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ea typeface="宋体" panose="02010600030101010101" pitchFamily="2" charset="-122"/>
              </a:rPr>
              <a:t>个二选一多路选择器</a:t>
            </a:r>
            <a:r>
              <a:rPr lang="en-US" altLang="zh-CN" dirty="0" smtClean="0">
                <a:ea typeface="宋体" panose="02010600030101010101" pitchFamily="2" charset="-122"/>
              </a:rPr>
              <a:t>MUX</a:t>
            </a:r>
          </a:p>
          <a:p>
            <a:pPr marL="1223645" lvl="2" indent="-457200">
              <a:lnSpc>
                <a:spcPct val="120000"/>
              </a:lnSpc>
              <a:spcAft>
                <a:spcPts val="0"/>
              </a:spcAft>
            </a:pPr>
            <a:r>
              <a:rPr lang="zh-CN" altLang="en-US" dirty="0" smtClean="0">
                <a:ea typeface="宋体" panose="02010600030101010101" pitchFamily="2" charset="-122"/>
              </a:rPr>
              <a:t>寄存器堆写入端地址选择</a:t>
            </a:r>
            <a:r>
              <a:rPr lang="en-US" altLang="zh-CN" dirty="0" smtClean="0">
                <a:ea typeface="宋体" panose="02010600030101010101" pitchFamily="2" charset="-122"/>
              </a:rPr>
              <a:t>MUX</a:t>
            </a:r>
            <a:r>
              <a:rPr lang="zh-CN" altLang="en-US" dirty="0" smtClean="0">
                <a:ea typeface="宋体" panose="02010600030101010101" pitchFamily="2" charset="-122"/>
              </a:rPr>
              <a:t>，选择控制信号 </a:t>
            </a:r>
            <a:r>
              <a:rPr lang="en-US" altLang="zh-CN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RegDst</a:t>
            </a:r>
            <a:endParaRPr lang="en-US" altLang="zh-CN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1223645" lvl="2" indent="-457200">
              <a:lnSpc>
                <a:spcPct val="120000"/>
              </a:lnSpc>
              <a:spcAft>
                <a:spcPts val="0"/>
              </a:spcAft>
            </a:pPr>
            <a:r>
              <a:rPr lang="en-US" altLang="zh-CN" dirty="0" smtClean="0">
                <a:ea typeface="宋体" panose="02010600030101010101" pitchFamily="2" charset="-122"/>
              </a:rPr>
              <a:t>ALU</a:t>
            </a:r>
            <a:r>
              <a:rPr lang="zh-CN" altLang="en-US" dirty="0" smtClean="0">
                <a:ea typeface="宋体" panose="02010600030101010101" pitchFamily="2" charset="-122"/>
              </a:rPr>
              <a:t>输入端</a:t>
            </a:r>
            <a:r>
              <a:rPr lang="en-US" altLang="zh-CN" dirty="0" smtClean="0">
                <a:ea typeface="宋体" panose="02010600030101010101" pitchFamily="2" charset="-122"/>
              </a:rPr>
              <a:t>B</a:t>
            </a:r>
            <a:r>
              <a:rPr lang="zh-CN" altLang="en-US" dirty="0" smtClean="0">
                <a:ea typeface="宋体" panose="02010600030101010101" pitchFamily="2" charset="-122"/>
              </a:rPr>
              <a:t>数据源选择</a:t>
            </a:r>
            <a:r>
              <a:rPr lang="en-US" altLang="zh-CN" dirty="0" smtClean="0">
                <a:ea typeface="宋体" panose="02010600030101010101" pitchFamily="2" charset="-122"/>
              </a:rPr>
              <a:t>MUX</a:t>
            </a:r>
            <a:r>
              <a:rPr lang="zh-CN" altLang="en-US" dirty="0" smtClean="0">
                <a:ea typeface="宋体" panose="02010600030101010101" pitchFamily="2" charset="-122"/>
              </a:rPr>
              <a:t>，选择控制信号 </a:t>
            </a:r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ALUSrc</a:t>
            </a:r>
            <a:endParaRPr lang="en-US" altLang="zh-CN" dirty="0" smtClean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marL="1223645" lvl="2" indent="-457200">
              <a:lnSpc>
                <a:spcPct val="120000"/>
              </a:lnSpc>
              <a:spcAft>
                <a:spcPts val="0"/>
              </a:spcAft>
            </a:pPr>
            <a:r>
              <a:rPr lang="zh-CN" altLang="en-US" dirty="0" smtClean="0">
                <a:ea typeface="宋体" panose="02010600030101010101" pitchFamily="2" charset="-122"/>
              </a:rPr>
              <a:t>寄存器堆写入端数据源选择</a:t>
            </a:r>
            <a:r>
              <a:rPr lang="en-US" altLang="zh-CN" dirty="0" smtClean="0">
                <a:ea typeface="宋体" panose="02010600030101010101" pitchFamily="2" charset="-122"/>
              </a:rPr>
              <a:t>MUX</a:t>
            </a:r>
            <a:r>
              <a:rPr lang="zh-CN" altLang="en-US" dirty="0" smtClean="0">
                <a:ea typeface="宋体" panose="02010600030101010101" pitchFamily="2" charset="-122"/>
              </a:rPr>
              <a:t>，选择控制信号 </a:t>
            </a:r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MemtoReg</a:t>
            </a:r>
            <a:endParaRPr lang="zh-CN" altLang="en-US" dirty="0" smtClean="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2806740"/>
            <a:ext cx="8688134" cy="3862620"/>
          </a:xfrm>
          <a:prstGeom prst="rect">
            <a:avLst/>
          </a:prstGeom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6215"/>
            <a:ext cx="10868660" cy="478790"/>
          </a:xfrm>
        </p:spPr>
        <p:txBody>
          <a:bodyPr wrap="square"/>
          <a:lstStyle/>
          <a:p>
            <a:r>
              <a:rPr lang="en-US" altLang="zh-CN" sz="3200" dirty="0" smtClean="0"/>
              <a:t>3.1  </a:t>
            </a:r>
            <a:r>
              <a:rPr lang="zh-CN" altLang="en-US" sz="3200" dirty="0"/>
              <a:t>单周期</a:t>
            </a:r>
            <a:r>
              <a:rPr lang="zh-CN" altLang="en-US" sz="3200" dirty="0" smtClean="0"/>
              <a:t>数据通路设计</a:t>
            </a:r>
            <a:r>
              <a:rPr lang="en-US" altLang="zh-CN" sz="3200" dirty="0" smtClean="0"/>
              <a:t>——R</a:t>
            </a:r>
            <a:r>
              <a:rPr lang="zh-CN" altLang="en-US" sz="3200" dirty="0" smtClean="0"/>
              <a:t>型指令与访存指令通路合并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7568" y="833148"/>
            <a:ext cx="8136904" cy="2710486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spcAft>
                <a:spcPts val="0"/>
              </a:spcAft>
              <a:buFont typeface="+mj-lt"/>
              <a:buAutoNum type="arabicPeriod" startAt="6"/>
            </a:pPr>
            <a:r>
              <a:rPr lang="zh-CN" altLang="en-US" dirty="0" smtClean="0">
                <a:ea typeface="宋体" panose="02010600030101010101" pitchFamily="2" charset="-122"/>
              </a:rPr>
              <a:t>分支指令数据通路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rs, 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 imm16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功能描述：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R[</a:t>
            </a:r>
            <a:r>
              <a:rPr lang="en-US" altLang="zh-CN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– R[</a:t>
            </a:r>
            <a:r>
              <a:rPr lang="en-US" altLang="zh-CN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=0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then 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/>
              </a:rPr>
              <a:t>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(PC + 4)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Signext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(imm16)&lt;&lt;2</a:t>
            </a:r>
          </a:p>
          <a:p>
            <a:pPr marL="858520" lvl="2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else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 PC + 4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通路部件：寄存器堆，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ALU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增加一加法器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Nadd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，符号扩展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Signext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，移位器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7400" y="1338998"/>
            <a:ext cx="5077072" cy="577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59497" y="3645026"/>
          <a:ext cx="9108503" cy="2533991"/>
        </p:xfrm>
        <a:graphic>
          <a:graphicData uri="http://schemas.openxmlformats.org/drawingml/2006/table">
            <a:tbl>
              <a:tblPr/>
              <a:tblGrid>
                <a:gridCol w="609187"/>
                <a:gridCol w="430371"/>
                <a:gridCol w="358642"/>
                <a:gridCol w="634091"/>
                <a:gridCol w="441836"/>
                <a:gridCol w="573827"/>
                <a:gridCol w="502099"/>
                <a:gridCol w="645556"/>
                <a:gridCol w="645556"/>
                <a:gridCol w="717284"/>
                <a:gridCol w="645556"/>
                <a:gridCol w="420731"/>
                <a:gridCol w="432048"/>
                <a:gridCol w="648072"/>
                <a:gridCol w="504056"/>
                <a:gridCol w="379813"/>
                <a:gridCol w="519778"/>
              </a:tblGrid>
              <a:tr h="41263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指令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IM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Register</a:t>
                      </a:r>
                      <a:r>
                        <a:rPr lang="en-US" altLang="zh-CN" sz="1600" b="1" kern="100" baseline="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s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ALU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DM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Sign-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ext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Nadd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shift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  <a:tr h="31883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Reg1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Reg2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Wreg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  <a:tr h="705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</a:t>
                      </a:r>
                      <a:r>
                        <a:rPr lang="zh-CN" altLang="en-US" sz="1600" b="1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型与</a:t>
                      </a:r>
                      <a:endParaRPr lang="en-US" altLang="zh-CN" sz="1600" b="1" kern="1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访存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altLang="zh-CN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Rs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Rt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</a:t>
                      </a:r>
                      <a:r>
                        <a:rPr lang="en-US" sz="1600" b="0" kern="1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1600" b="0" kern="100" baseline="0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| </a:t>
                      </a:r>
                      <a:r>
                        <a:rPr lang="en-US" sz="1600" b="0" kern="100" baseline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Rt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ALU </a:t>
                      </a:r>
                      <a:r>
                        <a:rPr lang="en-US" sz="1600" b="0" kern="100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|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 DM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Rdata1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Rdata2 </a:t>
                      </a:r>
                      <a:r>
                        <a:rPr lang="en-US" sz="1600" b="0" kern="100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|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 Sign-</a:t>
                      </a:r>
                      <a:r>
                        <a:rPr lang="en-US" sz="1600" b="0" kern="10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ext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ALU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Rdata2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imm16</a:t>
                      </a:r>
                      <a:endParaRPr lang="en-US" sz="1400" b="1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703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Beq</a:t>
                      </a:r>
                      <a:endParaRPr lang="en-US" altLang="zh-CN" sz="1600" b="1" kern="100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 </a:t>
                      </a:r>
                      <a:r>
                        <a:rPr lang="en-US" sz="1600" b="0" kern="100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|</a:t>
                      </a: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600" b="0" kern="100" dirty="0" err="1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Na</a:t>
                      </a:r>
                      <a:r>
                        <a:rPr lang="en-US" sz="1600" b="0" kern="100" dirty="0" err="1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dd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altLang="zh-CN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Rs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Rt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Rdata1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Rdata2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imm16</a:t>
                      </a:r>
                      <a:endParaRPr lang="en-US" sz="14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1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en-US" sz="12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shift</a:t>
                      </a:r>
                      <a:endParaRPr lang="en-US" sz="14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200" b="1" kern="100" dirty="0" err="1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signext</a:t>
                      </a:r>
                      <a:endParaRPr lang="en-US" sz="1200" b="1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600" b="1" kern="100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600" b="0" kern="100" dirty="0"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2855641" y="5157192"/>
            <a:ext cx="8568952" cy="1584176"/>
            <a:chOff x="1331640" y="5157191"/>
            <a:chExt cx="8568952" cy="1584176"/>
          </a:xfrm>
        </p:grpSpPr>
        <p:sp>
          <p:nvSpPr>
            <p:cNvPr id="2" name="椭圆 1"/>
            <p:cNvSpPr/>
            <p:nvPr/>
          </p:nvSpPr>
          <p:spPr bwMode="auto">
            <a:xfrm>
              <a:off x="1331640" y="5157191"/>
              <a:ext cx="792088" cy="720080"/>
            </a:xfrm>
            <a:prstGeom prst="ellipse">
              <a:avLst/>
            </a:prstGeom>
            <a:solidFill>
              <a:srgbClr val="FFFF99">
                <a:alpha val="32000"/>
              </a:srgbClr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63500" tIns="25400" rIns="63500" bIns="25400" numCol="1" spcCol="0" rtlCol="0" fromWordArt="0" anchor="t" anchorCtr="0" forceAA="0" compatLnSpc="1">
              <a:noAutofit/>
            </a:bodyPr>
            <a:lstStyle/>
            <a:p>
              <a:pPr marL="668655" indent="-193675"/>
              <a:endParaRPr lang="zh-CN" altLang="en-US"/>
            </a:p>
          </p:txBody>
        </p:sp>
        <p:cxnSp>
          <p:nvCxnSpPr>
            <p:cNvPr id="4" name="直接箭头连接符 3"/>
            <p:cNvCxnSpPr/>
            <p:nvPr/>
          </p:nvCxnSpPr>
          <p:spPr bwMode="auto">
            <a:xfrm>
              <a:off x="2051719" y="5661247"/>
              <a:ext cx="1368152" cy="720080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" name="文本框 6"/>
            <p:cNvSpPr txBox="1"/>
            <p:nvPr/>
          </p:nvSpPr>
          <p:spPr>
            <a:xfrm>
              <a:off x="2411760" y="6413585"/>
              <a:ext cx="7488832" cy="327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zh-CN" altLang="en-US" dirty="0" smtClean="0"/>
                <a:t>需要一个</a:t>
              </a:r>
              <a:r>
                <a:rPr lang="en-US" altLang="zh-CN" dirty="0" smtClean="0"/>
                <a:t>MUX</a:t>
              </a:r>
              <a:r>
                <a:rPr lang="zh-CN" altLang="en-US" dirty="0" smtClean="0"/>
                <a:t>，</a:t>
              </a:r>
              <a:r>
                <a:rPr lang="en-US" altLang="zh-CN" dirty="0" smtClean="0"/>
                <a:t>ALU</a:t>
              </a:r>
              <a:r>
                <a:rPr lang="zh-CN" altLang="en-US" dirty="0" smtClean="0"/>
                <a:t>的判零输出端</a:t>
              </a:r>
              <a:r>
                <a:rPr lang="en-US" altLang="zh-CN" dirty="0" smtClean="0"/>
                <a:t>Zero</a:t>
              </a:r>
              <a:r>
                <a:rPr lang="zh-CN" altLang="en-US" dirty="0" smtClean="0"/>
                <a:t>可直接作为该</a:t>
              </a:r>
              <a:r>
                <a:rPr lang="en-US" altLang="zh-CN" dirty="0" smtClean="0"/>
                <a:t>MUX</a:t>
              </a:r>
              <a:r>
                <a:rPr lang="zh-CN" altLang="en-US" dirty="0" smtClean="0"/>
                <a:t>的选择控制</a:t>
              </a:r>
              <a:endParaRPr lang="zh-CN" altLang="en-US" dirty="0"/>
            </a:p>
          </p:txBody>
        </p:sp>
      </p:grp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6690"/>
            <a:ext cx="8829040" cy="478790"/>
          </a:xfrm>
        </p:spPr>
        <p:txBody>
          <a:bodyPr wrap="square"/>
          <a:lstStyle/>
          <a:p>
            <a:r>
              <a:rPr lang="en-US" altLang="zh-CN" sz="3200" dirty="0" smtClean="0"/>
              <a:t>3.1  </a:t>
            </a:r>
            <a:r>
              <a:rPr lang="en-US" altLang="zh-CN" sz="3200" dirty="0"/>
              <a:t>MIPS</a:t>
            </a:r>
            <a:r>
              <a:rPr lang="zh-CN" altLang="en-US" sz="3200" dirty="0"/>
              <a:t>的数据</a:t>
            </a:r>
            <a:r>
              <a:rPr lang="zh-CN" altLang="en-US" sz="3200" dirty="0" smtClean="0"/>
              <a:t>通路设计</a:t>
            </a:r>
            <a:r>
              <a:rPr lang="en-US" altLang="zh-CN" sz="3200" dirty="0" smtClean="0"/>
              <a:t>——</a:t>
            </a:r>
            <a:r>
              <a:rPr lang="en-US" altLang="zh-CN" sz="3200" dirty="0" err="1" smtClean="0"/>
              <a:t>Beq</a:t>
            </a:r>
            <a:r>
              <a:rPr lang="zh-CN" altLang="en-US" sz="3200" dirty="0" smtClean="0"/>
              <a:t>指令数据通路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6690"/>
            <a:ext cx="8829040" cy="478790"/>
          </a:xfrm>
        </p:spPr>
        <p:txBody>
          <a:bodyPr wrap="square"/>
          <a:lstStyle/>
          <a:p>
            <a:r>
              <a:rPr lang="en-US" altLang="zh-CN" sz="3200" dirty="0" smtClean="0"/>
              <a:t>3.1  </a:t>
            </a:r>
            <a:r>
              <a:rPr lang="en-US" altLang="zh-CN" sz="3200" dirty="0"/>
              <a:t>MIPS</a:t>
            </a:r>
            <a:r>
              <a:rPr lang="zh-CN" altLang="en-US" sz="3200" dirty="0"/>
              <a:t>的数据</a:t>
            </a:r>
            <a:r>
              <a:rPr lang="zh-CN" altLang="en-US" sz="3200" dirty="0" smtClean="0"/>
              <a:t>通路设计</a:t>
            </a:r>
            <a:r>
              <a:rPr lang="en-US" altLang="zh-CN" sz="3200" dirty="0" smtClean="0"/>
              <a:t>——</a:t>
            </a:r>
            <a:r>
              <a:rPr lang="en-US" altLang="zh-CN" sz="3200" dirty="0" err="1" smtClean="0"/>
              <a:t>Beq</a:t>
            </a:r>
            <a:r>
              <a:rPr lang="zh-CN" altLang="en-US" sz="3200" dirty="0" smtClean="0"/>
              <a:t>指令数据通路</a:t>
            </a:r>
            <a:endParaRPr lang="zh-CN" altLang="en-US" sz="3200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7568" y="833148"/>
            <a:ext cx="8136904" cy="1473224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spcAft>
                <a:spcPts val="0"/>
              </a:spcAft>
              <a:buFont typeface="+mj-lt"/>
              <a:buAutoNum type="arabicPeriod" startAt="6"/>
            </a:pPr>
            <a:r>
              <a:rPr lang="zh-CN" altLang="en-US" dirty="0" smtClean="0">
                <a:ea typeface="宋体" panose="02010600030101010101" pitchFamily="2" charset="-122"/>
              </a:rPr>
              <a:t>分支指令数据通路</a:t>
            </a:r>
          </a:p>
          <a:p>
            <a:pPr lvl="1">
              <a:lnSpc>
                <a:spcPct val="110000"/>
              </a:lnSpc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 imm16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通路部件：寄存器堆，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ALU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增加一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Adder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，符号扩展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Signext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，增加一移位器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656" y="2306372"/>
            <a:ext cx="6408713" cy="4554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" y="169843"/>
            <a:ext cx="5257800" cy="478790"/>
          </a:xfrm>
        </p:spPr>
        <p:txBody>
          <a:bodyPr/>
          <a:lstStyle/>
          <a:p>
            <a:r>
              <a:rPr lang="en-US" altLang="zh-CN" sz="3200" dirty="0"/>
              <a:t>1</a:t>
            </a:r>
            <a:r>
              <a:rPr lang="en-US" altLang="zh-CN" sz="3200" dirty="0" smtClean="0"/>
              <a:t>.1  </a:t>
            </a:r>
            <a:r>
              <a:rPr lang="en-US" altLang="zh-CN" sz="3200" dirty="0"/>
              <a:t>CPU</a:t>
            </a:r>
            <a:r>
              <a:rPr lang="zh-CN" altLang="en-US" sz="3200" dirty="0"/>
              <a:t>的功能与组成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836712"/>
            <a:ext cx="10369152" cy="5206554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的功能：控制指令执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行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Aft>
                <a:spcPts val="0"/>
              </a:spcAft>
            </a:pPr>
            <a:r>
              <a:rPr lang="zh-CN" altLang="en-US" dirty="0" smtClean="0"/>
              <a:t>指令执行过程中的五种基本操作</a:t>
            </a:r>
            <a:endParaRPr lang="en-US" altLang="zh-CN" dirty="0" smtClean="0"/>
          </a:p>
          <a:p>
            <a:pPr lvl="1">
              <a:spcAft>
                <a:spcPts val="0"/>
              </a:spcAft>
            </a:pPr>
            <a:r>
              <a:rPr lang="zh-CN" altLang="en-US" dirty="0"/>
              <a:t>取指：从指令存储器中读取某一指令，并传送至指令寄存器；</a:t>
            </a:r>
            <a:endParaRPr lang="en-US" altLang="zh-CN" dirty="0"/>
          </a:p>
          <a:p>
            <a:pPr lvl="1">
              <a:spcAft>
                <a:spcPts val="0"/>
              </a:spcAft>
            </a:pPr>
            <a:r>
              <a:rPr lang="zh-CN" altLang="en-US" dirty="0"/>
              <a:t>取数：读取某主存单元的数据，并传送至某个寄存器；</a:t>
            </a:r>
            <a:endParaRPr lang="en-US" altLang="zh-CN" dirty="0"/>
          </a:p>
          <a:p>
            <a:pPr lvl="1">
              <a:spcAft>
                <a:spcPts val="0"/>
              </a:spcAft>
            </a:pPr>
            <a:r>
              <a:rPr lang="zh-CN" altLang="en-US" dirty="0" smtClean="0"/>
              <a:t>运算</a:t>
            </a:r>
            <a:r>
              <a:rPr lang="zh-CN" altLang="en-US" dirty="0"/>
              <a:t>：进行某种算术或逻辑运算，结果保存到某个寄存器中；</a:t>
            </a:r>
            <a:endParaRPr lang="en-US" altLang="zh-CN" dirty="0"/>
          </a:p>
          <a:p>
            <a:pPr lvl="1">
              <a:spcAft>
                <a:spcPts val="0"/>
              </a:spcAft>
            </a:pPr>
            <a:r>
              <a:rPr lang="zh-CN" altLang="en-US" dirty="0"/>
              <a:t>存数：将某个寄存器中的数据存入主存某个单元之中。</a:t>
            </a:r>
            <a:endParaRPr lang="en-US" altLang="zh-CN" dirty="0" smtClean="0"/>
          </a:p>
          <a:p>
            <a:pPr>
              <a:spcAft>
                <a:spcPts val="0"/>
              </a:spcAft>
            </a:pPr>
            <a:r>
              <a:rPr lang="zh-CN" altLang="en-US" dirty="0" smtClean="0"/>
              <a:t>指令执行周期（一般性概念）：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从指令存储器中读出并执行指令功能的全部时间称为指令周期。包括：</a:t>
            </a:r>
            <a:endParaRPr lang="en-US" altLang="zh-CN" dirty="0" smtClean="0"/>
          </a:p>
          <a:p>
            <a:pPr lvl="1">
              <a:spcAft>
                <a:spcPts val="0"/>
              </a:spcAft>
            </a:pPr>
            <a:r>
              <a:rPr lang="zh-CN" altLang="en-US" dirty="0"/>
              <a:t>取指周期：完成取指令操作和分析指令操作所需时间；</a:t>
            </a:r>
            <a:endParaRPr lang="en-US" altLang="zh-CN" dirty="0"/>
          </a:p>
          <a:p>
            <a:pPr lvl="1">
              <a:spcAft>
                <a:spcPts val="0"/>
              </a:spcAft>
            </a:pPr>
            <a:r>
              <a:rPr lang="zh-CN" altLang="en-US" dirty="0"/>
              <a:t>取数周期：从数据存储器读出操作数所需时间（包括计算操作数有效地址）；</a:t>
            </a:r>
            <a:endParaRPr lang="en-US" altLang="zh-CN" dirty="0"/>
          </a:p>
          <a:p>
            <a:pPr lvl="1">
              <a:spcAft>
                <a:spcPts val="0"/>
              </a:spcAft>
            </a:pPr>
            <a:r>
              <a:rPr lang="zh-CN" altLang="en-US" dirty="0"/>
              <a:t>执行周期：完成指令所规定的动作（运算）所需要时间，因指令不同而</a:t>
            </a:r>
            <a:r>
              <a:rPr lang="zh-CN" altLang="en-US" dirty="0" smtClean="0"/>
              <a:t>不同；</a:t>
            </a:r>
            <a:endParaRPr lang="en-US" altLang="zh-CN" dirty="0" smtClean="0"/>
          </a:p>
          <a:p>
            <a:pPr lvl="1">
              <a:spcAft>
                <a:spcPts val="0"/>
              </a:spcAft>
            </a:pPr>
            <a:r>
              <a:rPr lang="zh-CN" altLang="en-US" dirty="0" smtClean="0"/>
              <a:t>存数</a:t>
            </a:r>
            <a:r>
              <a:rPr lang="zh-CN" altLang="en-US" dirty="0"/>
              <a:t>周期</a:t>
            </a:r>
            <a:r>
              <a:rPr lang="zh-CN" altLang="en-US" dirty="0" smtClean="0"/>
              <a:t>：把数据存储到存储器所</a:t>
            </a:r>
            <a:r>
              <a:rPr lang="zh-CN" altLang="en-US" dirty="0"/>
              <a:t>需时间（包括计算操作数有效地址）；</a:t>
            </a:r>
            <a:endParaRPr lang="en-US" altLang="zh-CN" dirty="0"/>
          </a:p>
          <a:p>
            <a:pPr lvl="1">
              <a:spcAft>
                <a:spcPts val="0"/>
              </a:spcAft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-211" y="170226"/>
            <a:ext cx="7010400" cy="478790"/>
          </a:xfrm>
        </p:spPr>
        <p:txBody>
          <a:bodyPr/>
          <a:lstStyle/>
          <a:p>
            <a:r>
              <a:rPr lang="en-US" altLang="zh-CN" sz="3200" dirty="0" smtClean="0"/>
              <a:t>3.1  </a:t>
            </a:r>
            <a:r>
              <a:rPr lang="zh-CN" altLang="en-US" sz="3200" dirty="0"/>
              <a:t>单周期</a:t>
            </a:r>
            <a:r>
              <a:rPr lang="zh-CN" altLang="en-US" sz="3200" dirty="0" smtClean="0"/>
              <a:t>数据通路</a:t>
            </a:r>
            <a:r>
              <a:rPr lang="zh-CN" altLang="en-US" sz="3200" dirty="0"/>
              <a:t>设计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7568" y="858586"/>
            <a:ext cx="7848600" cy="805349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spcAft>
                <a:spcPts val="0"/>
              </a:spcAft>
              <a:buFont typeface="+mj-lt"/>
              <a:buAutoNum type="arabicPeriod" startAt="7"/>
            </a:pPr>
            <a:r>
              <a:rPr lang="en-US" altLang="zh-CN" sz="2000" dirty="0">
                <a:ea typeface="宋体" panose="02010600030101010101" pitchFamily="2" charset="-122"/>
              </a:rPr>
              <a:t>MIPS</a:t>
            </a:r>
            <a:r>
              <a:rPr lang="zh-CN" altLang="en-US" sz="2000" dirty="0">
                <a:ea typeface="宋体" panose="02010600030101010101" pitchFamily="2" charset="-122"/>
              </a:rPr>
              <a:t>数据通路再合并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spcAft>
                <a:spcPts val="0"/>
              </a:spcAft>
            </a:pPr>
            <a:r>
              <a:rPr lang="zh-CN" altLang="en-US" dirty="0">
                <a:ea typeface="宋体" panose="02010600030101010101" pitchFamily="2" charset="-122"/>
              </a:rPr>
              <a:t>支持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en-US" altLang="zh-CN" dirty="0" smtClean="0">
                <a:ea typeface="宋体" panose="02010600030101010101" pitchFamily="2" charset="-122"/>
              </a:rPr>
              <a:t>R</a:t>
            </a:r>
            <a:r>
              <a:rPr lang="zh-CN" altLang="en-US" dirty="0" smtClean="0">
                <a:ea typeface="宋体" panose="02010600030101010101" pitchFamily="2" charset="-122"/>
              </a:rPr>
              <a:t>类型指令、内存访问指令（</a:t>
            </a:r>
            <a:r>
              <a:rPr lang="en-US" altLang="zh-CN" dirty="0" err="1" smtClean="0">
                <a:ea typeface="宋体" panose="02010600030101010101" pitchFamily="2" charset="-122"/>
              </a:rPr>
              <a:t>lw</a:t>
            </a:r>
            <a:r>
              <a:rPr lang="en-US" altLang="zh-CN" dirty="0" smtClean="0">
                <a:ea typeface="宋体" panose="02010600030101010101" pitchFamily="2" charset="-122"/>
              </a:rPr>
              <a:t>/</a:t>
            </a:r>
            <a:r>
              <a:rPr lang="en-US" altLang="zh-CN" dirty="0" err="1" smtClean="0">
                <a:ea typeface="宋体" panose="02010600030101010101" pitchFamily="2" charset="-122"/>
              </a:rPr>
              <a:t>sw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en-US" altLang="zh-CN" dirty="0" err="1" smtClean="0">
                <a:ea typeface="宋体" panose="02010600030101010101" pitchFamily="2" charset="-122"/>
              </a:rPr>
              <a:t>beq</a:t>
            </a:r>
            <a:r>
              <a:rPr lang="zh-CN" altLang="en-US" dirty="0" smtClean="0">
                <a:ea typeface="宋体" panose="02010600030101010101" pitchFamily="2" charset="-122"/>
              </a:rPr>
              <a:t>指令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08711" y="1931659"/>
          <a:ext cx="9036497" cy="2736304"/>
        </p:xfrm>
        <a:graphic>
          <a:graphicData uri="http://schemas.openxmlformats.org/drawingml/2006/table">
            <a:tbl>
              <a:tblPr/>
              <a:tblGrid>
                <a:gridCol w="604371"/>
                <a:gridCol w="426969"/>
                <a:gridCol w="355807"/>
                <a:gridCol w="629078"/>
                <a:gridCol w="438343"/>
                <a:gridCol w="569291"/>
                <a:gridCol w="498130"/>
                <a:gridCol w="640453"/>
                <a:gridCol w="640453"/>
                <a:gridCol w="711614"/>
                <a:gridCol w="640453"/>
                <a:gridCol w="569291"/>
                <a:gridCol w="640453"/>
                <a:gridCol w="640453"/>
                <a:gridCol w="515669"/>
                <a:gridCol w="515669"/>
              </a:tblGrid>
              <a:tr h="41263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指令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IM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Register</a:t>
                      </a:r>
                      <a:r>
                        <a:rPr lang="en-US" altLang="zh-CN" sz="1600" b="1" kern="100" baseline="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s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ALU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DM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Sign-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ext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Nadd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  <a:tr h="31883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Reg1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Reg2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Wreg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  <a:tr h="705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</a:t>
                      </a:r>
                      <a:r>
                        <a:rPr lang="zh-CN" altLang="en-US" sz="1600" b="1" kern="1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型与</a:t>
                      </a:r>
                      <a:endParaRPr lang="en-US" altLang="zh-CN" sz="1600" b="1" kern="100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访存</a:t>
                      </a:r>
                      <a:endParaRPr lang="en-US" sz="1600" b="1" kern="1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altLang="zh-CN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Rs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Rt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</a:t>
                      </a:r>
                      <a:r>
                        <a:rPr lang="en-US" sz="1600" b="0" kern="1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1600" b="0" kern="100" baseline="0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| </a:t>
                      </a:r>
                      <a:r>
                        <a:rPr lang="en-US" sz="1600" b="0" kern="100" baseline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Rt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ALU </a:t>
                      </a:r>
                      <a:r>
                        <a:rPr lang="en-US" sz="1600" b="0" kern="100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|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 DM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Rdata1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Rdata2 </a:t>
                      </a:r>
                      <a:r>
                        <a:rPr lang="en-US" sz="1600" b="0" kern="100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|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 Sign-</a:t>
                      </a:r>
                      <a:r>
                        <a:rPr lang="en-US" sz="1600" b="0" kern="10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ext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ALU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Rdata2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imm16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03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Beq</a:t>
                      </a:r>
                      <a:endParaRPr lang="en-US" altLang="zh-CN" sz="1600" b="1" kern="100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r>
                        <a:rPr lang="en-US" sz="1600" b="0" kern="100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 | </a:t>
                      </a:r>
                      <a:r>
                        <a:rPr lang="en-US" altLang="zh-CN" sz="1600" b="0" kern="10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Na</a:t>
                      </a:r>
                      <a:r>
                        <a:rPr lang="en-US" sz="1600" b="0" kern="10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dd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altLang="zh-CN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Rs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Rt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Rdata1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Rdata2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imm16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Shift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56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合并</a:t>
                      </a:r>
                      <a:endParaRPr lang="en-US" altLang="zh-CN" sz="1600" b="1" kern="100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r>
                        <a:rPr lang="en-US" sz="1600" b="0" kern="100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 |</a:t>
                      </a: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600" b="0" kern="100" dirty="0" err="1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Na</a:t>
                      </a:r>
                      <a:r>
                        <a:rPr lang="en-US" sz="1600" b="0" kern="100" dirty="0" err="1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dd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altLang="zh-CN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Rs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Rt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</a:t>
                      </a:r>
                      <a:r>
                        <a:rPr lang="en-US" sz="1600" b="0" kern="100" baseline="0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 |</a:t>
                      </a:r>
                      <a:r>
                        <a:rPr lang="en-US" sz="1600" b="0" kern="100" baseline="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1600" b="0" kern="100" baseline="0" dirty="0" err="1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Rt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ALU </a:t>
                      </a:r>
                      <a:r>
                        <a:rPr lang="en-US" sz="1600" b="1" kern="100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| </a:t>
                      </a: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DM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Rdata1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Rdata2 </a:t>
                      </a:r>
                      <a:r>
                        <a:rPr lang="en-US" sz="1600" b="0" kern="100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| </a:t>
                      </a: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Sign-</a:t>
                      </a:r>
                      <a:r>
                        <a:rPr lang="en-US" sz="1600" b="0" kern="100" dirty="0" err="1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ext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ALU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Rdata2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imm16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Shift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240759" y="4869160"/>
            <a:ext cx="7488832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4175" lvl="1" indent="-952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需要</a:t>
            </a:r>
            <a:r>
              <a:rPr lang="en-US" altLang="zh-CN" sz="2000" dirty="0"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ea typeface="宋体" panose="02010600030101010101" pitchFamily="2" charset="-122"/>
              </a:rPr>
              <a:t>个二选一多路选择器</a:t>
            </a:r>
            <a:r>
              <a:rPr lang="en-US" altLang="zh-CN" sz="2000" dirty="0">
                <a:ea typeface="宋体" panose="02010600030101010101" pitchFamily="2" charset="-122"/>
              </a:rPr>
              <a:t>MUX</a:t>
            </a:r>
          </a:p>
          <a:p>
            <a:pPr marL="766445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―"/>
            </a:pPr>
            <a:r>
              <a:rPr lang="en-US" altLang="zh-CN" b="0" dirty="0" smtClean="0">
                <a:ea typeface="宋体" panose="02010600030101010101" pitchFamily="2" charset="-122"/>
              </a:rPr>
              <a:t>PC</a:t>
            </a:r>
            <a:r>
              <a:rPr lang="zh-CN" altLang="en-US" b="0" dirty="0" smtClean="0">
                <a:ea typeface="宋体" panose="02010600030101010101" pitchFamily="2" charset="-122"/>
              </a:rPr>
              <a:t>输入端数据源选择</a:t>
            </a:r>
            <a:r>
              <a:rPr lang="en-US" altLang="zh-CN" b="0" dirty="0" smtClean="0">
                <a:ea typeface="宋体" panose="02010600030101010101" pitchFamily="2" charset="-122"/>
              </a:rPr>
              <a:t>MUX</a:t>
            </a:r>
            <a:r>
              <a:rPr lang="zh-CN" altLang="en-US" b="0" dirty="0" smtClean="0">
                <a:ea typeface="宋体" panose="02010600030101010101" pitchFamily="2" charset="-122"/>
              </a:rPr>
              <a:t>，选择控制信号 </a:t>
            </a:r>
            <a:r>
              <a:rPr lang="en-US" altLang="zh-CN" b="0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PCSrc</a:t>
            </a:r>
            <a:endParaRPr lang="en-US" altLang="zh-CN" b="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766445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―"/>
            </a:pPr>
            <a:r>
              <a:rPr lang="zh-CN" altLang="en-US" b="0" dirty="0" smtClean="0">
                <a:ea typeface="宋体" panose="02010600030101010101" pitchFamily="2" charset="-122"/>
              </a:rPr>
              <a:t>寄存器</a:t>
            </a:r>
            <a:r>
              <a:rPr lang="zh-CN" altLang="en-US" b="0" dirty="0">
                <a:ea typeface="宋体" panose="02010600030101010101" pitchFamily="2" charset="-122"/>
              </a:rPr>
              <a:t>堆</a:t>
            </a:r>
            <a:r>
              <a:rPr lang="zh-CN" altLang="en-US" b="0" dirty="0" smtClean="0">
                <a:ea typeface="宋体" panose="02010600030101010101" pitchFamily="2" charset="-122"/>
              </a:rPr>
              <a:t>写入端地址选择</a:t>
            </a:r>
            <a:r>
              <a:rPr lang="en-US" altLang="zh-CN" b="0" dirty="0" smtClean="0">
                <a:ea typeface="宋体" panose="02010600030101010101" pitchFamily="2" charset="-122"/>
              </a:rPr>
              <a:t>MUX</a:t>
            </a:r>
            <a:r>
              <a:rPr lang="zh-CN" altLang="en-US" b="0" dirty="0">
                <a:ea typeface="宋体" panose="02010600030101010101" pitchFamily="2" charset="-122"/>
              </a:rPr>
              <a:t>，选择</a:t>
            </a:r>
            <a:r>
              <a:rPr lang="zh-CN" altLang="en-US" b="0" dirty="0" smtClean="0">
                <a:ea typeface="宋体" panose="02010600030101010101" pitchFamily="2" charset="-122"/>
              </a:rPr>
              <a:t>控制信号 </a:t>
            </a:r>
            <a:r>
              <a:rPr lang="en-US" altLang="zh-CN" b="0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RegDst</a:t>
            </a:r>
            <a:endParaRPr lang="en-US" altLang="zh-CN" b="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766445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―"/>
            </a:pPr>
            <a:r>
              <a:rPr lang="en-US" altLang="zh-CN" b="0" dirty="0">
                <a:ea typeface="宋体" panose="02010600030101010101" pitchFamily="2" charset="-122"/>
              </a:rPr>
              <a:t>ALU</a:t>
            </a:r>
            <a:r>
              <a:rPr lang="zh-CN" altLang="en-US" b="0" dirty="0">
                <a:ea typeface="宋体" panose="02010600030101010101" pitchFamily="2" charset="-122"/>
              </a:rPr>
              <a:t>输入端</a:t>
            </a:r>
            <a:r>
              <a:rPr lang="en-US" altLang="zh-CN" b="0" dirty="0">
                <a:ea typeface="宋体" panose="02010600030101010101" pitchFamily="2" charset="-122"/>
              </a:rPr>
              <a:t>B</a:t>
            </a:r>
            <a:r>
              <a:rPr lang="zh-CN" altLang="en-US" b="0" dirty="0">
                <a:ea typeface="宋体" panose="02010600030101010101" pitchFamily="2" charset="-122"/>
              </a:rPr>
              <a:t>数据源选择</a:t>
            </a:r>
            <a:r>
              <a:rPr lang="en-US" altLang="zh-CN" b="0" dirty="0">
                <a:ea typeface="宋体" panose="02010600030101010101" pitchFamily="2" charset="-122"/>
              </a:rPr>
              <a:t>MUX</a:t>
            </a:r>
            <a:r>
              <a:rPr lang="zh-CN" altLang="en-US" b="0" dirty="0">
                <a:ea typeface="宋体" panose="02010600030101010101" pitchFamily="2" charset="-122"/>
              </a:rPr>
              <a:t>，选择</a:t>
            </a:r>
            <a:r>
              <a:rPr lang="zh-CN" altLang="en-US" b="0" dirty="0" smtClean="0">
                <a:ea typeface="宋体" panose="02010600030101010101" pitchFamily="2" charset="-122"/>
              </a:rPr>
              <a:t>控制信号 </a:t>
            </a:r>
            <a:r>
              <a:rPr lang="en-US" altLang="zh-CN" b="0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ALUSrc</a:t>
            </a:r>
            <a:endParaRPr lang="en-US" altLang="zh-CN" b="0" dirty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marL="766445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―"/>
            </a:pPr>
            <a:r>
              <a:rPr lang="zh-CN" altLang="en-US" b="0" dirty="0" smtClean="0">
                <a:ea typeface="宋体" panose="02010600030101010101" pitchFamily="2" charset="-122"/>
              </a:rPr>
              <a:t>寄存器堆写入端数据源选择</a:t>
            </a:r>
            <a:r>
              <a:rPr lang="en-US" altLang="zh-CN" b="0" dirty="0" smtClean="0">
                <a:ea typeface="宋体" panose="02010600030101010101" pitchFamily="2" charset="-122"/>
              </a:rPr>
              <a:t>MUX</a:t>
            </a:r>
            <a:r>
              <a:rPr lang="zh-CN" altLang="en-US" b="0" dirty="0">
                <a:ea typeface="宋体" panose="02010600030101010101" pitchFamily="2" charset="-122"/>
              </a:rPr>
              <a:t>，选择</a:t>
            </a:r>
            <a:r>
              <a:rPr lang="zh-CN" altLang="en-US" b="0" dirty="0" smtClean="0">
                <a:ea typeface="宋体" panose="02010600030101010101" pitchFamily="2" charset="-122"/>
              </a:rPr>
              <a:t>控制信号 </a:t>
            </a:r>
            <a:r>
              <a:rPr lang="en-US" altLang="zh-CN" b="0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MemtoReg</a:t>
            </a:r>
            <a:endParaRPr lang="zh-CN" altLang="en-US" b="0" dirty="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7568" y="858586"/>
            <a:ext cx="7848600" cy="805349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spcAft>
                <a:spcPts val="0"/>
              </a:spcAft>
              <a:buFont typeface="+mj-lt"/>
              <a:buAutoNum type="arabicPeriod" startAt="7"/>
            </a:pPr>
            <a:r>
              <a:rPr lang="en-US" altLang="zh-CN" sz="2000" dirty="0">
                <a:ea typeface="宋体" panose="02010600030101010101" pitchFamily="2" charset="-122"/>
              </a:rPr>
              <a:t>MIPS</a:t>
            </a:r>
            <a:r>
              <a:rPr lang="zh-CN" altLang="en-US" sz="2000" dirty="0">
                <a:ea typeface="宋体" panose="02010600030101010101" pitchFamily="2" charset="-122"/>
              </a:rPr>
              <a:t>数据通路合并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spcAft>
                <a:spcPts val="0"/>
              </a:spcAft>
            </a:pPr>
            <a:r>
              <a:rPr lang="zh-CN" altLang="en-US" dirty="0" smtClean="0">
                <a:ea typeface="宋体" panose="02010600030101010101" pitchFamily="2" charset="-122"/>
              </a:rPr>
              <a:t>支持：</a:t>
            </a:r>
            <a:r>
              <a:rPr lang="en-US" altLang="zh-CN" dirty="0" smtClean="0">
                <a:ea typeface="宋体" panose="02010600030101010101" pitchFamily="2" charset="-122"/>
              </a:rPr>
              <a:t>R</a:t>
            </a:r>
            <a:r>
              <a:rPr lang="zh-CN" altLang="en-US" dirty="0" smtClean="0">
                <a:ea typeface="宋体" panose="02010600030101010101" pitchFamily="2" charset="-122"/>
              </a:rPr>
              <a:t>类型指令、内存访问指令（</a:t>
            </a:r>
            <a:r>
              <a:rPr lang="en-US" altLang="zh-CN" dirty="0" err="1" smtClean="0">
                <a:ea typeface="宋体" panose="02010600030101010101" pitchFamily="2" charset="-122"/>
              </a:rPr>
              <a:t>lw</a:t>
            </a:r>
            <a:r>
              <a:rPr lang="en-US" altLang="zh-CN" dirty="0" smtClean="0">
                <a:ea typeface="宋体" panose="02010600030101010101" pitchFamily="2" charset="-122"/>
              </a:rPr>
              <a:t>/</a:t>
            </a:r>
            <a:r>
              <a:rPr lang="en-US" altLang="zh-CN" dirty="0" err="1" smtClean="0">
                <a:ea typeface="宋体" panose="02010600030101010101" pitchFamily="2" charset="-122"/>
              </a:rPr>
              <a:t>sw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en-US" altLang="zh-CN" dirty="0" err="1" smtClean="0">
                <a:ea typeface="宋体" panose="02010600030101010101" pitchFamily="2" charset="-122"/>
              </a:rPr>
              <a:t>beq</a:t>
            </a:r>
            <a:r>
              <a:rPr lang="zh-CN" altLang="en-US" dirty="0" smtClean="0">
                <a:ea typeface="宋体" panose="02010600030101010101" pitchFamily="2" charset="-122"/>
              </a:rPr>
              <a:t>指令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772816"/>
            <a:ext cx="8873900" cy="4688300"/>
          </a:xfrm>
          <a:prstGeom prst="rect">
            <a:avLst/>
          </a:prstGeom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-211" y="170226"/>
            <a:ext cx="7010400" cy="478790"/>
          </a:xfrm>
        </p:spPr>
        <p:txBody>
          <a:bodyPr/>
          <a:lstStyle/>
          <a:p>
            <a:r>
              <a:rPr lang="en-US" altLang="zh-CN" sz="3200" dirty="0" smtClean="0"/>
              <a:t>3.1  </a:t>
            </a:r>
            <a:r>
              <a:rPr lang="zh-CN" altLang="en-US" sz="3200" dirty="0"/>
              <a:t>单周期</a:t>
            </a:r>
            <a:r>
              <a:rPr lang="zh-CN" altLang="en-US" sz="3200" dirty="0" smtClean="0"/>
              <a:t>数据通路</a:t>
            </a:r>
            <a:r>
              <a:rPr lang="zh-CN" altLang="en-US" sz="3200" dirty="0"/>
              <a:t>设计</a:t>
            </a:r>
          </a:p>
        </p:txBody>
      </p:sp>
      <p:cxnSp>
        <p:nvCxnSpPr>
          <p:cNvPr id="5" name="直接连接符 4"/>
          <p:cNvCxnSpPr/>
          <p:nvPr/>
        </p:nvCxnSpPr>
        <p:spPr bwMode="auto">
          <a:xfrm flipV="1">
            <a:off x="7010189" y="5301208"/>
            <a:ext cx="309947" cy="720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8" name="Rectangle 6"/>
          <p:cNvSpPr>
            <a:spLocks noChangeArrowheads="1"/>
          </p:cNvSpPr>
          <p:nvPr/>
        </p:nvSpPr>
        <p:spPr bwMode="auto">
          <a:xfrm>
            <a:off x="3846513" y="1014413"/>
            <a:ext cx="5327650" cy="623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/>
          <a:lstStyle/>
          <a:p>
            <a:pPr>
              <a:lnSpc>
                <a:spcPct val="87000"/>
              </a:lnSpc>
              <a:buNone/>
            </a:pPr>
            <a:r>
              <a:rPr lang="zh-CN" altLang="en-US" sz="2800" dirty="0">
                <a:solidFill>
                  <a:srgbClr val="001ADC"/>
                </a:solidFill>
                <a:latin typeface="+mn-lt"/>
                <a:ea typeface="楷体_GB2312" pitchFamily="49" charset="-122"/>
              </a:rPr>
              <a:t>第六讲  </a:t>
            </a:r>
            <a:r>
              <a:rPr lang="en-US" altLang="zh-CN" sz="2800" dirty="0">
                <a:solidFill>
                  <a:srgbClr val="001ADC"/>
                </a:solidFill>
                <a:latin typeface="+mn-lt"/>
                <a:ea typeface="楷体_GB2312" pitchFamily="49" charset="-122"/>
              </a:rPr>
              <a:t>MIPS</a:t>
            </a:r>
            <a:r>
              <a:rPr lang="zh-CN" altLang="en-US" sz="2800" dirty="0">
                <a:solidFill>
                  <a:srgbClr val="001ADC"/>
                </a:solidFill>
                <a:latin typeface="+mn-lt"/>
                <a:ea typeface="楷体_GB2312" pitchFamily="49" charset="-122"/>
              </a:rPr>
              <a:t>处理器设计</a:t>
            </a:r>
          </a:p>
        </p:txBody>
      </p:sp>
      <p:sp>
        <p:nvSpPr>
          <p:cNvPr id="520199" name="Rectangle 7"/>
          <p:cNvSpPr>
            <a:spLocks noChangeArrowheads="1"/>
          </p:cNvSpPr>
          <p:nvPr/>
        </p:nvSpPr>
        <p:spPr bwMode="auto">
          <a:xfrm>
            <a:off x="3846514" y="1700808"/>
            <a:ext cx="4481735" cy="3862596"/>
          </a:xfrm>
          <a:prstGeom prst="rect">
            <a:avLst/>
          </a:prstGeom>
          <a:noFill/>
          <a:ln w="28575">
            <a:solidFill>
              <a:srgbClr val="05AD01"/>
            </a:solidFill>
            <a:miter lim="800000"/>
          </a:ln>
          <a:effectLst/>
        </p:spPr>
        <p:txBody>
          <a:bodyPr wrap="square" lIns="63500" tIns="182880" rIns="63500" bIns="182880">
            <a:spAutoFit/>
          </a:bodyPr>
          <a:lstStyle/>
          <a:p>
            <a:pPr marL="609600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ea"/>
              <a:buAutoNum type="ea1JpnChsDbPeriod"/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处理器设计概述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处理器的功能与组成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处理器设计的一般方法</a:t>
            </a:r>
          </a:p>
          <a:p>
            <a:pPr marL="609600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ea"/>
              <a:buAutoNum type="ea1JpnChsDbPeriod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MIPS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模型机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</a:endParaRPr>
          </a:p>
          <a:p>
            <a:pPr marL="609600" indent="-609600">
              <a:lnSpc>
                <a:spcPct val="75000"/>
              </a:lnSpc>
              <a:spcBef>
                <a:spcPts val="1200"/>
              </a:spcBef>
              <a:buClr>
                <a:srgbClr val="FF0000"/>
              </a:buClr>
              <a:buFont typeface="+mj-ea"/>
              <a:buAutoNum type="ea1JpnChsDbPeriod"/>
            </a:pPr>
            <a:r>
              <a:rPr lang="en-US" altLang="zh-CN" sz="2400" dirty="0">
                <a:solidFill>
                  <a:srgbClr val="FF0000"/>
                </a:solidFill>
              </a:rPr>
              <a:t>MIPS</a:t>
            </a:r>
            <a:r>
              <a:rPr lang="zh-CN" altLang="en-US" sz="2400" dirty="0">
                <a:solidFill>
                  <a:srgbClr val="FF0000"/>
                </a:solidFill>
              </a:rPr>
              <a:t>单周期处理器设计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单周期数据通路设计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zh-CN" altLang="en-US" sz="2000" dirty="0">
                <a:solidFill>
                  <a:srgbClr val="FF0000"/>
                </a:solidFill>
              </a:rPr>
              <a:t>单周期控制器设计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zh-CN" altLang="en-US" sz="2000" dirty="0">
                <a:solidFill>
                  <a:srgbClr val="FF0000"/>
                </a:solidFill>
              </a:rPr>
              <a:t>单周期性能分析</a:t>
            </a:r>
          </a:p>
          <a:p>
            <a:pPr marL="609600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ea"/>
              <a:buAutoNum type="ea1JpnChsDbPeriod"/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流水线及其冒险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6192" y="189549"/>
            <a:ext cx="5257800" cy="478790"/>
          </a:xfrm>
        </p:spPr>
        <p:txBody>
          <a:bodyPr/>
          <a:lstStyle/>
          <a:p>
            <a:r>
              <a:rPr lang="en-US" altLang="zh-CN" sz="3200" dirty="0">
                <a:sym typeface="+mn-ea"/>
              </a:rPr>
              <a:t>3</a:t>
            </a:r>
            <a:r>
              <a:rPr lang="en-US" altLang="zh-CN" sz="3200" dirty="0" smtClean="0">
                <a:sym typeface="+mn-ea"/>
              </a:rPr>
              <a:t>.2  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单周期控制器设计</a:t>
            </a:r>
            <a:endParaRPr lang="zh-CN" altLang="en-US" sz="32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216462" y="1162490"/>
            <a:ext cx="5285878" cy="1291636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 smtClean="0">
                <a:ea typeface="宋体" panose="02010600030101010101" pitchFamily="2" charset="-122"/>
              </a:rPr>
              <a:t>单周期通路所需控制信号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en-US" altLang="zh-CN" dirty="0" smtClean="0">
                <a:ea typeface="宋体" panose="02010600030101010101" pitchFamily="2" charset="-122"/>
              </a:rPr>
              <a:t>ALU</a:t>
            </a:r>
            <a:r>
              <a:rPr lang="zh-CN" altLang="en-US" dirty="0" smtClean="0">
                <a:ea typeface="宋体" panose="02010600030101010101" pitchFamily="2" charset="-122"/>
              </a:rPr>
              <a:t>控制（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ALU Operation</a:t>
            </a:r>
            <a:r>
              <a:rPr lang="zh-CN" altLang="en-US" dirty="0" smtClean="0">
                <a:ea typeface="宋体" panose="02010600030101010101" pitchFamily="2" charset="-122"/>
              </a:rPr>
              <a:t>）：</a:t>
            </a:r>
            <a:r>
              <a:rPr lang="en-US" altLang="zh-CN" dirty="0" smtClean="0"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ea typeface="宋体" panose="02010600030101010101" pitchFamily="2" charset="-122"/>
              </a:rPr>
              <a:t>位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zh-CN" altLang="en-US" dirty="0">
                <a:ea typeface="宋体" panose="02010600030101010101" pitchFamily="2" charset="-122"/>
              </a:rPr>
              <a:t>其他</a:t>
            </a:r>
            <a:r>
              <a:rPr lang="zh-CN" altLang="en-US" dirty="0" smtClean="0">
                <a:ea typeface="宋体" panose="02010600030101010101" pitchFamily="2" charset="-122"/>
              </a:rPr>
              <a:t>控制信号：</a:t>
            </a:r>
            <a:r>
              <a:rPr lang="en-US" altLang="zh-CN" dirty="0" smtClean="0">
                <a:ea typeface="宋体" panose="02010600030101010101" pitchFamily="2" charset="-122"/>
              </a:rPr>
              <a:t>7</a:t>
            </a:r>
            <a:r>
              <a:rPr lang="zh-CN" altLang="en-US" dirty="0" smtClean="0">
                <a:ea typeface="宋体" panose="02010600030101010101" pitchFamily="2" charset="-122"/>
              </a:rPr>
              <a:t>个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681589" y="1220065"/>
          <a:ext cx="3312368" cy="1737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72665"/>
                <a:gridCol w="472665"/>
                <a:gridCol w="1328420"/>
                <a:gridCol w="1038618"/>
              </a:tblGrid>
              <a:tr h="51816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输入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ALU</a:t>
                      </a:r>
                      <a:r>
                        <a:rPr lang="en-US" altLang="zh-CN" sz="1400" baseline="0" dirty="0" smtClean="0"/>
                        <a:t> 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en-US" altLang="zh-CN" sz="1400" dirty="0" smtClean="0"/>
                        <a:t>operation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ALU</a:t>
                      </a:r>
                      <a:r>
                        <a:rPr lang="zh-CN" altLang="en-US" sz="1400" dirty="0" smtClean="0"/>
                        <a:t>运算</a:t>
                      </a:r>
                      <a:endParaRPr lang="en-US" altLang="zh-CN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  <a:tr h="14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0000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 A &amp; B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56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0001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/>
                        <a:t>A | B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56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0010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 A + B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56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0110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 – B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6681589" y="815881"/>
            <a:ext cx="3312368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ALU </a:t>
            </a:r>
            <a:r>
              <a:rPr lang="zh-CN" altLang="en-US" b="0" dirty="0">
                <a:solidFill>
                  <a:srgbClr val="FF0000"/>
                </a:solidFill>
                <a:ea typeface="宋体" panose="02010600030101010101" pitchFamily="2" charset="-122"/>
              </a:rPr>
              <a:t>控制</a:t>
            </a:r>
            <a:endParaRPr lang="en-US" altLang="zh-CN" b="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208213" y="3501009"/>
          <a:ext cx="7992242" cy="31809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72864"/>
                <a:gridCol w="3409689"/>
                <a:gridCol w="3409689"/>
              </a:tblGrid>
              <a:tr h="4014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控制信号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失效时作用（</a:t>
                      </a:r>
                      <a:r>
                        <a:rPr lang="en-US" altLang="zh-CN" sz="1400" dirty="0" smtClean="0"/>
                        <a:t>=0</a:t>
                      </a:r>
                      <a:r>
                        <a:rPr lang="zh-CN" altLang="en-US" sz="1400" dirty="0" smtClean="0"/>
                        <a:t>）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有效时作用</a:t>
                      </a:r>
                      <a:r>
                        <a:rPr lang="en-US" altLang="zh-CN" sz="1400" dirty="0" smtClean="0"/>
                        <a:t>(=1)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RegDst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寄存器堆写入端地址来选择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Rt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字段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寄存器堆写入端地址选择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Rd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字段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RegWrite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把数据写入寄存器堆中对应寄存器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ALUSrc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ALU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输入端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B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选择寄存器堆输出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R[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rt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ALU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输入端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B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选择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Signext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输出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PCSrc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PC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输入源选择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PC+4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PC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输入选择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beq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指令的目的地址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MemRead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数据存储器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DM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读数据（输出）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MemWrite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数据存储器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DM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写数据（输入）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MemtoReg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寄存器堆写入端数据来自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ALU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输出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寄存器堆写入端数据来自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DM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输出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3647728" y="3068960"/>
            <a:ext cx="3312368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dirty="0" smtClean="0">
                <a:solidFill>
                  <a:srgbClr val="FF0000"/>
                </a:solidFill>
                <a:ea typeface="宋体" panose="02010600030101010101" pitchFamily="2" charset="-122"/>
              </a:rPr>
              <a:t>7</a:t>
            </a:r>
            <a:r>
              <a:rPr lang="zh-CN" altLang="en-US" b="0" dirty="0" smtClean="0">
                <a:solidFill>
                  <a:srgbClr val="FF0000"/>
                </a:solidFill>
                <a:ea typeface="宋体" panose="02010600030101010101" pitchFamily="2" charset="-122"/>
              </a:rPr>
              <a:t>个控制信号</a:t>
            </a:r>
            <a:endParaRPr lang="en-US" altLang="zh-CN" b="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980729"/>
            <a:ext cx="7848600" cy="4483279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dirty="0" smtClean="0"/>
              <a:t>控制器分成两部分：主控单元和</a:t>
            </a:r>
            <a:r>
              <a:rPr lang="en-US" altLang="zh-CN" dirty="0" smtClean="0"/>
              <a:t>ALU</a:t>
            </a:r>
            <a:r>
              <a:rPr lang="zh-CN" altLang="en-US" dirty="0" smtClean="0"/>
              <a:t>控制单元</a:t>
            </a:r>
            <a:endParaRPr lang="en-US" altLang="zh-CN" dirty="0" smtClean="0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zh-CN" altLang="en-US" sz="2400" dirty="0"/>
              <a:t>主控单元</a:t>
            </a:r>
            <a:endParaRPr lang="en-US" altLang="zh-CN" sz="2400" dirty="0"/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zh-CN" altLang="en-US" sz="2000" dirty="0"/>
              <a:t>输入：指令操作码字段 </a:t>
            </a:r>
            <a:r>
              <a:rPr lang="en-US" altLang="zh-CN" sz="2000" dirty="0"/>
              <a:t>Op</a:t>
            </a:r>
            <a:r>
              <a:rPr lang="zh-CN" altLang="en-US" sz="2000" dirty="0"/>
              <a:t>（指令</a:t>
            </a:r>
            <a:r>
              <a:rPr lang="en-US" altLang="zh-CN" sz="2000" dirty="0"/>
              <a:t>31:26</a:t>
            </a:r>
            <a:r>
              <a:rPr lang="zh-CN" altLang="en-US" sz="2000" dirty="0"/>
              <a:t>位）</a:t>
            </a:r>
            <a:endParaRPr lang="en-US" altLang="zh-CN" sz="2000" dirty="0"/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zh-CN" altLang="en-US" sz="2000" dirty="0"/>
              <a:t>输出：</a:t>
            </a:r>
            <a:endParaRPr lang="en-US" altLang="zh-CN" sz="2000" dirty="0"/>
          </a:p>
          <a:p>
            <a:pPr marL="1656080" lvl="3" indent="-393700">
              <a:lnSpc>
                <a:spcPct val="120000"/>
              </a:lnSpc>
              <a:spcAft>
                <a:spcPts val="0"/>
              </a:spcAft>
            </a:pPr>
            <a:r>
              <a:rPr lang="en-US" altLang="zh-CN" dirty="0" smtClean="0"/>
              <a:t>7</a:t>
            </a:r>
            <a:r>
              <a:rPr lang="zh-CN" altLang="en-US" dirty="0" smtClean="0"/>
              <a:t>个控制信号</a:t>
            </a:r>
            <a:endParaRPr lang="en-US" altLang="zh-CN" dirty="0" smtClean="0"/>
          </a:p>
          <a:p>
            <a:pPr marL="1656080" lvl="3" indent="-393700">
              <a:lnSpc>
                <a:spcPct val="120000"/>
              </a:lnSpc>
              <a:spcAft>
                <a:spcPts val="0"/>
              </a:spcAft>
            </a:pPr>
            <a:r>
              <a:rPr lang="en-US" altLang="zh-CN" dirty="0" smtClean="0"/>
              <a:t>ALU</a:t>
            </a:r>
            <a:r>
              <a:rPr lang="zh-CN" altLang="en-US" dirty="0" smtClean="0"/>
              <a:t>控制单元所需的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位输入</a:t>
            </a:r>
            <a:r>
              <a:rPr lang="en-US" altLang="zh-CN" dirty="0" err="1" smtClean="0">
                <a:solidFill>
                  <a:srgbClr val="FF0000"/>
                </a:solidFill>
              </a:rPr>
              <a:t>ALUop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altLang="zh-CN" sz="2400" dirty="0"/>
              <a:t>ALU</a:t>
            </a:r>
            <a:r>
              <a:rPr lang="zh-CN" altLang="en-US" sz="2400" dirty="0"/>
              <a:t>控制单元</a:t>
            </a:r>
            <a:endParaRPr lang="en-US" altLang="zh-CN" sz="2400" dirty="0"/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zh-CN" altLang="en-US" sz="2000" dirty="0"/>
              <a:t>输入：</a:t>
            </a:r>
            <a:endParaRPr lang="en-US" altLang="zh-CN" sz="2000" dirty="0"/>
          </a:p>
          <a:p>
            <a:pPr marL="1597025" lvl="3" indent="-335280">
              <a:lnSpc>
                <a:spcPct val="120000"/>
              </a:lnSpc>
              <a:spcAft>
                <a:spcPts val="0"/>
              </a:spcAft>
            </a:pPr>
            <a:r>
              <a:rPr lang="zh-CN" altLang="en-US" dirty="0"/>
              <a:t>主控单元生成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位</a:t>
            </a:r>
            <a:r>
              <a:rPr lang="en-US" altLang="zh-CN" dirty="0" err="1" smtClean="0">
                <a:solidFill>
                  <a:srgbClr val="FF0000"/>
                </a:solidFill>
              </a:rPr>
              <a:t>ALUop</a:t>
            </a:r>
            <a:endParaRPr lang="en-US" altLang="zh-CN" dirty="0">
              <a:solidFill>
                <a:srgbClr val="FF0000"/>
              </a:solidFill>
            </a:endParaRPr>
          </a:p>
          <a:p>
            <a:pPr marL="1597025" lvl="3" indent="-335280">
              <a:lnSpc>
                <a:spcPct val="120000"/>
              </a:lnSpc>
              <a:spcAft>
                <a:spcPts val="0"/>
              </a:spcAft>
            </a:pPr>
            <a:r>
              <a:rPr lang="zh-CN" altLang="en-US" dirty="0"/>
              <a:t>功能码字段</a:t>
            </a:r>
            <a:r>
              <a:rPr lang="en-US" altLang="zh-CN" dirty="0" err="1"/>
              <a:t>Func</a:t>
            </a:r>
            <a:r>
              <a:rPr lang="zh-CN" altLang="en-US" dirty="0"/>
              <a:t>（指令</a:t>
            </a:r>
            <a:r>
              <a:rPr lang="en-US" altLang="zh-CN" dirty="0"/>
              <a:t>5:0</a:t>
            </a:r>
            <a:r>
              <a:rPr lang="zh-CN" altLang="en-US" dirty="0"/>
              <a:t>位）</a:t>
            </a:r>
            <a:endParaRPr lang="en-US" altLang="zh-CN" dirty="0"/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zh-CN" altLang="en-US" sz="2000" dirty="0"/>
              <a:t>输出：</a:t>
            </a:r>
            <a:r>
              <a:rPr lang="en-US" altLang="zh-CN" sz="2000" dirty="0"/>
              <a:t>ALU</a:t>
            </a:r>
            <a:r>
              <a:rPr lang="zh-CN" altLang="en-US" sz="2000" dirty="0"/>
              <a:t>运算控制信号 </a:t>
            </a:r>
            <a:r>
              <a:rPr lang="en-US" altLang="zh-CN" sz="2000" dirty="0">
                <a:solidFill>
                  <a:srgbClr val="FF0000"/>
                </a:solidFill>
              </a:rPr>
              <a:t>ALU operation</a:t>
            </a:r>
            <a:r>
              <a:rPr lang="zh-CN" altLang="en-US" sz="2000" dirty="0">
                <a:solidFill>
                  <a:srgbClr val="FF0000"/>
                </a:solidFill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</a:rPr>
              <a:t>4</a:t>
            </a:r>
            <a:r>
              <a:rPr lang="zh-CN" altLang="en-US" sz="2000" dirty="0">
                <a:solidFill>
                  <a:srgbClr val="FF0000"/>
                </a:solidFill>
              </a:rPr>
              <a:t>位）</a:t>
            </a:r>
            <a:endParaRPr lang="en-US" altLang="zh-CN" dirty="0">
              <a:solidFill>
                <a:srgbClr val="FF0000"/>
              </a:solidFill>
            </a:endParaRPr>
          </a:p>
          <a:p>
            <a:pPr marL="1597025" lvl="3" indent="-335280">
              <a:lnSpc>
                <a:spcPct val="120000"/>
              </a:lnSpc>
              <a:spcAft>
                <a:spcPts val="0"/>
              </a:spcAft>
            </a:pPr>
            <a:endParaRPr lang="en-US" altLang="zh-CN" b="1" dirty="0">
              <a:latin typeface="+mn-lt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7648" y="5546142"/>
            <a:ext cx="6576902" cy="691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7785338" y="3518024"/>
            <a:ext cx="2852494" cy="117570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116205"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dirty="0" err="1">
                <a:solidFill>
                  <a:srgbClr val="0000CC"/>
                </a:solidFill>
                <a:ea typeface="宋体" panose="02010600030101010101" pitchFamily="2" charset="-122"/>
              </a:rPr>
              <a:t>ALUOp</a:t>
            </a:r>
            <a:r>
              <a:rPr lang="zh-CN" altLang="en-US" sz="1600" b="0" dirty="0">
                <a:solidFill>
                  <a:srgbClr val="0000CC"/>
                </a:solidFill>
                <a:ea typeface="宋体" panose="02010600030101010101" pitchFamily="2" charset="-122"/>
              </a:rPr>
              <a:t>指明</a:t>
            </a:r>
            <a:r>
              <a:rPr lang="en-US" altLang="zh-CN" sz="1600" b="0" dirty="0">
                <a:solidFill>
                  <a:srgbClr val="0000CC"/>
                </a:solidFill>
                <a:ea typeface="宋体" panose="02010600030101010101" pitchFamily="2" charset="-122"/>
              </a:rPr>
              <a:t>ALU</a:t>
            </a:r>
            <a:r>
              <a:rPr lang="zh-CN" altLang="en-US" sz="1600" b="0" dirty="0">
                <a:solidFill>
                  <a:srgbClr val="0000CC"/>
                </a:solidFill>
                <a:ea typeface="宋体" panose="02010600030101010101" pitchFamily="2" charset="-122"/>
              </a:rPr>
              <a:t>的运算类型</a:t>
            </a:r>
          </a:p>
          <a:p>
            <a:pPr marL="347980" lvl="1" indent="-29083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0000CC"/>
                </a:solidFill>
                <a:ea typeface="宋体" panose="02010600030101010101" pitchFamily="2" charset="-122"/>
              </a:rPr>
              <a:t>00</a:t>
            </a:r>
            <a:r>
              <a:rPr lang="zh-CN" altLang="en-US" sz="1600" b="0" dirty="0">
                <a:solidFill>
                  <a:srgbClr val="0000CC"/>
                </a:solidFill>
                <a:ea typeface="宋体" panose="02010600030101010101" pitchFamily="2" charset="-122"/>
              </a:rPr>
              <a:t>：访存指令所需加法</a:t>
            </a:r>
          </a:p>
          <a:p>
            <a:pPr marL="347980" lvl="1" indent="-29083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0000CC"/>
                </a:solidFill>
                <a:ea typeface="宋体" panose="02010600030101010101" pitchFamily="2" charset="-122"/>
              </a:rPr>
              <a:t>01</a:t>
            </a:r>
            <a:r>
              <a:rPr lang="zh-CN" altLang="en-US" sz="1600" b="0" dirty="0">
                <a:solidFill>
                  <a:srgbClr val="0000CC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1600" b="0" dirty="0" err="1">
                <a:solidFill>
                  <a:srgbClr val="0000CC"/>
                </a:solidFill>
                <a:ea typeface="宋体" panose="02010600030101010101" pitchFamily="2" charset="-122"/>
              </a:rPr>
              <a:t>beq</a:t>
            </a:r>
            <a:r>
              <a:rPr lang="zh-CN" altLang="en-US" sz="1600" b="0" dirty="0">
                <a:solidFill>
                  <a:srgbClr val="0000CC"/>
                </a:solidFill>
                <a:ea typeface="宋体" panose="02010600030101010101" pitchFamily="2" charset="-122"/>
              </a:rPr>
              <a:t>指令所需减法</a:t>
            </a:r>
          </a:p>
          <a:p>
            <a:pPr marL="347980" lvl="1" indent="-29083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0000CC"/>
                </a:solidFill>
                <a:ea typeface="宋体" panose="02010600030101010101" pitchFamily="2" charset="-122"/>
              </a:rPr>
              <a:t>10</a:t>
            </a:r>
            <a:r>
              <a:rPr lang="zh-CN" altLang="en-US" sz="1600" b="0" dirty="0">
                <a:solidFill>
                  <a:srgbClr val="0000CC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1600" b="0" dirty="0">
                <a:solidFill>
                  <a:srgbClr val="0000CC"/>
                </a:solidFill>
                <a:ea typeface="宋体" panose="02010600030101010101" pitchFamily="2" charset="-122"/>
              </a:rPr>
              <a:t>R</a:t>
            </a:r>
            <a:r>
              <a:rPr lang="zh-CN" altLang="en-US" sz="1600" b="0" dirty="0">
                <a:solidFill>
                  <a:srgbClr val="0000CC"/>
                </a:solidFill>
                <a:ea typeface="宋体" panose="02010600030101010101" pitchFamily="2" charset="-122"/>
              </a:rPr>
              <a:t>型指令功能码决定</a:t>
            </a:r>
            <a:endParaRPr lang="en-US" altLang="zh-CN" sz="1600" b="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标注 5"/>
          <p:cNvSpPr/>
          <p:nvPr/>
        </p:nvSpPr>
        <p:spPr bwMode="auto">
          <a:xfrm>
            <a:off x="959485" y="4497814"/>
            <a:ext cx="1259632" cy="866294"/>
          </a:xfrm>
          <a:prstGeom prst="wedgeRectCallout">
            <a:avLst>
              <a:gd name="adj1" fmla="val 133123"/>
              <a:gd name="adj2" fmla="val -46511"/>
            </a:avLst>
          </a:prstGeom>
          <a:blipFill dpi="0" rotWithShape="1">
            <a:blip r:embed="rId3" cstate="print"/>
            <a:srcRect/>
            <a:tile tx="0" ty="0" sx="100000" sy="100000" flip="none" algn="tl"/>
          </a:blipFill>
          <a:ln w="12700">
            <a:solidFill>
              <a:srgbClr val="FF9900"/>
            </a:solidFill>
            <a:round/>
          </a:ln>
          <a:effectLst/>
        </p:spPr>
        <p:txBody>
          <a:bodyPr lIns="63500" tIns="97200" rIns="63500" bIns="61200" rtlCol="0" anchor="ctr">
            <a:spAutoFit/>
          </a:bodyPr>
          <a:lstStyle/>
          <a:p>
            <a:pPr>
              <a:buNone/>
            </a:pPr>
            <a:r>
              <a:rPr lang="zh-CN" altLang="en-US" dirty="0" smtClean="0"/>
              <a:t>仅用于</a:t>
            </a:r>
            <a:r>
              <a:rPr lang="en-US" altLang="zh-CN" dirty="0"/>
              <a:t>R</a:t>
            </a:r>
            <a:r>
              <a:rPr lang="zh-CN" altLang="en-US" dirty="0"/>
              <a:t>型指令</a:t>
            </a:r>
            <a:r>
              <a:rPr lang="zh-CN" altLang="en-US" dirty="0" smtClean="0"/>
              <a:t>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种算</a:t>
            </a:r>
            <a:r>
              <a:rPr lang="zh-CN" altLang="en-US" dirty="0"/>
              <a:t>逻指令</a:t>
            </a: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-16192" y="189549"/>
            <a:ext cx="5257800" cy="47879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FF0000"/>
                </a:solidFill>
                <a:latin typeface="Arial Unicode MS" panose="020B0604020202020204" pitchFamily="34" charset="-122"/>
                <a:ea typeface="+mj-ea"/>
                <a:cs typeface="楷体_GB2312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楷体_GB2312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楷体_GB2312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楷体_GB2312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楷体_GB2312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indent="0">
              <a:buNone/>
            </a:pPr>
            <a:r>
              <a:rPr lang="en-US" altLang="zh-CN" sz="3200" dirty="0">
                <a:sym typeface="+mn-ea"/>
              </a:rPr>
              <a:t>3</a:t>
            </a:r>
            <a:r>
              <a:rPr lang="en-US" altLang="zh-CN" sz="3200" dirty="0" smtClean="0">
                <a:sym typeface="+mn-ea"/>
              </a:rPr>
              <a:t>.2  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单周期控制器设计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5" y="1078955"/>
            <a:ext cx="8479831" cy="5726726"/>
          </a:xfrm>
          <a:prstGeom prst="rect">
            <a:avLst/>
          </a:prstGeom>
        </p:spPr>
      </p:pic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5105"/>
            <a:ext cx="11167110" cy="478790"/>
          </a:xfrm>
        </p:spPr>
        <p:txBody>
          <a:bodyPr wrap="square"/>
          <a:lstStyle/>
          <a:p>
            <a:r>
              <a:rPr lang="en-US" altLang="zh-CN" sz="3200" dirty="0">
                <a:sym typeface="+mn-ea"/>
              </a:rPr>
              <a:t>3</a:t>
            </a:r>
            <a:r>
              <a:rPr lang="en-US" altLang="zh-CN" sz="3200" dirty="0" smtClean="0">
                <a:sym typeface="+mn-ea"/>
              </a:rPr>
              <a:t>.2  </a:t>
            </a:r>
            <a:r>
              <a:rPr lang="zh-CN" altLang="en-US" sz="3200" dirty="0" smtClean="0"/>
              <a:t>单周期控制器设计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模型机数据通路（带控制单元）</a:t>
            </a:r>
            <a:endParaRPr lang="zh-CN" altLang="en-US" sz="3200" dirty="0"/>
          </a:p>
        </p:txBody>
      </p:sp>
      <p:grpSp>
        <p:nvGrpSpPr>
          <p:cNvPr id="9" name="组合 8"/>
          <p:cNvGrpSpPr/>
          <p:nvPr/>
        </p:nvGrpSpPr>
        <p:grpSpPr>
          <a:xfrm>
            <a:off x="1847528" y="2060849"/>
            <a:ext cx="7200800" cy="4556249"/>
            <a:chOff x="251520" y="2060848"/>
            <a:chExt cx="7200800" cy="4556249"/>
          </a:xfrm>
        </p:grpSpPr>
        <p:sp>
          <p:nvSpPr>
            <p:cNvPr id="3" name="椭圆 2"/>
            <p:cNvSpPr/>
            <p:nvPr/>
          </p:nvSpPr>
          <p:spPr bwMode="auto">
            <a:xfrm>
              <a:off x="6660232" y="2060848"/>
              <a:ext cx="792088" cy="648072"/>
            </a:xfrm>
            <a:prstGeom prst="ellipse">
              <a:avLst/>
            </a:prstGeom>
            <a:solidFill>
              <a:schemeClr val="bg1">
                <a:lumMod val="50000"/>
                <a:alpha val="37000"/>
              </a:schemeClr>
            </a:solidFill>
            <a:ln w="12700" cap="flat" cmpd="sng" algn="ctr">
              <a:solidFill>
                <a:srgbClr val="0000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3500" tIns="25400" rIns="63500" bIns="25400" numCol="1" rtlCol="0" anchor="t" anchorCtr="0" compatLnSpc="1">
              <a:noAutofit/>
            </a:bodyPr>
            <a:lstStyle/>
            <a:p>
              <a:pPr marL="668655" indent="-193675"/>
              <a:endParaRPr lang="zh-CN" altLang="en-US"/>
            </a:p>
          </p:txBody>
        </p:sp>
        <p:cxnSp>
          <p:nvCxnSpPr>
            <p:cNvPr id="7" name="直接箭头连接符 6"/>
            <p:cNvCxnSpPr>
              <a:stCxn id="3" idx="3"/>
            </p:cNvCxnSpPr>
            <p:nvPr/>
          </p:nvCxnSpPr>
          <p:spPr bwMode="auto">
            <a:xfrm flipH="1">
              <a:off x="2123728" y="2614012"/>
              <a:ext cx="4652503" cy="3335268"/>
            </a:xfrm>
            <a:prstGeom prst="straightConnector1">
              <a:avLst/>
            </a:prstGeom>
            <a:noFill/>
            <a:ln w="19050" cap="flat" cmpd="sng" algn="ctr">
              <a:solidFill>
                <a:srgbClr val="0000CC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文本框 7"/>
            <p:cNvSpPr txBox="1"/>
            <p:nvPr/>
          </p:nvSpPr>
          <p:spPr>
            <a:xfrm>
              <a:off x="251520" y="6007699"/>
              <a:ext cx="3024336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1600" b="0" dirty="0" err="1"/>
                <a:t>PCSrc</a:t>
              </a:r>
              <a:r>
                <a:rPr lang="en-US" altLang="zh-CN" sz="1600" b="0" dirty="0"/>
                <a:t>=Branch &amp; Zero</a:t>
              </a:r>
            </a:p>
            <a:p>
              <a:pPr>
                <a:buNone/>
              </a:pPr>
              <a:r>
                <a:rPr lang="en-US" altLang="zh-CN" sz="1600" b="0" dirty="0" err="1"/>
                <a:t>Beq</a:t>
              </a:r>
              <a:r>
                <a:rPr lang="zh-CN" altLang="en-US" sz="1600" b="0" dirty="0"/>
                <a:t>指令：</a:t>
              </a:r>
              <a:r>
                <a:rPr lang="en-US" altLang="zh-CN" sz="1600" b="0" dirty="0"/>
                <a:t>Branch=1</a:t>
              </a:r>
              <a:r>
                <a:rPr lang="zh-CN" altLang="en-US" sz="1600" b="0" dirty="0"/>
                <a:t>（有效）</a:t>
              </a:r>
              <a:endParaRPr lang="en-US" altLang="zh-CN" sz="16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520" y="836930"/>
            <a:ext cx="10049510" cy="5898515"/>
          </a:xfrm>
        </p:spPr>
        <p:txBody>
          <a:bodyPr wrap="square"/>
          <a:lstStyle/>
          <a:p>
            <a:r>
              <a:rPr lang="zh-CN" altLang="en-US" sz="1600" dirty="0" smtClean="0"/>
              <a:t>主控单元控制信号分析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RegDst</a:t>
            </a:r>
            <a:endParaRPr lang="en-US" altLang="zh-CN" sz="1600" dirty="0" smtClean="0"/>
          </a:p>
          <a:p>
            <a:pPr lvl="2"/>
            <a:r>
              <a:rPr lang="en-US" altLang="zh-CN" sz="1600" dirty="0" smtClean="0"/>
              <a:t>R</a:t>
            </a:r>
            <a:r>
              <a:rPr lang="zh-CN" altLang="en-US" sz="1600" dirty="0" smtClean="0"/>
              <a:t>型指令：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RegDst</a:t>
            </a:r>
            <a:r>
              <a:rPr lang="en-US" altLang="zh-CN" sz="1600" dirty="0" smtClean="0">
                <a:solidFill>
                  <a:srgbClr val="FF0000"/>
                </a:solidFill>
              </a:rPr>
              <a:t>=1</a:t>
            </a:r>
            <a:r>
              <a:rPr lang="zh-CN" altLang="en-US" sz="1600" dirty="0" smtClean="0"/>
              <a:t>，选择</a:t>
            </a:r>
            <a:r>
              <a:rPr lang="en-US" altLang="zh-CN" sz="1600" dirty="0" smtClean="0"/>
              <a:t>Rd</a:t>
            </a:r>
          </a:p>
          <a:p>
            <a:pPr lvl="2"/>
            <a:r>
              <a:rPr lang="en-US" altLang="zh-CN" sz="1600" dirty="0" err="1" smtClean="0"/>
              <a:t>Lw</a:t>
            </a:r>
            <a:r>
              <a:rPr lang="zh-CN" altLang="en-US" sz="1600" dirty="0" smtClean="0"/>
              <a:t>指令：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RegDst</a:t>
            </a:r>
            <a:r>
              <a:rPr lang="en-US" altLang="zh-CN" sz="1600" dirty="0" smtClean="0">
                <a:solidFill>
                  <a:srgbClr val="FF0000"/>
                </a:solidFill>
              </a:rPr>
              <a:t>=0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选择</a:t>
            </a:r>
            <a:r>
              <a:rPr lang="en-US" altLang="zh-CN" sz="1600" dirty="0" err="1" smtClean="0"/>
              <a:t>Rt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其他指令：不关心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ALUScr</a:t>
            </a:r>
            <a:endParaRPr lang="en-US" altLang="zh-CN" sz="1600" dirty="0" smtClean="0"/>
          </a:p>
          <a:p>
            <a:pPr lvl="2"/>
            <a:r>
              <a:rPr lang="en-US" altLang="zh-CN" sz="1600" dirty="0"/>
              <a:t>R</a:t>
            </a:r>
            <a:r>
              <a:rPr lang="zh-CN" altLang="en-US" sz="1600" dirty="0"/>
              <a:t>型指令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ALUSrc</a:t>
            </a:r>
            <a:r>
              <a:rPr lang="en-US" altLang="zh-CN" sz="1600" dirty="0" smtClean="0">
                <a:solidFill>
                  <a:srgbClr val="FF0000"/>
                </a:solidFill>
              </a:rPr>
              <a:t>=0</a:t>
            </a:r>
            <a:r>
              <a:rPr lang="zh-CN" altLang="en-US" sz="1600" dirty="0" smtClean="0"/>
              <a:t>，选择寄存器堆的 </a:t>
            </a:r>
            <a:r>
              <a:rPr lang="en-US" altLang="zh-CN" sz="1600" dirty="0" smtClean="0"/>
              <a:t>Read data2 </a:t>
            </a:r>
            <a:r>
              <a:rPr lang="zh-CN" altLang="en-US" sz="1600" dirty="0" smtClean="0"/>
              <a:t>输出</a:t>
            </a:r>
            <a:endParaRPr lang="en-US" altLang="zh-CN" sz="1600" dirty="0"/>
          </a:p>
          <a:p>
            <a:pPr lvl="2"/>
            <a:r>
              <a:rPr lang="en-US" altLang="zh-CN" sz="1600" dirty="0" err="1" smtClean="0"/>
              <a:t>Lw</a:t>
            </a:r>
            <a:r>
              <a:rPr lang="zh-CN" altLang="en-US" sz="1600" dirty="0" smtClean="0"/>
              <a:t>指令</a:t>
            </a:r>
            <a:r>
              <a:rPr lang="zh-CN" altLang="en-US" sz="1600" dirty="0"/>
              <a:t>：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ALUSrc</a:t>
            </a:r>
            <a:r>
              <a:rPr lang="en-US" altLang="zh-CN" sz="1600" dirty="0" smtClean="0">
                <a:solidFill>
                  <a:srgbClr val="FF0000"/>
                </a:solidFill>
              </a:rPr>
              <a:t>=1</a:t>
            </a:r>
            <a:r>
              <a:rPr lang="zh-CN" altLang="en-US" sz="1600" dirty="0" smtClean="0"/>
              <a:t>，选择</a:t>
            </a:r>
            <a:r>
              <a:rPr lang="en-US" altLang="zh-CN" sz="1600" dirty="0" err="1" smtClean="0"/>
              <a:t>Signext</a:t>
            </a:r>
            <a:r>
              <a:rPr lang="zh-CN" altLang="en-US" sz="1600" dirty="0" smtClean="0"/>
              <a:t>的输出</a:t>
            </a:r>
            <a:endParaRPr lang="en-US" altLang="zh-CN" sz="1600" dirty="0" smtClean="0"/>
          </a:p>
          <a:p>
            <a:pPr lvl="2"/>
            <a:r>
              <a:rPr lang="en-US" altLang="zh-CN" sz="1600" dirty="0" err="1" smtClean="0"/>
              <a:t>Sw</a:t>
            </a:r>
            <a:r>
              <a:rPr lang="zh-CN" altLang="en-US" sz="1600" dirty="0" smtClean="0"/>
              <a:t>指令：</a:t>
            </a:r>
            <a:r>
              <a:rPr lang="en-US" altLang="zh-CN" sz="1600" dirty="0" err="1">
                <a:solidFill>
                  <a:srgbClr val="FF0000"/>
                </a:solidFill>
              </a:rPr>
              <a:t>ALUSrc</a:t>
            </a:r>
            <a:r>
              <a:rPr lang="en-US" altLang="zh-CN" sz="1600" dirty="0">
                <a:solidFill>
                  <a:srgbClr val="FF0000"/>
                </a:solidFill>
              </a:rPr>
              <a:t>=1</a:t>
            </a:r>
            <a:r>
              <a:rPr lang="zh-CN" altLang="en-US" sz="1600" dirty="0"/>
              <a:t>，选择</a:t>
            </a:r>
            <a:r>
              <a:rPr lang="en-US" altLang="zh-CN" sz="1600" dirty="0" err="1"/>
              <a:t>Signext</a:t>
            </a:r>
            <a:r>
              <a:rPr lang="zh-CN" altLang="en-US" sz="1600" dirty="0"/>
              <a:t>的</a:t>
            </a:r>
            <a:r>
              <a:rPr lang="zh-CN" altLang="en-US" sz="1600" dirty="0" smtClean="0"/>
              <a:t>输出</a:t>
            </a:r>
            <a:endParaRPr lang="en-US" altLang="zh-CN" sz="1600" dirty="0" smtClean="0"/>
          </a:p>
          <a:p>
            <a:pPr lvl="2"/>
            <a:r>
              <a:rPr lang="en-US" altLang="zh-CN" sz="1600" dirty="0" err="1" smtClean="0"/>
              <a:t>Beq</a:t>
            </a:r>
            <a:r>
              <a:rPr lang="zh-CN" altLang="en-US" sz="1600" dirty="0" smtClean="0"/>
              <a:t>指令（减法运算）：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</a:rPr>
              <a:t>ALUSrc</a:t>
            </a:r>
            <a:r>
              <a:rPr lang="en-US" altLang="zh-CN" sz="1600" dirty="0">
                <a:solidFill>
                  <a:srgbClr val="FF0000"/>
                </a:solidFill>
              </a:rPr>
              <a:t>=0</a:t>
            </a:r>
            <a:r>
              <a:rPr lang="zh-CN" altLang="en-US" sz="1600" dirty="0"/>
              <a:t>，</a:t>
            </a:r>
            <a:r>
              <a:rPr lang="zh-CN" altLang="en-US" sz="1600" dirty="0" smtClean="0"/>
              <a:t>选择 </a:t>
            </a:r>
            <a:r>
              <a:rPr lang="en-US" altLang="zh-CN" sz="1600" dirty="0"/>
              <a:t>Read data2 </a:t>
            </a:r>
            <a:r>
              <a:rPr lang="zh-CN" altLang="en-US" sz="1600" dirty="0" smtClean="0"/>
              <a:t>输出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MemtoReg</a:t>
            </a:r>
            <a:endParaRPr lang="en-US" altLang="zh-CN" sz="1600" dirty="0" smtClean="0"/>
          </a:p>
          <a:p>
            <a:pPr lvl="2"/>
            <a:r>
              <a:rPr lang="en-US" altLang="zh-CN" sz="1600" dirty="0"/>
              <a:t>R</a:t>
            </a:r>
            <a:r>
              <a:rPr lang="zh-CN" altLang="en-US" sz="1600" dirty="0"/>
              <a:t>型指令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MemtoReg</a:t>
            </a:r>
            <a:r>
              <a:rPr lang="en-US" altLang="zh-CN" sz="1600" dirty="0" smtClean="0">
                <a:solidFill>
                  <a:srgbClr val="FF0000"/>
                </a:solidFill>
              </a:rPr>
              <a:t>=0</a:t>
            </a:r>
            <a:r>
              <a:rPr lang="zh-CN" altLang="en-US" sz="1600" dirty="0" smtClean="0"/>
              <a:t>，选择 </a:t>
            </a:r>
            <a:r>
              <a:rPr lang="en-US" altLang="zh-CN" sz="1600" dirty="0" smtClean="0"/>
              <a:t>ALU </a:t>
            </a:r>
            <a:r>
              <a:rPr lang="zh-CN" altLang="en-US" sz="1600" dirty="0"/>
              <a:t>输出</a:t>
            </a:r>
            <a:endParaRPr lang="en-US" altLang="zh-CN" sz="1600" dirty="0"/>
          </a:p>
          <a:p>
            <a:pPr lvl="2"/>
            <a:r>
              <a:rPr lang="en-US" altLang="zh-CN" sz="1600" dirty="0" err="1" smtClean="0"/>
              <a:t>Lw</a:t>
            </a:r>
            <a:r>
              <a:rPr lang="zh-CN" altLang="en-US" sz="1600" dirty="0" smtClean="0"/>
              <a:t>指令</a:t>
            </a:r>
            <a:r>
              <a:rPr lang="zh-CN" altLang="en-US" sz="1600" dirty="0"/>
              <a:t>：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MemtoReg</a:t>
            </a:r>
            <a:r>
              <a:rPr lang="en-US" altLang="zh-CN" sz="1600" dirty="0" smtClean="0">
                <a:solidFill>
                  <a:srgbClr val="FF0000"/>
                </a:solidFill>
              </a:rPr>
              <a:t>=1</a:t>
            </a:r>
            <a:r>
              <a:rPr lang="zh-CN" altLang="en-US" sz="1600" dirty="0" smtClean="0"/>
              <a:t>，选择数据存储器</a:t>
            </a:r>
            <a:r>
              <a:rPr lang="en-US" altLang="zh-CN" sz="1600" dirty="0" smtClean="0"/>
              <a:t>DM</a:t>
            </a:r>
            <a:r>
              <a:rPr lang="zh-CN" altLang="en-US" sz="1600" dirty="0" smtClean="0"/>
              <a:t>输出</a:t>
            </a:r>
            <a:endParaRPr lang="en-US" altLang="zh-CN" sz="1600" dirty="0"/>
          </a:p>
          <a:p>
            <a:pPr lvl="2"/>
            <a:r>
              <a:rPr lang="zh-CN" altLang="en-US" sz="1600" dirty="0" smtClean="0"/>
              <a:t>其他指令：</a:t>
            </a:r>
            <a:r>
              <a:rPr lang="en-US" altLang="zh-CN" sz="1600" dirty="0" smtClean="0">
                <a:solidFill>
                  <a:srgbClr val="FF0000"/>
                </a:solidFill>
              </a:rPr>
              <a:t> </a:t>
            </a:r>
            <a:r>
              <a:rPr lang="zh-CN" altLang="en-US" sz="1600" dirty="0" smtClean="0"/>
              <a:t>不关心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Branch</a:t>
            </a:r>
          </a:p>
          <a:p>
            <a:pPr lvl="2"/>
            <a:r>
              <a:rPr lang="en-US" altLang="zh-CN" sz="1600" dirty="0" err="1" smtClean="0"/>
              <a:t>Beq</a:t>
            </a:r>
            <a:r>
              <a:rPr lang="zh-CN" altLang="en-US" sz="1600" dirty="0" smtClean="0"/>
              <a:t>指令：</a:t>
            </a:r>
            <a:r>
              <a:rPr lang="en-US" altLang="zh-CN" sz="1600" dirty="0" smtClean="0">
                <a:solidFill>
                  <a:srgbClr val="FF0000"/>
                </a:solidFill>
              </a:rPr>
              <a:t>Branch=1</a:t>
            </a:r>
            <a:r>
              <a:rPr lang="zh-CN" altLang="en-US" sz="1600" dirty="0" smtClean="0"/>
              <a:t>，此时若</a:t>
            </a:r>
            <a:r>
              <a:rPr lang="en-US" altLang="zh-CN" sz="1600" dirty="0" smtClean="0"/>
              <a:t>Zero=1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PC</a:t>
            </a:r>
            <a:r>
              <a:rPr lang="zh-CN" altLang="en-US" sz="1600" dirty="0" smtClean="0"/>
              <a:t>输入选择加法器</a:t>
            </a:r>
            <a:r>
              <a:rPr lang="en-US" altLang="zh-CN" sz="1600" dirty="0" err="1" smtClean="0"/>
              <a:t>Nadd</a:t>
            </a:r>
            <a:r>
              <a:rPr lang="zh-CN" altLang="en-US" sz="1600" dirty="0" smtClean="0"/>
              <a:t>输出（分支指令目的地址），否则选择加法器</a:t>
            </a:r>
            <a:r>
              <a:rPr lang="en-US" altLang="zh-CN" sz="1600" dirty="0" smtClean="0"/>
              <a:t>Add</a:t>
            </a:r>
            <a:r>
              <a:rPr lang="zh-CN" altLang="en-US" sz="1600" dirty="0" smtClean="0"/>
              <a:t>输出（</a:t>
            </a:r>
            <a:r>
              <a:rPr lang="en-US" altLang="zh-CN" sz="1600" dirty="0" smtClean="0"/>
              <a:t>PC+4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其他指令：</a:t>
            </a:r>
            <a:r>
              <a:rPr lang="en-US" altLang="zh-CN" sz="1600" dirty="0" smtClean="0">
                <a:solidFill>
                  <a:srgbClr val="FF0000"/>
                </a:solidFill>
              </a:rPr>
              <a:t>Branch=0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PC</a:t>
            </a:r>
            <a:r>
              <a:rPr lang="zh-CN" altLang="en-US" sz="1600" dirty="0" smtClean="0"/>
              <a:t>输入选择</a:t>
            </a:r>
            <a:r>
              <a:rPr lang="zh-CN" altLang="en-US" sz="1600" dirty="0"/>
              <a:t>加法器</a:t>
            </a:r>
            <a:r>
              <a:rPr lang="en-US" altLang="zh-CN" sz="1600" dirty="0"/>
              <a:t>Add</a:t>
            </a:r>
            <a:r>
              <a:rPr lang="zh-CN" altLang="en-US" sz="1600" dirty="0"/>
              <a:t>输出（</a:t>
            </a:r>
            <a:r>
              <a:rPr lang="en-US" altLang="zh-CN" sz="1600" dirty="0"/>
              <a:t>PC+4</a:t>
            </a:r>
            <a:r>
              <a:rPr lang="zh-CN" altLang="en-US" sz="1600" dirty="0" smtClean="0"/>
              <a:t>）</a:t>
            </a:r>
            <a:endParaRPr lang="en-US" altLang="zh-CN" sz="1600" dirty="0"/>
          </a:p>
          <a:p>
            <a:pPr lvl="2"/>
            <a:endParaRPr lang="en-US" altLang="zh-CN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7392144" y="980728"/>
            <a:ext cx="3888432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读写控制信号：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WriteReg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MemRead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MemWrite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-16192" y="189549"/>
            <a:ext cx="5257800" cy="478790"/>
          </a:xfrm>
        </p:spPr>
        <p:txBody>
          <a:bodyPr/>
          <a:lstStyle/>
          <a:p>
            <a:r>
              <a:rPr lang="en-US" altLang="zh-CN" sz="3200" dirty="0">
                <a:sym typeface="+mn-ea"/>
              </a:rPr>
              <a:t>3</a:t>
            </a:r>
            <a:r>
              <a:rPr lang="en-US" altLang="zh-CN" sz="3200" dirty="0" smtClean="0">
                <a:sym typeface="+mn-ea"/>
              </a:rPr>
              <a:t>.2  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单周期控制器设计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8212" y="953691"/>
            <a:ext cx="7848600" cy="397545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1800" b="0" dirty="0">
                <a:solidFill>
                  <a:srgbClr val="0000CC"/>
                </a:solidFill>
              </a:rPr>
              <a:t>主控单元真值表</a:t>
            </a:r>
          </a:p>
        </p:txBody>
      </p:sp>
      <p:pic>
        <p:nvPicPr>
          <p:cNvPr id="281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277408"/>
            <a:ext cx="7776592" cy="50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3864024" y="5569366"/>
            <a:ext cx="6336432" cy="1244011"/>
            <a:chOff x="2340024" y="5508584"/>
            <a:chExt cx="6336432" cy="1244011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2340024" y="5508584"/>
              <a:ext cx="6336432" cy="648072"/>
            </a:xfrm>
            <a:prstGeom prst="roundRect">
              <a:avLst/>
            </a:prstGeom>
            <a:solidFill>
              <a:srgbClr val="FFFF99">
                <a:alpha val="45000"/>
              </a:srgbClr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3500" tIns="25400" rIns="63500" bIns="25400" numCol="1" rtlCol="0" anchor="t" anchorCtr="0" compatLnSpc="1">
              <a:noAutofit/>
            </a:bodyPr>
            <a:lstStyle/>
            <a:p>
              <a:pPr marL="668655" indent="-193675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923928" y="6424813"/>
              <a:ext cx="2736303" cy="327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zh-CN" altLang="en-US" b="0" dirty="0" smtClean="0">
                  <a:solidFill>
                    <a:srgbClr val="0000CC"/>
                  </a:solidFill>
                </a:rPr>
                <a:t>提供给</a:t>
              </a:r>
              <a:r>
                <a:rPr lang="en-US" altLang="zh-CN" b="0" dirty="0" smtClean="0">
                  <a:solidFill>
                    <a:srgbClr val="0000CC"/>
                  </a:solidFill>
                </a:rPr>
                <a:t>ALU</a:t>
              </a:r>
              <a:r>
                <a:rPr lang="zh-CN" altLang="en-US" b="0" dirty="0" smtClean="0">
                  <a:solidFill>
                    <a:srgbClr val="0000CC"/>
                  </a:solidFill>
                </a:rPr>
                <a:t>控制单元</a:t>
              </a:r>
              <a:endParaRPr lang="zh-CN" altLang="en-US" b="0" dirty="0">
                <a:solidFill>
                  <a:srgbClr val="0000CC"/>
                </a:solidFill>
              </a:endParaRPr>
            </a:p>
          </p:txBody>
        </p:sp>
        <p:sp>
          <p:nvSpPr>
            <p:cNvPr id="9" name="下箭头 8"/>
            <p:cNvSpPr/>
            <p:nvPr/>
          </p:nvSpPr>
          <p:spPr bwMode="auto">
            <a:xfrm>
              <a:off x="5148064" y="6156656"/>
              <a:ext cx="360176" cy="268157"/>
            </a:xfrm>
            <a:prstGeom prst="downArrow">
              <a:avLst/>
            </a:prstGeom>
            <a:solidFill>
              <a:srgbClr val="FFFF99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3500" tIns="25400" rIns="63500" bIns="25400" numCol="1" rtlCol="0" anchor="t" anchorCtr="0" compatLnSpc="1">
              <a:noAutofit/>
            </a:bodyPr>
            <a:lstStyle/>
            <a:p>
              <a:pPr marL="668655" indent="-193675"/>
              <a:endParaRPr lang="zh-CN" altLang="en-US"/>
            </a:p>
          </p:txBody>
        </p:sp>
      </p:grpSp>
      <p:sp>
        <p:nvSpPr>
          <p:cNvPr id="7" name="标题 5"/>
          <p:cNvSpPr>
            <a:spLocks noGrp="1"/>
          </p:cNvSpPr>
          <p:nvPr/>
        </p:nvSpPr>
        <p:spPr>
          <a:xfrm>
            <a:off x="-16192" y="189549"/>
            <a:ext cx="5257800" cy="47879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FF0000"/>
                </a:solidFill>
                <a:latin typeface="Arial Unicode MS" panose="020B0604020202020204" pitchFamily="34" charset="-122"/>
                <a:ea typeface="+mj-ea"/>
                <a:cs typeface="楷体_GB2312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楷体_GB2312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楷体_GB2312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楷体_GB2312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楷体_GB2312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indent="0">
              <a:buNone/>
            </a:pPr>
            <a:r>
              <a:rPr lang="en-US" altLang="zh-CN" sz="3200" dirty="0">
                <a:sym typeface="+mn-ea"/>
              </a:rPr>
              <a:t>3</a:t>
            </a:r>
            <a:r>
              <a:rPr lang="en-US" altLang="zh-CN" sz="3200" dirty="0" smtClean="0">
                <a:sym typeface="+mn-ea"/>
              </a:rPr>
              <a:t>.2  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单周期控制器设计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1544" y="3325771"/>
            <a:ext cx="1080120" cy="74379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主控单元逻辑实现</a:t>
            </a:r>
          </a:p>
        </p:txBody>
      </p:sp>
      <p:pic>
        <p:nvPicPr>
          <p:cNvPr id="281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1035702"/>
            <a:ext cx="6264696" cy="56336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-16192" y="189549"/>
            <a:ext cx="5257800" cy="478790"/>
          </a:xfrm>
        </p:spPr>
        <p:txBody>
          <a:bodyPr/>
          <a:lstStyle/>
          <a:p>
            <a:r>
              <a:rPr lang="en-US" altLang="zh-CN" sz="3200" dirty="0">
                <a:sym typeface="+mn-ea"/>
              </a:rPr>
              <a:t>3</a:t>
            </a:r>
            <a:r>
              <a:rPr lang="en-US" altLang="zh-CN" sz="3200" dirty="0" smtClean="0">
                <a:sym typeface="+mn-ea"/>
              </a:rPr>
              <a:t>.2  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单周期控制器设计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2208213" y="892580"/>
            <a:ext cx="5412370" cy="2858218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dirty="0" smtClean="0">
                <a:ea typeface="宋体" panose="02010600030101010101" pitchFamily="2" charset="-122"/>
              </a:rPr>
              <a:t>ALU</a:t>
            </a:r>
            <a:r>
              <a:rPr lang="zh-CN" altLang="en-US" dirty="0" smtClean="0">
                <a:ea typeface="宋体" panose="02010600030101010101" pitchFamily="2" charset="-122"/>
              </a:rPr>
              <a:t>控制</a:t>
            </a:r>
            <a:r>
              <a:rPr lang="zh-CN" altLang="en-US" dirty="0">
                <a:ea typeface="宋体" panose="02010600030101010101" pitchFamily="2" charset="-122"/>
              </a:rPr>
              <a:t>单元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zh-CN" altLang="en-US" dirty="0" smtClean="0">
                <a:ea typeface="宋体" panose="02010600030101010101" pitchFamily="2" charset="-122"/>
              </a:rPr>
              <a:t>输入：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zh-CN" altLang="en-US" dirty="0" smtClean="0">
                <a:ea typeface="宋体" panose="02010600030101010101" pitchFamily="2" charset="-122"/>
              </a:rPr>
              <a:t>指令的</a:t>
            </a:r>
            <a:r>
              <a:rPr lang="en-US" altLang="zh-CN" dirty="0" err="1" smtClean="0">
                <a:ea typeface="宋体" panose="02010600030101010101" pitchFamily="2" charset="-122"/>
              </a:rPr>
              <a:t>Func</a:t>
            </a:r>
            <a:r>
              <a:rPr lang="zh-CN" altLang="en-US" dirty="0" smtClean="0">
                <a:ea typeface="宋体" panose="02010600030101010101" pitchFamily="2" charset="-122"/>
              </a:rPr>
              <a:t>字段（指令</a:t>
            </a:r>
            <a:r>
              <a:rPr lang="en-US" altLang="zh-CN" dirty="0" smtClean="0">
                <a:ea typeface="宋体" panose="02010600030101010101" pitchFamily="2" charset="-122"/>
              </a:rPr>
              <a:t>5:0</a:t>
            </a:r>
            <a:r>
              <a:rPr lang="zh-CN" altLang="en-US" dirty="0" smtClean="0">
                <a:ea typeface="宋体" panose="02010600030101010101" pitchFamily="2" charset="-122"/>
              </a:rPr>
              <a:t>位）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zh-CN" altLang="en-US" dirty="0" smtClean="0">
                <a:ea typeface="宋体" panose="02010600030101010101" pitchFamily="2" charset="-122"/>
              </a:rPr>
              <a:t>由</a:t>
            </a:r>
            <a:r>
              <a:rPr lang="zh-CN" altLang="en-US" dirty="0">
                <a:ea typeface="宋体" panose="02010600030101010101" pitchFamily="2" charset="-122"/>
              </a:rPr>
              <a:t>主</a:t>
            </a:r>
            <a:r>
              <a:rPr lang="zh-CN" altLang="en-US" dirty="0" smtClean="0">
                <a:ea typeface="宋体" panose="02010600030101010101" pitchFamily="2" charset="-122"/>
              </a:rPr>
              <a:t>控单元</a:t>
            </a:r>
            <a:r>
              <a:rPr lang="zh-CN" altLang="en-US" dirty="0">
                <a:ea typeface="宋体" panose="02010600030101010101" pitchFamily="2" charset="-122"/>
              </a:rPr>
              <a:t>生成</a:t>
            </a:r>
            <a:r>
              <a:rPr lang="zh-CN" altLang="en-US" dirty="0" smtClean="0">
                <a:ea typeface="宋体" panose="02010600030101010101" pitchFamily="2" charset="-122"/>
              </a:rPr>
              <a:t>的 </a:t>
            </a:r>
            <a:r>
              <a:rPr lang="en-US" altLang="zh-CN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ALUOp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altLang="zh-CN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ALUOp</a:t>
            </a:r>
            <a:r>
              <a:rPr lang="zh-CN" altLang="en-US" dirty="0">
                <a:ea typeface="宋体" panose="02010600030101010101" pitchFamily="2" charset="-122"/>
              </a:rPr>
              <a:t>指明</a:t>
            </a:r>
            <a:r>
              <a:rPr lang="en-US" altLang="zh-CN" dirty="0" smtClean="0">
                <a:ea typeface="宋体" panose="02010600030101010101" pitchFamily="2" charset="-122"/>
              </a:rPr>
              <a:t>ALU</a:t>
            </a:r>
            <a:r>
              <a:rPr lang="zh-CN" altLang="en-US" dirty="0" smtClean="0">
                <a:ea typeface="宋体" panose="02010600030101010101" pitchFamily="2" charset="-122"/>
              </a:rPr>
              <a:t>的运算类型</a:t>
            </a:r>
            <a:endParaRPr lang="zh-CN" altLang="en-US" dirty="0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en-US" altLang="zh-CN" dirty="0" smtClean="0">
                <a:ea typeface="宋体" panose="02010600030101010101" pitchFamily="2" charset="-122"/>
              </a:rPr>
              <a:t>00</a:t>
            </a:r>
            <a:r>
              <a:rPr lang="zh-CN" altLang="en-US" dirty="0" smtClean="0">
                <a:ea typeface="宋体" panose="02010600030101010101" pitchFamily="2" charset="-122"/>
              </a:rPr>
              <a:t>：访</a:t>
            </a:r>
            <a:r>
              <a:rPr lang="zh-CN" altLang="en-US" dirty="0">
                <a:ea typeface="宋体" panose="02010600030101010101" pitchFamily="2" charset="-122"/>
              </a:rPr>
              <a:t>存指令所需的加法</a:t>
            </a:r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en-US" altLang="zh-CN" dirty="0" smtClean="0">
                <a:ea typeface="宋体" panose="02010600030101010101" pitchFamily="2" charset="-122"/>
              </a:rPr>
              <a:t>01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en-US" altLang="zh-CN" dirty="0" err="1" smtClean="0">
                <a:ea typeface="宋体" panose="02010600030101010101" pitchFamily="2" charset="-122"/>
              </a:rPr>
              <a:t>beq</a:t>
            </a:r>
            <a:r>
              <a:rPr lang="zh-CN" altLang="en-US" dirty="0">
                <a:ea typeface="宋体" panose="02010600030101010101" pitchFamily="2" charset="-122"/>
              </a:rPr>
              <a:t>指令所需的减法</a:t>
            </a:r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en-US" altLang="zh-CN" dirty="0" smtClean="0">
                <a:ea typeface="宋体" panose="02010600030101010101" pitchFamily="2" charset="-122"/>
              </a:rPr>
              <a:t>R</a:t>
            </a:r>
            <a:r>
              <a:rPr lang="zh-CN" altLang="en-US" dirty="0" smtClean="0">
                <a:ea typeface="宋体" panose="02010600030101010101" pitchFamily="2" charset="-122"/>
              </a:rPr>
              <a:t>型指令功能</a:t>
            </a:r>
            <a:r>
              <a:rPr lang="zh-CN" altLang="en-US" dirty="0">
                <a:ea typeface="宋体" panose="02010600030101010101" pitchFamily="2" charset="-122"/>
              </a:rPr>
              <a:t>码字段</a:t>
            </a:r>
            <a:r>
              <a:rPr lang="zh-CN" altLang="en-US" dirty="0" smtClean="0">
                <a:ea typeface="宋体" panose="02010600030101010101" pitchFamily="2" charset="-122"/>
              </a:rPr>
              <a:t>决定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376" y="908721"/>
            <a:ext cx="2921049" cy="2716255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0397"/>
              </p:ext>
            </p:extLst>
          </p:nvPr>
        </p:nvGraphicFramePr>
        <p:xfrm>
          <a:off x="275767" y="3766109"/>
          <a:ext cx="7344816" cy="2865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77854"/>
                <a:gridCol w="1566741"/>
                <a:gridCol w="1566741"/>
                <a:gridCol w="1648480"/>
                <a:gridCol w="1485000"/>
              </a:tblGrid>
              <a:tr h="3196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指令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Func</a:t>
                      </a:r>
                      <a:r>
                        <a:rPr lang="zh-CN" altLang="en-US" sz="1400" dirty="0" smtClean="0"/>
                        <a:t>字段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ALUop</a:t>
                      </a:r>
                      <a:endParaRPr lang="en-US" altLang="zh-CN" sz="1400" dirty="0" smtClean="0"/>
                    </a:p>
                    <a:p>
                      <a:pPr algn="ctr"/>
                      <a:r>
                        <a:rPr lang="en-US" altLang="zh-CN" sz="1400" dirty="0" smtClean="0"/>
                        <a:t>A1 A2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ALU</a:t>
                      </a:r>
                      <a:r>
                        <a:rPr lang="zh-CN" altLang="en-US" sz="1400" baseline="0" dirty="0" smtClean="0"/>
                        <a:t>运算类型</a:t>
                      </a:r>
                      <a:endParaRPr lang="en-US" altLang="zh-CN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ALU operation</a:t>
                      </a:r>
                    </a:p>
                    <a:p>
                      <a:pPr algn="ctr"/>
                      <a:r>
                        <a:rPr lang="en-US" altLang="zh-CN" sz="1400" dirty="0" smtClean="0"/>
                        <a:t>I1 I2 I3 I4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  <a:tr h="31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Lw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XXXXXX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0  0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0 0 1 0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Sw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XXXXXX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0  0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0 0 1 0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Beq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XXXXXX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0  1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0 1 1 0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Add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100 000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AutoNum type="arabicPlain"/>
                      </a:pP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0 0 1 0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Sub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100 010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AutoNum type="arabicPlain"/>
                      </a:pP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0 1 1 0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And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100 100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AutoNum type="arabicPlain"/>
                      </a:pP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0 0 0 0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Or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100 101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1  0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或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0 0 0 1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07368" y="2924944"/>
            <a:ext cx="2052165" cy="3584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  <a:t>ALU</a:t>
            </a:r>
            <a:r>
              <a:rPr lang="zh-CN" altLang="en-US" sz="1600" dirty="0">
                <a:solidFill>
                  <a:srgbClr val="0000CC"/>
                </a:solidFill>
                <a:ea typeface="宋体" panose="02010600030101010101" pitchFamily="2" charset="-122"/>
              </a:rPr>
              <a:t>控制单元真值表</a:t>
            </a:r>
            <a:endParaRPr lang="en-US" altLang="zh-CN" sz="16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-16192" y="189549"/>
            <a:ext cx="5257800" cy="478790"/>
          </a:xfrm>
        </p:spPr>
        <p:txBody>
          <a:bodyPr/>
          <a:lstStyle/>
          <a:p>
            <a:r>
              <a:rPr lang="en-US" altLang="zh-CN" sz="3200" dirty="0">
                <a:sym typeface="+mn-ea"/>
              </a:rPr>
              <a:t>3</a:t>
            </a:r>
            <a:r>
              <a:rPr lang="en-US" altLang="zh-CN" sz="3200" dirty="0" smtClean="0">
                <a:sym typeface="+mn-ea"/>
              </a:rPr>
              <a:t>.2  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单周期控制器设计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992888" y="4005064"/>
                <a:ext cx="935513" cy="313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888" y="4005064"/>
                <a:ext cx="935513" cy="313932"/>
              </a:xfrm>
              <a:prstGeom prst="rect">
                <a:avLst/>
              </a:prstGeom>
              <a:blipFill rotWithShape="0">
                <a:blip r:embed="rId4"/>
                <a:stretch>
                  <a:fillRect l="-7143" t="-9804" r="-7143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992888" y="4579836"/>
                <a:ext cx="4007768" cy="6608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400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400" dirty="0">
                          <a:latin typeface="Calibri" panose="020F0502020204030204" pitchFamily="34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zh-CN" sz="2400" baseline="-25000" dirty="0">
                          <a:latin typeface="Calibri" panose="020F0502020204030204" pitchFamily="34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zh-CN" altLang="en-US" sz="2400" b="0" dirty="0"/>
                        <m:t>⊕</m:t>
                      </m:r>
                      <m:r>
                        <m:rPr>
                          <m:nor/>
                        </m:rPr>
                        <a:rPr lang="en-US" altLang="zh-CN" sz="2400" dirty="0">
                          <a:latin typeface="Calibri" panose="020F0502020204030204" pitchFamily="34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zh-CN" sz="2400" b="1" i="0" baseline="-25000" dirty="0" smtClean="0">
                          <a:latin typeface="Calibri" panose="020F0502020204030204" pitchFamily="34" charset="0"/>
                        </a:rPr>
                        <m:t>2</m:t>
                      </m:r>
                    </m:oMath>
                  </m:oMathPara>
                </a14:m>
                <a:endParaRPr lang="en-US" altLang="zh-CN" sz="2400" b="0" baseline="-25000" dirty="0"/>
              </a:p>
              <a:p>
                <a:pPr>
                  <a:buNone/>
                </a:pPr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888" y="4579836"/>
                <a:ext cx="4007768" cy="660822"/>
              </a:xfrm>
              <a:prstGeom prst="rect">
                <a:avLst/>
              </a:prstGeom>
              <a:blipFill rotWithShape="0">
                <a:blip r:embed="rId5"/>
                <a:stretch>
                  <a:fillRect t="-8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848872" y="5108361"/>
                <a:ext cx="4007768" cy="1116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400" b="1" i="1" baseline="-2500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acc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4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400" b="1" i="1" baseline="-2500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acc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400" b="1" i="1" baseline="-2500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acc>
                    </m:oMath>
                  </m:oMathPara>
                </a14:m>
                <a:endParaRPr lang="en-US" altLang="zh-CN" sz="2400" b="0" baseline="-25000" dirty="0"/>
              </a:p>
              <a:p>
                <a:pPr>
                  <a:buNone/>
                </a:pPr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872" y="5108361"/>
                <a:ext cx="4007768" cy="1116972"/>
              </a:xfrm>
              <a:prstGeom prst="rect">
                <a:avLst/>
              </a:prstGeom>
              <a:blipFill rotWithShape="0">
                <a:blip r:embed="rId6"/>
                <a:stretch>
                  <a:fillRect t="-546" r="-4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8064896" y="6038552"/>
                <a:ext cx="935513" cy="313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896" y="6038552"/>
                <a:ext cx="935513" cy="313932"/>
              </a:xfrm>
              <a:prstGeom prst="rect">
                <a:avLst/>
              </a:prstGeom>
              <a:blipFill rotWithShape="0">
                <a:blip r:embed="rId7"/>
                <a:stretch>
                  <a:fillRect l="-7843" t="-9804" r="-7190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376" y="836712"/>
            <a:ext cx="10441160" cy="4436296"/>
          </a:xfrm>
          <a:noFill/>
        </p:spPr>
        <p:txBody>
          <a:bodyPr vert="horz" wrap="square" lIns="63500" tIns="133200" rIns="63500" bIns="133200" numCol="1" anchor="t" anchorCtr="0" compatLnSpc="1">
            <a:spAutoFit/>
          </a:bodyPr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CPU</a:t>
            </a:r>
            <a:r>
              <a:rPr lang="zh-CN" altLang="en-US" sz="2800" dirty="0">
                <a:ea typeface="宋体" panose="02010600030101010101" pitchFamily="2" charset="-122"/>
              </a:rPr>
              <a:t>所需的功能部件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zh-CN" altLang="en-US" dirty="0">
                <a:ea typeface="宋体" panose="02010600030101010101" pitchFamily="2" charset="-122"/>
              </a:rPr>
              <a:t>取指令：从存储器中读出指令和分析指令（译码）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dirty="0">
                <a:ea typeface="宋体" panose="02010600030101010101" pitchFamily="2" charset="-122"/>
              </a:rPr>
              <a:t>指令地址部件：指明当前要读取的指令在存储器中的地址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dirty="0">
                <a:ea typeface="宋体" panose="02010600030101010101" pitchFamily="2" charset="-122"/>
              </a:rPr>
              <a:t>指令寄存部件：保存从存储器中取来的指令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dirty="0">
                <a:ea typeface="宋体" panose="02010600030101010101" pitchFamily="2" charset="-122"/>
              </a:rPr>
              <a:t>译码部件：对指令进行译码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zh-CN" altLang="en-US" dirty="0">
                <a:ea typeface="宋体" panose="02010600030101010101" pitchFamily="2" charset="-122"/>
              </a:rPr>
              <a:t>执行指令：实现指令应该具有的操作功能（包括取数和执行）。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dirty="0">
                <a:ea typeface="宋体" panose="02010600030101010101" pitchFamily="2" charset="-122"/>
              </a:rPr>
              <a:t>功能部件：</a:t>
            </a:r>
            <a:r>
              <a:rPr lang="en-US" altLang="zh-CN" sz="2000" dirty="0">
                <a:ea typeface="宋体" panose="02010600030101010101" pitchFamily="2" charset="-122"/>
              </a:rPr>
              <a:t>ALU</a:t>
            </a:r>
            <a:r>
              <a:rPr lang="zh-CN" altLang="en-US" sz="2000" dirty="0">
                <a:ea typeface="宋体" panose="02010600030101010101" pitchFamily="2" charset="-122"/>
              </a:rPr>
              <a:t>、寄存器、数据</a:t>
            </a:r>
            <a:r>
              <a:rPr lang="zh-CN" altLang="en-US" sz="2000" dirty="0" smtClean="0">
                <a:ea typeface="宋体" panose="02010600030101010101" pitchFamily="2" charset="-122"/>
              </a:rPr>
              <a:t>存储器、</a:t>
            </a:r>
            <a:r>
              <a:rPr lang="en-US" altLang="zh-CN" sz="2000" dirty="0" smtClean="0">
                <a:ea typeface="宋体" panose="02010600030101010101" pitchFamily="2" charset="-122"/>
              </a:rPr>
              <a:t>MUX</a:t>
            </a:r>
            <a:r>
              <a:rPr lang="zh-CN" altLang="en-US" sz="2000" dirty="0" smtClean="0">
                <a:ea typeface="宋体" panose="02010600030101010101" pitchFamily="2" charset="-122"/>
              </a:rPr>
              <a:t>、移位器、比较器等等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dirty="0">
                <a:ea typeface="宋体" panose="02010600030101010101" pitchFamily="2" charset="-122"/>
              </a:rPr>
              <a:t>控制信号逻辑部件：根据指令的操作性质和操作对象的地址（译码结果），在时序信号配合下，产生一系列的控制信号，从而控制计算机的运算器、存储器或输入输出接口等部件工作，实现指令所表示的功能。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09" y="169843"/>
            <a:ext cx="5257800" cy="478790"/>
          </a:xfrm>
        </p:spPr>
        <p:txBody>
          <a:bodyPr/>
          <a:lstStyle/>
          <a:p>
            <a:r>
              <a:rPr lang="en-US" altLang="zh-CN" sz="3200" dirty="0"/>
              <a:t>1</a:t>
            </a:r>
            <a:r>
              <a:rPr lang="en-US" altLang="zh-CN" sz="3200" dirty="0" smtClean="0"/>
              <a:t>.1  </a:t>
            </a:r>
            <a:r>
              <a:rPr lang="en-US" altLang="zh-CN" sz="3200" dirty="0"/>
              <a:t>CPU</a:t>
            </a:r>
            <a:r>
              <a:rPr lang="zh-CN" altLang="en-US" sz="3200" dirty="0"/>
              <a:t>的功能与组成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140" y="1172946"/>
            <a:ext cx="8458674" cy="5568422"/>
          </a:xfrm>
          <a:prstGeom prst="rect">
            <a:avLst/>
          </a:prstGeom>
        </p:spPr>
      </p:pic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7568" y="836713"/>
            <a:ext cx="7848600" cy="436017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altLang="zh-CN" sz="2000" dirty="0">
                <a:ea typeface="宋体" panose="02010600030101010101" pitchFamily="2" charset="-122"/>
              </a:rPr>
              <a:t>R</a:t>
            </a:r>
            <a:r>
              <a:rPr lang="zh-CN" altLang="en-US" sz="2000" dirty="0">
                <a:ea typeface="宋体" panose="02010600030101010101" pitchFamily="2" charset="-122"/>
              </a:rPr>
              <a:t>型指令执行数据流示意</a:t>
            </a:r>
          </a:p>
        </p:txBody>
      </p:sp>
      <p:cxnSp>
        <p:nvCxnSpPr>
          <p:cNvPr id="14" name="直接连接符 13"/>
          <p:cNvCxnSpPr/>
          <p:nvPr/>
        </p:nvCxnSpPr>
        <p:spPr bwMode="auto">
          <a:xfrm flipV="1">
            <a:off x="1887140" y="1196752"/>
            <a:ext cx="32396" cy="288032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>
            <a:off x="2495600" y="1484784"/>
            <a:ext cx="1080120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3575720" y="1484784"/>
            <a:ext cx="648072" cy="28803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>
            <a:off x="4223792" y="1772816"/>
            <a:ext cx="2016224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6240016" y="1484784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/>
          <p:nvPr/>
        </p:nvCxnSpPr>
        <p:spPr bwMode="auto">
          <a:xfrm>
            <a:off x="6240016" y="1484784"/>
            <a:ext cx="2160240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>
            <a:off x="8400256" y="1481252"/>
            <a:ext cx="504056" cy="291565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>
            <a:off x="1919536" y="1196752"/>
            <a:ext cx="6984776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/>
          <p:nvPr/>
        </p:nvCxnSpPr>
        <p:spPr bwMode="auto">
          <a:xfrm flipV="1">
            <a:off x="2495600" y="1481252"/>
            <a:ext cx="0" cy="259582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1610" name="直接连接符 281609"/>
          <p:cNvCxnSpPr/>
          <p:nvPr/>
        </p:nvCxnSpPr>
        <p:spPr bwMode="auto">
          <a:xfrm>
            <a:off x="8904312" y="1196752"/>
            <a:ext cx="0" cy="576064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/>
          <p:cNvCxnSpPr/>
          <p:nvPr/>
        </p:nvCxnSpPr>
        <p:spPr bwMode="auto">
          <a:xfrm>
            <a:off x="1911986" y="4077072"/>
            <a:ext cx="223574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1" name="直接连接符 60"/>
          <p:cNvCxnSpPr/>
          <p:nvPr/>
        </p:nvCxnSpPr>
        <p:spPr bwMode="auto">
          <a:xfrm flipV="1">
            <a:off x="8112224" y="4941168"/>
            <a:ext cx="0" cy="132796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连接符 62"/>
          <p:cNvCxnSpPr/>
          <p:nvPr/>
        </p:nvCxnSpPr>
        <p:spPr bwMode="auto">
          <a:xfrm>
            <a:off x="8112224" y="6269136"/>
            <a:ext cx="1512168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/>
          <p:nvPr/>
        </p:nvCxnSpPr>
        <p:spPr bwMode="auto">
          <a:xfrm flipV="1">
            <a:off x="9624392" y="5301208"/>
            <a:ext cx="0" cy="96792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/>
          <p:nvPr/>
        </p:nvCxnSpPr>
        <p:spPr bwMode="auto">
          <a:xfrm flipV="1">
            <a:off x="9653024" y="5013176"/>
            <a:ext cx="619440" cy="28803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 flipV="1">
            <a:off x="10272464" y="5013178"/>
            <a:ext cx="0" cy="1584175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直接连接符 71"/>
          <p:cNvCxnSpPr/>
          <p:nvPr/>
        </p:nvCxnSpPr>
        <p:spPr bwMode="auto">
          <a:xfrm>
            <a:off x="4727848" y="6669360"/>
            <a:ext cx="5544616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接连接符 75"/>
          <p:cNvCxnSpPr/>
          <p:nvPr/>
        </p:nvCxnSpPr>
        <p:spPr bwMode="auto">
          <a:xfrm flipV="1">
            <a:off x="4727848" y="5341392"/>
            <a:ext cx="0" cy="132796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接连接符 77"/>
          <p:cNvCxnSpPr/>
          <p:nvPr/>
        </p:nvCxnSpPr>
        <p:spPr bwMode="auto">
          <a:xfrm flipV="1">
            <a:off x="4727848" y="5229200"/>
            <a:ext cx="144016" cy="109176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>
            <a:off x="2423592" y="4077072"/>
            <a:ext cx="288032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>
            <a:off x="2711624" y="4076104"/>
            <a:ext cx="1296144" cy="57703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/>
          <p:nvPr/>
        </p:nvCxnSpPr>
        <p:spPr bwMode="auto">
          <a:xfrm flipH="1" flipV="1">
            <a:off x="4007768" y="3993172"/>
            <a:ext cx="7550" cy="659965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44" name="组合 43"/>
          <p:cNvGrpSpPr/>
          <p:nvPr/>
        </p:nvGrpSpPr>
        <p:grpSpPr>
          <a:xfrm>
            <a:off x="4015319" y="3993171"/>
            <a:ext cx="867317" cy="346900"/>
            <a:chOff x="2491318" y="3993171"/>
            <a:chExt cx="867317" cy="346900"/>
          </a:xfrm>
        </p:grpSpPr>
        <p:cxnSp>
          <p:nvCxnSpPr>
            <p:cNvPr id="40" name="直接连接符 39"/>
            <p:cNvCxnSpPr/>
            <p:nvPr/>
          </p:nvCxnSpPr>
          <p:spPr bwMode="auto">
            <a:xfrm>
              <a:off x="2491318" y="3993171"/>
              <a:ext cx="856546" cy="1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2502089" y="4340070"/>
              <a:ext cx="856546" cy="1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组合 44"/>
          <p:cNvGrpSpPr/>
          <p:nvPr/>
        </p:nvGrpSpPr>
        <p:grpSpPr>
          <a:xfrm>
            <a:off x="4922984" y="3993172"/>
            <a:ext cx="1207094" cy="947997"/>
            <a:chOff x="3398984" y="3993171"/>
            <a:chExt cx="1207094" cy="947997"/>
          </a:xfrm>
        </p:grpSpPr>
        <p:cxnSp>
          <p:nvCxnSpPr>
            <p:cNvPr id="51" name="直接连接符 50"/>
            <p:cNvCxnSpPr/>
            <p:nvPr/>
          </p:nvCxnSpPr>
          <p:spPr bwMode="auto">
            <a:xfrm>
              <a:off x="3415319" y="3993171"/>
              <a:ext cx="1164230" cy="346899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>
              <a:off x="3398984" y="4380264"/>
              <a:ext cx="1207094" cy="560904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8" name="组合 47"/>
          <p:cNvGrpSpPr/>
          <p:nvPr/>
        </p:nvGrpSpPr>
        <p:grpSpPr>
          <a:xfrm>
            <a:off x="6168008" y="4293096"/>
            <a:ext cx="1944216" cy="792088"/>
            <a:chOff x="4644008" y="4293096"/>
            <a:chExt cx="1944216" cy="792088"/>
          </a:xfrm>
        </p:grpSpPr>
        <p:cxnSp>
          <p:nvCxnSpPr>
            <p:cNvPr id="281616" name="直接连接符 281615"/>
            <p:cNvCxnSpPr/>
            <p:nvPr/>
          </p:nvCxnSpPr>
          <p:spPr bwMode="auto">
            <a:xfrm>
              <a:off x="4644008" y="4293096"/>
              <a:ext cx="936104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1620" name="直接连接符 281619"/>
            <p:cNvCxnSpPr/>
            <p:nvPr/>
          </p:nvCxnSpPr>
          <p:spPr bwMode="auto">
            <a:xfrm>
              <a:off x="4644008" y="4941168"/>
              <a:ext cx="576064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5220072" y="4941168"/>
              <a:ext cx="432048" cy="14401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5652120" y="4323153"/>
              <a:ext cx="936104" cy="618015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 flipV="1">
              <a:off x="5680751" y="5013176"/>
              <a:ext cx="907473" cy="72008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" name="直接箭头连接符 2"/>
          <p:cNvCxnSpPr/>
          <p:nvPr/>
        </p:nvCxnSpPr>
        <p:spPr bwMode="auto">
          <a:xfrm>
            <a:off x="4026090" y="4941168"/>
            <a:ext cx="413727" cy="0"/>
          </a:xfrm>
          <a:prstGeom prst="straightConnector1">
            <a:avLst/>
          </a:prstGeom>
          <a:noFill/>
          <a:ln w="285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-16192" y="189549"/>
            <a:ext cx="5257800" cy="478790"/>
          </a:xfrm>
        </p:spPr>
        <p:txBody>
          <a:bodyPr/>
          <a:lstStyle/>
          <a:p>
            <a:r>
              <a:rPr lang="en-US" altLang="zh-CN" sz="3200" dirty="0">
                <a:sym typeface="+mn-ea"/>
              </a:rPr>
              <a:t>3</a:t>
            </a:r>
            <a:r>
              <a:rPr lang="en-US" altLang="zh-CN" sz="3200" dirty="0" smtClean="0">
                <a:sym typeface="+mn-ea"/>
              </a:rPr>
              <a:t>.2  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单周期控制器设计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8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00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140" y="1172946"/>
            <a:ext cx="8458674" cy="5568422"/>
          </a:xfrm>
          <a:prstGeom prst="rect">
            <a:avLst/>
          </a:prstGeom>
        </p:spPr>
      </p:pic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2963" y="760513"/>
            <a:ext cx="7848600" cy="436017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altLang="zh-CN" sz="2000" dirty="0">
                <a:ea typeface="宋体" panose="02010600030101010101" pitchFamily="2" charset="-122"/>
              </a:rPr>
              <a:t>LW</a:t>
            </a:r>
            <a:r>
              <a:rPr lang="zh-CN" altLang="en-US" sz="2000" dirty="0">
                <a:ea typeface="宋体" panose="02010600030101010101" pitchFamily="2" charset="-122"/>
              </a:rPr>
              <a:t>指令执行数据流示意</a:t>
            </a:r>
          </a:p>
        </p:txBody>
      </p:sp>
      <p:cxnSp>
        <p:nvCxnSpPr>
          <p:cNvPr id="14" name="直接连接符 13"/>
          <p:cNvCxnSpPr/>
          <p:nvPr/>
        </p:nvCxnSpPr>
        <p:spPr bwMode="auto">
          <a:xfrm flipV="1">
            <a:off x="1919536" y="1196752"/>
            <a:ext cx="0" cy="295235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>
            <a:off x="2495600" y="1484784"/>
            <a:ext cx="1080120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3575720" y="1484784"/>
            <a:ext cx="648072" cy="28803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>
            <a:off x="4223792" y="1772816"/>
            <a:ext cx="2016224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6240016" y="1484784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/>
          <p:nvPr/>
        </p:nvCxnSpPr>
        <p:spPr bwMode="auto">
          <a:xfrm>
            <a:off x="6240016" y="1484784"/>
            <a:ext cx="2160240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>
            <a:off x="8400256" y="1481252"/>
            <a:ext cx="504056" cy="291565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>
            <a:off x="1919536" y="1196752"/>
            <a:ext cx="6984776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/>
          <p:nvPr/>
        </p:nvCxnSpPr>
        <p:spPr bwMode="auto">
          <a:xfrm flipV="1">
            <a:off x="2495600" y="1481251"/>
            <a:ext cx="0" cy="251192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1610" name="直接连接符 281609"/>
          <p:cNvCxnSpPr/>
          <p:nvPr/>
        </p:nvCxnSpPr>
        <p:spPr bwMode="auto">
          <a:xfrm>
            <a:off x="8904312" y="1196752"/>
            <a:ext cx="0" cy="576064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/>
          <p:cNvCxnSpPr/>
          <p:nvPr/>
        </p:nvCxnSpPr>
        <p:spPr bwMode="auto">
          <a:xfrm>
            <a:off x="1911986" y="4149104"/>
            <a:ext cx="223574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 flipV="1">
            <a:off x="10272464" y="5157193"/>
            <a:ext cx="0" cy="144016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直接连接符 71"/>
          <p:cNvCxnSpPr/>
          <p:nvPr/>
        </p:nvCxnSpPr>
        <p:spPr bwMode="auto">
          <a:xfrm>
            <a:off x="4655840" y="6669360"/>
            <a:ext cx="5616624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接连接符 75"/>
          <p:cNvCxnSpPr/>
          <p:nvPr/>
        </p:nvCxnSpPr>
        <p:spPr bwMode="auto">
          <a:xfrm flipV="1">
            <a:off x="4655840" y="5341392"/>
            <a:ext cx="0" cy="132796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接连接符 77"/>
          <p:cNvCxnSpPr/>
          <p:nvPr/>
        </p:nvCxnSpPr>
        <p:spPr bwMode="auto">
          <a:xfrm flipV="1">
            <a:off x="4655840" y="5157192"/>
            <a:ext cx="216024" cy="216024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5" name="组合 14"/>
          <p:cNvGrpSpPr/>
          <p:nvPr/>
        </p:nvGrpSpPr>
        <p:grpSpPr>
          <a:xfrm>
            <a:off x="2423592" y="4076104"/>
            <a:ext cx="1584176" cy="577032"/>
            <a:chOff x="899592" y="4076104"/>
            <a:chExt cx="1584176" cy="577032"/>
          </a:xfrm>
        </p:grpSpPr>
        <p:cxnSp>
          <p:nvCxnSpPr>
            <p:cNvPr id="29" name="直接连接符 28"/>
            <p:cNvCxnSpPr/>
            <p:nvPr/>
          </p:nvCxnSpPr>
          <p:spPr bwMode="auto">
            <a:xfrm>
              <a:off x="899592" y="4077072"/>
              <a:ext cx="288032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>
              <a:off x="1187624" y="4076104"/>
              <a:ext cx="1296144" cy="577032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" name="组合 15"/>
          <p:cNvGrpSpPr/>
          <p:nvPr/>
        </p:nvGrpSpPr>
        <p:grpSpPr>
          <a:xfrm>
            <a:off x="4007768" y="3968280"/>
            <a:ext cx="3168352" cy="1909531"/>
            <a:chOff x="2483768" y="3968279"/>
            <a:chExt cx="3168352" cy="1909531"/>
          </a:xfrm>
        </p:grpSpPr>
        <p:cxnSp>
          <p:nvCxnSpPr>
            <p:cNvPr id="281616" name="直接连接符 281615"/>
            <p:cNvCxnSpPr/>
            <p:nvPr/>
          </p:nvCxnSpPr>
          <p:spPr bwMode="auto">
            <a:xfrm>
              <a:off x="4644008" y="4293096"/>
              <a:ext cx="1008112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2483768" y="4653136"/>
              <a:ext cx="0" cy="1224674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 flipH="1">
              <a:off x="2483768" y="5877810"/>
              <a:ext cx="2533688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 flipV="1">
              <a:off x="5017455" y="5301208"/>
              <a:ext cx="0" cy="576602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 flipV="1">
              <a:off x="5004048" y="5157192"/>
              <a:ext cx="648072" cy="14401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2483768" y="3993171"/>
              <a:ext cx="0" cy="659965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2483768" y="3968279"/>
              <a:ext cx="864096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3347864" y="3968279"/>
              <a:ext cx="1224136" cy="324817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" name="组合 23"/>
          <p:cNvGrpSpPr/>
          <p:nvPr/>
        </p:nvGrpSpPr>
        <p:grpSpPr>
          <a:xfrm>
            <a:off x="7176120" y="4279670"/>
            <a:ext cx="3096344" cy="877523"/>
            <a:chOff x="5652120" y="4279669"/>
            <a:chExt cx="3096344" cy="877523"/>
          </a:xfrm>
        </p:grpSpPr>
        <p:cxnSp>
          <p:nvCxnSpPr>
            <p:cNvPr id="67" name="直接连接符 66"/>
            <p:cNvCxnSpPr/>
            <p:nvPr/>
          </p:nvCxnSpPr>
          <p:spPr bwMode="auto">
            <a:xfrm>
              <a:off x="7956376" y="4941168"/>
              <a:ext cx="792088" cy="216024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>
              <a:off x="6408204" y="4869160"/>
              <a:ext cx="468052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 bwMode="auto">
            <a:xfrm>
              <a:off x="6912260" y="4869160"/>
              <a:ext cx="1044116" cy="72008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5652120" y="4279669"/>
              <a:ext cx="756084" cy="589491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 flipV="1">
              <a:off x="5652120" y="4941168"/>
              <a:ext cx="756084" cy="216024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8" name="直接箭头连接符 37"/>
          <p:cNvCxnSpPr/>
          <p:nvPr/>
        </p:nvCxnSpPr>
        <p:spPr bwMode="auto">
          <a:xfrm>
            <a:off x="4026090" y="4941168"/>
            <a:ext cx="413727" cy="0"/>
          </a:xfrm>
          <a:prstGeom prst="straightConnector1">
            <a:avLst/>
          </a:prstGeom>
          <a:noFill/>
          <a:ln w="285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-16192" y="189549"/>
            <a:ext cx="5257800" cy="478790"/>
          </a:xfrm>
        </p:spPr>
        <p:txBody>
          <a:bodyPr/>
          <a:lstStyle/>
          <a:p>
            <a:r>
              <a:rPr lang="en-US" altLang="zh-CN" sz="3200" dirty="0">
                <a:sym typeface="+mn-ea"/>
              </a:rPr>
              <a:t>3</a:t>
            </a:r>
            <a:r>
              <a:rPr lang="en-US" altLang="zh-CN" sz="3200" dirty="0" smtClean="0">
                <a:sym typeface="+mn-ea"/>
              </a:rPr>
              <a:t>.2  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单周期控制器设计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8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7568" y="836712"/>
            <a:ext cx="7848600" cy="2051844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dirty="0" smtClean="0">
                <a:ea typeface="宋体" panose="02010600030101010101" pitchFamily="2" charset="-122"/>
              </a:rPr>
              <a:t>MIPS</a:t>
            </a:r>
            <a:r>
              <a:rPr lang="zh-CN" altLang="en-US" dirty="0" smtClean="0">
                <a:ea typeface="宋体" panose="02010600030101010101" pitchFamily="2" charset="-122"/>
              </a:rPr>
              <a:t>数据通路（扩展实现跳转指令 </a:t>
            </a:r>
            <a:r>
              <a:rPr lang="en-US" altLang="zh-CN" dirty="0" smtClean="0">
                <a:ea typeface="宋体" panose="02010600030101010101" pitchFamily="2" charset="-122"/>
              </a:rPr>
              <a:t>j 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en-US" altLang="zh-CN" dirty="0" smtClean="0">
                <a:ea typeface="宋体" panose="02010600030101010101" pitchFamily="2" charset="-122"/>
              </a:rPr>
              <a:t>j add26   </a:t>
            </a:r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zh-CN" altLang="en-US" dirty="0" smtClean="0">
                <a:ea typeface="宋体" panose="02010600030101010101" pitchFamily="2" charset="-122"/>
              </a:rPr>
              <a:t>功能描述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>
              <a:lnSpc>
                <a:spcPct val="130000"/>
              </a:lnSpc>
              <a:spcAft>
                <a:spcPts val="0"/>
              </a:spcAft>
            </a:pPr>
            <a:r>
              <a:rPr lang="en-US" altLang="zh-CN" dirty="0" smtClean="0">
                <a:ea typeface="宋体" panose="02010600030101010101" pitchFamily="2" charset="-122"/>
              </a:rPr>
              <a:t> PC</a:t>
            </a:r>
            <a:r>
              <a:rPr lang="en-US" altLang="zh-CN" dirty="0" smtClean="0">
                <a:ea typeface="宋体" panose="02010600030101010101" pitchFamily="2" charset="-122"/>
                <a:sym typeface="Wingdings" panose="05000000000000000000" pitchFamily="2" charset="2"/>
              </a:rPr>
              <a:t>  PC+4 [31:28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]</a:t>
            </a:r>
            <a:r>
              <a:rPr lang="en-US" altLang="zh-CN" dirty="0" smtClean="0"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||</a:t>
            </a:r>
            <a:r>
              <a:rPr lang="en-US" altLang="zh-CN" dirty="0" smtClean="0">
                <a:ea typeface="宋体" panose="02010600030101010101" pitchFamily="2" charset="-122"/>
                <a:sym typeface="Wingdings" panose="05000000000000000000" pitchFamily="2" charset="2"/>
              </a:rPr>
              <a:t> add26&lt;&lt;2</a:t>
            </a:r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zh-CN" altLang="en-US" dirty="0" smtClean="0">
                <a:ea typeface="宋体" panose="02010600030101010101" pitchFamily="2" charset="-122"/>
                <a:sym typeface="Wingdings" panose="05000000000000000000" pitchFamily="2" charset="2"/>
              </a:rPr>
              <a:t>功能部件：</a:t>
            </a:r>
            <a:r>
              <a:rPr lang="en-US" altLang="zh-CN" dirty="0" smtClean="0">
                <a:ea typeface="宋体" panose="02010600030101010101" pitchFamily="2" charset="-122"/>
                <a:sym typeface="Wingdings" panose="05000000000000000000" pitchFamily="2" charset="2"/>
              </a:rPr>
              <a:t>Adder</a:t>
            </a:r>
            <a:r>
              <a:rPr lang="zh-CN" altLang="en-US" dirty="0" smtClean="0">
                <a:ea typeface="宋体" panose="02010600030101010101" pitchFamily="2" charset="-122"/>
                <a:sym typeface="Wingdings" panose="05000000000000000000" pitchFamily="2" charset="2"/>
              </a:rPr>
              <a:t>，移位器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pic>
        <p:nvPicPr>
          <p:cNvPr id="282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816" y="1352701"/>
            <a:ext cx="5184576" cy="57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96008" y="3158238"/>
          <a:ext cx="9036497" cy="2719035"/>
        </p:xfrm>
        <a:graphic>
          <a:graphicData uri="http://schemas.openxmlformats.org/drawingml/2006/table">
            <a:tbl>
              <a:tblPr/>
              <a:tblGrid>
                <a:gridCol w="604371"/>
                <a:gridCol w="426969"/>
                <a:gridCol w="300301"/>
                <a:gridCol w="720080"/>
                <a:gridCol w="402847"/>
                <a:gridCol w="569291"/>
                <a:gridCol w="498130"/>
                <a:gridCol w="640453"/>
                <a:gridCol w="640453"/>
                <a:gridCol w="711614"/>
                <a:gridCol w="640453"/>
                <a:gridCol w="569291"/>
                <a:gridCol w="640453"/>
                <a:gridCol w="640453"/>
                <a:gridCol w="515669"/>
                <a:gridCol w="515669"/>
              </a:tblGrid>
              <a:tr h="41263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/>
                        </a:rPr>
                        <a:t>指令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IM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Register</a:t>
                      </a:r>
                      <a:r>
                        <a:rPr lang="en-US" altLang="zh-CN" sz="1600" b="1" kern="100" baseline="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s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ALU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DM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Sign-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ext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Nadd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  <a:tr h="31883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Reg1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Reg2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Wreg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B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Add.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 smtClean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Wdata</a:t>
                      </a: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  <a:tr h="705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合并</a:t>
                      </a:r>
                      <a:endParaRPr lang="en-US" altLang="zh-CN" sz="1600" b="1" kern="100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r>
                        <a:rPr lang="en-US" sz="1600" b="0" kern="100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 |</a:t>
                      </a: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600" b="0" kern="100" dirty="0" err="1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Na</a:t>
                      </a:r>
                      <a:r>
                        <a:rPr lang="en-US" sz="1600" b="0" kern="100" dirty="0" err="1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dd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PC</a:t>
                      </a:r>
                      <a:endParaRPr lang="en-US" altLang="zh-CN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Rs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err="1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Rt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</a:t>
                      </a:r>
                      <a:r>
                        <a:rPr lang="en-US" sz="1600" b="0" kern="100" baseline="0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 |</a:t>
                      </a:r>
                      <a:r>
                        <a:rPr lang="en-US" sz="1600" b="0" kern="100" baseline="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1600" b="0" kern="100" baseline="0" dirty="0" err="1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Rt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ALU </a:t>
                      </a:r>
                      <a:r>
                        <a:rPr lang="en-US" sz="1600" b="1" kern="100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| </a:t>
                      </a: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DM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Rdata1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Rdata2 </a:t>
                      </a:r>
                      <a:r>
                        <a:rPr lang="en-US" sz="1600" b="0" kern="100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| </a:t>
                      </a: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Sign-</a:t>
                      </a:r>
                      <a:r>
                        <a:rPr lang="en-US" sz="1600" b="0" kern="100" dirty="0" err="1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ext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ALU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Rdata2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imm16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Adder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Shift</a:t>
                      </a: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03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J</a:t>
                      </a:r>
                      <a:r>
                        <a:rPr lang="zh-CN" altLang="en-US" sz="1600" b="1" kern="1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指令</a:t>
                      </a:r>
                      <a:endParaRPr lang="en-US" altLang="zh-CN" sz="1600" b="1" kern="100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56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600" b="1" kern="100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0" kern="100" dirty="0">
                        <a:solidFill>
                          <a:srgbClr val="0000CC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2855640" y="3861048"/>
            <a:ext cx="5320802" cy="2736304"/>
            <a:chOff x="1331640" y="3933056"/>
            <a:chExt cx="5320802" cy="2736304"/>
          </a:xfrm>
        </p:grpSpPr>
        <p:sp>
          <p:nvSpPr>
            <p:cNvPr id="2" name="椭圆 1"/>
            <p:cNvSpPr/>
            <p:nvPr/>
          </p:nvSpPr>
          <p:spPr bwMode="auto">
            <a:xfrm>
              <a:off x="1331640" y="3933056"/>
              <a:ext cx="864096" cy="1296144"/>
            </a:xfrm>
            <a:prstGeom prst="ellipse">
              <a:avLst/>
            </a:prstGeom>
            <a:solidFill>
              <a:srgbClr val="FFFF99">
                <a:alpha val="40000"/>
              </a:srgbClr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3500" tIns="25400" rIns="63500" bIns="25400" numCol="1" rtlCol="0" anchor="t" anchorCtr="0" compatLnSpc="1">
              <a:noAutofit/>
            </a:bodyPr>
            <a:lstStyle/>
            <a:p>
              <a:pPr marL="668655" indent="-193675"/>
              <a:endParaRPr lang="zh-CN" altLang="en-US"/>
            </a:p>
          </p:txBody>
        </p:sp>
        <p:cxnSp>
          <p:nvCxnSpPr>
            <p:cNvPr id="4" name="直接箭头连接符 3"/>
            <p:cNvCxnSpPr/>
            <p:nvPr/>
          </p:nvCxnSpPr>
          <p:spPr bwMode="auto">
            <a:xfrm>
              <a:off x="2051720" y="5085184"/>
              <a:ext cx="1080120" cy="1080120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" name="文本框 6"/>
            <p:cNvSpPr txBox="1"/>
            <p:nvPr/>
          </p:nvSpPr>
          <p:spPr>
            <a:xfrm>
              <a:off x="3124050" y="6106129"/>
              <a:ext cx="3528392" cy="563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b="0" dirty="0" smtClean="0">
                  <a:solidFill>
                    <a:srgbClr val="0000CC"/>
                  </a:solidFill>
                </a:rPr>
                <a:t>PC</a:t>
              </a:r>
              <a:r>
                <a:rPr lang="zh-CN" altLang="en-US" b="0" dirty="0" smtClean="0">
                  <a:solidFill>
                    <a:srgbClr val="0000CC"/>
                  </a:solidFill>
                </a:rPr>
                <a:t>输入数据源又多了一个选择，增加一个二选一</a:t>
              </a:r>
              <a:r>
                <a:rPr lang="en-US" altLang="zh-CN" b="0" dirty="0" smtClean="0">
                  <a:solidFill>
                    <a:srgbClr val="0000CC"/>
                  </a:solidFill>
                </a:rPr>
                <a:t>MUX</a:t>
              </a:r>
              <a:endParaRPr lang="zh-CN" altLang="en-US" b="0" dirty="0">
                <a:solidFill>
                  <a:srgbClr val="0000CC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207568" y="4711556"/>
            <a:ext cx="1584176" cy="30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Arial Narrow" panose="020B0606020202030204" pitchFamily="34" charset="0"/>
              </a:rPr>
              <a:t>PC     4   </a:t>
            </a:r>
            <a:r>
              <a:rPr lang="en-US" altLang="zh-CN" sz="1600" b="0" dirty="0" err="1">
                <a:solidFill>
                  <a:srgbClr val="FF0000"/>
                </a:solidFill>
                <a:latin typeface="Arial Narrow" panose="020B0606020202030204" pitchFamily="34" charset="0"/>
              </a:rPr>
              <a:t>jumpadd</a:t>
            </a:r>
            <a:endParaRPr lang="zh-CN" altLang="en-US" sz="16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-16192" y="189549"/>
            <a:ext cx="5257800" cy="478790"/>
          </a:xfrm>
        </p:spPr>
        <p:txBody>
          <a:bodyPr/>
          <a:lstStyle/>
          <a:p>
            <a:r>
              <a:rPr lang="en-US" altLang="zh-CN" sz="3200" dirty="0">
                <a:sym typeface="+mn-ea"/>
              </a:rPr>
              <a:t>3</a:t>
            </a:r>
            <a:r>
              <a:rPr lang="en-US" altLang="zh-CN" sz="3200" dirty="0" smtClean="0">
                <a:sym typeface="+mn-ea"/>
              </a:rPr>
              <a:t>.2  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单周期控制器设计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6690"/>
            <a:ext cx="10523220" cy="478790"/>
          </a:xfrm>
        </p:spPr>
        <p:txBody>
          <a:bodyPr wrap="square"/>
          <a:lstStyle/>
          <a:p>
            <a:r>
              <a:rPr lang="en-US" altLang="zh-CN" sz="3200" dirty="0"/>
              <a:t>3</a:t>
            </a:r>
            <a:r>
              <a:rPr lang="en-US" altLang="zh-CN" sz="3200" dirty="0" smtClean="0"/>
              <a:t>.2  </a:t>
            </a:r>
            <a:r>
              <a:rPr lang="zh-CN" altLang="en-US" sz="3200" dirty="0" smtClean="0"/>
              <a:t>单周期控制器设计（包含跳转指令的数据通路）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980728"/>
            <a:ext cx="8238672" cy="5760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376" y="764704"/>
            <a:ext cx="10945216" cy="4959516"/>
          </a:xfrm>
          <a:noFill/>
        </p:spPr>
        <p:txBody>
          <a:bodyPr vert="horz" wrap="square" lIns="63500" tIns="133200" rIns="63500" bIns="133200" numCol="1" anchor="t" anchorCtr="0" compatLnSpc="1">
            <a:spAutoFit/>
          </a:bodyPr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CPU</a:t>
            </a:r>
            <a:r>
              <a:rPr lang="zh-CN" altLang="en-US" sz="2800" dirty="0">
                <a:ea typeface="宋体" panose="02010600030101010101" pitchFamily="2" charset="-122"/>
              </a:rPr>
              <a:t>的组成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zh-CN" altLang="en-US" dirty="0">
                <a:ea typeface="宋体" panose="02010600030101010101" pitchFamily="2" charset="-122"/>
              </a:rPr>
              <a:t>执行单元（数据通路，</a:t>
            </a:r>
            <a:r>
              <a:rPr lang="en-US" altLang="zh-CN" dirty="0" err="1">
                <a:ea typeface="宋体" panose="02010600030101010101" pitchFamily="2" charset="-122"/>
              </a:rPr>
              <a:t>datapath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dirty="0">
                <a:ea typeface="宋体" panose="02010600030101010101" pitchFamily="2" charset="-122"/>
              </a:rPr>
              <a:t>运算单元：算术逻辑运算单元（</a:t>
            </a:r>
            <a:r>
              <a:rPr lang="en-US" altLang="zh-CN" sz="2000" dirty="0">
                <a:ea typeface="宋体" panose="02010600030101010101" pitchFamily="2" charset="-122"/>
              </a:rPr>
              <a:t>ALU</a:t>
            </a:r>
            <a:r>
              <a:rPr lang="zh-CN" altLang="en-US" sz="2000" dirty="0">
                <a:ea typeface="宋体" panose="02010600030101010101" pitchFamily="2" charset="-122"/>
              </a:rPr>
              <a:t>）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dirty="0">
                <a:ea typeface="宋体" panose="02010600030101010101" pitchFamily="2" charset="-122"/>
              </a:rPr>
              <a:t>寄存器：通用寄存器组（</a:t>
            </a:r>
            <a:r>
              <a:rPr lang="en-US" altLang="zh-CN" sz="2000" dirty="0">
                <a:ea typeface="宋体" panose="02010600030101010101" pitchFamily="2" charset="-122"/>
              </a:rPr>
              <a:t>GPRs</a:t>
            </a:r>
            <a:r>
              <a:rPr lang="zh-CN" altLang="en-US" sz="2000" dirty="0">
                <a:ea typeface="宋体" panose="02010600030101010101" pitchFamily="2" charset="-122"/>
              </a:rPr>
              <a:t>），标志寄存器（</a:t>
            </a:r>
            <a:r>
              <a:rPr lang="en-US" altLang="zh-CN" sz="2000" dirty="0">
                <a:ea typeface="宋体" panose="02010600030101010101" pitchFamily="2" charset="-122"/>
              </a:rPr>
              <a:t>FR</a:t>
            </a:r>
            <a:r>
              <a:rPr lang="zh-CN" altLang="en-US" sz="2000" dirty="0">
                <a:ea typeface="宋体" panose="02010600030101010101" pitchFamily="2" charset="-122"/>
              </a:rPr>
              <a:t>，又称程序状态字</a:t>
            </a:r>
            <a:r>
              <a:rPr lang="en-US" altLang="zh-CN" sz="2000" dirty="0">
                <a:ea typeface="宋体" panose="02010600030101010101" pitchFamily="2" charset="-122"/>
              </a:rPr>
              <a:t>PSW</a:t>
            </a:r>
            <a:r>
              <a:rPr lang="zh-CN" altLang="en-US" sz="2000" dirty="0">
                <a:ea typeface="宋体" panose="02010600030101010101" pitchFamily="2" charset="-122"/>
              </a:rPr>
              <a:t>），临时寄存器（</a:t>
            </a:r>
            <a:r>
              <a:rPr lang="en-US" altLang="zh-CN" sz="2000" dirty="0" smtClean="0">
                <a:ea typeface="宋体" panose="02010600030101010101" pitchFamily="2" charset="-122"/>
              </a:rPr>
              <a:t>TR</a:t>
            </a:r>
            <a:r>
              <a:rPr lang="zh-CN" altLang="en-US" sz="2000" dirty="0" smtClean="0">
                <a:ea typeface="宋体" panose="02010600030101010101" pitchFamily="2" charset="-122"/>
              </a:rPr>
              <a:t>，</a:t>
            </a:r>
            <a:r>
              <a:rPr lang="en-US" altLang="zh-CN" sz="2000" dirty="0" smtClean="0">
                <a:ea typeface="宋体" panose="02010600030101010101" pitchFamily="2" charset="-122"/>
              </a:rPr>
              <a:t>Ho</a:t>
            </a:r>
            <a:r>
              <a:rPr lang="zh-CN" altLang="en-US" sz="2000" dirty="0" smtClean="0">
                <a:ea typeface="宋体" panose="02010600030101010101" pitchFamily="2" charset="-122"/>
              </a:rPr>
              <a:t>，</a:t>
            </a:r>
            <a:r>
              <a:rPr lang="en-US" altLang="zh-CN" sz="2000" dirty="0" smtClean="0">
                <a:ea typeface="宋体" panose="02010600030101010101" pitchFamily="2" charset="-122"/>
              </a:rPr>
              <a:t>Lo</a:t>
            </a:r>
            <a:r>
              <a:rPr lang="zh-CN" altLang="en-US" sz="2000" dirty="0" smtClean="0">
                <a:ea typeface="宋体" panose="02010600030101010101" pitchFamily="2" charset="-122"/>
              </a:rPr>
              <a:t>等）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dirty="0">
                <a:ea typeface="宋体" panose="02010600030101010101" pitchFamily="2" charset="-122"/>
              </a:rPr>
              <a:t>数据存储器、</a:t>
            </a:r>
            <a:r>
              <a:rPr lang="en-US" altLang="zh-CN" sz="2000" dirty="0">
                <a:ea typeface="宋体" panose="02010600030101010101" pitchFamily="2" charset="-122"/>
              </a:rPr>
              <a:t>MUX</a:t>
            </a:r>
            <a:r>
              <a:rPr lang="zh-CN" altLang="en-US" sz="2000" dirty="0">
                <a:ea typeface="宋体" panose="02010600030101010101" pitchFamily="2" charset="-122"/>
              </a:rPr>
              <a:t>、移位器、</a:t>
            </a:r>
            <a:r>
              <a:rPr lang="zh-CN" altLang="en-US" sz="2000" dirty="0" smtClean="0">
                <a:ea typeface="宋体" panose="02010600030101010101" pitchFamily="2" charset="-122"/>
              </a:rPr>
              <a:t>比较器等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zh-CN" altLang="en-US" dirty="0">
                <a:ea typeface="宋体" panose="02010600030101010101" pitchFamily="2" charset="-122"/>
              </a:rPr>
              <a:t>控制单元（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控制器，</a:t>
            </a:r>
            <a:r>
              <a:rPr lang="en-US" altLang="zh-CN" dirty="0">
                <a:ea typeface="宋体" panose="02010600030101010101" pitchFamily="2" charset="-122"/>
              </a:rPr>
              <a:t>control</a:t>
            </a:r>
            <a:r>
              <a:rPr lang="zh-CN" altLang="en-US" dirty="0">
                <a:ea typeface="宋体" panose="02010600030101010101" pitchFamily="2" charset="-122"/>
              </a:rPr>
              <a:t>）：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dirty="0">
                <a:ea typeface="宋体" panose="02010600030101010101" pitchFamily="2" charset="-122"/>
              </a:rPr>
              <a:t>指令地址部件：程序计数器（</a:t>
            </a:r>
            <a:r>
              <a:rPr lang="en-US" altLang="zh-CN" sz="2000" dirty="0">
                <a:ea typeface="宋体" panose="02010600030101010101" pitchFamily="2" charset="-122"/>
              </a:rPr>
              <a:t>PC</a:t>
            </a:r>
            <a:r>
              <a:rPr lang="zh-CN" altLang="en-US" sz="2000" dirty="0">
                <a:ea typeface="宋体" panose="02010600030101010101" pitchFamily="2" charset="-122"/>
              </a:rPr>
              <a:t> － </a:t>
            </a:r>
            <a:r>
              <a:rPr lang="en-US" altLang="zh-CN" sz="2000" dirty="0">
                <a:ea typeface="宋体" panose="02010600030101010101" pitchFamily="2" charset="-122"/>
              </a:rPr>
              <a:t>Program Counter</a:t>
            </a:r>
            <a:r>
              <a:rPr lang="zh-CN" altLang="en-US" sz="2000" dirty="0">
                <a:ea typeface="宋体" panose="02010600030101010101" pitchFamily="2" charset="-122"/>
              </a:rPr>
              <a:t>）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dirty="0">
                <a:ea typeface="宋体" panose="02010600030101010101" pitchFamily="2" charset="-122"/>
              </a:rPr>
              <a:t>指令寄存部件：指令寄存器（</a:t>
            </a:r>
            <a:r>
              <a:rPr lang="en-US" altLang="zh-CN" sz="2000" dirty="0">
                <a:ea typeface="宋体" panose="02010600030101010101" pitchFamily="2" charset="-122"/>
              </a:rPr>
              <a:t>IR</a:t>
            </a:r>
            <a:r>
              <a:rPr lang="zh-CN" altLang="en-US" sz="2000" dirty="0">
                <a:ea typeface="宋体" panose="02010600030101010101" pitchFamily="2" charset="-122"/>
              </a:rPr>
              <a:t> － </a:t>
            </a:r>
            <a:r>
              <a:rPr lang="en-US" altLang="zh-CN" sz="2000" dirty="0">
                <a:ea typeface="宋体" panose="02010600030101010101" pitchFamily="2" charset="-122"/>
              </a:rPr>
              <a:t>Instruction Register</a:t>
            </a:r>
            <a:r>
              <a:rPr lang="zh-CN" altLang="en-US" sz="2000" dirty="0">
                <a:ea typeface="宋体" panose="02010600030101010101" pitchFamily="2" charset="-122"/>
              </a:rPr>
              <a:t>）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dirty="0">
                <a:ea typeface="宋体" panose="02010600030101010101" pitchFamily="2" charset="-122"/>
              </a:rPr>
              <a:t>译码部件：指令译码器（</a:t>
            </a:r>
            <a:r>
              <a:rPr lang="en-US" altLang="zh-CN" sz="2000" dirty="0">
                <a:ea typeface="宋体" panose="02010600030101010101" pitchFamily="2" charset="-122"/>
              </a:rPr>
              <a:t>ID</a:t>
            </a:r>
            <a:r>
              <a:rPr lang="zh-CN" altLang="en-US" sz="2000" dirty="0">
                <a:ea typeface="宋体" panose="02010600030101010101" pitchFamily="2" charset="-122"/>
              </a:rPr>
              <a:t> － </a:t>
            </a:r>
            <a:r>
              <a:rPr lang="en-US" altLang="zh-CN" sz="2000" dirty="0">
                <a:ea typeface="宋体" panose="02010600030101010101" pitchFamily="2" charset="-122"/>
              </a:rPr>
              <a:t>Instruction Decoder</a:t>
            </a:r>
            <a:r>
              <a:rPr lang="zh-CN" altLang="en-US" sz="2000" dirty="0">
                <a:ea typeface="宋体" panose="02010600030101010101" pitchFamily="2" charset="-122"/>
              </a:rPr>
              <a:t>）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dirty="0" smtClean="0">
                <a:ea typeface="宋体" panose="02010600030101010101" pitchFamily="2" charset="-122"/>
              </a:rPr>
              <a:t>时序</a:t>
            </a:r>
            <a:r>
              <a:rPr lang="zh-CN" altLang="en-US" sz="2000" dirty="0">
                <a:ea typeface="宋体" panose="02010600030101010101" pitchFamily="2" charset="-122"/>
              </a:rPr>
              <a:t>部件：</a:t>
            </a:r>
            <a:r>
              <a:rPr lang="zh-CN" altLang="en-US" sz="2000" dirty="0" smtClean="0">
                <a:ea typeface="宋体" panose="02010600030101010101" pitchFamily="2" charset="-122"/>
              </a:rPr>
              <a:t>产生时钟信号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09" y="169843"/>
            <a:ext cx="5257800" cy="478790"/>
          </a:xfrm>
        </p:spPr>
        <p:txBody>
          <a:bodyPr/>
          <a:lstStyle/>
          <a:p>
            <a:r>
              <a:rPr lang="en-US" altLang="zh-CN" sz="3200" dirty="0"/>
              <a:t>1</a:t>
            </a:r>
            <a:r>
              <a:rPr lang="en-US" altLang="zh-CN" sz="3200" dirty="0" smtClean="0"/>
              <a:t>.1  </a:t>
            </a:r>
            <a:r>
              <a:rPr lang="en-US" altLang="zh-CN" sz="3200" dirty="0"/>
              <a:t>CPU</a:t>
            </a:r>
            <a:r>
              <a:rPr lang="zh-CN" altLang="en-US" sz="3200" dirty="0"/>
              <a:t>的功能与组成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360" y="668387"/>
            <a:ext cx="11305256" cy="5698180"/>
          </a:xfrm>
          <a:noFill/>
        </p:spPr>
        <p:txBody>
          <a:bodyPr vert="horz" wrap="square" lIns="63500" tIns="133200" rIns="63500" bIns="133200" numCol="1" anchor="t" anchorCtr="0" compatLnSpc="1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数据通路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指令执行过程中，指令数据流所经过的部件和路径总称，用以实现数据的传送、处理和存储等功能，是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指令的执行部件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CPU</a:t>
            </a:r>
            <a:r>
              <a:rPr lang="zh-CN" altLang="en-US" dirty="0">
                <a:ea typeface="宋体" panose="02010600030101010101" pitchFamily="2" charset="-122"/>
              </a:rPr>
              <a:t>指令执行可类比于厨师做菜：先看</a:t>
            </a:r>
            <a:r>
              <a:rPr lang="zh-CN" altLang="en-US" dirty="0" smtClean="0">
                <a:ea typeface="宋体" panose="02010600030101010101" pitchFamily="2" charset="-122"/>
              </a:rPr>
              <a:t>客户订单</a:t>
            </a:r>
            <a:r>
              <a:rPr lang="zh-CN" altLang="en-US" dirty="0">
                <a:ea typeface="宋体" panose="02010600030101010101" pitchFamily="2" charset="-122"/>
              </a:rPr>
              <a:t>（指令），然后配菜，切菜，炒菜，装盘，送菜（存结果），整个过程构成</a:t>
            </a:r>
            <a:r>
              <a:rPr lang="zh-CN" altLang="en-US" dirty="0" smtClean="0">
                <a:ea typeface="宋体" panose="02010600030101010101" pitchFamily="2" charset="-122"/>
              </a:rPr>
              <a:t>了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“</a:t>
            </a:r>
            <a:r>
              <a:rPr lang="en-US" altLang="zh-CN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datapath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”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构成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组合逻辑元件（操作元件）：</a:t>
            </a:r>
            <a:r>
              <a:rPr lang="en-US" altLang="zh-CN" sz="2000" dirty="0">
                <a:ea typeface="宋体" panose="02010600030101010101" pitchFamily="2" charset="-122"/>
              </a:rPr>
              <a:t>ALU</a:t>
            </a:r>
            <a:r>
              <a:rPr lang="zh-CN" altLang="en-US" sz="2000" dirty="0">
                <a:ea typeface="宋体" panose="02010600030101010101" pitchFamily="2" charset="-122"/>
              </a:rPr>
              <a:t>、译码器、移位器、扩展器、多路选择器等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存储元件（状态元件）：存储器、寄存器等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ea typeface="宋体" panose="02010600030101010101" pitchFamily="2" charset="-122"/>
              </a:rPr>
              <a:t>部件间连接方式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总线连接方式（</a:t>
            </a:r>
            <a:r>
              <a:rPr lang="en-US" altLang="zh-CN" sz="2000" dirty="0">
                <a:ea typeface="宋体" panose="02010600030101010101" pitchFamily="2" charset="-122"/>
              </a:rPr>
              <a:t>CPU</a:t>
            </a:r>
            <a:r>
              <a:rPr lang="zh-CN" altLang="en-US" sz="2000" dirty="0">
                <a:ea typeface="宋体" panose="02010600030101010101" pitchFamily="2" charset="-122"/>
              </a:rPr>
              <a:t>内部总线）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分散连接方式（</a:t>
            </a:r>
            <a:r>
              <a:rPr lang="en-US" altLang="zh-CN" sz="2000" dirty="0">
                <a:ea typeface="宋体" panose="02010600030101010101" pitchFamily="2" charset="-122"/>
              </a:rPr>
              <a:t>P2P</a:t>
            </a:r>
            <a:r>
              <a:rPr lang="zh-CN" altLang="en-US" sz="2000" dirty="0">
                <a:ea typeface="宋体" panose="02010600030101010101" pitchFamily="2" charset="-122"/>
              </a:rPr>
              <a:t>）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ea typeface="宋体" panose="02010600030101010101" pitchFamily="2" charset="-122"/>
              </a:rPr>
              <a:t>控制器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ea typeface="宋体" panose="02010600030101010101" pitchFamily="2" charset="-122"/>
              </a:rPr>
              <a:t>对指令进行译码并生成指令执行所需的控制信号，以实现对数据通路中各件的功能控制，以及相应路径的开关控制等，是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指令的控制部件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09" y="169843"/>
            <a:ext cx="5257800" cy="478790"/>
          </a:xfrm>
        </p:spPr>
        <p:txBody>
          <a:bodyPr/>
          <a:lstStyle/>
          <a:p>
            <a:r>
              <a:rPr lang="en-US" altLang="zh-CN" sz="3200" dirty="0"/>
              <a:t>1</a:t>
            </a:r>
            <a:r>
              <a:rPr lang="en-US" altLang="zh-CN" sz="3200" dirty="0" smtClean="0"/>
              <a:t>.1  </a:t>
            </a:r>
            <a:r>
              <a:rPr lang="en-US" altLang="zh-CN" sz="3200" dirty="0"/>
              <a:t>CPU</a:t>
            </a:r>
            <a:r>
              <a:rPr lang="zh-CN" altLang="en-US" sz="3200" dirty="0"/>
              <a:t>的功能与组成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368" y="836712"/>
            <a:ext cx="11260504" cy="4744889"/>
          </a:xfrm>
        </p:spPr>
        <p:txBody>
          <a:bodyPr wrap="square"/>
          <a:lstStyle/>
          <a:p>
            <a:r>
              <a:rPr lang="zh-CN" altLang="en-US" dirty="0" smtClean="0"/>
              <a:t>指令功能的形式化描述：</a:t>
            </a:r>
            <a:r>
              <a:rPr lang="en-US" altLang="zh-CN" dirty="0" smtClean="0"/>
              <a:t>RTL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Register </a:t>
            </a:r>
            <a:r>
              <a:rPr lang="en-US" altLang="zh-CN" dirty="0"/>
              <a:t>Transfer </a:t>
            </a:r>
            <a:r>
              <a:rPr lang="en-US" altLang="zh-CN" dirty="0" smtClean="0"/>
              <a:t>Language</a:t>
            </a:r>
            <a:r>
              <a:rPr lang="zh-CN" altLang="en-US" dirty="0" smtClean="0"/>
              <a:t>，寄存器传送语言）</a:t>
            </a:r>
            <a:endParaRPr lang="en-US" altLang="zh-CN" dirty="0" smtClean="0"/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    :  </a:t>
            </a:r>
            <a:r>
              <a:rPr lang="zh-CN" altLang="en-US" dirty="0">
                <a:sym typeface="Wingdings" panose="05000000000000000000" pitchFamily="2" charset="2"/>
              </a:rPr>
              <a:t>数据传送方向；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altLang="zh-CN" dirty="0" smtClean="0">
                <a:sym typeface="Wingdings" panose="05000000000000000000" pitchFamily="2" charset="2"/>
              </a:rPr>
              <a:t> R[a] : </a:t>
            </a:r>
            <a:r>
              <a:rPr lang="zh-CN" altLang="en-US" dirty="0" smtClean="0">
                <a:sym typeface="Wingdings" panose="05000000000000000000" pitchFamily="2" charset="2"/>
              </a:rPr>
              <a:t>寄</a:t>
            </a:r>
            <a:r>
              <a:rPr lang="zh-CN" altLang="en-US" dirty="0">
                <a:sym typeface="Wingdings" panose="05000000000000000000" pitchFamily="2" charset="2"/>
              </a:rPr>
              <a:t>存</a:t>
            </a:r>
            <a:r>
              <a:rPr lang="zh-CN" altLang="en-US" dirty="0" smtClean="0">
                <a:sym typeface="Wingdings" panose="05000000000000000000" pitchFamily="2" charset="2"/>
              </a:rPr>
              <a:t>器 </a:t>
            </a:r>
            <a:r>
              <a:rPr lang="en-US" altLang="zh-CN" dirty="0" smtClean="0">
                <a:sym typeface="Wingdings" panose="05000000000000000000" pitchFamily="2" charset="2"/>
              </a:rPr>
              <a:t>a;</a:t>
            </a:r>
          </a:p>
          <a:p>
            <a:pPr lvl="1"/>
            <a:r>
              <a:rPr lang="en-US" altLang="zh-CN" dirty="0" smtClean="0">
                <a:sym typeface="Wingdings" panose="05000000000000000000" pitchFamily="2" charset="2"/>
              </a:rPr>
              <a:t> M[a] : </a:t>
            </a:r>
            <a:r>
              <a:rPr lang="zh-CN" altLang="en-US" dirty="0" smtClean="0">
                <a:sym typeface="Wingdings" panose="05000000000000000000" pitchFamily="2" charset="2"/>
              </a:rPr>
              <a:t>主存中地址为</a:t>
            </a:r>
            <a:r>
              <a:rPr lang="en-US" altLang="zh-CN" dirty="0" smtClean="0">
                <a:sym typeface="Wingdings" panose="05000000000000000000" pitchFamily="2" charset="2"/>
              </a:rPr>
              <a:t>a</a:t>
            </a:r>
            <a:r>
              <a:rPr lang="zh-CN" altLang="en-US" dirty="0" smtClean="0">
                <a:sym typeface="Wingdings" panose="05000000000000000000" pitchFamily="2" charset="2"/>
              </a:rPr>
              <a:t>的单元；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dirty="0" smtClean="0">
                <a:sym typeface="Wingdings" panose="05000000000000000000" pitchFamily="2" charset="2"/>
              </a:rPr>
              <a:t> PC  </a:t>
            </a:r>
            <a:r>
              <a:rPr lang="zh-CN" altLang="en-US" dirty="0" smtClean="0">
                <a:sym typeface="Wingdings" panose="05000000000000000000" pitchFamily="2" charset="2"/>
              </a:rPr>
              <a:t>：程序计数器 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 f</a:t>
            </a:r>
            <a:r>
              <a:rPr lang="en-US" altLang="zh-CN" dirty="0" smtClean="0">
                <a:sym typeface="Wingdings" panose="05000000000000000000" pitchFamily="2" charset="2"/>
              </a:rPr>
              <a:t>(data) : </a:t>
            </a:r>
            <a:r>
              <a:rPr lang="zh-CN" altLang="en-US" dirty="0" smtClean="0">
                <a:sym typeface="Wingdings" panose="05000000000000000000" pitchFamily="2" charset="2"/>
              </a:rPr>
              <a:t>表示对数据</a:t>
            </a:r>
            <a:r>
              <a:rPr lang="en-US" altLang="zh-CN" dirty="0" smtClean="0">
                <a:sym typeface="Wingdings" panose="05000000000000000000" pitchFamily="2" charset="2"/>
              </a:rPr>
              <a:t>data</a:t>
            </a:r>
            <a:r>
              <a:rPr lang="zh-CN" altLang="en-US" dirty="0" smtClean="0">
                <a:sym typeface="Wingdings" panose="05000000000000000000" pitchFamily="2" charset="2"/>
              </a:rPr>
              <a:t>进行</a:t>
            </a:r>
            <a:r>
              <a:rPr lang="en-US" altLang="zh-CN" dirty="0">
                <a:sym typeface="Wingdings" panose="05000000000000000000" pitchFamily="2" charset="2"/>
              </a:rPr>
              <a:t>f</a:t>
            </a:r>
            <a:r>
              <a:rPr lang="zh-CN" altLang="en-US" dirty="0" smtClean="0">
                <a:sym typeface="Wingdings" panose="05000000000000000000" pitchFamily="2" charset="2"/>
              </a:rPr>
              <a:t>操作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示</a:t>
            </a:r>
            <a:r>
              <a:rPr lang="zh-CN" altLang="en-US" dirty="0" smtClean="0">
                <a:sym typeface="Wingdings" panose="05000000000000000000" pitchFamily="2" charset="2"/>
              </a:rPr>
              <a:t>例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dirty="0" smtClean="0">
                <a:sym typeface="Wingdings" panose="05000000000000000000" pitchFamily="2" charset="2"/>
              </a:rPr>
              <a:t>R[c]  R[a] + R[b]  //  </a:t>
            </a:r>
            <a:r>
              <a:rPr lang="zh-CN" altLang="en-US" dirty="0" smtClean="0">
                <a:sym typeface="Wingdings" panose="05000000000000000000" pitchFamily="2" charset="2"/>
              </a:rPr>
              <a:t>寄存器</a:t>
            </a:r>
            <a:r>
              <a:rPr lang="en-US" altLang="zh-CN" dirty="0" smtClean="0">
                <a:sym typeface="Wingdings" panose="05000000000000000000" pitchFamily="2" charset="2"/>
              </a:rPr>
              <a:t>a</a:t>
            </a:r>
            <a:r>
              <a:rPr lang="zh-CN" altLang="en-US" dirty="0" smtClean="0">
                <a:sym typeface="Wingdings" panose="05000000000000000000" pitchFamily="2" charset="2"/>
              </a:rPr>
              <a:t>加寄存器</a:t>
            </a:r>
            <a:r>
              <a:rPr lang="en-US" altLang="zh-CN" dirty="0" smtClean="0">
                <a:sym typeface="Wingdings" panose="05000000000000000000" pitchFamily="2" charset="2"/>
              </a:rPr>
              <a:t>b</a:t>
            </a:r>
            <a:r>
              <a:rPr lang="zh-CN" altLang="en-US" dirty="0" smtClean="0">
                <a:sym typeface="Wingdings" panose="05000000000000000000" pitchFamily="2" charset="2"/>
              </a:rPr>
              <a:t>的结果送寄存器</a:t>
            </a:r>
            <a:r>
              <a:rPr lang="en-US" altLang="zh-CN" dirty="0" smtClean="0">
                <a:sym typeface="Wingdings" panose="05000000000000000000" pitchFamily="2" charset="2"/>
              </a:rPr>
              <a:t>c</a:t>
            </a:r>
          </a:p>
          <a:p>
            <a:pPr lvl="1"/>
            <a:r>
              <a:rPr lang="en-US" altLang="zh-CN" dirty="0" smtClean="0">
                <a:sym typeface="Wingdings" panose="05000000000000000000" pitchFamily="2" charset="2"/>
              </a:rPr>
              <a:t>R[c]  R[a] </a:t>
            </a:r>
            <a:r>
              <a:rPr lang="en-US" altLang="zh-CN" b="0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op</a:t>
            </a:r>
            <a:r>
              <a:rPr lang="en-US" altLang="zh-CN" dirty="0" smtClean="0">
                <a:sym typeface="Wingdings" panose="05000000000000000000" pitchFamily="2" charset="2"/>
              </a:rPr>
              <a:t> R[b]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//  </a:t>
            </a:r>
            <a:r>
              <a:rPr lang="zh-CN" altLang="en-US" dirty="0">
                <a:sym typeface="Wingdings" panose="05000000000000000000" pitchFamily="2" charset="2"/>
              </a:rPr>
              <a:t>寄存器</a:t>
            </a:r>
            <a:r>
              <a:rPr lang="en-US" altLang="zh-CN" dirty="0" smtClean="0">
                <a:sym typeface="Wingdings" panose="05000000000000000000" pitchFamily="2" charset="2"/>
              </a:rPr>
              <a:t>a</a:t>
            </a:r>
            <a:r>
              <a:rPr lang="zh-CN" altLang="en-US" dirty="0" smtClean="0">
                <a:sym typeface="Wingdings" panose="05000000000000000000" pitchFamily="2" charset="2"/>
              </a:rPr>
              <a:t>与寄存器</a:t>
            </a:r>
            <a:r>
              <a:rPr lang="en-US" altLang="zh-CN" dirty="0" smtClean="0">
                <a:sym typeface="Wingdings" panose="05000000000000000000" pitchFamily="2" charset="2"/>
              </a:rPr>
              <a:t>b</a:t>
            </a:r>
            <a:r>
              <a:rPr lang="zh-CN" altLang="en-US" dirty="0" smtClean="0">
                <a:sym typeface="Wingdings" panose="05000000000000000000" pitchFamily="2" charset="2"/>
              </a:rPr>
              <a:t>进行</a:t>
            </a:r>
            <a:r>
              <a:rPr lang="en-US" altLang="zh-CN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op</a:t>
            </a:r>
            <a:r>
              <a:rPr lang="zh-CN" altLang="en-US" dirty="0" smtClean="0">
                <a:sym typeface="Wingdings" panose="05000000000000000000" pitchFamily="2" charset="2"/>
              </a:rPr>
              <a:t>运算结果</a:t>
            </a:r>
            <a:r>
              <a:rPr lang="zh-CN" altLang="en-US" dirty="0">
                <a:sym typeface="Wingdings" panose="05000000000000000000" pitchFamily="2" charset="2"/>
              </a:rPr>
              <a:t>送寄存器</a:t>
            </a:r>
            <a:r>
              <a:rPr lang="en-US" altLang="zh-CN" dirty="0" smtClean="0">
                <a:sym typeface="Wingdings" panose="05000000000000000000" pitchFamily="2" charset="2"/>
              </a:rPr>
              <a:t>c</a:t>
            </a:r>
          </a:p>
          <a:p>
            <a:pPr lvl="1"/>
            <a:r>
              <a:rPr lang="en-US" altLang="zh-CN" dirty="0" err="1" smtClean="0">
                <a:sym typeface="Wingdings" panose="05000000000000000000" pitchFamily="2" charset="2"/>
              </a:rPr>
              <a:t>Signext</a:t>
            </a:r>
            <a:r>
              <a:rPr lang="en-US" altLang="zh-CN" dirty="0" smtClean="0">
                <a:sym typeface="Wingdings" panose="05000000000000000000" pitchFamily="2" charset="2"/>
              </a:rPr>
              <a:t>(imm16)     </a:t>
            </a:r>
            <a:r>
              <a:rPr lang="zh-CN" altLang="en-US" dirty="0" smtClean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//  </a:t>
            </a:r>
            <a:r>
              <a:rPr lang="zh-CN" altLang="en-US" dirty="0" smtClean="0">
                <a:sym typeface="Wingdings" panose="05000000000000000000" pitchFamily="2" charset="2"/>
              </a:rPr>
              <a:t>对数</a:t>
            </a:r>
            <a:r>
              <a:rPr lang="en-US" altLang="zh-CN" dirty="0" smtClean="0">
                <a:sym typeface="Wingdings" panose="05000000000000000000" pitchFamily="2" charset="2"/>
              </a:rPr>
              <a:t>imm16</a:t>
            </a:r>
            <a:r>
              <a:rPr lang="zh-CN" altLang="en-US" dirty="0" smtClean="0">
                <a:sym typeface="Wingdings" panose="05000000000000000000" pitchFamily="2" charset="2"/>
              </a:rPr>
              <a:t>进行</a:t>
            </a:r>
            <a:r>
              <a:rPr lang="en-US" altLang="zh-CN" dirty="0" err="1" smtClean="0">
                <a:sym typeface="Wingdings" panose="05000000000000000000" pitchFamily="2" charset="2"/>
              </a:rPr>
              <a:t>Signext</a:t>
            </a:r>
            <a:r>
              <a:rPr lang="zh-CN" altLang="en-US" dirty="0" smtClean="0">
                <a:sym typeface="Wingdings" panose="05000000000000000000" pitchFamily="2" charset="2"/>
              </a:rPr>
              <a:t>（符号扩展至</a:t>
            </a:r>
            <a:r>
              <a:rPr lang="en-US" altLang="zh-CN" dirty="0" smtClean="0">
                <a:sym typeface="Wingdings" panose="05000000000000000000" pitchFamily="2" charset="2"/>
              </a:rPr>
              <a:t>32</a:t>
            </a:r>
            <a:r>
              <a:rPr lang="zh-CN" altLang="en-US" dirty="0" smtClean="0">
                <a:sym typeface="Wingdings" panose="05000000000000000000" pitchFamily="2" charset="2"/>
              </a:rPr>
              <a:t>位）运算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dirty="0" smtClean="0">
                <a:sym typeface="Wingdings" panose="05000000000000000000" pitchFamily="2" charset="2"/>
              </a:rPr>
              <a:t>R[a]  M[b]             //  </a:t>
            </a:r>
            <a:r>
              <a:rPr lang="zh-CN" altLang="en-US" dirty="0" smtClean="0">
                <a:sym typeface="Wingdings" panose="05000000000000000000" pitchFamily="2" charset="2"/>
              </a:rPr>
              <a:t>取数操作，读取主存单元</a:t>
            </a:r>
            <a:r>
              <a:rPr lang="en-US" altLang="zh-CN" dirty="0" smtClean="0">
                <a:sym typeface="Wingdings" panose="05000000000000000000" pitchFamily="2" charset="2"/>
              </a:rPr>
              <a:t>b</a:t>
            </a:r>
            <a:r>
              <a:rPr lang="zh-CN" altLang="en-US" dirty="0" smtClean="0">
                <a:sym typeface="Wingdings" panose="05000000000000000000" pitchFamily="2" charset="2"/>
              </a:rPr>
              <a:t>的数据</a:t>
            </a:r>
            <a:r>
              <a:rPr lang="zh-CN" altLang="en-US" dirty="0">
                <a:sym typeface="Wingdings" panose="05000000000000000000" pitchFamily="2" charset="2"/>
              </a:rPr>
              <a:t>传</a:t>
            </a:r>
            <a:r>
              <a:rPr lang="zh-CN" altLang="en-US" dirty="0" smtClean="0">
                <a:sym typeface="Wingdings" panose="05000000000000000000" pitchFamily="2" charset="2"/>
              </a:rPr>
              <a:t>送至寄存器</a:t>
            </a:r>
            <a:r>
              <a:rPr lang="en-US" altLang="zh-CN" dirty="0" smtClean="0">
                <a:sym typeface="Wingdings" panose="05000000000000000000" pitchFamily="2" charset="2"/>
              </a:rPr>
              <a:t>a</a:t>
            </a:r>
          </a:p>
          <a:p>
            <a:pPr lvl="1"/>
            <a:r>
              <a:rPr lang="en-US" altLang="zh-CN" dirty="0" smtClean="0">
                <a:sym typeface="Wingdings" panose="05000000000000000000" pitchFamily="2" charset="2"/>
              </a:rPr>
              <a:t>M[a]  R[b</a:t>
            </a:r>
            <a:r>
              <a:rPr lang="en-US" altLang="zh-CN" dirty="0">
                <a:sym typeface="Wingdings" panose="05000000000000000000" pitchFamily="2" charset="2"/>
              </a:rPr>
              <a:t>]  </a:t>
            </a:r>
            <a:r>
              <a:rPr lang="en-US" altLang="zh-CN" dirty="0" smtClean="0">
                <a:sym typeface="Wingdings" panose="05000000000000000000" pitchFamily="2" charset="2"/>
              </a:rPr>
              <a:t>           </a:t>
            </a:r>
            <a:r>
              <a:rPr lang="en-US" altLang="zh-CN" dirty="0">
                <a:sym typeface="Wingdings" panose="05000000000000000000" pitchFamily="2" charset="2"/>
              </a:rPr>
              <a:t>//  </a:t>
            </a:r>
            <a:r>
              <a:rPr lang="zh-CN" altLang="en-US" dirty="0">
                <a:sym typeface="Wingdings" panose="05000000000000000000" pitchFamily="2" charset="2"/>
              </a:rPr>
              <a:t>存</a:t>
            </a:r>
            <a:r>
              <a:rPr lang="zh-CN" altLang="en-US" dirty="0" smtClean="0">
                <a:sym typeface="Wingdings" panose="05000000000000000000" pitchFamily="2" charset="2"/>
              </a:rPr>
              <a:t>数</a:t>
            </a:r>
            <a:r>
              <a:rPr lang="zh-CN" altLang="en-US" dirty="0">
                <a:sym typeface="Wingdings" panose="05000000000000000000" pitchFamily="2" charset="2"/>
              </a:rPr>
              <a:t>操作</a:t>
            </a:r>
            <a:r>
              <a:rPr lang="zh-CN" altLang="en-US" dirty="0" smtClean="0">
                <a:sym typeface="Wingdings" panose="05000000000000000000" pitchFamily="2" charset="2"/>
              </a:rPr>
              <a:t>，将寄</a:t>
            </a:r>
            <a:r>
              <a:rPr lang="zh-CN" altLang="en-US" dirty="0">
                <a:sym typeface="Wingdings" panose="05000000000000000000" pitchFamily="2" charset="2"/>
              </a:rPr>
              <a:t>存</a:t>
            </a:r>
            <a:r>
              <a:rPr lang="zh-CN" altLang="en-US" dirty="0" smtClean="0">
                <a:sym typeface="Wingdings" panose="05000000000000000000" pitchFamily="2" charset="2"/>
              </a:rPr>
              <a:t>器</a:t>
            </a:r>
            <a:r>
              <a:rPr lang="en-US" altLang="zh-CN" dirty="0" smtClean="0">
                <a:sym typeface="Wingdings" panose="05000000000000000000" pitchFamily="2" charset="2"/>
              </a:rPr>
              <a:t>b</a:t>
            </a:r>
            <a:r>
              <a:rPr lang="zh-CN" altLang="en-US" dirty="0" smtClean="0">
                <a:sym typeface="Wingdings" panose="05000000000000000000" pitchFamily="2" charset="2"/>
              </a:rPr>
              <a:t>中的数据写入主存单元</a:t>
            </a:r>
            <a:r>
              <a:rPr lang="en-US" altLang="zh-CN" dirty="0" smtClean="0">
                <a:sym typeface="Wingdings" panose="05000000000000000000" pitchFamily="2" charset="2"/>
              </a:rPr>
              <a:t>a</a:t>
            </a:r>
            <a:r>
              <a:rPr lang="zh-CN" altLang="en-US" dirty="0" smtClean="0">
                <a:sym typeface="Wingdings" panose="05000000000000000000" pitchFamily="2" charset="2"/>
              </a:rPr>
              <a:t>中</a:t>
            </a:r>
            <a:endParaRPr lang="en-US" altLang="zh-CN" dirty="0" smtClean="0">
              <a:sym typeface="Wingdings" panose="05000000000000000000" pitchFamily="2" charset="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09" y="169843"/>
            <a:ext cx="5257800" cy="478790"/>
          </a:xfrm>
        </p:spPr>
        <p:txBody>
          <a:bodyPr/>
          <a:lstStyle/>
          <a:p>
            <a:r>
              <a:rPr lang="en-US" altLang="zh-CN" sz="3200" dirty="0"/>
              <a:t>1</a:t>
            </a:r>
            <a:r>
              <a:rPr lang="en-US" altLang="zh-CN" sz="3200" dirty="0" smtClean="0"/>
              <a:t>.1  </a:t>
            </a:r>
            <a:r>
              <a:rPr lang="en-US" altLang="zh-CN" sz="3200" dirty="0"/>
              <a:t>CPU</a:t>
            </a:r>
            <a:r>
              <a:rPr lang="zh-CN" altLang="en-US" sz="3200" dirty="0"/>
              <a:t>的功能与组成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8" name="Rectangle 6"/>
          <p:cNvSpPr>
            <a:spLocks noChangeArrowheads="1"/>
          </p:cNvSpPr>
          <p:nvPr/>
        </p:nvSpPr>
        <p:spPr bwMode="auto">
          <a:xfrm>
            <a:off x="3846513" y="1014413"/>
            <a:ext cx="5327650" cy="623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/>
          <a:lstStyle/>
          <a:p>
            <a:pPr>
              <a:lnSpc>
                <a:spcPct val="87000"/>
              </a:lnSpc>
              <a:buNone/>
            </a:pPr>
            <a:r>
              <a:rPr lang="zh-CN" altLang="en-US" sz="2800" dirty="0">
                <a:solidFill>
                  <a:srgbClr val="001ADC"/>
                </a:solidFill>
                <a:latin typeface="+mn-lt"/>
                <a:ea typeface="楷体_GB2312" pitchFamily="49" charset="-122"/>
              </a:rPr>
              <a:t>第六讲  </a:t>
            </a:r>
            <a:r>
              <a:rPr lang="en-US" altLang="zh-CN" sz="2800" dirty="0">
                <a:solidFill>
                  <a:srgbClr val="001ADC"/>
                </a:solidFill>
                <a:latin typeface="+mn-lt"/>
                <a:ea typeface="楷体_GB2312" pitchFamily="49" charset="-122"/>
              </a:rPr>
              <a:t>MIPS</a:t>
            </a:r>
            <a:r>
              <a:rPr lang="zh-CN" altLang="en-US" sz="2800" dirty="0">
                <a:solidFill>
                  <a:srgbClr val="001ADC"/>
                </a:solidFill>
                <a:latin typeface="+mn-lt"/>
                <a:ea typeface="楷体_GB2312" pitchFamily="49" charset="-122"/>
              </a:rPr>
              <a:t>处理器设计</a:t>
            </a:r>
          </a:p>
        </p:txBody>
      </p:sp>
      <p:sp>
        <p:nvSpPr>
          <p:cNvPr id="520199" name="Rectangle 7"/>
          <p:cNvSpPr>
            <a:spLocks noChangeArrowheads="1"/>
          </p:cNvSpPr>
          <p:nvPr/>
        </p:nvSpPr>
        <p:spPr bwMode="auto">
          <a:xfrm>
            <a:off x="3846514" y="1700808"/>
            <a:ext cx="4481735" cy="3862596"/>
          </a:xfrm>
          <a:prstGeom prst="rect">
            <a:avLst/>
          </a:prstGeom>
          <a:noFill/>
          <a:ln w="28575">
            <a:solidFill>
              <a:srgbClr val="05AD01"/>
            </a:solidFill>
            <a:miter lim="800000"/>
          </a:ln>
          <a:effectLst/>
        </p:spPr>
        <p:txBody>
          <a:bodyPr wrap="square" lIns="63500" tIns="182880" rIns="63500" bIns="182880">
            <a:spAutoFit/>
          </a:bodyPr>
          <a:lstStyle/>
          <a:p>
            <a:pPr marL="609600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ea"/>
              <a:buAutoNum type="ea1JpnChsDbPeriod"/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处理器设计概述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处理器的功能与组成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处理器设计的一般方法</a:t>
            </a:r>
          </a:p>
          <a:p>
            <a:pPr marL="609600" indent="-609600">
              <a:lnSpc>
                <a:spcPct val="75000"/>
              </a:lnSpc>
              <a:spcBef>
                <a:spcPts val="1200"/>
              </a:spcBef>
              <a:buClr>
                <a:srgbClr val="FF0000"/>
              </a:buClr>
              <a:buFont typeface="+mj-ea"/>
              <a:buAutoNum type="ea1JpnChsDbPeriod"/>
            </a:pPr>
            <a:r>
              <a:rPr lang="en-US" altLang="zh-CN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MIPS</a:t>
            </a:r>
            <a:r>
              <a:rPr lang="zh-CN" alt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模型机</a:t>
            </a:r>
            <a:endParaRPr lang="en-US" altLang="zh-CN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en-US" altLang="zh-CN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MIPS</a:t>
            </a:r>
            <a:r>
              <a:rPr lang="zh-CN" alt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模型机指令集</a:t>
            </a:r>
            <a:endParaRPr lang="en-US" altLang="zh-CN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en-US" altLang="zh-CN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MIPS</a:t>
            </a:r>
            <a:r>
              <a:rPr lang="zh-CN" alt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模型机数据通路部件</a:t>
            </a:r>
            <a:endParaRPr lang="en-US" altLang="zh-CN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1066800" lvl="1" indent="-609600">
              <a:lnSpc>
                <a:spcPct val="75000"/>
              </a:lnSpc>
              <a:spcBef>
                <a:spcPts val="120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zh-CN" alt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时钟同步方法</a:t>
            </a:r>
          </a:p>
          <a:p>
            <a:pPr marL="609600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ea"/>
              <a:buAutoNum type="ea1JpnChsDbPeriod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MIPS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单周期处理器设计</a:t>
            </a:r>
          </a:p>
          <a:p>
            <a:pPr marL="609600" indent="-609600">
              <a:lnSpc>
                <a:spcPct val="75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+mj-ea"/>
              <a:buAutoNum type="ea1JpnChsDbPeriod"/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流水线及其冒险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207569" y="974156"/>
            <a:ext cx="7488237" cy="2590453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MIPS </a:t>
            </a:r>
            <a:r>
              <a:rPr lang="zh-CN" altLang="en-US" dirty="0">
                <a:ea typeface="宋体" panose="02010600030101010101" pitchFamily="2" charset="-122"/>
              </a:rPr>
              <a:t>指令格式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Op</a:t>
            </a:r>
            <a:r>
              <a:rPr lang="zh-CN" altLang="en-US" dirty="0">
                <a:ea typeface="宋体" panose="02010600030101010101" pitchFamily="2" charset="-122"/>
              </a:rPr>
              <a:t>： </a:t>
            </a:r>
            <a:r>
              <a:rPr lang="en-US" altLang="zh-CN" dirty="0">
                <a:ea typeface="宋体" panose="02010600030101010101" pitchFamily="2" charset="-122"/>
              </a:rPr>
              <a:t>6 bits, </a:t>
            </a:r>
            <a:r>
              <a:rPr lang="en-US" altLang="zh-CN" dirty="0" err="1">
                <a:ea typeface="宋体" panose="02010600030101010101" pitchFamily="2" charset="-122"/>
              </a:rPr>
              <a:t>Opcdoe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Rs: 5 bits, The first register source operand</a:t>
            </a:r>
          </a:p>
          <a:p>
            <a:pPr lvl="1"/>
            <a:r>
              <a:rPr lang="en-US" altLang="zh-CN" dirty="0" err="1">
                <a:ea typeface="宋体" panose="02010600030101010101" pitchFamily="2" charset="-122"/>
              </a:rPr>
              <a:t>Rt</a:t>
            </a:r>
            <a:r>
              <a:rPr lang="en-US" altLang="zh-CN" dirty="0">
                <a:ea typeface="宋体" panose="02010600030101010101" pitchFamily="2" charset="-122"/>
              </a:rPr>
              <a:t>: 5 bits, The second register source operand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Rd: 5 bits, The register destination operand</a:t>
            </a:r>
          </a:p>
          <a:p>
            <a:pPr lvl="1"/>
            <a:r>
              <a:rPr lang="en-US" altLang="zh-CN" dirty="0" err="1">
                <a:ea typeface="宋体" panose="02010600030101010101" pitchFamily="2" charset="-122"/>
              </a:rPr>
              <a:t>Shamt</a:t>
            </a:r>
            <a:r>
              <a:rPr lang="en-US" altLang="zh-CN" dirty="0">
                <a:ea typeface="宋体" panose="02010600030101010101" pitchFamily="2" charset="-122"/>
              </a:rPr>
              <a:t>: 5 bits, Shift amount ( shift instruction)</a:t>
            </a:r>
          </a:p>
          <a:p>
            <a:pPr lvl="1"/>
            <a:r>
              <a:rPr lang="en-US" altLang="zh-CN" dirty="0" err="1">
                <a:ea typeface="宋体" panose="02010600030101010101" pitchFamily="2" charset="-122"/>
              </a:rPr>
              <a:t>Func</a:t>
            </a:r>
            <a:r>
              <a:rPr lang="en-US" altLang="zh-CN" dirty="0">
                <a:ea typeface="宋体" panose="02010600030101010101" pitchFamily="2" charset="-122"/>
              </a:rPr>
              <a:t>: 6 bits, function code ( another </a:t>
            </a:r>
            <a:r>
              <a:rPr lang="en-US" altLang="zh-CN" dirty="0" err="1">
                <a:ea typeface="宋体" panose="02010600030101010101" pitchFamily="2" charset="-122"/>
              </a:rPr>
              <a:t>Opcode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</p:txBody>
      </p:sp>
      <p:graphicFrame>
        <p:nvGraphicFramePr>
          <p:cNvPr id="219142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3215680" y="3501009"/>
          <a:ext cx="6768802" cy="2771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3" name="Visio" r:id="rId4" imgW="7747000" imgH="3175000" progId="Visio.Drawing.11">
                  <p:embed/>
                </p:oleObj>
              </mc:Choice>
              <mc:Fallback>
                <p:oleObj name="Visio" r:id="rId4" imgW="7747000" imgH="3175000" progId="Visio.Drawing.11">
                  <p:embed/>
                  <p:pic>
                    <p:nvPicPr>
                      <p:cNvPr id="0" name="图片 133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80" y="3501009"/>
                        <a:ext cx="6768802" cy="27715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79576" y="4005064"/>
            <a:ext cx="1008112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 smtClean="0"/>
              <a:t>R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79576" y="4941168"/>
            <a:ext cx="1008112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 smtClean="0"/>
              <a:t>I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7568" y="5733256"/>
            <a:ext cx="1008112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 smtClean="0"/>
              <a:t>J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-7330" y="177970"/>
            <a:ext cx="7086600" cy="478790"/>
          </a:xfrm>
        </p:spPr>
        <p:txBody>
          <a:bodyPr/>
          <a:lstStyle/>
          <a:p>
            <a:r>
              <a:rPr lang="en-US" altLang="zh-CN" sz="3200" dirty="0"/>
              <a:t>2</a:t>
            </a:r>
            <a:r>
              <a:rPr lang="en-US" altLang="zh-CN" sz="3200" dirty="0" smtClean="0"/>
              <a:t>.1 MIPS</a:t>
            </a:r>
            <a:r>
              <a:rPr lang="zh-CN" altLang="en-US" sz="3200" dirty="0" smtClean="0"/>
              <a:t>模型机指令集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8|103.9|115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8|103.9|115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c81c9e0-dd2e-4afa-b9ee-63d5e8f65ca4}"/>
</p:tagLst>
</file>

<file path=ppt/theme/theme1.xml><?xml version="1.0" encoding="utf-8"?>
<a:theme xmlns:a="http://schemas.openxmlformats.org/drawingml/2006/main" name="1_CS152-SP98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CS152-SP98">
      <a:majorFont>
        <a:latin typeface="楷体_GB2312"/>
        <a:ea typeface="楷体_GB2312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6F5BD"/>
        </a:solidFill>
        <a:ln w="12700">
          <a:solidFill>
            <a:schemeClr val="tx1"/>
          </a:solidFill>
          <a:miter lim="800000"/>
        </a:ln>
      </a:spPr>
      <a:bodyPr lIns="90487" tIns="44450" rIns="90487" bIns="44450">
        <a:spAutoFit/>
      </a:bodyPr>
      <a:lstStyle>
        <a:defPPr>
          <a:lnSpc>
            <a:spcPct val="100000"/>
          </a:lnSpc>
          <a:buNone/>
          <a:tabLst>
            <a:tab pos="292100" algn="l"/>
          </a:tabLst>
          <a:defRPr dirty="0">
            <a:latin typeface="Courier New" panose="02070309020205020404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panose="020B0604020202020204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buNone/>
          <a:defRPr dirty="0">
            <a:latin typeface="Calibri" panose="020F0502020204030204" pitchFamily="34" charset="0"/>
          </a:defRPr>
        </a:defPPr>
      </a:lstStyle>
    </a:txDef>
  </a:objectDefaults>
  <a:extraClrSchemeLst>
    <a:extraClrScheme>
      <a:clrScheme name="CS152-SP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2-SP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8358</TotalTime>
  <Pages>47</Pages>
  <Words>3760</Words>
  <Application>Microsoft Office PowerPoint</Application>
  <PresentationFormat>自定义</PresentationFormat>
  <Paragraphs>890</Paragraphs>
  <Slides>43</Slides>
  <Notes>19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5" baseType="lpstr">
      <vt:lpstr>1_CS152-SP98</vt:lpstr>
      <vt:lpstr>Visio</vt:lpstr>
      <vt:lpstr>PowerPoint 演示文稿</vt:lpstr>
      <vt:lpstr>PowerPoint 演示文稿</vt:lpstr>
      <vt:lpstr>1.1  CPU的功能与组成</vt:lpstr>
      <vt:lpstr>1.1  CPU的功能与组成</vt:lpstr>
      <vt:lpstr>1.1  CPU的功能与组成</vt:lpstr>
      <vt:lpstr>1.1  CPU的功能与组成</vt:lpstr>
      <vt:lpstr>1.1  CPU的功能与组成</vt:lpstr>
      <vt:lpstr>PowerPoint 演示文稿</vt:lpstr>
      <vt:lpstr>2.1 MIPS模型机指令集</vt:lpstr>
      <vt:lpstr>2.1 MIPS模型机指令集</vt:lpstr>
      <vt:lpstr>2.1 MIPS模型机指令集</vt:lpstr>
      <vt:lpstr>2.1 MIPS模型机指令集</vt:lpstr>
      <vt:lpstr>2.2 数据通路部件</vt:lpstr>
      <vt:lpstr>2.2 数据通路部件</vt:lpstr>
      <vt:lpstr>PowerPoint 演示文稿</vt:lpstr>
      <vt:lpstr>3.1 单周期数据通路设计</vt:lpstr>
      <vt:lpstr>PowerPoint 演示文稿</vt:lpstr>
      <vt:lpstr>3.1  单周期数据通路设计——取指与PC自增</vt:lpstr>
      <vt:lpstr>3.1  单周期数据通路设计——取指与PC自增</vt:lpstr>
      <vt:lpstr>3.1  单周期数据通路设计——R型指令数据通路</vt:lpstr>
      <vt:lpstr>3.1  单周期数据通路设计——R型指令数据通路</vt:lpstr>
      <vt:lpstr>3.1  单周期数据通路设计——LW指令数据通路</vt:lpstr>
      <vt:lpstr>3.1  单周期数据通路设计——LW指令数据通路</vt:lpstr>
      <vt:lpstr>3.1  单周期数据通路设计——SW指令数据通路</vt:lpstr>
      <vt:lpstr>3.1  单周期数据通路设计——SW指令数据通路</vt:lpstr>
      <vt:lpstr>3.1  单周期数据通路设计——R型指令与访存指令通路合并</vt:lpstr>
      <vt:lpstr>3.1  单周期数据通路设计——R型指令与访存指令通路合并</vt:lpstr>
      <vt:lpstr>3.1  MIPS的数据通路设计——Beq指令数据通路</vt:lpstr>
      <vt:lpstr>3.1  MIPS的数据通路设计——Beq指令数据通路</vt:lpstr>
      <vt:lpstr>3.1  单周期数据通路设计</vt:lpstr>
      <vt:lpstr>3.1  单周期数据通路设计</vt:lpstr>
      <vt:lpstr>PowerPoint 演示文稿</vt:lpstr>
      <vt:lpstr>3.2  单周期控制器设计</vt:lpstr>
      <vt:lpstr>PowerPoint 演示文稿</vt:lpstr>
      <vt:lpstr>3.2  单周期控制器设计——模型机数据通路（带控制单元）</vt:lpstr>
      <vt:lpstr>3.2  单周期控制器设计</vt:lpstr>
      <vt:lpstr>PowerPoint 演示文稿</vt:lpstr>
      <vt:lpstr>3.2  单周期控制器设计</vt:lpstr>
      <vt:lpstr>3.2  单周期控制器设计</vt:lpstr>
      <vt:lpstr>3.2  单周期控制器设计</vt:lpstr>
      <vt:lpstr>3.2  单周期控制器设计</vt:lpstr>
      <vt:lpstr>3.2  单周期控制器设计</vt:lpstr>
      <vt:lpstr>3.2  单周期控制器设计（包含跳转指令的数据通路）</vt:lpstr>
    </vt:vector>
  </TitlesOfParts>
  <Company>BUAA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lxd</dc:creator>
  <dc:description>lecture 1</dc:description>
  <cp:lastModifiedBy>zhmx</cp:lastModifiedBy>
  <cp:revision>446</cp:revision>
  <cp:lastPrinted>2021-11-12T05:43:10Z</cp:lastPrinted>
  <dcterms:created xsi:type="dcterms:W3CDTF">1997-08-19T16:58:00Z</dcterms:created>
  <dcterms:modified xsi:type="dcterms:W3CDTF">2021-11-12T05:44:36Z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2052-11.1.0.9995</vt:lpwstr>
  </property>
</Properties>
</file>