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2" r:id="rId1"/>
  </p:sldMasterIdLst>
  <p:notesMasterIdLst>
    <p:notesMasterId r:id="rId47"/>
  </p:notesMasterIdLst>
  <p:handoutMasterIdLst>
    <p:handoutMasterId r:id="rId48"/>
  </p:handoutMasterIdLst>
  <p:sldIdLst>
    <p:sldId id="501" r:id="rId2"/>
    <p:sldId id="502" r:id="rId3"/>
    <p:sldId id="503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528" r:id="rId29"/>
    <p:sldId id="529" r:id="rId30"/>
    <p:sldId id="530" r:id="rId31"/>
    <p:sldId id="531" r:id="rId32"/>
    <p:sldId id="532" r:id="rId33"/>
    <p:sldId id="533" r:id="rId34"/>
    <p:sldId id="534" r:id="rId35"/>
    <p:sldId id="535" r:id="rId36"/>
    <p:sldId id="536" r:id="rId37"/>
    <p:sldId id="537" r:id="rId38"/>
    <p:sldId id="538" r:id="rId39"/>
    <p:sldId id="539" r:id="rId40"/>
    <p:sldId id="540" r:id="rId41"/>
    <p:sldId id="541" r:id="rId42"/>
    <p:sldId id="542" r:id="rId43"/>
    <p:sldId id="556" r:id="rId44"/>
    <p:sldId id="557" r:id="rId45"/>
    <p:sldId id="546" r:id="rId46"/>
  </p:sldIdLst>
  <p:sldSz cx="12192000" cy="6858000"/>
  <p:notesSz cx="10186988" cy="7046913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itchFamily="2" charset="2"/>
      <a:buChar char="Ø"/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itchFamily="2" charset="2"/>
      <a:buChar char="Ø"/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itchFamily="2" charset="2"/>
      <a:buChar char="Ø"/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itchFamily="2" charset="2"/>
      <a:buChar char="Ø"/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itchFamily="2" charset="2"/>
      <a:buChar char="Ø"/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3">
          <p15:clr>
            <a:srgbClr val="A4A3A4"/>
          </p15:clr>
        </p15:guide>
        <p15:guide id="2" pos="2202">
          <p15:clr>
            <a:srgbClr val="A4A3A4"/>
          </p15:clr>
        </p15:guide>
        <p15:guide id="3" orient="horz" pos="3223">
          <p15:clr>
            <a:srgbClr val="A4A3A4"/>
          </p15:clr>
        </p15:guide>
        <p15:guide id="4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9966"/>
    <a:srgbClr val="EAEAEA"/>
    <a:srgbClr val="FFFF99"/>
    <a:srgbClr val="CCFF99"/>
    <a:srgbClr val="FFD9DF"/>
    <a:srgbClr val="FFDA3F"/>
    <a:srgbClr val="FFFFBD"/>
    <a:srgbClr val="535CA1"/>
    <a:srgbClr val="F9F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5" autoAdjust="0"/>
    <p:restoredTop sz="87079" autoAdjust="0"/>
  </p:normalViewPr>
  <p:slideViewPr>
    <p:cSldViewPr>
      <p:cViewPr varScale="1">
        <p:scale>
          <a:sx n="75" d="100"/>
          <a:sy n="75" d="100"/>
        </p:scale>
        <p:origin x="-840" y="-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807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42" d="100"/>
          <a:sy n="42" d="100"/>
        </p:scale>
        <p:origin x="-1230" y="-96"/>
      </p:cViewPr>
      <p:guideLst>
        <p:guide orient="horz" pos="2013"/>
        <p:guide orient="horz" pos="2220"/>
        <p:guide pos="3159"/>
        <p:guide pos="3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8.xml"/><Relationship Id="rId13" Type="http://schemas.openxmlformats.org/officeDocument/2006/relationships/slide" Target="slides/slide28.xml"/><Relationship Id="rId3" Type="http://schemas.openxmlformats.org/officeDocument/2006/relationships/slide" Target="slides/slide11.xml"/><Relationship Id="rId7" Type="http://schemas.openxmlformats.org/officeDocument/2006/relationships/slide" Target="slides/slide15.xml"/><Relationship Id="rId12" Type="http://schemas.openxmlformats.org/officeDocument/2006/relationships/slide" Target="slides/slide27.xml"/><Relationship Id="rId2" Type="http://schemas.openxmlformats.org/officeDocument/2006/relationships/slide" Target="slides/slide10.xml"/><Relationship Id="rId16" Type="http://schemas.openxmlformats.org/officeDocument/2006/relationships/slide" Target="slides/slide41.xml"/><Relationship Id="rId1" Type="http://schemas.openxmlformats.org/officeDocument/2006/relationships/slide" Target="slides/slide7.xml"/><Relationship Id="rId6" Type="http://schemas.openxmlformats.org/officeDocument/2006/relationships/slide" Target="slides/slide14.xml"/><Relationship Id="rId11" Type="http://schemas.openxmlformats.org/officeDocument/2006/relationships/slide" Target="slides/slide26.xml"/><Relationship Id="rId5" Type="http://schemas.openxmlformats.org/officeDocument/2006/relationships/slide" Target="slides/slide13.xml"/><Relationship Id="rId15" Type="http://schemas.openxmlformats.org/officeDocument/2006/relationships/slide" Target="slides/slide30.xml"/><Relationship Id="rId10" Type="http://schemas.openxmlformats.org/officeDocument/2006/relationships/slide" Target="slides/slide20.xml"/><Relationship Id="rId4" Type="http://schemas.openxmlformats.org/officeDocument/2006/relationships/slide" Target="slides/slide12.xml"/><Relationship Id="rId9" Type="http://schemas.openxmlformats.org/officeDocument/2006/relationships/slide" Target="slides/slide19.xml"/><Relationship Id="rId14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image" Target="../media/image25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517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63838" y="454025"/>
            <a:ext cx="4679950" cy="263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5645" y="3346892"/>
            <a:ext cx="8780610" cy="3170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439" tIns="47865" rIns="97439" bIns="478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2570786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46375" y="530225"/>
            <a:ext cx="4694238" cy="26400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Typically Hit ratio&gt;90%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536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6375" y="530225"/>
            <a:ext cx="4694238" cy="2640013"/>
          </a:xfrm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12619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46375" y="530225"/>
            <a:ext cx="4694238" cy="26400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536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46375" y="530225"/>
            <a:ext cx="4694238" cy="26400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50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46375" y="530225"/>
            <a:ext cx="4694238" cy="26400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50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46375" y="530225"/>
            <a:ext cx="4694238" cy="26400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50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46375" y="530225"/>
            <a:ext cx="4694238" cy="26400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多体交叉存储器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075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46375" y="530225"/>
            <a:ext cx="4694238" cy="26400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674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46375" y="530225"/>
            <a:ext cx="4694238" cy="26400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706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46375" y="530225"/>
            <a:ext cx="4694238" cy="26400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415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46375" y="530225"/>
            <a:ext cx="4694238" cy="26400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815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46375" y="530225"/>
            <a:ext cx="4694238" cy="26400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157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638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6375" y="530225"/>
            <a:ext cx="4694238" cy="2640013"/>
          </a:xfrm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分组数： </a:t>
            </a:r>
            <a:r>
              <a:rPr lang="en-US" altLang="zh-CN" dirty="0" smtClean="0"/>
              <a:t>16KB / 16 / 4 = 256 </a:t>
            </a:r>
            <a:r>
              <a:rPr lang="zh-CN" altLang="en-US" dirty="0" smtClean="0"/>
              <a:t>组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 内存每组块数： </a:t>
            </a:r>
            <a:r>
              <a:rPr lang="en-US" altLang="zh-CN" dirty="0" smtClean="0"/>
              <a:t>16MB / 16 / 256 = 4096 </a:t>
            </a:r>
            <a:r>
              <a:rPr lang="zh-CN" altLang="en-US" dirty="0" smtClean="0"/>
              <a:t>块</a:t>
            </a:r>
          </a:p>
          <a:p>
            <a:r>
              <a:rPr lang="zh-CN" altLang="en-US" dirty="0" smtClean="0"/>
              <a:t>         内存地址格式：  组内块地址（</a:t>
            </a:r>
            <a:r>
              <a:rPr lang="en-US" altLang="zh-CN" dirty="0" smtClean="0"/>
              <a:t>12</a:t>
            </a:r>
            <a:r>
              <a:rPr lang="zh-CN" altLang="en-US" dirty="0" smtClean="0"/>
              <a:t>位） </a:t>
            </a:r>
            <a:r>
              <a:rPr lang="en-US" altLang="zh-CN" dirty="0" smtClean="0"/>
              <a:t>+ </a:t>
            </a:r>
            <a:r>
              <a:rPr lang="zh-CN" altLang="en-US" dirty="0" smtClean="0"/>
              <a:t>组地址（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位）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块内偏移地址（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位），共</a:t>
            </a:r>
            <a:r>
              <a:rPr lang="en-US" altLang="zh-CN" dirty="0" smtClean="0"/>
              <a:t>24</a:t>
            </a:r>
            <a:r>
              <a:rPr lang="zh-CN" altLang="en-US" dirty="0" smtClean="0"/>
              <a:t>位（符合</a:t>
            </a:r>
            <a:r>
              <a:rPr lang="en-US" altLang="zh-CN" dirty="0" smtClean="0"/>
              <a:t>16MB</a:t>
            </a:r>
            <a:r>
              <a:rPr lang="zh-CN" altLang="en-US" dirty="0" smtClean="0"/>
              <a:t>的内存容量）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 读</a:t>
            </a:r>
            <a:r>
              <a:rPr lang="en-US" altLang="zh-CN" dirty="0" smtClean="0"/>
              <a:t>430 08 2H</a:t>
            </a:r>
            <a:r>
              <a:rPr lang="zh-CN" altLang="en-US" dirty="0" smtClean="0"/>
              <a:t>单元， 命中！ 数据在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块中。</a:t>
            </a:r>
          </a:p>
          <a:p>
            <a:r>
              <a:rPr lang="zh-CN" altLang="en-US" dirty="0" smtClean="0"/>
              <a:t>          读</a:t>
            </a:r>
            <a:r>
              <a:rPr lang="en-US" altLang="zh-CN" dirty="0" smtClean="0"/>
              <a:t>2F8 08 6H</a:t>
            </a:r>
            <a:r>
              <a:rPr lang="zh-CN" altLang="en-US" dirty="0" smtClean="0"/>
              <a:t>单元， 不命中！  此时，读内存该块，并装入到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中第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块，改写其装入位为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Tag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2F8</a:t>
            </a:r>
          </a:p>
          <a:p>
            <a:r>
              <a:rPr lang="zh-CN" altLang="en-US" dirty="0" smtClean="0"/>
              <a:t>          读</a:t>
            </a:r>
            <a:r>
              <a:rPr lang="en-US" altLang="zh-CN" dirty="0" smtClean="0"/>
              <a:t>030 08 AH</a:t>
            </a:r>
            <a:r>
              <a:rPr lang="zh-CN" altLang="en-US" dirty="0" smtClean="0"/>
              <a:t>单元， 命中！ 数据在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块中。</a:t>
            </a:r>
          </a:p>
          <a:p>
            <a:r>
              <a:rPr lang="zh-CN" altLang="en-US" dirty="0" smtClean="0"/>
              <a:t>          读</a:t>
            </a:r>
            <a:r>
              <a:rPr lang="en-US" altLang="zh-CN" dirty="0" smtClean="0"/>
              <a:t>F40 08 8H</a:t>
            </a:r>
            <a:r>
              <a:rPr lang="zh-CN" altLang="en-US" dirty="0" smtClean="0"/>
              <a:t>单元， 命中！ 数据在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块中。</a:t>
            </a:r>
          </a:p>
          <a:p>
            <a:r>
              <a:rPr lang="zh-CN" altLang="en-US" dirty="0" smtClean="0"/>
              <a:t>          读</a:t>
            </a:r>
            <a:r>
              <a:rPr lang="en-US" altLang="zh-CN" dirty="0" smtClean="0"/>
              <a:t>063 08 1H</a:t>
            </a:r>
            <a:r>
              <a:rPr lang="zh-CN" altLang="en-US" dirty="0" smtClean="0"/>
              <a:t>单元， 不命中！ 此时，读内存该块，并装入到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中，但该组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已满，需要先选择最近最少使用的一块替换出去，应选第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块中；改写其装入位为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Tag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063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6786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46375" y="530225"/>
            <a:ext cx="4694238" cy="26400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421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46375" y="530225"/>
            <a:ext cx="4694238" cy="26400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95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46375" y="530225"/>
            <a:ext cx="4694238" cy="26400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177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581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46375" y="530225"/>
            <a:ext cx="4694238" cy="26400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1M</a:t>
            </a:r>
            <a:r>
              <a:rPr lang="zh-CN" altLang="en-US" dirty="0" smtClean="0"/>
              <a:t>字节主存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688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46375" y="530225"/>
            <a:ext cx="4694238" cy="26400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Tag</a:t>
            </a:r>
            <a:r>
              <a:rPr lang="zh-CN" altLang="en-US" dirty="0" smtClean="0"/>
              <a:t>：区号</a:t>
            </a:r>
            <a:endParaRPr lang="en-US" altLang="zh-CN" dirty="0" smtClean="0"/>
          </a:p>
          <a:p>
            <a:r>
              <a:rPr lang="en-US" altLang="zh-CN" dirty="0" smtClean="0"/>
              <a:t>Index</a:t>
            </a:r>
            <a:r>
              <a:rPr lang="zh-CN" altLang="en-US" dirty="0" smtClean="0"/>
              <a:t>：区内索引，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内行号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120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46375" y="530225"/>
            <a:ext cx="4694238" cy="26400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361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46375" y="530225"/>
            <a:ext cx="4694238" cy="26400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1M</a:t>
            </a:r>
            <a:r>
              <a:rPr lang="zh-CN" altLang="en-US" dirty="0" smtClean="0"/>
              <a:t>字节主存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48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42" name="矩形 41"/>
          <p:cNvSpPr/>
          <p:nvPr userDrawn="1"/>
        </p:nvSpPr>
        <p:spPr>
          <a:xfrm>
            <a:off x="0" y="3627545"/>
            <a:ext cx="12192000" cy="122564"/>
          </a:xfrm>
          <a:prstGeom prst="rect">
            <a:avLst/>
          </a:prstGeom>
          <a:solidFill>
            <a:srgbClr val="19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013" b="0">
              <a:solidFill>
                <a:srgbClr val="FFFFFF"/>
              </a:solidFill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0" y="1963271"/>
            <a:ext cx="12192000" cy="1532812"/>
          </a:xfrm>
          <a:prstGeom prst="rect">
            <a:avLst/>
          </a:prstGeom>
          <a:gradFill>
            <a:gsLst>
              <a:gs pos="0">
                <a:srgbClr val="2085E1"/>
              </a:gs>
              <a:gs pos="100000">
                <a:srgbClr val="1967A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013" b="0">
              <a:solidFill>
                <a:srgbClr val="FFFFFF"/>
              </a:solidFill>
            </a:endParaRPr>
          </a:p>
        </p:txBody>
      </p:sp>
      <p:sp>
        <p:nvSpPr>
          <p:cNvPr id="44" name="Subtitle 2"/>
          <p:cNvSpPr>
            <a:spLocks noGrp="1"/>
          </p:cNvSpPr>
          <p:nvPr>
            <p:ph type="subTitle" idx="1"/>
          </p:nvPr>
        </p:nvSpPr>
        <p:spPr>
          <a:xfrm>
            <a:off x="1524000" y="3750112"/>
            <a:ext cx="9144000" cy="100440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en-US" sz="27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ctrTitle"/>
          </p:nvPr>
        </p:nvSpPr>
        <p:spPr>
          <a:xfrm>
            <a:off x="914400" y="1963271"/>
            <a:ext cx="10363200" cy="150194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algn="ct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i="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564342"/>
            <a:ext cx="5567281" cy="632410"/>
          </a:xfrm>
          <a:prstGeom prst="rect">
            <a:avLst/>
          </a:prstGeom>
        </p:spPr>
      </p:pic>
      <p:pic>
        <p:nvPicPr>
          <p:cNvPr id="9" name="Picture 2" descr="E:\Work buaa\Other\北航\软件学院图标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492333"/>
            <a:ext cx="3312368" cy="67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15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188643"/>
            <a:ext cx="7010400" cy="292259"/>
          </a:xfrm>
        </p:spPr>
        <p:txBody>
          <a:bodyPr/>
          <a:lstStyle>
            <a:lvl1pPr>
              <a:defRPr i="0" baseline="0">
                <a:latin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764707"/>
            <a:ext cx="10464800" cy="1499193"/>
          </a:xfrm>
        </p:spPr>
        <p:txBody>
          <a:bodyPr/>
          <a:lstStyle>
            <a:lvl1pPr>
              <a:lnSpc>
                <a:spcPct val="125000"/>
              </a:lnSpc>
              <a:spcBef>
                <a:spcPts val="0"/>
              </a:spcBef>
              <a:defRPr sz="16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spcBef>
                <a:spcPts val="0"/>
              </a:spcBef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spcBef>
                <a:spcPts val="0"/>
              </a:spcBef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spcBef>
                <a:spcPts val="0"/>
              </a:spcBef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spcBef>
                <a:spcPts val="0"/>
              </a:spcBef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71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125538"/>
            <a:ext cx="5130800" cy="158864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125538"/>
            <a:ext cx="5130800" cy="158864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66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29225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09391"/>
            <a:ext cx="5386917" cy="3654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138897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809391"/>
            <a:ext cx="5389033" cy="3654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138897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9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83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5584" y="260650"/>
            <a:ext cx="7010400" cy="2922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125538"/>
            <a:ext cx="5130800" cy="16440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125538"/>
            <a:ext cx="5130800" cy="16440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8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60650"/>
            <a:ext cx="7010400" cy="2922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125538"/>
            <a:ext cx="5130800" cy="16440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48400" y="1125539"/>
            <a:ext cx="5130800" cy="16440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48400" y="2290764"/>
            <a:ext cx="5130800" cy="16440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80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413" y="156807"/>
            <a:ext cx="9144000" cy="29225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24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912284" y="404815"/>
            <a:ext cx="7010400" cy="2922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25540"/>
            <a:ext cx="5130800" cy="16440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48400" y="1125540"/>
            <a:ext cx="5130800" cy="16440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14400" y="2290765"/>
            <a:ext cx="5130800" cy="16440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8400" y="2290765"/>
            <a:ext cx="5130800" cy="16440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69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/>
          <a:stretch/>
        </p:blipFill>
        <p:spPr>
          <a:xfrm>
            <a:off x="0" y="0"/>
            <a:ext cx="12192000" cy="692696"/>
          </a:xfrm>
          <a:prstGeom prst="rect">
            <a:avLst/>
          </a:prstGeom>
        </p:spPr>
      </p:pic>
      <p:sp>
        <p:nvSpPr>
          <p:cNvPr id="3686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188643"/>
            <a:ext cx="7010400" cy="2922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标题</a:t>
            </a:r>
          </a:p>
        </p:txBody>
      </p:sp>
      <p:sp>
        <p:nvSpPr>
          <p:cNvPr id="36869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08720"/>
            <a:ext cx="10464800" cy="2094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/>
              <a:t>This is our 1st Level Bullet</a:t>
            </a:r>
          </a:p>
          <a:p>
            <a:pPr lvl="1"/>
            <a:r>
              <a:rPr lang="en-US" altLang="zh-CN" dirty="0"/>
              <a:t>This is our 2nd level bullet</a:t>
            </a:r>
          </a:p>
          <a:p>
            <a:pPr lvl="2"/>
            <a:r>
              <a:rPr lang="en-US" altLang="zh-CN" dirty="0"/>
              <a:t>This is our 3rd level bullet</a:t>
            </a:r>
          </a:p>
          <a:p>
            <a:pPr lvl="0"/>
            <a:r>
              <a:rPr lang="en-US" altLang="zh-CN" dirty="0"/>
              <a:t>This is our next 1st Level Bullet</a:t>
            </a:r>
          </a:p>
          <a:p>
            <a:pPr lvl="1"/>
            <a:r>
              <a:rPr lang="en-US" altLang="zh-CN" dirty="0"/>
              <a:t>This is our 2nd level bullet</a:t>
            </a:r>
          </a:p>
          <a:p>
            <a:pPr lvl="2"/>
            <a:r>
              <a:rPr lang="en-US" altLang="zh-CN" dirty="0"/>
              <a:t>This is our 3rd level bullet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11280577" y="6553201"/>
            <a:ext cx="86409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8E6141A4-B4DF-417A-BE19-BD33A1D78EA3}" type="slidenum">
              <a:rPr lang="zh-CN" altLang="en-US" sz="900" b="0">
                <a:solidFill>
                  <a:srgbClr val="000099"/>
                </a:solidFill>
                <a:ea typeface="Yu Gothic" panose="020B0400000000000000" pitchFamily="34" charset="-128"/>
                <a:cs typeface="Arial" panose="020B0604020202020204" pitchFamily="34" charset="0"/>
              </a:rPr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t>‹#›</a:t>
            </a:fld>
            <a:endParaRPr lang="en-US" altLang="zh-CN" sz="900" b="0" dirty="0">
              <a:solidFill>
                <a:srgbClr val="000099"/>
              </a:solidFill>
              <a:ea typeface="Yu Gothic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</p:sldLayoutIdLst>
  <p:txStyles>
    <p:titleStyle>
      <a:lvl1pPr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1800" b="1" i="0">
          <a:solidFill>
            <a:srgbClr val="FF0000"/>
          </a:solidFill>
          <a:latin typeface="+mj-lt"/>
          <a:ea typeface="+mj-ea"/>
          <a:cs typeface="楷体_GB2312"/>
        </a:defRPr>
      </a:lvl1pPr>
      <a:lvl2pPr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1800" b="1" i="1">
          <a:solidFill>
            <a:srgbClr val="FF0000"/>
          </a:solidFill>
          <a:latin typeface="楷体_GB2312" pitchFamily="49" charset="-122"/>
          <a:ea typeface="楷体_GB2312" pitchFamily="49" charset="-122"/>
          <a:cs typeface="楷体_GB2312"/>
        </a:defRPr>
      </a:lvl2pPr>
      <a:lvl3pPr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1800" b="1" i="1">
          <a:solidFill>
            <a:srgbClr val="FF0000"/>
          </a:solidFill>
          <a:latin typeface="楷体_GB2312" pitchFamily="49" charset="-122"/>
          <a:ea typeface="楷体_GB2312" pitchFamily="49" charset="-122"/>
          <a:cs typeface="楷体_GB2312"/>
        </a:defRPr>
      </a:lvl3pPr>
      <a:lvl4pPr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1800" b="1" i="1">
          <a:solidFill>
            <a:srgbClr val="FF0000"/>
          </a:solidFill>
          <a:latin typeface="楷体_GB2312" pitchFamily="49" charset="-122"/>
          <a:ea typeface="楷体_GB2312" pitchFamily="49" charset="-122"/>
          <a:cs typeface="楷体_GB2312"/>
        </a:defRPr>
      </a:lvl4pPr>
      <a:lvl5pPr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1800" b="1" i="1">
          <a:solidFill>
            <a:srgbClr val="FF0000"/>
          </a:solidFill>
          <a:latin typeface="楷体_GB2312" pitchFamily="49" charset="-122"/>
          <a:ea typeface="楷体_GB2312" pitchFamily="49" charset="-122"/>
          <a:cs typeface="楷体_GB2312"/>
        </a:defRPr>
      </a:lvl5pPr>
      <a:lvl6pPr marL="342900"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18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6pPr>
      <a:lvl7pPr marL="685800"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18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7pPr>
      <a:lvl8pPr marL="1028700"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18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8pPr>
      <a:lvl9pPr marL="1371600"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18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213122" indent="-213122" algn="l" rtl="0" eaLnBrk="1" fontAlgn="base" hangingPunct="1">
        <a:lnSpc>
          <a:spcPct val="125000"/>
        </a:lnSpc>
        <a:spcBef>
          <a:spcPts val="0"/>
        </a:spcBef>
        <a:spcAft>
          <a:spcPct val="0"/>
        </a:spcAft>
        <a:buClr>
          <a:srgbClr val="FF0000"/>
        </a:buClr>
        <a:buSzPct val="100000"/>
        <a:buFont typeface="Wingdings" pitchFamily="2" charset="2"/>
        <a:buChar char="v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01254" indent="-145256" algn="l" rtl="0" eaLnBrk="1" fontAlgn="base" hangingPunct="1">
        <a:lnSpc>
          <a:spcPct val="125000"/>
        </a:lnSpc>
        <a:spcBef>
          <a:spcPts val="0"/>
        </a:spcBef>
        <a:spcAft>
          <a:spcPct val="0"/>
        </a:spcAft>
        <a:buClr>
          <a:srgbClr val="001ADC"/>
        </a:buClr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2pPr>
      <a:lvl3pPr marL="788194" indent="-144066" algn="l" rtl="0" eaLnBrk="1" fontAlgn="base" hangingPunct="1">
        <a:lnSpc>
          <a:spcPct val="125000"/>
        </a:lnSpc>
        <a:spcBef>
          <a:spcPts val="0"/>
        </a:spcBef>
        <a:spcAft>
          <a:spcPct val="0"/>
        </a:spcAft>
        <a:buClr>
          <a:srgbClr val="05AD01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3pPr>
      <a:lvl4pPr marL="1476375" indent="-257175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imes New Roman" pitchFamily="18" charset="0"/>
        </a:defRPr>
      </a:lvl4pPr>
      <a:lvl5pPr marL="1876425" indent="-257175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5pPr>
      <a:lvl6pPr marL="2219325" indent="-257175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6pPr>
      <a:lvl7pPr marL="2562225" indent="-257175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7pPr>
      <a:lvl8pPr marL="2905125" indent="-257175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8pPr>
      <a:lvl9pPr marL="3248025" indent="-257175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9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6.e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8.emf"/><Relationship Id="rId20" Type="http://schemas.openxmlformats.org/officeDocument/2006/relationships/image" Target="../media/image20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5.e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12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19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6.e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8.emf"/><Relationship Id="rId20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15.e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0.emf"/><Relationship Id="rId4" Type="http://schemas.openxmlformats.org/officeDocument/2006/relationships/oleObject" Target="../embeddings/oleObject30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3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2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14917" y="260648"/>
            <a:ext cx="7010400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.</a:t>
            </a:r>
            <a:r>
              <a:rPr lang="en-US" altLang="zh-CN" sz="2400" dirty="0"/>
              <a:t>2</a:t>
            </a:r>
            <a:r>
              <a:rPr lang="zh-CN" altLang="en-US" sz="2400" dirty="0"/>
              <a:t> 高速缓冲存储器(</a:t>
            </a:r>
            <a:r>
              <a:rPr lang="en-US" altLang="zh-CN" sz="2400" dirty="0"/>
              <a:t>Cache)</a:t>
            </a:r>
            <a:r>
              <a:rPr lang="zh-CN" altLang="en-US" sz="2400" dirty="0"/>
              <a:t>的原理</a:t>
            </a:r>
            <a:endParaRPr lang="en-US" altLang="zh-CN" sz="2400" dirty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917" y="861851"/>
            <a:ext cx="10972800" cy="143629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CPU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和主存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间的一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容量较小的高速缓存，其中总是存放最活跃（被频繁访问）的程序块和数据，大多数情况下，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CPU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能直接从这个高速缓存中取得指令和数据，而不必访问主存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与主存之间按照数据块（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Block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）为单位进行数据交换。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lang="zh-CN" altLang="en-US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493998" y="2642318"/>
            <a:ext cx="9139113" cy="1291905"/>
            <a:chOff x="576" y="2592"/>
            <a:chExt cx="4704" cy="1392"/>
          </a:xfrm>
        </p:grpSpPr>
        <p:sp>
          <p:nvSpPr>
            <p:cNvPr id="26629" name="Rectangle 4"/>
            <p:cNvSpPr>
              <a:spLocks noChangeArrowheads="1"/>
            </p:cNvSpPr>
            <p:nvPr/>
          </p:nvSpPr>
          <p:spPr bwMode="auto">
            <a:xfrm>
              <a:off x="576" y="2736"/>
              <a:ext cx="960" cy="124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altLang="zh-CN"/>
                <a:t>CPU</a:t>
              </a:r>
            </a:p>
          </p:txBody>
        </p:sp>
        <p:sp>
          <p:nvSpPr>
            <p:cNvPr id="26630" name="Rectangle 5"/>
            <p:cNvSpPr>
              <a:spLocks noChangeArrowheads="1"/>
            </p:cNvSpPr>
            <p:nvPr/>
          </p:nvSpPr>
          <p:spPr bwMode="auto">
            <a:xfrm>
              <a:off x="2256" y="3024"/>
              <a:ext cx="864" cy="576"/>
            </a:xfrm>
            <a:prstGeom prst="rect">
              <a:avLst/>
            </a:prstGeom>
            <a:solidFill>
              <a:srgbClr val="FFFF4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altLang="zh-CN"/>
                <a:t>Cache</a:t>
              </a:r>
            </a:p>
          </p:txBody>
        </p:sp>
        <p:sp>
          <p:nvSpPr>
            <p:cNvPr id="26631" name="Rectangle 6"/>
            <p:cNvSpPr>
              <a:spLocks noChangeArrowheads="1"/>
            </p:cNvSpPr>
            <p:nvPr/>
          </p:nvSpPr>
          <p:spPr bwMode="auto">
            <a:xfrm>
              <a:off x="3984" y="2592"/>
              <a:ext cx="1296" cy="1392"/>
            </a:xfrm>
            <a:prstGeom prst="rect">
              <a:avLst/>
            </a:prstGeom>
            <a:solidFill>
              <a:srgbClr val="0A520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altLang="zh-CN" dirty="0"/>
                <a:t>Main Memory</a:t>
              </a:r>
            </a:p>
          </p:txBody>
        </p:sp>
        <p:sp>
          <p:nvSpPr>
            <p:cNvPr id="26632" name="AutoShape 7"/>
            <p:cNvSpPr>
              <a:spLocks noChangeArrowheads="1"/>
            </p:cNvSpPr>
            <p:nvPr/>
          </p:nvSpPr>
          <p:spPr bwMode="auto">
            <a:xfrm>
              <a:off x="1536" y="3216"/>
              <a:ext cx="720" cy="192"/>
            </a:xfrm>
            <a:prstGeom prst="leftRigh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endParaRPr lang="en-US" altLang="zh-CN"/>
            </a:p>
          </p:txBody>
        </p:sp>
        <p:sp>
          <p:nvSpPr>
            <p:cNvPr id="26633" name="AutoShape 8"/>
            <p:cNvSpPr>
              <a:spLocks noChangeArrowheads="1"/>
            </p:cNvSpPr>
            <p:nvPr/>
          </p:nvSpPr>
          <p:spPr bwMode="auto">
            <a:xfrm>
              <a:off x="3120" y="3120"/>
              <a:ext cx="864" cy="384"/>
            </a:xfrm>
            <a:prstGeom prst="leftRightArrow">
              <a:avLst>
                <a:gd name="adj1" fmla="val 50000"/>
                <a:gd name="adj2" fmla="val 45000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endParaRPr lang="zh-CN" altLang="en-US"/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1536" y="2928"/>
              <a:ext cx="720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Word</a:t>
              </a:r>
            </a:p>
          </p:txBody>
        </p:sp>
        <p:sp>
          <p:nvSpPr>
            <p:cNvPr id="26635" name="Text Box 10"/>
            <p:cNvSpPr txBox="1">
              <a:spLocks noChangeArrowheads="1"/>
            </p:cNvSpPr>
            <p:nvPr/>
          </p:nvSpPr>
          <p:spPr bwMode="auto">
            <a:xfrm>
              <a:off x="3120" y="2880"/>
              <a:ext cx="816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Block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07568" y="4242706"/>
            <a:ext cx="6984104" cy="2470149"/>
            <a:chOff x="3432376" y="4415235"/>
            <a:chExt cx="6984104" cy="2470149"/>
          </a:xfrm>
        </p:grpSpPr>
        <p:sp>
          <p:nvSpPr>
            <p:cNvPr id="12" name="Rectangle 146"/>
            <p:cNvSpPr>
              <a:spLocks noChangeAspect="1" noChangeArrowheads="1"/>
            </p:cNvSpPr>
            <p:nvPr/>
          </p:nvSpPr>
          <p:spPr bwMode="auto">
            <a:xfrm>
              <a:off x="9597330" y="6061471"/>
              <a:ext cx="819150" cy="8239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1600"/>
                <a:t>Main</a:t>
              </a:r>
            </a:p>
            <a:p>
              <a:pPr algn="ctr">
                <a:buNone/>
              </a:pPr>
              <a:r>
                <a:rPr lang="en-US" sz="1600"/>
                <a:t>memory</a:t>
              </a:r>
            </a:p>
          </p:txBody>
        </p:sp>
        <p:sp>
          <p:nvSpPr>
            <p:cNvPr id="13" name="AutoShape 201"/>
            <p:cNvSpPr>
              <a:spLocks noChangeAspect="1" noChangeArrowheads="1"/>
            </p:cNvSpPr>
            <p:nvPr/>
          </p:nvSpPr>
          <p:spPr bwMode="auto">
            <a:xfrm>
              <a:off x="8224143" y="6197996"/>
              <a:ext cx="1344612" cy="481013"/>
            </a:xfrm>
            <a:prstGeom prst="leftRightArrow">
              <a:avLst>
                <a:gd name="adj1" fmla="val 50000"/>
                <a:gd name="adj2" fmla="val 55908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None/>
              </a:pPr>
              <a:endParaRPr lang="en-US" sz="1600"/>
            </a:p>
          </p:txBody>
        </p:sp>
        <p:sp>
          <p:nvSpPr>
            <p:cNvPr id="14" name="Rectangle 202"/>
            <p:cNvSpPr>
              <a:spLocks noChangeAspect="1" noChangeArrowheads="1"/>
            </p:cNvSpPr>
            <p:nvPr/>
          </p:nvSpPr>
          <p:spPr bwMode="auto">
            <a:xfrm>
              <a:off x="7400230" y="6226571"/>
              <a:ext cx="819150" cy="5207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1600"/>
                <a:t>I/O</a:t>
              </a:r>
            </a:p>
            <a:p>
              <a:pPr algn="ctr">
                <a:buNone/>
              </a:pPr>
              <a:r>
                <a:rPr lang="en-US" sz="1600"/>
                <a:t>bridge</a:t>
              </a:r>
            </a:p>
          </p:txBody>
        </p:sp>
        <p:sp>
          <p:nvSpPr>
            <p:cNvPr id="15" name="AutoShape 205"/>
            <p:cNvSpPr>
              <a:spLocks noChangeAspect="1" noChangeArrowheads="1"/>
            </p:cNvSpPr>
            <p:nvPr/>
          </p:nvSpPr>
          <p:spPr bwMode="auto">
            <a:xfrm>
              <a:off x="6087368" y="6197996"/>
              <a:ext cx="1309687" cy="481013"/>
            </a:xfrm>
            <a:prstGeom prst="leftRightArrow">
              <a:avLst>
                <a:gd name="adj1" fmla="val 50000"/>
                <a:gd name="adj2" fmla="val 5445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None/>
              </a:pPr>
              <a:endParaRPr lang="en-US" sz="1600"/>
            </a:p>
          </p:txBody>
        </p:sp>
        <p:sp>
          <p:nvSpPr>
            <p:cNvPr id="16" name="Rectangle 206"/>
            <p:cNvSpPr>
              <a:spLocks noChangeAspect="1" noChangeArrowheads="1"/>
            </p:cNvSpPr>
            <p:nvPr/>
          </p:nvSpPr>
          <p:spPr bwMode="auto">
            <a:xfrm>
              <a:off x="3688655" y="6226571"/>
              <a:ext cx="2374900" cy="5207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1600"/>
                <a:t>Bus interface</a:t>
              </a:r>
            </a:p>
          </p:txBody>
        </p:sp>
        <p:sp>
          <p:nvSpPr>
            <p:cNvPr id="17" name="Rectangle 207"/>
            <p:cNvSpPr>
              <a:spLocks noChangeAspect="1" noChangeArrowheads="1"/>
            </p:cNvSpPr>
            <p:nvPr/>
          </p:nvSpPr>
          <p:spPr bwMode="auto">
            <a:xfrm>
              <a:off x="5201543" y="5031184"/>
              <a:ext cx="615950" cy="1381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None/>
              </a:pPr>
              <a:endParaRPr lang="en-US" sz="1600"/>
            </a:p>
          </p:txBody>
        </p:sp>
        <p:sp>
          <p:nvSpPr>
            <p:cNvPr id="18" name="Rectangle 208"/>
            <p:cNvSpPr>
              <a:spLocks noChangeAspect="1" noChangeArrowheads="1"/>
            </p:cNvSpPr>
            <p:nvPr/>
          </p:nvSpPr>
          <p:spPr bwMode="auto">
            <a:xfrm>
              <a:off x="5201543" y="5169296"/>
              <a:ext cx="615950" cy="1365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None/>
              </a:pPr>
              <a:endParaRPr lang="en-US" sz="1600"/>
            </a:p>
          </p:txBody>
        </p:sp>
        <p:sp>
          <p:nvSpPr>
            <p:cNvPr id="19" name="Rectangle 210"/>
            <p:cNvSpPr>
              <a:spLocks noChangeAspect="1" noChangeArrowheads="1"/>
            </p:cNvSpPr>
            <p:nvPr/>
          </p:nvSpPr>
          <p:spPr bwMode="auto">
            <a:xfrm>
              <a:off x="5201543" y="5305821"/>
              <a:ext cx="615950" cy="138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None/>
              </a:pPr>
              <a:endParaRPr lang="en-US" sz="1600"/>
            </a:p>
          </p:txBody>
        </p:sp>
        <p:sp>
          <p:nvSpPr>
            <p:cNvPr id="20" name="Rectangle 211"/>
            <p:cNvSpPr>
              <a:spLocks noChangeAspect="1" noChangeArrowheads="1"/>
            </p:cNvSpPr>
            <p:nvPr/>
          </p:nvSpPr>
          <p:spPr bwMode="auto">
            <a:xfrm>
              <a:off x="5201543" y="5443934"/>
              <a:ext cx="615950" cy="1365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None/>
              </a:pPr>
              <a:endParaRPr lang="en-US" sz="1600"/>
            </a:p>
          </p:txBody>
        </p:sp>
        <p:sp>
          <p:nvSpPr>
            <p:cNvPr id="21" name="Rectangle 212"/>
            <p:cNvSpPr>
              <a:spLocks noChangeAspect="1" noChangeArrowheads="1"/>
            </p:cNvSpPr>
            <p:nvPr/>
          </p:nvSpPr>
          <p:spPr bwMode="auto">
            <a:xfrm>
              <a:off x="5201543" y="5580459"/>
              <a:ext cx="615950" cy="1381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None/>
              </a:pPr>
              <a:endParaRPr lang="en-US" sz="1600"/>
            </a:p>
          </p:txBody>
        </p:sp>
        <p:sp>
          <p:nvSpPr>
            <p:cNvPr id="22" name="AutoShape 214"/>
            <p:cNvSpPr>
              <a:spLocks noChangeAspect="1" noChangeArrowheads="1"/>
            </p:cNvSpPr>
            <p:nvPr/>
          </p:nvSpPr>
          <p:spPr bwMode="auto">
            <a:xfrm>
              <a:off x="5898455" y="5031184"/>
              <a:ext cx="400050" cy="34290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None/>
              </a:pPr>
              <a:endParaRPr lang="en-US" sz="1600"/>
            </a:p>
          </p:txBody>
        </p:sp>
        <p:sp>
          <p:nvSpPr>
            <p:cNvPr id="23" name="AutoShape 215"/>
            <p:cNvSpPr>
              <a:spLocks noChangeAspect="1" noChangeArrowheads="1"/>
            </p:cNvSpPr>
            <p:nvPr/>
          </p:nvSpPr>
          <p:spPr bwMode="auto">
            <a:xfrm flipH="1">
              <a:off x="5817493" y="5374084"/>
              <a:ext cx="400050" cy="344487"/>
            </a:xfrm>
            <a:prstGeom prst="rightArrow">
              <a:avLst>
                <a:gd name="adj1" fmla="val 50000"/>
                <a:gd name="adj2" fmla="val 2903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None/>
              </a:pPr>
              <a:endParaRPr lang="en-US" sz="1600"/>
            </a:p>
          </p:txBody>
        </p:sp>
        <p:sp>
          <p:nvSpPr>
            <p:cNvPr id="24" name="Rectangle 220"/>
            <p:cNvSpPr>
              <a:spLocks noChangeAspect="1" noChangeArrowheads="1"/>
            </p:cNvSpPr>
            <p:nvPr/>
          </p:nvSpPr>
          <p:spPr bwMode="auto">
            <a:xfrm>
              <a:off x="6298505" y="4894659"/>
              <a:ext cx="479425" cy="9604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1600"/>
                <a:t>ALU</a:t>
              </a:r>
            </a:p>
          </p:txBody>
        </p:sp>
        <p:sp>
          <p:nvSpPr>
            <p:cNvPr id="25" name="Text Box 221"/>
            <p:cNvSpPr txBox="1">
              <a:spLocks noChangeAspect="1" noChangeArrowheads="1"/>
            </p:cNvSpPr>
            <p:nvPr/>
          </p:nvSpPr>
          <p:spPr bwMode="auto">
            <a:xfrm>
              <a:off x="4845552" y="4743848"/>
              <a:ext cx="1361271" cy="3016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buNone/>
              </a:pPr>
              <a:r>
                <a:rPr lang="en-US" sz="1600"/>
                <a:t>Register file</a:t>
              </a:r>
            </a:p>
          </p:txBody>
        </p:sp>
        <p:sp>
          <p:nvSpPr>
            <p:cNvPr id="26" name="AutoShape 222"/>
            <p:cNvSpPr>
              <a:spLocks noChangeAspect="1" noChangeArrowheads="1"/>
            </p:cNvSpPr>
            <p:nvPr/>
          </p:nvSpPr>
          <p:spPr bwMode="auto">
            <a:xfrm>
              <a:off x="5268218" y="5786834"/>
              <a:ext cx="549275" cy="411162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None/>
              </a:pPr>
              <a:endParaRPr lang="en-US" sz="1600"/>
            </a:p>
          </p:txBody>
        </p:sp>
        <p:sp>
          <p:nvSpPr>
            <p:cNvPr id="27" name="Rectangle 223"/>
            <p:cNvSpPr>
              <a:spLocks noChangeAspect="1" noChangeArrowheads="1"/>
            </p:cNvSpPr>
            <p:nvPr/>
          </p:nvSpPr>
          <p:spPr bwMode="auto">
            <a:xfrm>
              <a:off x="3536255" y="4688284"/>
              <a:ext cx="3379788" cy="21971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None/>
              </a:pPr>
              <a:endParaRPr lang="en-US" sz="1600"/>
            </a:p>
          </p:txBody>
        </p:sp>
        <p:sp>
          <p:nvSpPr>
            <p:cNvPr id="28" name="Text Box 225"/>
            <p:cNvSpPr txBox="1">
              <a:spLocks noChangeAspect="1" noChangeArrowheads="1"/>
            </p:cNvSpPr>
            <p:nvPr/>
          </p:nvSpPr>
          <p:spPr bwMode="auto">
            <a:xfrm>
              <a:off x="3432376" y="4415235"/>
              <a:ext cx="1095172" cy="3016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buNone/>
              </a:pPr>
              <a:r>
                <a:rPr lang="en-US" sz="1600" dirty="0"/>
                <a:t>CPU chip</a:t>
              </a:r>
            </a:p>
          </p:txBody>
        </p:sp>
        <p:sp>
          <p:nvSpPr>
            <p:cNvPr id="29" name="Text Box 229"/>
            <p:cNvSpPr txBox="1">
              <a:spLocks noChangeAspect="1" noChangeArrowheads="1"/>
            </p:cNvSpPr>
            <p:nvPr/>
          </p:nvSpPr>
          <p:spPr bwMode="auto">
            <a:xfrm>
              <a:off x="6892756" y="5582048"/>
              <a:ext cx="1335623" cy="3016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buNone/>
              </a:pPr>
              <a:r>
                <a:rPr lang="en-US" sz="1600"/>
                <a:t>System bus</a:t>
              </a:r>
            </a:p>
          </p:txBody>
        </p:sp>
        <p:sp>
          <p:nvSpPr>
            <p:cNvPr id="30" name="Line 230"/>
            <p:cNvSpPr>
              <a:spLocks noChangeAspect="1" noChangeShapeType="1"/>
            </p:cNvSpPr>
            <p:nvPr/>
          </p:nvSpPr>
          <p:spPr bwMode="auto">
            <a:xfrm flipH="1">
              <a:off x="6777930" y="5855096"/>
              <a:ext cx="619125" cy="412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None/>
              </a:pPr>
              <a:endParaRPr lang="en-US" sz="1600"/>
            </a:p>
          </p:txBody>
        </p:sp>
        <p:sp>
          <p:nvSpPr>
            <p:cNvPr id="31" name="Text Box 231"/>
            <p:cNvSpPr txBox="1">
              <a:spLocks noChangeAspect="1" noChangeArrowheads="1"/>
            </p:cNvSpPr>
            <p:nvPr/>
          </p:nvSpPr>
          <p:spPr bwMode="auto">
            <a:xfrm>
              <a:off x="8206927" y="5582048"/>
              <a:ext cx="1393330" cy="3016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buNone/>
              </a:pPr>
              <a:r>
                <a:rPr lang="en-US" sz="1600"/>
                <a:t>Memory bus</a:t>
              </a:r>
            </a:p>
          </p:txBody>
        </p:sp>
        <p:sp>
          <p:nvSpPr>
            <p:cNvPr id="32" name="Line 232"/>
            <p:cNvSpPr>
              <a:spLocks noChangeAspect="1" noChangeShapeType="1"/>
            </p:cNvSpPr>
            <p:nvPr/>
          </p:nvSpPr>
          <p:spPr bwMode="auto">
            <a:xfrm>
              <a:off x="8870255" y="5855096"/>
              <a:ext cx="0" cy="412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None/>
              </a:pPr>
              <a:endParaRPr lang="en-US" sz="1600"/>
            </a:p>
          </p:txBody>
        </p:sp>
        <p:sp>
          <p:nvSpPr>
            <p:cNvPr id="33" name="Rectangle 233"/>
            <p:cNvSpPr>
              <a:spLocks noChangeAspect="1" noChangeArrowheads="1"/>
            </p:cNvSpPr>
            <p:nvPr/>
          </p:nvSpPr>
          <p:spPr bwMode="auto">
            <a:xfrm>
              <a:off x="3688655" y="5128021"/>
              <a:ext cx="1066800" cy="520700"/>
            </a:xfrm>
            <a:prstGeom prst="rect">
              <a:avLst/>
            </a:prstGeom>
            <a:solidFill>
              <a:srgbClr val="DEDF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1600" dirty="0"/>
                <a:t>Cache </a:t>
              </a:r>
            </a:p>
            <a:p>
              <a:pPr algn="ctr">
                <a:buNone/>
              </a:pPr>
              <a:r>
                <a:rPr lang="en-US" sz="1600" dirty="0"/>
                <a:t>memories</a:t>
              </a:r>
            </a:p>
          </p:txBody>
        </p:sp>
        <p:sp>
          <p:nvSpPr>
            <p:cNvPr id="34" name="AutoShape 234"/>
            <p:cNvSpPr>
              <a:spLocks noChangeAspect="1" noChangeArrowheads="1"/>
            </p:cNvSpPr>
            <p:nvPr/>
          </p:nvSpPr>
          <p:spPr bwMode="auto">
            <a:xfrm>
              <a:off x="3917255" y="5648721"/>
              <a:ext cx="549275" cy="549275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None/>
              </a:pPr>
              <a:endParaRPr lang="en-US" sz="1600"/>
            </a:p>
          </p:txBody>
        </p:sp>
        <p:sp>
          <p:nvSpPr>
            <p:cNvPr id="35" name="AutoShape 236"/>
            <p:cNvSpPr>
              <a:spLocks noChangeAspect="1" noChangeArrowheads="1"/>
            </p:cNvSpPr>
            <p:nvPr/>
          </p:nvSpPr>
          <p:spPr bwMode="auto">
            <a:xfrm flipH="1">
              <a:off x="4780855" y="5175646"/>
              <a:ext cx="400050" cy="344488"/>
            </a:xfrm>
            <a:prstGeom prst="leftRightArrow">
              <a:avLst>
                <a:gd name="adj1" fmla="val 50000"/>
                <a:gd name="adj2" fmla="val 23226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None/>
              </a:pPr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54309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857253"/>
            <a:ext cx="10972800" cy="15286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宋体" pitchFamily="2" charset="-122"/>
              </a:rPr>
              <a:t>全相联映射的地址</a:t>
            </a:r>
            <a:endParaRPr lang="en-US" altLang="zh-CN" sz="3200" dirty="0" smtClean="0"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ea typeface="宋体" pitchFamily="2" charset="-122"/>
              </a:rPr>
              <a:t>主存的地址格式：</a:t>
            </a:r>
            <a:endParaRPr lang="en-US" altLang="zh-CN" sz="2000" dirty="0" smtClean="0"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ea typeface="宋体" pitchFamily="2" charset="-122"/>
              </a:rPr>
              <a:t>Cache</a:t>
            </a:r>
            <a:r>
              <a:rPr lang="zh-CN" altLang="en-US" sz="2000" dirty="0" smtClean="0">
                <a:ea typeface="宋体" pitchFamily="2" charset="-122"/>
              </a:rPr>
              <a:t>的</a:t>
            </a:r>
            <a:r>
              <a:rPr lang="en-US" altLang="zh-CN" sz="2000" dirty="0" smtClean="0">
                <a:ea typeface="宋体" pitchFamily="2" charset="-122"/>
              </a:rPr>
              <a:t>Tag</a:t>
            </a:r>
            <a:r>
              <a:rPr lang="zh-CN" altLang="en-US" sz="2000" dirty="0" smtClean="0">
                <a:ea typeface="宋体" pitchFamily="2" charset="-122"/>
              </a:rPr>
              <a:t>内容：主存中与该</a:t>
            </a:r>
            <a:r>
              <a:rPr lang="en-US" altLang="zh-CN" sz="2000" dirty="0" smtClean="0">
                <a:ea typeface="宋体" pitchFamily="2" charset="-122"/>
              </a:rPr>
              <a:t>Cache</a:t>
            </a:r>
            <a:r>
              <a:rPr lang="zh-CN" altLang="en-US" sz="2000" dirty="0" smtClean="0">
                <a:ea typeface="宋体" pitchFamily="2" charset="-122"/>
              </a:rPr>
              <a:t>数据块对应的数据块的块地址。</a:t>
            </a:r>
            <a:endParaRPr lang="en-US" altLang="zh-CN" sz="2000" dirty="0" smtClean="0"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47728" y="1463824"/>
            <a:ext cx="4876800" cy="381000"/>
            <a:chOff x="2064" y="672"/>
            <a:chExt cx="2304" cy="240"/>
          </a:xfrm>
        </p:grpSpPr>
        <p:sp>
          <p:nvSpPr>
            <p:cNvPr id="31751" name="Rectangle 5"/>
            <p:cNvSpPr>
              <a:spLocks noChangeArrowheads="1"/>
            </p:cNvSpPr>
            <p:nvPr/>
          </p:nvSpPr>
          <p:spPr bwMode="auto">
            <a:xfrm>
              <a:off x="2064" y="672"/>
              <a:ext cx="144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altLang="zh-CN" dirty="0">
                  <a:solidFill>
                    <a:srgbClr val="FF0000"/>
                  </a:solidFill>
                </a:rPr>
                <a:t>Block Number (tag)</a:t>
              </a:r>
            </a:p>
          </p:txBody>
        </p:sp>
        <p:sp>
          <p:nvSpPr>
            <p:cNvPr id="31752" name="Rectangle 6"/>
            <p:cNvSpPr>
              <a:spLocks noChangeArrowheads="1"/>
            </p:cNvSpPr>
            <p:nvPr/>
          </p:nvSpPr>
          <p:spPr bwMode="auto">
            <a:xfrm>
              <a:off x="3504" y="672"/>
              <a:ext cx="86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altLang="zh-CN" dirty="0" smtClean="0">
                  <a:solidFill>
                    <a:srgbClr val="0000FF"/>
                  </a:solidFill>
                </a:rPr>
                <a:t>Offset</a:t>
              </a:r>
              <a:endParaRPr lang="en-US" altLang="zh-CN" dirty="0">
                <a:solidFill>
                  <a:srgbClr val="0000FF"/>
                </a:solidFill>
              </a:endParaRPr>
            </a:p>
          </p:txBody>
        </p:sp>
      </p:grpSp>
      <p:sp>
        <p:nvSpPr>
          <p:cNvPr id="290825" name="Rectangle 9"/>
          <p:cNvSpPr>
            <a:spLocks noChangeArrowheads="1"/>
          </p:cNvSpPr>
          <p:nvPr/>
        </p:nvSpPr>
        <p:spPr bwMode="auto">
          <a:xfrm>
            <a:off x="777181" y="2662753"/>
            <a:ext cx="10972800" cy="18671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84163" indent="-284163" eaLnBrk="0" hangingPunct="0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itchFamily="2" charset="2"/>
              <a:buChar char="v"/>
            </a:pPr>
            <a:r>
              <a:rPr lang="zh-CN" altLang="en-US" sz="2400" b="1" dirty="0" smtClean="0">
                <a:solidFill>
                  <a:schemeClr val="tx1"/>
                </a:solidFill>
              </a:rPr>
              <a:t>举例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760413" lvl="1" indent="-285750" eaLnBrk="0" hangingPunct="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Arial" pitchFamily="34" charset="0"/>
              <a:buChar char="−"/>
            </a:pPr>
            <a:r>
              <a:rPr lang="zh-CN" altLang="en-US" sz="2000" b="1" dirty="0" smtClean="0">
                <a:solidFill>
                  <a:schemeClr val="tx1"/>
                </a:solidFill>
              </a:rPr>
              <a:t>主存容量16</a:t>
            </a:r>
            <a:r>
              <a:rPr lang="en-US" altLang="zh-CN" sz="2000" b="1" dirty="0">
                <a:solidFill>
                  <a:schemeClr val="tx1"/>
                </a:solidFill>
              </a:rPr>
              <a:t>M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Bytes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，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Cache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容量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64K Bytes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，块大小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16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字节。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marL="760413" lvl="1" indent="-285750" eaLnBrk="0" hangingPunct="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Arial" pitchFamily="34" charset="0"/>
              <a:buChar char="−"/>
            </a:pPr>
            <a:r>
              <a:rPr lang="en-US" altLang="zh-CN" sz="2000" b="1" dirty="0" smtClean="0">
                <a:solidFill>
                  <a:schemeClr val="tx1"/>
                </a:solidFill>
              </a:rPr>
              <a:t>Cache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分多少块？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marL="760413" lvl="1" indent="-285750" eaLnBrk="0" hangingPunct="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Arial" pitchFamily="34" charset="0"/>
              <a:buChar char="−"/>
            </a:pPr>
            <a:r>
              <a:rPr lang="zh-CN" altLang="en-US" sz="2000" b="1" dirty="0" smtClean="0">
                <a:solidFill>
                  <a:schemeClr val="tx1"/>
                </a:solidFill>
              </a:rPr>
              <a:t>主存分多少块？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marL="760413" lvl="1" indent="-285750" eaLnBrk="0" hangingPunct="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Arial" pitchFamily="34" charset="0"/>
              <a:buChar char="−"/>
            </a:pPr>
            <a:r>
              <a:rPr lang="en-US" altLang="zh-CN" sz="2000" b="1" dirty="0" smtClean="0">
                <a:solidFill>
                  <a:schemeClr val="tx1"/>
                </a:solidFill>
              </a:rPr>
              <a:t>Tag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需要多少位？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290826" name="Rectangle 10"/>
          <p:cNvSpPr>
            <a:spLocks noChangeArrowheads="1"/>
          </p:cNvSpPr>
          <p:nvPr/>
        </p:nvSpPr>
        <p:spPr bwMode="auto">
          <a:xfrm>
            <a:off x="1363893" y="4725238"/>
            <a:ext cx="10204715" cy="1944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None/>
            </a:pPr>
            <a:r>
              <a:rPr lang="zh-CN" altLang="en-US" sz="2400" b="1" dirty="0" smtClean="0">
                <a:solidFill>
                  <a:schemeClr val="tx1"/>
                </a:solidFill>
              </a:rPr>
              <a:t>解：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marL="760413" lvl="1" indent="-285750" eaLnBrk="0" hangingPunct="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Arial" pitchFamily="34" charset="0"/>
              <a:buChar char="−"/>
            </a:pPr>
            <a:r>
              <a:rPr lang="en-US" altLang="zh-CN" sz="2000" b="1" dirty="0">
                <a:solidFill>
                  <a:schemeClr val="tx1"/>
                </a:solidFill>
              </a:rPr>
              <a:t>Cache</a:t>
            </a:r>
            <a:r>
              <a:rPr lang="zh-CN" altLang="en-US" sz="2000" b="1" dirty="0">
                <a:solidFill>
                  <a:schemeClr val="tx1"/>
                </a:solidFill>
              </a:rPr>
              <a:t>块数：</a:t>
            </a:r>
            <a:r>
              <a:rPr lang="en-US" altLang="zh-CN" sz="2000" b="1" dirty="0">
                <a:solidFill>
                  <a:srgbClr val="FF0000"/>
                </a:solidFill>
              </a:rPr>
              <a:t>64K÷16 </a:t>
            </a:r>
            <a:r>
              <a:rPr lang="zh-CN" altLang="en-US" sz="2000" b="1" dirty="0">
                <a:solidFill>
                  <a:srgbClr val="FF0000"/>
                </a:solidFill>
              </a:rPr>
              <a:t>＝ 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12</a:t>
            </a:r>
            <a:r>
              <a:rPr lang="en-US" altLang="zh-CN" sz="2400" b="1" dirty="0">
                <a:solidFill>
                  <a:srgbClr val="FF0000"/>
                </a:solidFill>
              </a:rPr>
              <a:t> Blocks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760413" lvl="1" indent="-285750" eaLnBrk="0" hangingPunct="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Arial" pitchFamily="34" charset="0"/>
              <a:buChar char="−"/>
            </a:pPr>
            <a:r>
              <a:rPr lang="zh-CN" altLang="en-US" sz="2000" b="1" dirty="0" smtClean="0">
                <a:solidFill>
                  <a:schemeClr val="tx1"/>
                </a:solidFill>
              </a:rPr>
              <a:t>主存</a:t>
            </a:r>
            <a:r>
              <a:rPr lang="zh-CN" altLang="en-US" sz="2000" b="1" dirty="0">
                <a:solidFill>
                  <a:schemeClr val="tx1"/>
                </a:solidFill>
              </a:rPr>
              <a:t>块数：</a:t>
            </a:r>
            <a:r>
              <a:rPr lang="en-US" altLang="zh-CN" sz="2000" b="1" dirty="0">
                <a:solidFill>
                  <a:srgbClr val="FF0000"/>
                </a:solidFill>
              </a:rPr>
              <a:t>16M÷16 = 2</a:t>
            </a:r>
            <a:r>
              <a:rPr lang="en-US" altLang="zh-CN" sz="2000" b="1" baseline="30000" dirty="0">
                <a:solidFill>
                  <a:srgbClr val="FF0000"/>
                </a:solidFill>
              </a:rPr>
              <a:t>20 </a:t>
            </a:r>
            <a:r>
              <a:rPr lang="en-US" altLang="zh-CN" sz="2000" b="1" baseline="30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Blocks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marL="760413" lvl="1" indent="-285750" eaLnBrk="0" hangingPunct="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Arial" pitchFamily="34" charset="0"/>
              <a:buChar char="−"/>
            </a:pPr>
            <a:r>
              <a:rPr lang="zh-CN" altLang="en-US" sz="2000" b="1" dirty="0">
                <a:solidFill>
                  <a:schemeClr val="tx1"/>
                </a:solidFill>
              </a:rPr>
              <a:t>主存地址：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24</a:t>
            </a:r>
            <a:r>
              <a:rPr lang="zh-CN" altLang="en-US" sz="2000" b="1" dirty="0">
                <a:solidFill>
                  <a:schemeClr val="tx1"/>
                </a:solidFill>
              </a:rPr>
              <a:t>位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，</a:t>
            </a:r>
            <a:r>
              <a:rPr lang="zh-CN" altLang="en-US" sz="2000" b="1" dirty="0">
                <a:solidFill>
                  <a:schemeClr val="tx1"/>
                </a:solidFill>
              </a:rPr>
              <a:t>其中高</a:t>
            </a:r>
            <a:r>
              <a:rPr lang="zh-CN" altLang="en-US" sz="2000" b="1" dirty="0">
                <a:solidFill>
                  <a:srgbClr val="FF0000"/>
                </a:solidFill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r>
              <a:rPr lang="zh-CN" altLang="en-US" sz="2000" b="1" dirty="0">
                <a:solidFill>
                  <a:schemeClr val="tx1"/>
                </a:solidFill>
              </a:rPr>
              <a:t>位为块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地址（块数），</a:t>
            </a:r>
            <a:r>
              <a:rPr lang="zh-CN" altLang="en-US" sz="2000" b="1" dirty="0">
                <a:solidFill>
                  <a:schemeClr val="tx1"/>
                </a:solidFill>
              </a:rPr>
              <a:t>低 </a:t>
            </a:r>
            <a:r>
              <a:rPr lang="en-US" altLang="zh-CN" sz="2000" b="1" dirty="0">
                <a:solidFill>
                  <a:srgbClr val="FF0000"/>
                </a:solidFill>
              </a:rPr>
              <a:t>4 </a:t>
            </a:r>
            <a:r>
              <a:rPr lang="zh-CN" altLang="en-US" sz="2000" b="1" dirty="0">
                <a:solidFill>
                  <a:schemeClr val="tx1"/>
                </a:solidFill>
              </a:rPr>
              <a:t>位为块内地址</a:t>
            </a:r>
          </a:p>
          <a:p>
            <a:pPr marL="760413" lvl="1" indent="-285750" eaLnBrk="0" hangingPunct="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Arial" pitchFamily="34" charset="0"/>
              <a:buChar char="−"/>
            </a:pPr>
            <a:r>
              <a:rPr lang="en-US" altLang="zh-CN" sz="2000" b="1" dirty="0" smtClean="0">
                <a:solidFill>
                  <a:schemeClr val="tx1"/>
                </a:solidFill>
              </a:rPr>
              <a:t>Cache</a:t>
            </a:r>
            <a:r>
              <a:rPr lang="zh-CN" altLang="en-US" sz="2000" b="1" dirty="0">
                <a:solidFill>
                  <a:schemeClr val="tx1"/>
                </a:solidFill>
              </a:rPr>
              <a:t>的</a:t>
            </a:r>
            <a:r>
              <a:rPr lang="en-US" altLang="zh-CN" sz="2000" b="1" dirty="0">
                <a:solidFill>
                  <a:schemeClr val="tx1"/>
                </a:solidFill>
              </a:rPr>
              <a:t>Tag</a:t>
            </a:r>
            <a:r>
              <a:rPr lang="zh-CN" altLang="en-US" sz="2000" b="1" dirty="0">
                <a:solidFill>
                  <a:schemeClr val="tx1"/>
                </a:solidFill>
              </a:rPr>
              <a:t>应该为 </a:t>
            </a:r>
            <a:r>
              <a:rPr lang="zh-CN" altLang="en-US" sz="2000" b="1" dirty="0">
                <a:solidFill>
                  <a:srgbClr val="FF0000"/>
                </a:solidFill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位。</a:t>
            </a:r>
          </a:p>
        </p:txBody>
      </p:sp>
      <p:sp>
        <p:nvSpPr>
          <p:cNvPr id="31750" name="标题 10"/>
          <p:cNvSpPr>
            <a:spLocks noGrp="1"/>
          </p:cNvSpPr>
          <p:nvPr>
            <p:ph type="title"/>
          </p:nvPr>
        </p:nvSpPr>
        <p:spPr>
          <a:xfrm>
            <a:off x="912286" y="260648"/>
            <a:ext cx="10612967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.</a:t>
            </a:r>
            <a:r>
              <a:rPr lang="en-US" altLang="zh-CN" sz="24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  <a:r>
              <a:rPr lang="zh-CN" altLang="en-US" sz="2400" dirty="0"/>
              <a:t>与主存之间的映射</a:t>
            </a:r>
            <a:r>
              <a:rPr lang="en-US" altLang="zh-CN" sz="2400" dirty="0"/>
              <a:t>—</a:t>
            </a:r>
            <a:r>
              <a:rPr lang="zh-CN" altLang="en-US" sz="2400" dirty="0"/>
              <a:t>全相联</a:t>
            </a:r>
          </a:p>
        </p:txBody>
      </p:sp>
    </p:spTree>
    <p:extLst>
      <p:ext uri="{BB962C8B-B14F-4D97-AF65-F5344CB8AC3E}">
        <p14:creationId xmlns:p14="http://schemas.microsoft.com/office/powerpoint/2010/main" val="323052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0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0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08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08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08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08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08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08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0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0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0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0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0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0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0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0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0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0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5" grpId="0" build="p" autoUpdateAnimBg="0"/>
      <p:bldP spid="29082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1344" y="260648"/>
            <a:ext cx="10710333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.</a:t>
            </a:r>
            <a:r>
              <a:rPr lang="en-US" altLang="zh-CN" sz="24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  <a:r>
              <a:rPr lang="zh-CN" altLang="en-US" sz="2400" dirty="0"/>
              <a:t>与主存之间的映射</a:t>
            </a:r>
            <a:r>
              <a:rPr lang="en-US" altLang="zh-CN" sz="2400" dirty="0"/>
              <a:t>—</a:t>
            </a:r>
            <a:r>
              <a:rPr lang="zh-CN" altLang="en-US" sz="2400" dirty="0"/>
              <a:t>全相联</a:t>
            </a:r>
          </a:p>
        </p:txBody>
      </p:sp>
      <p:graphicFrame>
        <p:nvGraphicFramePr>
          <p:cNvPr id="2857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622778"/>
              </p:ext>
            </p:extLst>
          </p:nvPr>
        </p:nvGraphicFramePr>
        <p:xfrm>
          <a:off x="5087890" y="854794"/>
          <a:ext cx="6840758" cy="567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Visio" r:id="rId3" imgW="4838670" imgH="4492475" progId="Visio.Drawing.11">
                  <p:embed/>
                </p:oleObj>
              </mc:Choice>
              <mc:Fallback>
                <p:oleObj name="Visio" r:id="rId3" imgW="4838670" imgH="44924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890" y="854794"/>
                        <a:ext cx="6840758" cy="567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9" name="Rectangle 13"/>
          <p:cNvSpPr>
            <a:spLocks noChangeArrowheads="1"/>
          </p:cNvSpPr>
          <p:nvPr/>
        </p:nvSpPr>
        <p:spPr bwMode="auto">
          <a:xfrm>
            <a:off x="335361" y="1340769"/>
            <a:ext cx="4464496" cy="22775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FF"/>
                </a:solidFill>
              </a:rPr>
              <a:t>全相联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Cache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组织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 smtClean="0"/>
              <a:t>同时与所有</a:t>
            </a:r>
            <a:r>
              <a:rPr lang="en-US" altLang="zh-CN" sz="2000" b="1" dirty="0" smtClean="0"/>
              <a:t>Tag</a:t>
            </a:r>
            <a:r>
              <a:rPr lang="zh-CN" altLang="en-US" sz="2000" b="1" dirty="0" smtClean="0"/>
              <a:t>进行比较，需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比较器（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是</a:t>
            </a:r>
            <a:r>
              <a:rPr lang="en-US" altLang="zh-CN" sz="2000" b="1" dirty="0" smtClean="0"/>
              <a:t>Cache</a:t>
            </a:r>
            <a:r>
              <a:rPr lang="zh-CN" altLang="en-US" sz="2000" b="1" dirty="0" smtClean="0"/>
              <a:t>中</a:t>
            </a:r>
            <a:r>
              <a:rPr lang="en-US" altLang="zh-CN" sz="2000" b="1" dirty="0" smtClean="0"/>
              <a:t>block</a:t>
            </a:r>
            <a:r>
              <a:rPr lang="zh-CN" altLang="en-US" sz="2000" b="1" dirty="0" smtClean="0"/>
              <a:t>的个数）；</a:t>
            </a:r>
            <a:endParaRPr lang="en-US" altLang="zh-CN" sz="2000" b="1" dirty="0" smtClean="0"/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 smtClean="0"/>
              <a:t>数据访问与比较并行执行。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268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14919" y="260648"/>
            <a:ext cx="10710333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.</a:t>
            </a:r>
            <a:r>
              <a:rPr lang="en-US" altLang="zh-CN" sz="24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  <a:r>
              <a:rPr lang="zh-CN" altLang="en-US" sz="2400" dirty="0"/>
              <a:t>与主存之间的映射</a:t>
            </a:r>
            <a:r>
              <a:rPr lang="en-US" altLang="zh-CN" sz="2400" dirty="0"/>
              <a:t>—</a:t>
            </a:r>
            <a:r>
              <a:rPr lang="zh-CN" altLang="en-US" sz="2400" dirty="0"/>
              <a:t>全相联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896990"/>
            <a:ext cx="9819783" cy="5961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672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14919" y="260648"/>
            <a:ext cx="10710333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.</a:t>
            </a:r>
            <a:r>
              <a:rPr lang="en-US" altLang="zh-CN" sz="24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  <a:r>
              <a:rPr lang="zh-CN" altLang="en-US" sz="2400" dirty="0"/>
              <a:t>与主存之间的映射</a:t>
            </a:r>
            <a:r>
              <a:rPr lang="en-US" altLang="zh-CN" sz="2400" dirty="0"/>
              <a:t>—</a:t>
            </a:r>
            <a:r>
              <a:rPr lang="zh-CN" altLang="en-US" sz="2400" dirty="0"/>
              <a:t>全相联</a:t>
            </a:r>
          </a:p>
        </p:txBody>
      </p:sp>
      <p:sp>
        <p:nvSpPr>
          <p:cNvPr id="3" name="矩形 2"/>
          <p:cNvSpPr/>
          <p:nvPr/>
        </p:nvSpPr>
        <p:spPr>
          <a:xfrm>
            <a:off x="335361" y="875586"/>
            <a:ext cx="11617292" cy="5544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100"/>
              </a:lnSpc>
              <a:buNone/>
            </a:pP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全相联映射 </a:t>
            </a:r>
          </a:p>
          <a:p>
            <a:pPr>
              <a:lnSpc>
                <a:spcPts val="4100"/>
              </a:lnSpc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优点： </a:t>
            </a:r>
          </a:p>
          <a:p>
            <a:pPr>
              <a:lnSpc>
                <a:spcPts val="41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对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的使用可以有最大的灵活性： 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-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如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空闲，能确保新块直接写入 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-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如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已满，也可方便地选择一个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块来替换 </a:t>
            </a:r>
          </a:p>
          <a:p>
            <a:pPr>
              <a:lnSpc>
                <a:spcPts val="4100"/>
              </a:lnSpc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缺点： 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在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执行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读写操作时，主存地址中的块地址要与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中所有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Tag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都比较后，才能知晓是否不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命中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由于实现这一比较操作的电路过多过于复杂，实现成本太高而难以实用，因此仅在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容量很小时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采用。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39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14917" y="260648"/>
            <a:ext cx="9853083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.</a:t>
            </a:r>
            <a:r>
              <a:rPr lang="en-US" altLang="zh-CN" sz="2400" dirty="0"/>
              <a:t>2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  <a:r>
              <a:rPr lang="zh-CN" altLang="en-US" sz="2400" dirty="0"/>
              <a:t>与主存之间的映射</a:t>
            </a:r>
            <a:r>
              <a:rPr lang="en-US" altLang="zh-CN" sz="2400" dirty="0"/>
              <a:t>—</a:t>
            </a:r>
            <a:r>
              <a:rPr lang="zh-CN" altLang="en-US" sz="2400" dirty="0"/>
              <a:t>直接映射</a:t>
            </a:r>
          </a:p>
        </p:txBody>
      </p:sp>
      <p:sp>
        <p:nvSpPr>
          <p:cNvPr id="29287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09600" y="692696"/>
            <a:ext cx="10972800" cy="193187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直接（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Direct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24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主存中的某一块 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 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映射到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中的固定块 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 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 ＝ J Mod </a:t>
            </a:r>
            <a:r>
              <a:rPr lang="en-US" altLang="zh-CN" sz="2000" dirty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 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其中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包含的块数。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实际上是将主存按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的大小分区，一个区内的各块分别与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的对应各块映射。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一路组相连</a:t>
            </a:r>
          </a:p>
        </p:txBody>
      </p:sp>
      <p:graphicFrame>
        <p:nvGraphicFramePr>
          <p:cNvPr id="2928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75032"/>
              </p:ext>
            </p:extLst>
          </p:nvPr>
        </p:nvGraphicFramePr>
        <p:xfrm>
          <a:off x="6155685" y="2204864"/>
          <a:ext cx="5556939" cy="4295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Visio" r:id="rId4" imgW="3845017" imgH="3559460" progId="Visio.Drawing.11">
                  <p:embed/>
                </p:oleObj>
              </mc:Choice>
              <mc:Fallback>
                <p:oleObj name="Visio" r:id="rId4" imgW="3845017" imgH="35594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685" y="2204864"/>
                        <a:ext cx="5556939" cy="429541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71042" y="3974157"/>
            <a:ext cx="6360707" cy="132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accent1"/>
                </a:solidFill>
              </a:rPr>
              <a:t>一对多映射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1</a:t>
            </a:r>
            <a:r>
              <a:rPr lang="en-US" altLang="zh-CN" sz="24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&lt;----</a:t>
            </a:r>
            <a:r>
              <a:rPr lang="en-US" altLang="zh-CN" sz="2400" dirty="0" smtClean="0">
                <a:solidFill>
                  <a:schemeClr val="accent1"/>
                </a:solidFill>
              </a:rPr>
              <a:t>&gt;P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(</a:t>
            </a:r>
            <a:r>
              <a:rPr lang="zh-CN" altLang="en-US" sz="2400" dirty="0" smtClean="0">
                <a:solidFill>
                  <a:schemeClr val="accent1"/>
                </a:solidFill>
              </a:rPr>
              <a:t>内存中总区数，即内存容量是</a:t>
            </a:r>
            <a:r>
              <a:rPr lang="en-US" altLang="zh-CN" sz="2400" dirty="0" smtClean="0">
                <a:solidFill>
                  <a:schemeClr val="accent1"/>
                </a:solidFill>
              </a:rPr>
              <a:t>Cache</a:t>
            </a:r>
            <a:r>
              <a:rPr lang="zh-CN" altLang="en-US" sz="2400" dirty="0" smtClean="0">
                <a:solidFill>
                  <a:schemeClr val="accent1"/>
                </a:solidFill>
              </a:rPr>
              <a:t>的</a:t>
            </a:r>
            <a:r>
              <a:rPr lang="en-US" altLang="zh-CN" sz="2400" dirty="0">
                <a:solidFill>
                  <a:schemeClr val="accent1"/>
                </a:solidFill>
              </a:rPr>
              <a:t>P</a:t>
            </a:r>
            <a:r>
              <a:rPr lang="zh-CN" altLang="en-US" sz="2400" dirty="0" smtClean="0">
                <a:solidFill>
                  <a:schemeClr val="accent1"/>
                </a:solidFill>
              </a:rPr>
              <a:t>倍</a:t>
            </a:r>
            <a:r>
              <a:rPr lang="en-US" altLang="zh-CN" sz="2400" dirty="0" smtClean="0">
                <a:solidFill>
                  <a:schemeClr val="accent1"/>
                </a:solidFill>
              </a:rPr>
              <a:t>)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11136560" y="2245455"/>
            <a:ext cx="648072" cy="17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eaLnBrk="1" hangingPunct="1">
              <a:lnSpc>
                <a:spcPct val="95000"/>
              </a:lnSpc>
              <a:buNone/>
            </a:pPr>
            <a:r>
              <a:rPr lang="zh-CN" altLang="en-US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区号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501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>
          <a:xfrm>
            <a:off x="843063" y="260648"/>
            <a:ext cx="8805333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.</a:t>
            </a:r>
            <a:r>
              <a:rPr lang="en-US" altLang="zh-CN" sz="2400" dirty="0"/>
              <a:t>2 Cache</a:t>
            </a:r>
            <a:r>
              <a:rPr lang="zh-CN" altLang="en-US" sz="2400" dirty="0"/>
              <a:t>与主存之间的映射</a:t>
            </a:r>
            <a:r>
              <a:rPr lang="en-US" altLang="zh-CN" sz="2400" dirty="0"/>
              <a:t>—</a:t>
            </a:r>
            <a:r>
              <a:rPr lang="zh-CN" altLang="en-US" sz="2400" dirty="0"/>
              <a:t>直接映射</a:t>
            </a:r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263352" y="990602"/>
            <a:ext cx="11809312" cy="22180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284163" indent="-284163" eaLnBrk="0" hangingPunct="0">
              <a:lnSpc>
                <a:spcPct val="120000"/>
              </a:lnSpc>
              <a:buClr>
                <a:srgbClr val="FF0000"/>
              </a:buClr>
              <a:buSzPct val="100000"/>
              <a:buFont typeface="Wingdings" pitchFamily="2" charset="2"/>
              <a:buChar char="v"/>
            </a:pPr>
            <a:r>
              <a:rPr lang="zh-CN" altLang="en-US" sz="2400" b="1" dirty="0" smtClean="0">
                <a:solidFill>
                  <a:schemeClr val="tx1"/>
                </a:solidFill>
              </a:rPr>
              <a:t>直接映射    </a:t>
            </a:r>
            <a:r>
              <a:rPr lang="zh-CN" altLang="en-US" b="1" dirty="0" smtClean="0">
                <a:solidFill>
                  <a:schemeClr val="tx1"/>
                </a:solidFill>
              </a:rPr>
              <a:t>                                   区号                           区内索引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668338" lvl="1" indent="-193675" eaLnBrk="0" hangingPunct="0">
              <a:lnSpc>
                <a:spcPct val="110000"/>
              </a:lnSpc>
              <a:buClr>
                <a:srgbClr val="001ADC"/>
              </a:buClr>
              <a:buSzPct val="100000"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主存的地址格式：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668338" lvl="1" indent="-193675" eaLnBrk="0" hangingPunct="0">
              <a:lnSpc>
                <a:spcPct val="110000"/>
              </a:lnSpc>
              <a:buClr>
                <a:srgbClr val="001ADC"/>
              </a:buClr>
              <a:buSzPct val="100000"/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</a:rPr>
              <a:t>Cache</a:t>
            </a:r>
            <a:r>
              <a:rPr lang="zh-CN" altLang="en-US" sz="2000" b="1" dirty="0">
                <a:solidFill>
                  <a:schemeClr val="tx1"/>
                </a:solidFill>
              </a:rPr>
              <a:t>的</a:t>
            </a:r>
            <a:r>
              <a:rPr lang="en-US" altLang="zh-CN" sz="2000" b="1" dirty="0">
                <a:solidFill>
                  <a:schemeClr val="tx1"/>
                </a:solidFill>
              </a:rPr>
              <a:t>Tag</a:t>
            </a:r>
            <a:r>
              <a:rPr lang="zh-CN" altLang="en-US" sz="2000" b="1" dirty="0">
                <a:solidFill>
                  <a:schemeClr val="tx1"/>
                </a:solidFill>
              </a:rPr>
              <a:t>内容：主存中与该</a:t>
            </a:r>
            <a:r>
              <a:rPr lang="en-US" altLang="zh-CN" sz="2000" b="1" dirty="0">
                <a:solidFill>
                  <a:schemeClr val="tx1"/>
                </a:solidFill>
              </a:rPr>
              <a:t>Cache</a:t>
            </a:r>
            <a:r>
              <a:rPr lang="zh-CN" altLang="en-US" sz="2000" b="1" dirty="0">
                <a:solidFill>
                  <a:schemeClr val="tx1"/>
                </a:solidFill>
              </a:rPr>
              <a:t>数据块对应的数据块的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区地址（区号，主存中有多少个区，每个区的大小和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Cache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大小相同）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marL="668338" lvl="1" indent="-193675" eaLnBrk="0" hangingPunct="0">
              <a:lnSpc>
                <a:spcPct val="110000"/>
              </a:lnSpc>
              <a:buClr>
                <a:srgbClr val="001ADC"/>
              </a:buClr>
              <a:buSzPct val="100000"/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schemeClr val="tx1"/>
                </a:solidFill>
              </a:rPr>
              <a:t>Index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：区内的块索引号（区内索引，行索引）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698056" y="1535832"/>
            <a:ext cx="6502400" cy="381000"/>
            <a:chOff x="2064" y="672"/>
            <a:chExt cx="3072" cy="240"/>
          </a:xfrm>
        </p:grpSpPr>
        <p:sp>
          <p:nvSpPr>
            <p:cNvPr id="34823" name="Rectangle 8"/>
            <p:cNvSpPr>
              <a:spLocks noChangeArrowheads="1"/>
            </p:cNvSpPr>
            <p:nvPr/>
          </p:nvSpPr>
          <p:spPr bwMode="auto">
            <a:xfrm>
              <a:off x="2064" y="672"/>
              <a:ext cx="86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altLang="zh-CN" b="1" dirty="0" smtClean="0">
                  <a:solidFill>
                    <a:schemeClr val="accent1"/>
                  </a:solidFill>
                </a:rPr>
                <a:t>Tag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4824" name="Rectangle 9"/>
            <p:cNvSpPr>
              <a:spLocks noChangeArrowheads="1"/>
            </p:cNvSpPr>
            <p:nvPr/>
          </p:nvSpPr>
          <p:spPr bwMode="auto">
            <a:xfrm>
              <a:off x="4272" y="672"/>
              <a:ext cx="86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altLang="zh-CN" b="1" dirty="0" smtClean="0">
                  <a:solidFill>
                    <a:schemeClr val="tx1"/>
                  </a:solidFill>
                </a:rPr>
                <a:t>Offset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825" name="Rectangle 10"/>
            <p:cNvSpPr>
              <a:spLocks noChangeArrowheads="1"/>
            </p:cNvSpPr>
            <p:nvPr/>
          </p:nvSpPr>
          <p:spPr bwMode="auto">
            <a:xfrm>
              <a:off x="2928" y="672"/>
              <a:ext cx="134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altLang="zh-CN" b="1" dirty="0" smtClean="0">
                  <a:solidFill>
                    <a:srgbClr val="0000FF"/>
                  </a:solidFill>
                </a:rPr>
                <a:t>Index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94923" name="Rectangle 11"/>
          <p:cNvSpPr>
            <a:spLocks noChangeArrowheads="1"/>
          </p:cNvSpPr>
          <p:nvPr/>
        </p:nvSpPr>
        <p:spPr bwMode="auto">
          <a:xfrm>
            <a:off x="335360" y="3085011"/>
            <a:ext cx="10972800" cy="14824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84163" indent="-284163" eaLnBrk="0" hangingPunct="0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itchFamily="2" charset="2"/>
              <a:buChar char="v"/>
            </a:pPr>
            <a:r>
              <a:rPr lang="zh-CN" altLang="en-US" sz="2400" b="1" dirty="0">
                <a:solidFill>
                  <a:schemeClr val="tx1"/>
                </a:solidFill>
              </a:rPr>
              <a:t>举例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760413" lvl="1" indent="-285750" eaLnBrk="0" hangingPunct="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Arial" pitchFamily="34" charset="0"/>
              <a:buChar char="−"/>
            </a:pPr>
            <a:r>
              <a:rPr lang="zh-CN" altLang="en-US" sz="2000" b="1" dirty="0" smtClean="0">
                <a:solidFill>
                  <a:schemeClr val="tx1"/>
                </a:solidFill>
              </a:rPr>
              <a:t>主存容量1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字节，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Cache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容量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4k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字节，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Block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大小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256 </a:t>
            </a:r>
            <a:r>
              <a:rPr lang="en-US" altLang="zh-CN" sz="2000" b="1" dirty="0">
                <a:solidFill>
                  <a:schemeClr val="tx1"/>
                </a:solidFill>
              </a:rPr>
              <a:t>Bytes</a:t>
            </a:r>
          </a:p>
          <a:p>
            <a:pPr marL="760413" lvl="1" indent="-285750" eaLnBrk="0" hangingPunct="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Arial" pitchFamily="34" charset="0"/>
              <a:buChar char="−"/>
            </a:pPr>
            <a:r>
              <a:rPr lang="en-US" altLang="zh-CN" sz="2000" b="1" dirty="0" smtClean="0">
                <a:solidFill>
                  <a:schemeClr val="tx1"/>
                </a:solidFill>
              </a:rPr>
              <a:t>Cache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包含多少块？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Index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应该多少位？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marL="760413" lvl="1" indent="-285750" eaLnBrk="0" hangingPunct="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Arial" pitchFamily="34" charset="0"/>
              <a:buChar char="−"/>
            </a:pPr>
            <a:r>
              <a:rPr lang="en-US" altLang="zh-CN" sz="2000" b="1" dirty="0" smtClean="0">
                <a:solidFill>
                  <a:schemeClr val="tx1"/>
                </a:solidFill>
              </a:rPr>
              <a:t>Tag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应该多少位？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294924" name="Rectangle 12"/>
          <p:cNvSpPr>
            <a:spLocks noChangeArrowheads="1"/>
          </p:cNvSpPr>
          <p:nvPr/>
        </p:nvSpPr>
        <p:spPr bwMode="auto">
          <a:xfrm>
            <a:off x="897632" y="4555381"/>
            <a:ext cx="10684768" cy="18979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Pct val="100000"/>
              <a:buNone/>
            </a:pPr>
            <a:r>
              <a:rPr lang="zh-CN" altLang="en-US" sz="2000" b="1" dirty="0" smtClean="0">
                <a:solidFill>
                  <a:schemeClr val="tx1"/>
                </a:solidFill>
              </a:rPr>
              <a:t>解：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760413" lvl="1" indent="-285750" eaLnBrk="0" hangingPunct="0">
              <a:lnSpc>
                <a:spcPct val="120000"/>
              </a:lnSpc>
              <a:spcBef>
                <a:spcPts val="0"/>
              </a:spcBef>
              <a:buClr>
                <a:srgbClr val="001ADC"/>
              </a:buClr>
              <a:buSzPct val="100000"/>
              <a:buFont typeface="Arial" pitchFamily="34" charset="0"/>
              <a:buChar char="−"/>
            </a:pPr>
            <a:r>
              <a:rPr lang="en-US" altLang="zh-CN" sz="2000" b="1" dirty="0">
                <a:solidFill>
                  <a:schemeClr val="tx1"/>
                </a:solidFill>
              </a:rPr>
              <a:t>Cache: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2</a:t>
            </a:r>
            <a:r>
              <a:rPr lang="en-US" altLang="zh-CN" sz="2000" b="1" baseline="30000" dirty="0" smtClean="0">
                <a:solidFill>
                  <a:schemeClr val="tx1"/>
                </a:solidFill>
              </a:rPr>
              <a:t>12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÷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2</a:t>
            </a:r>
            <a:r>
              <a:rPr lang="en-US" altLang="zh-CN" sz="2000" b="1" baseline="30000" dirty="0" smtClean="0">
                <a:solidFill>
                  <a:schemeClr val="tx1"/>
                </a:solidFill>
              </a:rPr>
              <a:t>8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= 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2</a:t>
            </a:r>
            <a:r>
              <a:rPr lang="en-US" altLang="zh-CN" sz="2000" b="1" baseline="30000" dirty="0" smtClean="0">
                <a:solidFill>
                  <a:schemeClr val="accent1"/>
                </a:solidFill>
              </a:rPr>
              <a:t>4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Blocks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，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Index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应该为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位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760413" lvl="1" indent="-285750" eaLnBrk="0" hangingPunct="0">
              <a:lnSpc>
                <a:spcPct val="120000"/>
              </a:lnSpc>
              <a:spcBef>
                <a:spcPts val="0"/>
              </a:spcBef>
              <a:buClr>
                <a:srgbClr val="001ADC"/>
              </a:buClr>
              <a:buSzPct val="100000"/>
              <a:buFont typeface="Arial" pitchFamily="34" charset="0"/>
              <a:buChar char="−"/>
            </a:pPr>
            <a:r>
              <a:rPr lang="zh-CN" altLang="en-US" sz="2000" b="1" dirty="0" smtClean="0">
                <a:solidFill>
                  <a:schemeClr val="tx1"/>
                </a:solidFill>
              </a:rPr>
              <a:t>主存</a:t>
            </a:r>
            <a:r>
              <a:rPr lang="zh-CN" altLang="en-US" sz="2000" b="1" dirty="0">
                <a:solidFill>
                  <a:schemeClr val="tx1"/>
                </a:solidFill>
              </a:rPr>
              <a:t>: 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2</a:t>
            </a:r>
            <a:r>
              <a:rPr lang="en-US" altLang="zh-CN" sz="2000" b="1" baseline="30000" dirty="0" smtClean="0">
                <a:solidFill>
                  <a:schemeClr val="accent1"/>
                </a:solidFill>
              </a:rPr>
              <a:t>12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 Blocks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每个区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2</a:t>
            </a:r>
            <a:r>
              <a:rPr lang="en-US" altLang="zh-CN" sz="2000" b="1" baseline="30000" dirty="0" smtClean="0">
                <a:solidFill>
                  <a:schemeClr val="accent1"/>
                </a:solidFill>
              </a:rPr>
              <a:t>4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Blocks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分成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2</a:t>
            </a:r>
            <a:r>
              <a:rPr lang="en-US" altLang="zh-CN" sz="2000" b="1" baseline="30000" dirty="0" smtClean="0">
                <a:solidFill>
                  <a:schemeClr val="accent1"/>
                </a:solidFill>
              </a:rPr>
              <a:t>8</a:t>
            </a:r>
            <a:r>
              <a:rPr lang="zh-CN" altLang="en-US" sz="2000" b="1" dirty="0" smtClean="0"/>
              <a:t>个</a:t>
            </a:r>
            <a:r>
              <a:rPr lang="zh-CN" altLang="en-US" sz="2000" b="1" dirty="0"/>
              <a:t>区</a:t>
            </a:r>
            <a:endParaRPr lang="en-US" altLang="zh-CN" sz="2000" b="1" dirty="0"/>
          </a:p>
          <a:p>
            <a:pPr marL="760413" lvl="1" indent="-285750" eaLnBrk="0" hangingPunct="0">
              <a:lnSpc>
                <a:spcPct val="120000"/>
              </a:lnSpc>
              <a:spcBef>
                <a:spcPts val="0"/>
              </a:spcBef>
              <a:buClr>
                <a:srgbClr val="001ADC"/>
              </a:buClr>
              <a:buSzPct val="100000"/>
              <a:buFont typeface="Arial" pitchFamily="34" charset="0"/>
              <a:buChar char="−"/>
            </a:pPr>
            <a:r>
              <a:rPr lang="zh-CN" altLang="en-US" sz="2000" b="1" dirty="0" smtClean="0">
                <a:solidFill>
                  <a:schemeClr val="tx1"/>
                </a:solidFill>
              </a:rPr>
              <a:t>主存</a:t>
            </a:r>
            <a:r>
              <a:rPr lang="zh-CN" altLang="en-US" sz="2000" b="1" dirty="0">
                <a:solidFill>
                  <a:schemeClr val="tx1"/>
                </a:solidFill>
              </a:rPr>
              <a:t>地址：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2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0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位</a:t>
            </a:r>
            <a:r>
              <a:rPr lang="zh-CN" altLang="en-US" sz="2000" b="1" dirty="0">
                <a:solidFill>
                  <a:schemeClr val="tx1"/>
                </a:solidFill>
              </a:rPr>
              <a:t>，其中高 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8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位区地址，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中间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4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位</a:t>
            </a:r>
            <a:r>
              <a:rPr lang="zh-CN" altLang="en-US" sz="2000" b="1" dirty="0">
                <a:solidFill>
                  <a:schemeClr val="tx1"/>
                </a:solidFill>
              </a:rPr>
              <a:t>为区内块地址，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低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8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位</a:t>
            </a:r>
            <a:r>
              <a:rPr lang="zh-CN" altLang="en-US" sz="2000" b="1" dirty="0">
                <a:solidFill>
                  <a:schemeClr val="tx1"/>
                </a:solidFill>
              </a:rPr>
              <a:t>为块内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地址。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760413" lvl="1" indent="-285750" eaLnBrk="0" hangingPunct="0">
              <a:lnSpc>
                <a:spcPct val="120000"/>
              </a:lnSpc>
              <a:spcBef>
                <a:spcPts val="0"/>
              </a:spcBef>
              <a:buClr>
                <a:srgbClr val="001ADC"/>
              </a:buClr>
              <a:buSzPct val="100000"/>
              <a:buFont typeface="Arial" pitchFamily="34" charset="0"/>
              <a:buChar char="−"/>
            </a:pPr>
            <a:r>
              <a:rPr lang="en-US" altLang="zh-CN" sz="2000" b="1" dirty="0">
                <a:solidFill>
                  <a:schemeClr val="tx1"/>
                </a:solidFill>
              </a:rPr>
              <a:t>Cache</a:t>
            </a:r>
            <a:r>
              <a:rPr lang="zh-CN" altLang="en-US" sz="2000" b="1" dirty="0">
                <a:solidFill>
                  <a:schemeClr val="tx1"/>
                </a:solidFill>
              </a:rPr>
              <a:t>的</a:t>
            </a:r>
            <a:r>
              <a:rPr lang="en-US" altLang="zh-CN" sz="2000" b="1" dirty="0">
                <a:solidFill>
                  <a:schemeClr val="tx1"/>
                </a:solidFill>
              </a:rPr>
              <a:t>Tag</a:t>
            </a:r>
            <a:r>
              <a:rPr lang="zh-CN" altLang="en-US" sz="2000" b="1" dirty="0">
                <a:solidFill>
                  <a:schemeClr val="tx1"/>
                </a:solidFill>
              </a:rPr>
              <a:t>应该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为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8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位（内存分为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2</a:t>
            </a:r>
            <a:r>
              <a:rPr lang="en-US" altLang="zh-CN" sz="2000" baseline="30000" dirty="0" smtClean="0">
                <a:solidFill>
                  <a:schemeClr val="accent1"/>
                </a:solidFill>
              </a:rPr>
              <a:t>8</a:t>
            </a:r>
            <a:r>
              <a:rPr lang="en-US" altLang="zh-CN" sz="2000" baseline="30000" dirty="0" smtClean="0"/>
              <a:t> </a:t>
            </a:r>
            <a:r>
              <a:rPr lang="en-US" altLang="zh-CN" sz="2000" dirty="0" smtClean="0"/>
              <a:t>= 256</a:t>
            </a:r>
            <a:r>
              <a:rPr lang="zh-CN" altLang="en-US" sz="2000" dirty="0" smtClean="0"/>
              <a:t>个区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）。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12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4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4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4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4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4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4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4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4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4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4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4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4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4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4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4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4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23" grpId="0" build="p" autoUpdateAnimBg="0"/>
      <p:bldP spid="29492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20"/>
          <p:cNvSpPr>
            <a:spLocks noGrp="1" noChangeArrowheads="1"/>
          </p:cNvSpPr>
          <p:nvPr>
            <p:ph type="title" sz="quarter"/>
          </p:nvPr>
        </p:nvSpPr>
        <p:spPr>
          <a:xfrm>
            <a:off x="912286" y="260648"/>
            <a:ext cx="10612967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>
                <a:latin typeface="Arial Unicode MS" panose="020B0604020202020204" pitchFamily="34" charset="-122"/>
              </a:rPr>
              <a:t>2</a:t>
            </a:r>
            <a:r>
              <a:rPr lang="zh-CN" altLang="en-US" sz="2400" dirty="0">
                <a:latin typeface="Arial Unicode MS" panose="020B0604020202020204" pitchFamily="34" charset="-122"/>
              </a:rPr>
              <a:t>.</a:t>
            </a:r>
            <a:r>
              <a:rPr lang="en-US" altLang="zh-CN" sz="2400" dirty="0">
                <a:latin typeface="Arial Unicode MS" panose="020B0604020202020204" pitchFamily="34" charset="-122"/>
              </a:rPr>
              <a:t>2</a:t>
            </a:r>
            <a:r>
              <a:rPr lang="zh-CN" altLang="en-US" sz="2400" dirty="0">
                <a:latin typeface="Arial Unicode MS" panose="020B0604020202020204" pitchFamily="34" charset="-122"/>
              </a:rPr>
              <a:t> </a:t>
            </a:r>
            <a:r>
              <a:rPr lang="en-US" altLang="zh-CN" sz="2400" dirty="0">
                <a:latin typeface="Arial Unicode MS" panose="020B0604020202020204" pitchFamily="34" charset="-122"/>
              </a:rPr>
              <a:t>Cache</a:t>
            </a:r>
            <a:r>
              <a:rPr lang="zh-CN" altLang="en-US" sz="2400" dirty="0">
                <a:latin typeface="Arial Unicode MS" panose="020B0604020202020204" pitchFamily="34" charset="-122"/>
              </a:rPr>
              <a:t>与主存之间的映射</a:t>
            </a:r>
            <a:r>
              <a:rPr lang="en-US" altLang="zh-CN" sz="2400" dirty="0">
                <a:latin typeface="Arial Unicode MS" panose="020B0604020202020204" pitchFamily="34" charset="-122"/>
              </a:rPr>
              <a:t>—</a:t>
            </a:r>
            <a:r>
              <a:rPr lang="zh-CN" altLang="en-US" sz="2400" dirty="0">
                <a:latin typeface="Arial Unicode MS" panose="020B0604020202020204" pitchFamily="34" charset="-122"/>
              </a:rPr>
              <a:t>直接相联</a:t>
            </a:r>
          </a:p>
        </p:txBody>
      </p:sp>
      <p:graphicFrame>
        <p:nvGraphicFramePr>
          <p:cNvPr id="419844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20354032"/>
              </p:ext>
            </p:extLst>
          </p:nvPr>
        </p:nvGraphicFramePr>
        <p:xfrm>
          <a:off x="815413" y="1151687"/>
          <a:ext cx="10609179" cy="2434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" name="Visio" r:id="rId3" imgW="5544006" imgH="1346375" progId="Visio.Drawing.11">
                  <p:embed/>
                </p:oleObj>
              </mc:Choice>
              <mc:Fallback>
                <p:oleObj name="Visio" r:id="rId3" imgW="5544006" imgH="13463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413" y="1151687"/>
                        <a:ext cx="10609179" cy="2434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29"/>
          <p:cNvGrpSpPr>
            <a:grpSpLocks/>
          </p:cNvGrpSpPr>
          <p:nvPr/>
        </p:nvGrpSpPr>
        <p:grpSpPr bwMode="auto">
          <a:xfrm>
            <a:off x="1271464" y="3284984"/>
            <a:ext cx="9652825" cy="3024336"/>
            <a:chOff x="340" y="2432"/>
            <a:chExt cx="5035" cy="1633"/>
          </a:xfrm>
        </p:grpSpPr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340" y="2432"/>
              <a:ext cx="5035" cy="1633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endParaRPr lang="zh-CN" altLang="en-US" sz="2800"/>
            </a:p>
          </p:txBody>
        </p: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340" y="3838"/>
              <a:ext cx="453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None/>
              </a:pPr>
              <a:r>
                <a:rPr lang="zh-CN" altLang="en-US" sz="2000" b="1">
                  <a:solidFill>
                    <a:schemeClr val="accent2"/>
                  </a:solidFill>
                </a:rPr>
                <a:t>主存</a:t>
              </a:r>
            </a:p>
          </p:txBody>
        </p:sp>
      </p:grpSp>
      <p:graphicFrame>
        <p:nvGraphicFramePr>
          <p:cNvPr id="21" name="Object 1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746703717"/>
              </p:ext>
            </p:extLst>
          </p:nvPr>
        </p:nvGraphicFramePr>
        <p:xfrm>
          <a:off x="1847528" y="3392658"/>
          <a:ext cx="1913310" cy="75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" name="Visio" r:id="rId5" imgW="991210" imgH="411175" progId="Visio.Drawing.11">
                  <p:embed/>
                </p:oleObj>
              </mc:Choice>
              <mc:Fallback>
                <p:oleObj name="Visio" r:id="rId5" imgW="991210" imgH="4111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3392658"/>
                        <a:ext cx="1913310" cy="754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520143393"/>
              </p:ext>
            </p:extLst>
          </p:nvPr>
        </p:nvGraphicFramePr>
        <p:xfrm>
          <a:off x="3935760" y="3348211"/>
          <a:ext cx="1913310" cy="839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" name="Visio" r:id="rId7" imgW="991210" imgH="411175" progId="Visio.Drawing.11">
                  <p:embed/>
                </p:oleObj>
              </mc:Choice>
              <mc:Fallback>
                <p:oleObj name="Visio" r:id="rId7" imgW="991210" imgH="4111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760" y="3348211"/>
                        <a:ext cx="1913310" cy="839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9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17873669"/>
              </p:ext>
            </p:extLst>
          </p:nvPr>
        </p:nvGraphicFramePr>
        <p:xfrm>
          <a:off x="6023993" y="3348208"/>
          <a:ext cx="1827039" cy="801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7" name="Visio" r:id="rId9" imgW="991210" imgH="411175" progId="Visio.Drawing.11">
                  <p:embed/>
                </p:oleObj>
              </mc:Choice>
              <mc:Fallback>
                <p:oleObj name="Visio" r:id="rId9" imgW="991210" imgH="4111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993" y="3348208"/>
                        <a:ext cx="1827039" cy="801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089900"/>
              </p:ext>
            </p:extLst>
          </p:nvPr>
        </p:nvGraphicFramePr>
        <p:xfrm>
          <a:off x="8197730" y="3348207"/>
          <a:ext cx="2434774" cy="81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8" name="Visio" r:id="rId11" imgW="1306678" imgH="411175" progId="Visio.Drawing.11">
                  <p:embed/>
                </p:oleObj>
              </mc:Choice>
              <mc:Fallback>
                <p:oleObj name="Visio" r:id="rId11" imgW="1306678" imgH="4111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7730" y="3348207"/>
                        <a:ext cx="2434774" cy="81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432937"/>
              </p:ext>
            </p:extLst>
          </p:nvPr>
        </p:nvGraphicFramePr>
        <p:xfrm>
          <a:off x="1847528" y="4245395"/>
          <a:ext cx="1913310" cy="801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9" name="Visio" r:id="rId13" imgW="991210" imgH="411175" progId="Visio.Drawing.11">
                  <p:embed/>
                </p:oleObj>
              </mc:Choice>
              <mc:Fallback>
                <p:oleObj name="Visio" r:id="rId13" imgW="991210" imgH="4111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4245395"/>
                        <a:ext cx="1913310" cy="801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536444"/>
              </p:ext>
            </p:extLst>
          </p:nvPr>
        </p:nvGraphicFramePr>
        <p:xfrm>
          <a:off x="3935760" y="4245398"/>
          <a:ext cx="1913310" cy="839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0" name="Visio" r:id="rId15" imgW="991210" imgH="411175" progId="Visio.Drawing.11">
                  <p:embed/>
                </p:oleObj>
              </mc:Choice>
              <mc:Fallback>
                <p:oleObj name="Visio" r:id="rId15" imgW="991210" imgH="4111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760" y="4245398"/>
                        <a:ext cx="1913310" cy="839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063122"/>
              </p:ext>
            </p:extLst>
          </p:nvPr>
        </p:nvGraphicFramePr>
        <p:xfrm>
          <a:off x="6023992" y="4245395"/>
          <a:ext cx="1825122" cy="801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" name="Visio" r:id="rId17" imgW="991210" imgH="411175" progId="Visio.Drawing.11">
                  <p:embed/>
                </p:oleObj>
              </mc:Choice>
              <mc:Fallback>
                <p:oleObj name="Visio" r:id="rId17" imgW="991210" imgH="4111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992" y="4245395"/>
                        <a:ext cx="1825122" cy="801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097715"/>
              </p:ext>
            </p:extLst>
          </p:nvPr>
        </p:nvGraphicFramePr>
        <p:xfrm>
          <a:off x="8184232" y="4245398"/>
          <a:ext cx="2448272" cy="839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" name="Visio" r:id="rId19" imgW="1306678" imgH="411175" progId="Visio.Drawing.11">
                  <p:embed/>
                </p:oleObj>
              </mc:Choice>
              <mc:Fallback>
                <p:oleObj name="Visio" r:id="rId19" imgW="1306678" imgH="4111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4232" y="4245398"/>
                        <a:ext cx="2448272" cy="839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51384" y="3435097"/>
            <a:ext cx="67207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 dirty="0">
                <a:solidFill>
                  <a:schemeClr val="accent1"/>
                </a:solidFill>
              </a:rPr>
              <a:t>0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区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51384" y="4332656"/>
            <a:ext cx="67207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 dirty="0" smtClean="0">
                <a:solidFill>
                  <a:schemeClr val="accent1"/>
                </a:solidFill>
              </a:rPr>
              <a:t>1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区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5440" y="1877082"/>
            <a:ext cx="1821135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zh-CN" altLang="en-US" sz="1800" b="1" dirty="0">
                <a:solidFill>
                  <a:schemeClr val="accent1"/>
                </a:solidFill>
              </a:rPr>
              <a:t>区</a:t>
            </a:r>
            <a:r>
              <a:rPr lang="zh-CN" altLang="en-US" sz="1800" b="1" dirty="0" smtClean="0">
                <a:solidFill>
                  <a:schemeClr val="accent1"/>
                </a:solidFill>
              </a:rPr>
              <a:t>内编号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7368" y="921746"/>
            <a:ext cx="11305256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663" lvl="1">
              <a:buNone/>
            </a:pPr>
            <a:r>
              <a:rPr lang="zh-CN" altLang="en-US" sz="2400" dirty="0" smtClean="0"/>
              <a:t>例：主存</a:t>
            </a:r>
            <a:r>
              <a:rPr lang="zh-CN" altLang="en-US" sz="2400" dirty="0"/>
              <a:t>容量1</a:t>
            </a:r>
            <a:r>
              <a:rPr lang="en-US" altLang="zh-CN" sz="2400" dirty="0"/>
              <a:t>M</a:t>
            </a:r>
            <a:r>
              <a:rPr lang="zh-CN" altLang="en-US" sz="2400" dirty="0"/>
              <a:t>字节，</a:t>
            </a:r>
            <a:r>
              <a:rPr lang="en-US" altLang="zh-CN" sz="2400" dirty="0"/>
              <a:t>Cache</a:t>
            </a:r>
            <a:r>
              <a:rPr lang="zh-CN" altLang="en-US" sz="2400" dirty="0"/>
              <a:t>容量</a:t>
            </a:r>
            <a:r>
              <a:rPr lang="en-US" altLang="zh-CN" sz="2400" dirty="0"/>
              <a:t>4k</a:t>
            </a:r>
            <a:r>
              <a:rPr lang="zh-CN" altLang="en-US" sz="2400" dirty="0"/>
              <a:t>字节，</a:t>
            </a:r>
            <a:r>
              <a:rPr lang="en-US" altLang="zh-CN" sz="2400" dirty="0"/>
              <a:t>Block</a:t>
            </a:r>
            <a:r>
              <a:rPr lang="zh-CN" altLang="en-US" sz="2400" dirty="0"/>
              <a:t>大小</a:t>
            </a:r>
            <a:r>
              <a:rPr lang="en-US" altLang="zh-CN" sz="2400" dirty="0"/>
              <a:t>256 Bytes</a:t>
            </a:r>
          </a:p>
        </p:txBody>
      </p:sp>
    </p:spTree>
    <p:extLst>
      <p:ext uri="{BB962C8B-B14F-4D97-AF65-F5344CB8AC3E}">
        <p14:creationId xmlns:p14="http://schemas.microsoft.com/office/powerpoint/2010/main" val="355036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0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14919" y="260648"/>
            <a:ext cx="10710333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.</a:t>
            </a:r>
            <a:r>
              <a:rPr lang="en-US" altLang="zh-CN" sz="2400" dirty="0"/>
              <a:t>2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  <a:r>
              <a:rPr lang="zh-CN" altLang="en-US" sz="2400" dirty="0"/>
              <a:t>与主存之间的映射</a:t>
            </a:r>
            <a:r>
              <a:rPr lang="en-US" altLang="zh-CN" sz="2400" dirty="0"/>
              <a:t>—</a:t>
            </a:r>
            <a:r>
              <a:rPr lang="zh-CN" altLang="en-US" sz="2400" dirty="0"/>
              <a:t>直接相联</a:t>
            </a:r>
          </a:p>
        </p:txBody>
      </p:sp>
      <p:graphicFrame>
        <p:nvGraphicFramePr>
          <p:cNvPr id="7170" name="Object 1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740062"/>
              </p:ext>
            </p:extLst>
          </p:nvPr>
        </p:nvGraphicFramePr>
        <p:xfrm>
          <a:off x="1489921" y="836712"/>
          <a:ext cx="9360329" cy="5612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Visio" r:id="rId4" imgW="5553081" imgH="4382814" progId="Visio.Drawing.11">
                  <p:embed/>
                </p:oleObj>
              </mc:Choice>
              <mc:Fallback>
                <p:oleObj name="Visio" r:id="rId4" imgW="5553081" imgH="43828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921" y="836712"/>
                        <a:ext cx="9360329" cy="56129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99457" y="3162454"/>
            <a:ext cx="672075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b="1" dirty="0"/>
              <a:t>0</a:t>
            </a:r>
            <a:r>
              <a:rPr lang="zh-CN" altLang="en-US" sz="1600" b="1" dirty="0" smtClean="0"/>
              <a:t>区</a:t>
            </a:r>
            <a:endParaRPr lang="zh-CN" altLang="en-US" sz="1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199457" y="3738518"/>
            <a:ext cx="672075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区</a:t>
            </a:r>
            <a:endParaRPr lang="zh-CN" altLang="en-US" sz="16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103445" y="5466710"/>
            <a:ext cx="864096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b="1" dirty="0" smtClean="0"/>
              <a:t>FF</a:t>
            </a:r>
            <a:r>
              <a:rPr lang="zh-CN" altLang="en-US" sz="1600" b="1" dirty="0" smtClean="0"/>
              <a:t>区</a:t>
            </a:r>
            <a:endParaRPr lang="zh-CN" altLang="en-US" sz="16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199457" y="4242574"/>
            <a:ext cx="672075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b="1" dirty="0"/>
              <a:t>2</a:t>
            </a:r>
            <a:r>
              <a:rPr lang="zh-CN" altLang="en-US" sz="1600" b="1" dirty="0" smtClean="0"/>
              <a:t>区</a:t>
            </a:r>
            <a:endParaRPr lang="zh-CN" altLang="en-US" sz="16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199457" y="4725144"/>
            <a:ext cx="672075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b="1" dirty="0"/>
              <a:t>3</a:t>
            </a:r>
            <a:r>
              <a:rPr lang="zh-CN" altLang="en-US" sz="1600" b="1" dirty="0" smtClean="0"/>
              <a:t>区</a:t>
            </a:r>
            <a:endParaRPr lang="zh-CN" altLang="en-US" sz="16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71464" y="5063698"/>
            <a:ext cx="341632" cy="403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>
              <a:buNone/>
            </a:pPr>
            <a:r>
              <a:rPr lang="en-US" altLang="zh-CN" sz="1200" dirty="0" smtClean="0"/>
              <a:t>……</a:t>
            </a:r>
            <a:endParaRPr lang="zh-CN" altLang="en-US" sz="1200" dirty="0"/>
          </a:p>
        </p:txBody>
      </p:sp>
      <p:sp>
        <p:nvSpPr>
          <p:cNvPr id="2" name="文本框 1"/>
          <p:cNvSpPr txBox="1"/>
          <p:nvPr/>
        </p:nvSpPr>
        <p:spPr bwMode="auto">
          <a:xfrm>
            <a:off x="2783632" y="1340768"/>
            <a:ext cx="792088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eaLnBrk="1" hangingPunct="1">
              <a:lnSpc>
                <a:spcPct val="95000"/>
              </a:lnSpc>
              <a:buNone/>
            </a:pPr>
            <a:r>
              <a:rPr lang="en-US" altLang="zh-CN" sz="1800" b="1" dirty="0" smtClean="0">
                <a:solidFill>
                  <a:schemeClr val="accent1"/>
                </a:solidFill>
                <a:ea typeface="宋体" panose="02010600030101010101" pitchFamily="2" charset="-122"/>
              </a:rPr>
              <a:t>index</a:t>
            </a:r>
            <a:endParaRPr lang="zh-CN" altLang="en-US" sz="1800" b="1" dirty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2063552" y="2564904"/>
            <a:ext cx="1152128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eaLnBrk="1" hangingPunct="1">
              <a:lnSpc>
                <a:spcPct val="95000"/>
              </a:lnSpc>
              <a:buNone/>
            </a:pPr>
            <a:r>
              <a:rPr lang="en-US" altLang="zh-CN" sz="1800" b="1" dirty="0" smtClean="0">
                <a:ea typeface="宋体" panose="02010600030101010101" pitchFamily="2" charset="-122"/>
              </a:rPr>
              <a:t>Tag</a:t>
            </a:r>
            <a:r>
              <a:rPr lang="en-US" altLang="zh-CN" dirty="0" smtClean="0"/>
              <a:t>/</a:t>
            </a:r>
            <a:r>
              <a:rPr lang="en-US" altLang="zh-CN" dirty="0" smtClean="0">
                <a:solidFill>
                  <a:schemeClr val="accent1"/>
                </a:solidFill>
              </a:rPr>
              <a:t>index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38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814920" y="260648"/>
            <a:ext cx="8995833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.</a:t>
            </a:r>
            <a:r>
              <a:rPr lang="en-US" altLang="zh-CN" sz="2400" dirty="0"/>
              <a:t>2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  <a:r>
              <a:rPr lang="zh-CN" altLang="en-US" sz="2400" dirty="0"/>
              <a:t>与主存之间的映射</a:t>
            </a:r>
            <a:r>
              <a:rPr lang="en-US" altLang="zh-CN" sz="2400" dirty="0"/>
              <a:t>—</a:t>
            </a:r>
            <a:r>
              <a:rPr lang="zh-CN" altLang="en-US" sz="2400" dirty="0"/>
              <a:t>直接映射</a:t>
            </a:r>
          </a:p>
        </p:txBody>
      </p:sp>
      <p:graphicFrame>
        <p:nvGraphicFramePr>
          <p:cNvPr id="293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539471"/>
              </p:ext>
            </p:extLst>
          </p:nvPr>
        </p:nvGraphicFramePr>
        <p:xfrm>
          <a:off x="4295800" y="908720"/>
          <a:ext cx="7560842" cy="5591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Visio" r:id="rId3" imgW="5178060" imgH="4638855" progId="Visio.Drawing.11">
                  <p:embed/>
                </p:oleObj>
              </mc:Choice>
              <mc:Fallback>
                <p:oleObj name="Visio" r:id="rId3" imgW="5178060" imgH="46388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800" y="908720"/>
                        <a:ext cx="7560842" cy="5591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39351" y="1340771"/>
            <a:ext cx="3744416" cy="18158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FF"/>
                </a:solidFill>
              </a:rPr>
              <a:t>直接映射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Cache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组织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 smtClean="0"/>
              <a:t>只需与一个</a:t>
            </a:r>
            <a:r>
              <a:rPr lang="en-US" altLang="zh-CN" sz="2000" b="1" dirty="0" smtClean="0"/>
              <a:t>Tag</a:t>
            </a:r>
            <a:r>
              <a:rPr lang="zh-CN" altLang="en-US" sz="2000" b="1" dirty="0" smtClean="0"/>
              <a:t>进行比较</a:t>
            </a:r>
            <a:endParaRPr lang="en-US" altLang="zh-CN" sz="2000" b="1" dirty="0" smtClean="0"/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/>
              <a:t>也</a:t>
            </a:r>
            <a:r>
              <a:rPr lang="zh-CN" altLang="en-US" sz="2000" b="1" dirty="0" smtClean="0"/>
              <a:t>是一路组相联的一个特例</a:t>
            </a:r>
            <a:endParaRPr lang="en-US" altLang="zh-CN" sz="18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855973" y="5877275"/>
            <a:ext cx="26882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dirty="0" smtClean="0">
                <a:solidFill>
                  <a:schemeClr val="accent1"/>
                </a:solidFill>
              </a:rPr>
              <a:t>假设</a:t>
            </a:r>
            <a:r>
              <a:rPr lang="en-US" altLang="zh-CN" sz="2000" dirty="0" smtClean="0">
                <a:solidFill>
                  <a:schemeClr val="accent1"/>
                </a:solidFill>
              </a:rPr>
              <a:t>index=1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07968" y="1582575"/>
            <a:ext cx="36004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1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1864" y="3238759"/>
            <a:ext cx="36004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2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3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814920" y="260648"/>
            <a:ext cx="8995833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.</a:t>
            </a:r>
            <a:r>
              <a:rPr lang="en-US" altLang="zh-CN" sz="2400" dirty="0"/>
              <a:t>2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  <a:r>
              <a:rPr lang="zh-CN" altLang="en-US" sz="2400" dirty="0"/>
              <a:t>与主存之间的映射</a:t>
            </a:r>
            <a:r>
              <a:rPr lang="en-US" altLang="zh-CN" sz="2400" dirty="0"/>
              <a:t>—</a:t>
            </a:r>
            <a:r>
              <a:rPr lang="zh-CN" altLang="en-US" sz="2400" dirty="0"/>
              <a:t>直接映射</a:t>
            </a:r>
          </a:p>
        </p:txBody>
      </p:sp>
      <p:sp>
        <p:nvSpPr>
          <p:cNvPr id="2" name="矩形 1"/>
          <p:cNvSpPr/>
          <p:nvPr/>
        </p:nvSpPr>
        <p:spPr>
          <a:xfrm>
            <a:off x="815413" y="692696"/>
            <a:ext cx="10753195" cy="955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示例：假定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主存和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Cache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之间采用直接映射方式，块大小为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16B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（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个字）。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Cache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的数据区容量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为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64KB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，主存地址为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32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位，按字节编址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。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05" y="1754088"/>
            <a:ext cx="9096199" cy="491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96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14917" y="260648"/>
            <a:ext cx="7010400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.</a:t>
            </a:r>
            <a:r>
              <a:rPr lang="en-US" altLang="zh-CN" sz="2400" dirty="0"/>
              <a:t>2</a:t>
            </a:r>
            <a:r>
              <a:rPr lang="zh-CN" altLang="en-US" sz="2400" dirty="0"/>
              <a:t> 高速缓冲存储器(</a:t>
            </a:r>
            <a:r>
              <a:rPr lang="en-US" altLang="zh-CN" sz="2400" dirty="0"/>
              <a:t>Cache)</a:t>
            </a:r>
            <a:r>
              <a:rPr lang="zh-CN" altLang="en-US" sz="2400" dirty="0"/>
              <a:t>的原理</a:t>
            </a:r>
            <a:endParaRPr lang="en-US" altLang="zh-CN" sz="2400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764704"/>
            <a:ext cx="10753195" cy="300595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Cache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</a:rPr>
              <a:t>要解决的问题</a:t>
            </a:r>
            <a:endParaRPr lang="en-US" altLang="zh-CN" sz="2800" dirty="0" smtClean="0">
              <a:latin typeface="Times New Roman" pitchFamily="18" charset="0"/>
              <a:ea typeface="宋体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</a:rPr>
              <a:t>提供快速访问的能力；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与主存交换数据的能力；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由于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CPU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总是以主存地址访问存储器，所以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</a:rPr>
              <a:t>Cache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应具备判断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</a:rPr>
              <a:t>CPU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当前要访问的内容是否在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</a:rPr>
              <a:t>Cache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中的能力，并具有根据主存地址在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</a:rPr>
              <a:t>Cache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中访问相应单元的能力；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具备在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</a:rPr>
              <a:t>Cache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容量不够的前提下替换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</a:rPr>
              <a:t>Cache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中的内容的决策能力。  </a:t>
            </a:r>
          </a:p>
        </p:txBody>
      </p:sp>
    </p:spTree>
    <p:extLst>
      <p:ext uri="{BB962C8B-B14F-4D97-AF65-F5344CB8AC3E}">
        <p14:creationId xmlns:p14="http://schemas.microsoft.com/office/powerpoint/2010/main" val="361411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uiExpand="1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814920" y="260648"/>
            <a:ext cx="8995833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.</a:t>
            </a:r>
            <a:r>
              <a:rPr lang="en-US" altLang="zh-CN" sz="2400" dirty="0"/>
              <a:t>2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  <a:r>
              <a:rPr lang="zh-CN" altLang="en-US" sz="2400" dirty="0"/>
              <a:t>与主存之间的映射</a:t>
            </a:r>
            <a:r>
              <a:rPr lang="en-US" altLang="zh-CN" sz="2400" dirty="0"/>
              <a:t>—</a:t>
            </a:r>
            <a:r>
              <a:rPr lang="zh-CN" altLang="en-US" sz="2400" dirty="0"/>
              <a:t>直接映射</a:t>
            </a:r>
          </a:p>
        </p:txBody>
      </p:sp>
      <p:sp>
        <p:nvSpPr>
          <p:cNvPr id="4" name="矩形 3"/>
          <p:cNvSpPr/>
          <p:nvPr/>
        </p:nvSpPr>
        <p:spPr>
          <a:xfrm>
            <a:off x="551384" y="908723"/>
            <a:ext cx="11233248" cy="576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直接映射 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优点：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实现简单，只需利用主存地址中的区地址，与块地址对应的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块中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Tag 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进行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次比较，即可确定是否命中 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缺点：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映射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关系不灵活，因每个主存块只能固定地对应某个确定的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块，会出现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有很多空闲，但新块不能直接写入而需要替换的现象，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空间的利用不充分 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3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14919" y="260648"/>
            <a:ext cx="10710333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.</a:t>
            </a:r>
            <a:r>
              <a:rPr lang="en-US" altLang="zh-CN" sz="2400" dirty="0"/>
              <a:t>3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  <a:r>
              <a:rPr lang="zh-CN" altLang="en-US" sz="2400" dirty="0"/>
              <a:t>与主存之间的映射</a:t>
            </a:r>
            <a:r>
              <a:rPr lang="en-US" altLang="zh-CN" sz="2400" dirty="0"/>
              <a:t>—</a:t>
            </a:r>
            <a:r>
              <a:rPr lang="zh-CN" altLang="en-US" sz="2400" dirty="0"/>
              <a:t>组相联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922338"/>
            <a:ext cx="11145440" cy="21195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组相联（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 Associative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24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映射关系：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 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分成 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组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每组分成 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块（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 </a:t>
            </a:r>
            <a:r>
              <a:rPr lang="en-US" altLang="zh-CN" sz="2000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K*L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主存的块 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 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以下列原则映射到 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 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组 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中的任何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一块（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 </a:t>
            </a:r>
            <a:r>
              <a:rPr lang="en-US" altLang="zh-CN" sz="2000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K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 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 </a:t>
            </a:r>
            <a:endParaRPr lang="zh-CN" altLang="en-US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 =  J  mod K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实际上主存与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都分成 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 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组，主存每一组内的块数与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一组内的块数不一样多, 主存组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内的某一块只能映射到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组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内，但可以是组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内的任意一块。</a:t>
            </a:r>
          </a:p>
        </p:txBody>
      </p:sp>
      <p:graphicFrame>
        <p:nvGraphicFramePr>
          <p:cNvPr id="287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071136"/>
              </p:ext>
            </p:extLst>
          </p:nvPr>
        </p:nvGraphicFramePr>
        <p:xfrm>
          <a:off x="1114709" y="3768874"/>
          <a:ext cx="10021852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1" name="Visio" r:id="rId4" imgW="5980918" imgH="1872103" progId="Visio.Drawing.11">
                  <p:embed/>
                </p:oleObj>
              </mc:Choice>
              <mc:Fallback>
                <p:oleObj name="Visio" r:id="rId4" imgW="5980918" imgH="18721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709" y="3768874"/>
                        <a:ext cx="10021852" cy="26844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9509" y="3155779"/>
            <a:ext cx="10177131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accent1"/>
                </a:solidFill>
              </a:rPr>
              <a:t>多对多映射</a:t>
            </a:r>
            <a:r>
              <a:rPr lang="en-US" altLang="zh-CN" sz="2400" dirty="0" smtClean="0">
                <a:solidFill>
                  <a:schemeClr val="accent1"/>
                </a:solidFill>
              </a:rPr>
              <a:t>: L </a:t>
            </a:r>
            <a:r>
              <a:rPr lang="en-US" altLang="zh-CN" sz="24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&lt;-----</a:t>
            </a:r>
            <a:r>
              <a:rPr lang="en-US" altLang="zh-CN" sz="2400" dirty="0" smtClean="0">
                <a:solidFill>
                  <a:schemeClr val="accent1"/>
                </a:solidFill>
              </a:rPr>
              <a:t>&gt; M (</a:t>
            </a:r>
            <a:r>
              <a:rPr lang="zh-CN" altLang="en-US" sz="2400" dirty="0" smtClean="0">
                <a:solidFill>
                  <a:schemeClr val="accent1"/>
                </a:solidFill>
              </a:rPr>
              <a:t>主存中一个组中的块数</a:t>
            </a:r>
            <a:r>
              <a:rPr lang="en-US" altLang="zh-CN" sz="2400" dirty="0" smtClean="0">
                <a:solidFill>
                  <a:schemeClr val="accent1"/>
                </a:solidFill>
              </a:rPr>
              <a:t>) 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0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14919" y="260648"/>
            <a:ext cx="10710333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.</a:t>
            </a:r>
            <a:r>
              <a:rPr lang="en-US" altLang="zh-CN" sz="2400" dirty="0"/>
              <a:t>3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  <a:r>
              <a:rPr lang="zh-CN" altLang="en-US" sz="2400" dirty="0"/>
              <a:t>与主存之间的映射</a:t>
            </a:r>
            <a:r>
              <a:rPr lang="en-US" altLang="zh-CN" sz="2400" dirty="0"/>
              <a:t>—</a:t>
            </a:r>
            <a:r>
              <a:rPr lang="zh-CN" altLang="en-US" sz="2400" dirty="0"/>
              <a:t>组相联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762000" y="812823"/>
            <a:ext cx="10972800" cy="17132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84163" indent="-284163" eaLnBrk="0" hangingPunct="0">
              <a:lnSpc>
                <a:spcPct val="100000"/>
              </a:lnSpc>
              <a:buClr>
                <a:srgbClr val="FF0000"/>
              </a:buClr>
              <a:buSzPct val="100000"/>
              <a:buFont typeface="Wingdings" pitchFamily="2" charset="2"/>
              <a:buChar char="v"/>
            </a:pPr>
            <a:r>
              <a:rPr lang="zh-CN" altLang="en-US" sz="2400" b="1" dirty="0">
                <a:solidFill>
                  <a:schemeClr val="tx1"/>
                </a:solidFill>
              </a:rPr>
              <a:t>组相联映射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668338" lvl="1" indent="-193675" eaLnBrk="0" hangingPunct="0">
              <a:lnSpc>
                <a:spcPct val="100000"/>
              </a:lnSpc>
              <a:buClr>
                <a:srgbClr val="001ADC"/>
              </a:buClr>
              <a:buSzPct val="100000"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主存的地址格式：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668338" lvl="1" indent="-193675" eaLnBrk="0" hangingPunct="0">
              <a:lnSpc>
                <a:spcPct val="100000"/>
              </a:lnSpc>
              <a:buClr>
                <a:srgbClr val="001ADC"/>
              </a:buClr>
              <a:buSzPct val="100000"/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</a:rPr>
              <a:t>Tag</a:t>
            </a:r>
            <a:r>
              <a:rPr lang="zh-CN" altLang="en-US" sz="2000" b="1" dirty="0">
                <a:solidFill>
                  <a:schemeClr val="tx1"/>
                </a:solidFill>
              </a:rPr>
              <a:t>的内容：主存中与该</a:t>
            </a:r>
            <a:r>
              <a:rPr lang="en-US" altLang="zh-CN" sz="2000" b="1" dirty="0">
                <a:solidFill>
                  <a:schemeClr val="tx1"/>
                </a:solidFill>
              </a:rPr>
              <a:t>Cache</a:t>
            </a:r>
            <a:r>
              <a:rPr lang="zh-CN" altLang="en-US" sz="2000" b="1" dirty="0">
                <a:solidFill>
                  <a:schemeClr val="tx1"/>
                </a:solidFill>
              </a:rPr>
              <a:t>数据块对应的数据块的组内块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地址（主存块的组内地址）。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marL="668338" lvl="1" indent="-193675" eaLnBrk="0" hangingPunct="0">
              <a:lnSpc>
                <a:spcPct val="100000"/>
              </a:lnSpc>
              <a:buClr>
                <a:srgbClr val="001ADC"/>
              </a:buClr>
              <a:buSzPct val="100000"/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schemeClr val="tx1"/>
                </a:solidFill>
              </a:rPr>
              <a:t>Set#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：组号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647728" y="1268760"/>
            <a:ext cx="6502400" cy="381000"/>
            <a:chOff x="2064" y="672"/>
            <a:chExt cx="3072" cy="240"/>
          </a:xfrm>
        </p:grpSpPr>
        <p:sp>
          <p:nvSpPr>
            <p:cNvPr id="33799" name="Rectangle 6"/>
            <p:cNvSpPr>
              <a:spLocks noChangeArrowheads="1"/>
            </p:cNvSpPr>
            <p:nvPr/>
          </p:nvSpPr>
          <p:spPr bwMode="auto">
            <a:xfrm>
              <a:off x="2064" y="672"/>
              <a:ext cx="144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altLang="zh-CN" b="1" dirty="0" smtClean="0">
                  <a:solidFill>
                    <a:schemeClr val="accent1"/>
                  </a:solidFill>
                </a:rPr>
                <a:t>Tag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3800" name="Rectangle 7"/>
            <p:cNvSpPr>
              <a:spLocks noChangeArrowheads="1"/>
            </p:cNvSpPr>
            <p:nvPr/>
          </p:nvSpPr>
          <p:spPr bwMode="auto">
            <a:xfrm>
              <a:off x="4272" y="672"/>
              <a:ext cx="86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altLang="zh-CN" b="1" dirty="0" smtClean="0">
                  <a:solidFill>
                    <a:schemeClr val="tx1"/>
                  </a:solidFill>
                </a:rPr>
                <a:t>Offset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801" name="Rectangle 8"/>
            <p:cNvSpPr>
              <a:spLocks noChangeArrowheads="1"/>
            </p:cNvSpPr>
            <p:nvPr/>
          </p:nvSpPr>
          <p:spPr bwMode="auto">
            <a:xfrm>
              <a:off x="3504" y="672"/>
              <a:ext cx="76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altLang="zh-CN" b="1" dirty="0" smtClean="0">
                  <a:solidFill>
                    <a:srgbClr val="0000FF"/>
                  </a:solidFill>
                </a:rPr>
                <a:t>Set #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91850" name="Rectangle 10"/>
          <p:cNvSpPr>
            <a:spLocks noChangeArrowheads="1"/>
          </p:cNvSpPr>
          <p:nvPr/>
        </p:nvSpPr>
        <p:spPr bwMode="auto">
          <a:xfrm>
            <a:off x="571500" y="2636913"/>
            <a:ext cx="10972800" cy="16979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84163" indent="-284163" eaLnBrk="0" hangingPunct="0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itchFamily="2" charset="2"/>
              <a:buChar char="v"/>
            </a:pPr>
            <a:r>
              <a:rPr lang="zh-CN" altLang="en-US" sz="2000" b="1" dirty="0" smtClean="0">
                <a:solidFill>
                  <a:schemeClr val="tx1"/>
                </a:solidFill>
              </a:rPr>
              <a:t>举例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760413" lvl="1" indent="-285750" eaLnBrk="0" hangingPunct="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Arial" pitchFamily="34" charset="0"/>
              <a:buChar char="−"/>
            </a:pPr>
            <a:r>
              <a:rPr lang="zh-CN" altLang="en-US" sz="2000" b="1" dirty="0" smtClean="0">
                <a:solidFill>
                  <a:schemeClr val="tx1"/>
                </a:solidFill>
              </a:rPr>
              <a:t>主存容量1</a:t>
            </a:r>
            <a:r>
              <a:rPr lang="en-US" altLang="zh-CN" sz="2000" b="1" dirty="0">
                <a:solidFill>
                  <a:schemeClr val="tx1"/>
                </a:solidFill>
              </a:rPr>
              <a:t>M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字节，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4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路组相联（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每</a:t>
            </a:r>
            <a:r>
              <a:rPr lang="zh-CN" altLang="en-US" sz="2000" b="1" dirty="0">
                <a:solidFill>
                  <a:srgbClr val="FF0000"/>
                </a:solidFill>
              </a:rPr>
              <a:t>组包含</a:t>
            </a:r>
            <a:r>
              <a:rPr lang="en-US" altLang="zh-CN" sz="2000" b="1" dirty="0">
                <a:solidFill>
                  <a:srgbClr val="FF0000"/>
                </a:solidFill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</a:rPr>
              <a:t>个</a:t>
            </a:r>
            <a:r>
              <a:rPr lang="en-US" altLang="zh-CN" sz="2000" b="1" dirty="0">
                <a:solidFill>
                  <a:srgbClr val="FF0000"/>
                </a:solidFill>
              </a:rPr>
              <a:t>Block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）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Cache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容量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16K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字节，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Block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大小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256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字节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760413" lvl="1" indent="-285750" eaLnBrk="0" hangingPunct="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Arial" pitchFamily="34" charset="0"/>
              <a:buChar char="−"/>
            </a:pPr>
            <a:r>
              <a:rPr lang="en-US" altLang="zh-CN" sz="2000" b="1" dirty="0" smtClean="0">
                <a:solidFill>
                  <a:schemeClr val="tx1"/>
                </a:solidFill>
              </a:rPr>
              <a:t>Cache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分多少组？内存中每组包含多少块？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marL="760413" lvl="1" indent="-285750" eaLnBrk="0" hangingPunct="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Arial" pitchFamily="34" charset="0"/>
              <a:buChar char="−"/>
            </a:pPr>
            <a:r>
              <a:rPr lang="en-US" altLang="zh-CN" sz="2000" b="1" dirty="0" smtClean="0">
                <a:solidFill>
                  <a:schemeClr val="tx1"/>
                </a:solidFill>
              </a:rPr>
              <a:t>Cache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的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Tag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需要多少位？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91851" name="Rectangle 11"/>
          <p:cNvSpPr>
            <a:spLocks noChangeArrowheads="1"/>
          </p:cNvSpPr>
          <p:nvPr/>
        </p:nvSpPr>
        <p:spPr bwMode="auto">
          <a:xfrm>
            <a:off x="1103445" y="4356549"/>
            <a:ext cx="10177131" cy="24673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None/>
            </a:pPr>
            <a:r>
              <a:rPr lang="zh-CN" altLang="en-US" sz="2000" b="1" dirty="0" smtClean="0">
                <a:solidFill>
                  <a:schemeClr val="tx1"/>
                </a:solidFill>
              </a:rPr>
              <a:t>解：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760413" lvl="1" indent="-285750" eaLnBrk="0" hangingPunct="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Arial" pitchFamily="34" charset="0"/>
              <a:buChar char="−"/>
            </a:pPr>
            <a:r>
              <a:rPr lang="en-US" altLang="zh-CN" sz="2000" b="1" dirty="0">
                <a:solidFill>
                  <a:schemeClr val="tx1"/>
                </a:solidFill>
              </a:rPr>
              <a:t>Cache </a:t>
            </a:r>
            <a:r>
              <a:rPr lang="zh-CN" altLang="en-US" sz="2000" b="1" dirty="0">
                <a:solidFill>
                  <a:schemeClr val="tx1"/>
                </a:solidFill>
              </a:rPr>
              <a:t>组数＝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</a:rPr>
              <a:t>2</a:t>
            </a:r>
            <a:r>
              <a:rPr lang="en-US" altLang="zh-CN" sz="2000" b="1" baseline="30000" dirty="0">
                <a:solidFill>
                  <a:schemeClr val="accent1"/>
                </a:solidFill>
              </a:rPr>
              <a:t>14</a:t>
            </a:r>
            <a:r>
              <a:rPr lang="en-US" altLang="zh-CN" sz="2000" b="1" dirty="0">
                <a:solidFill>
                  <a:schemeClr val="accent1"/>
                </a:solidFill>
              </a:rPr>
              <a:t> ÷(2</a:t>
            </a:r>
            <a:r>
              <a:rPr lang="en-US" altLang="zh-CN" sz="2000" b="1" baseline="30000" dirty="0">
                <a:solidFill>
                  <a:schemeClr val="accent1"/>
                </a:solidFill>
              </a:rPr>
              <a:t>8</a:t>
            </a:r>
            <a:r>
              <a:rPr lang="en-US" altLang="zh-CN" sz="2000" b="1" dirty="0">
                <a:solidFill>
                  <a:schemeClr val="accent1"/>
                </a:solidFill>
              </a:rPr>
              <a:t>×2</a:t>
            </a:r>
            <a:r>
              <a:rPr lang="en-US" altLang="zh-CN" sz="2000" b="1" baseline="30000" dirty="0">
                <a:solidFill>
                  <a:schemeClr val="accent1"/>
                </a:solidFill>
              </a:rPr>
              <a:t>2</a:t>
            </a:r>
            <a:r>
              <a:rPr lang="zh-CN" altLang="en-US" sz="2000" b="1" dirty="0">
                <a:solidFill>
                  <a:schemeClr val="accent1"/>
                </a:solidFill>
              </a:rPr>
              <a:t>）＝ 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en-US" altLang="zh-CN" sz="2000" b="1" baseline="30000" dirty="0">
                <a:solidFill>
                  <a:srgbClr val="FF0000"/>
                </a:solidFill>
              </a:rPr>
              <a:t>4   </a:t>
            </a:r>
            <a:r>
              <a:rPr lang="zh-CN" altLang="en-US" sz="2000" b="1" dirty="0">
                <a:solidFill>
                  <a:srgbClr val="FF0000"/>
                </a:solidFill>
              </a:rPr>
              <a:t>＝</a:t>
            </a:r>
            <a:r>
              <a:rPr lang="en-US" altLang="zh-CN" sz="2000" b="1" dirty="0">
                <a:solidFill>
                  <a:srgbClr val="FF0000"/>
                </a:solidFill>
              </a:rPr>
              <a:t>16</a:t>
            </a:r>
            <a:r>
              <a:rPr lang="en-US" altLang="zh-CN" sz="2000" b="1" baseline="30000" dirty="0">
                <a:solidFill>
                  <a:schemeClr val="tx1"/>
                </a:solidFill>
              </a:rPr>
              <a:t>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组，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cache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中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每组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4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块</a:t>
            </a:r>
            <a:endParaRPr lang="zh-CN" altLang="en-US" sz="2000" b="1" dirty="0">
              <a:solidFill>
                <a:schemeClr val="accent1"/>
              </a:solidFill>
            </a:endParaRPr>
          </a:p>
          <a:p>
            <a:pPr marL="760413" lvl="1" indent="-285750" eaLnBrk="0" hangingPunct="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Arial" pitchFamily="34" charset="0"/>
              <a:buChar char="−"/>
            </a:pPr>
            <a:r>
              <a:rPr lang="zh-CN" altLang="en-US" sz="2000" b="1" dirty="0">
                <a:solidFill>
                  <a:schemeClr val="tx1"/>
                </a:solidFill>
              </a:rPr>
              <a:t>主存每组块数＝ </a:t>
            </a:r>
            <a:r>
              <a:rPr lang="en-US" altLang="zh-CN" sz="2000" b="1" dirty="0">
                <a:solidFill>
                  <a:schemeClr val="accent1"/>
                </a:solidFill>
              </a:rPr>
              <a:t>2</a:t>
            </a:r>
            <a:r>
              <a:rPr lang="en-US" altLang="zh-CN" sz="2000" b="1" baseline="30000" dirty="0">
                <a:solidFill>
                  <a:schemeClr val="accent1"/>
                </a:solidFill>
              </a:rPr>
              <a:t>20</a:t>
            </a:r>
            <a:r>
              <a:rPr lang="en-US" altLang="zh-CN" sz="2000" b="1" dirty="0">
                <a:solidFill>
                  <a:schemeClr val="accent1"/>
                </a:solidFill>
              </a:rPr>
              <a:t> ÷(2</a:t>
            </a:r>
            <a:r>
              <a:rPr lang="en-US" altLang="zh-CN" sz="2000" b="1" baseline="30000" dirty="0">
                <a:solidFill>
                  <a:schemeClr val="accent1"/>
                </a:solidFill>
              </a:rPr>
              <a:t>8</a:t>
            </a:r>
            <a:r>
              <a:rPr lang="en-US" altLang="zh-CN" sz="2000" b="1" dirty="0">
                <a:solidFill>
                  <a:schemeClr val="accent1"/>
                </a:solidFill>
              </a:rPr>
              <a:t>×2</a:t>
            </a:r>
            <a:r>
              <a:rPr lang="en-US" altLang="zh-CN" sz="2000" b="1" baseline="30000" dirty="0">
                <a:solidFill>
                  <a:schemeClr val="accent1"/>
                </a:solidFill>
              </a:rPr>
              <a:t>4</a:t>
            </a:r>
            <a:r>
              <a:rPr lang="zh-CN" altLang="en-US" sz="2000" b="1" dirty="0">
                <a:solidFill>
                  <a:schemeClr val="accent1"/>
                </a:solidFill>
              </a:rPr>
              <a:t>）＝ 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en-US" altLang="zh-CN" sz="2000" b="1" baseline="30000" dirty="0">
                <a:solidFill>
                  <a:srgbClr val="FF0000"/>
                </a:solidFill>
              </a:rPr>
              <a:t>8   </a:t>
            </a:r>
            <a:r>
              <a:rPr lang="zh-CN" altLang="en-US" sz="2000" b="1" dirty="0">
                <a:solidFill>
                  <a:srgbClr val="FF0000"/>
                </a:solidFill>
              </a:rPr>
              <a:t>＝</a:t>
            </a:r>
            <a:r>
              <a:rPr lang="en-US" altLang="zh-CN" sz="2000" b="1" dirty="0">
                <a:solidFill>
                  <a:srgbClr val="FF0000"/>
                </a:solidFill>
              </a:rPr>
              <a:t>256 </a:t>
            </a:r>
            <a:r>
              <a:rPr lang="zh-CN" altLang="en-US" sz="2000" b="1" dirty="0">
                <a:solidFill>
                  <a:schemeClr val="tx1"/>
                </a:solidFill>
              </a:rPr>
              <a:t>块</a:t>
            </a:r>
            <a:r>
              <a:rPr lang="en-US" altLang="zh-CN" sz="2000" b="1" dirty="0">
                <a:solidFill>
                  <a:schemeClr val="tx1"/>
                </a:solidFill>
              </a:rPr>
              <a:t>/</a:t>
            </a:r>
            <a:r>
              <a:rPr lang="zh-CN" altLang="en-US" sz="2000" b="1" dirty="0">
                <a:solidFill>
                  <a:schemeClr val="tx1"/>
                </a:solidFill>
              </a:rPr>
              <a:t>组</a:t>
            </a:r>
            <a:r>
              <a:rPr lang="zh-CN" altLang="en-US" sz="2000" b="1" baseline="30000" dirty="0">
                <a:solidFill>
                  <a:schemeClr val="tx1"/>
                </a:solidFill>
              </a:rPr>
              <a:t> </a:t>
            </a:r>
            <a:r>
              <a:rPr lang="zh-CN" altLang="en-US" sz="2000" b="1" baseline="30000" dirty="0" smtClean="0">
                <a:solidFill>
                  <a:schemeClr val="tx1"/>
                </a:solidFill>
              </a:rPr>
              <a:t>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或者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474663" lvl="1" eaLnBrk="0" hangingPunct="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None/>
            </a:pPr>
            <a:r>
              <a:rPr lang="en-US" altLang="zh-CN" sz="2000" b="1" dirty="0" smtClean="0">
                <a:solidFill>
                  <a:schemeClr val="tx1"/>
                </a:solidFill>
              </a:rPr>
              <a:t>  4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*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64=256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块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/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组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760413" lvl="1" indent="-285750" eaLnBrk="0" hangingPunct="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Arial" pitchFamily="34" charset="0"/>
              <a:buChar char="−"/>
            </a:pPr>
            <a:r>
              <a:rPr lang="zh-CN" altLang="en-US" sz="2000" b="1" dirty="0">
                <a:solidFill>
                  <a:schemeClr val="tx1"/>
                </a:solidFill>
              </a:rPr>
              <a:t>主存地址：</a:t>
            </a:r>
            <a:r>
              <a:rPr lang="zh-CN" altLang="en-US" sz="2000" b="1" dirty="0">
                <a:solidFill>
                  <a:schemeClr val="accent1"/>
                </a:solidFill>
              </a:rPr>
              <a:t>2</a:t>
            </a:r>
            <a:r>
              <a:rPr lang="en-US" altLang="zh-CN" sz="2000" b="1" dirty="0">
                <a:solidFill>
                  <a:schemeClr val="accent1"/>
                </a:solidFill>
              </a:rPr>
              <a:t>0 </a:t>
            </a:r>
            <a:r>
              <a:rPr lang="zh-CN" altLang="en-US" sz="2000" b="1" dirty="0">
                <a:solidFill>
                  <a:schemeClr val="tx1"/>
                </a:solidFill>
              </a:rPr>
              <a:t>位，其中高</a:t>
            </a:r>
            <a:r>
              <a:rPr lang="en-US" altLang="zh-CN" sz="2000" b="1" dirty="0">
                <a:solidFill>
                  <a:schemeClr val="accent1"/>
                </a:solidFill>
              </a:rPr>
              <a:t>8 </a:t>
            </a:r>
            <a:r>
              <a:rPr lang="zh-CN" altLang="en-US" sz="2000" b="1" dirty="0">
                <a:solidFill>
                  <a:schemeClr val="tx1"/>
                </a:solidFill>
              </a:rPr>
              <a:t>位为组内块地址，中间</a:t>
            </a:r>
            <a:r>
              <a:rPr lang="en-US" altLang="zh-CN" sz="2000" b="1" dirty="0">
                <a:solidFill>
                  <a:schemeClr val="accent1"/>
                </a:solidFill>
              </a:rPr>
              <a:t>4 </a:t>
            </a:r>
            <a:r>
              <a:rPr lang="zh-CN" altLang="en-US" sz="2000" b="1" dirty="0">
                <a:solidFill>
                  <a:schemeClr val="tx1"/>
                </a:solidFill>
              </a:rPr>
              <a:t>位为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组地址（共有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16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组），</a:t>
            </a:r>
            <a:r>
              <a:rPr lang="zh-CN" altLang="en-US" sz="2000" b="1" dirty="0">
                <a:solidFill>
                  <a:schemeClr val="tx1"/>
                </a:solidFill>
              </a:rPr>
              <a:t>低 </a:t>
            </a:r>
            <a:r>
              <a:rPr lang="en-US" altLang="zh-CN" sz="2000" b="1" dirty="0">
                <a:solidFill>
                  <a:schemeClr val="accent1"/>
                </a:solidFill>
              </a:rPr>
              <a:t>8</a:t>
            </a:r>
            <a:r>
              <a:rPr lang="zh-CN" altLang="en-US" sz="2000" b="1" dirty="0">
                <a:solidFill>
                  <a:schemeClr val="tx1"/>
                </a:solidFill>
              </a:rPr>
              <a:t>位为块内地址</a:t>
            </a:r>
          </a:p>
          <a:p>
            <a:pPr marL="760413" lvl="1" indent="-285750" eaLnBrk="0" hangingPunct="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Arial" pitchFamily="34" charset="0"/>
              <a:buChar char="−"/>
            </a:pPr>
            <a:r>
              <a:rPr lang="en-US" altLang="zh-CN" sz="2000" b="1" dirty="0">
                <a:solidFill>
                  <a:schemeClr val="tx1"/>
                </a:solidFill>
              </a:rPr>
              <a:t>Cache</a:t>
            </a:r>
            <a:r>
              <a:rPr lang="zh-CN" altLang="en-US" sz="2000" b="1" dirty="0">
                <a:solidFill>
                  <a:schemeClr val="tx1"/>
                </a:solidFill>
              </a:rPr>
              <a:t>的</a:t>
            </a:r>
            <a:r>
              <a:rPr lang="en-US" altLang="zh-CN" sz="2000" b="1" dirty="0">
                <a:solidFill>
                  <a:schemeClr val="tx1"/>
                </a:solidFill>
              </a:rPr>
              <a:t>Tag</a:t>
            </a:r>
            <a:r>
              <a:rPr lang="zh-CN" altLang="en-US" sz="2000" b="1" dirty="0">
                <a:solidFill>
                  <a:schemeClr val="tx1"/>
                </a:solidFill>
              </a:rPr>
              <a:t>应该为 </a:t>
            </a:r>
            <a:r>
              <a:rPr lang="en-US" altLang="zh-CN" sz="2000" b="1" dirty="0">
                <a:solidFill>
                  <a:schemeClr val="accent1"/>
                </a:solidFill>
              </a:rPr>
              <a:t>8</a:t>
            </a:r>
            <a:r>
              <a:rPr lang="en-US" altLang="zh-CN" sz="2000" b="1" dirty="0"/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位。</a:t>
            </a:r>
          </a:p>
        </p:txBody>
      </p:sp>
    </p:spTree>
    <p:extLst>
      <p:ext uri="{BB962C8B-B14F-4D97-AF65-F5344CB8AC3E}">
        <p14:creationId xmlns:p14="http://schemas.microsoft.com/office/powerpoint/2010/main" val="138367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1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1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1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1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1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1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1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1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1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1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1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1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1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1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1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1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1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1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50" grpId="0" build="p" autoUpdateAnimBg="0"/>
      <p:bldP spid="29185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392244" y="3860801"/>
            <a:ext cx="9312268" cy="2638426"/>
            <a:chOff x="340" y="2432"/>
            <a:chExt cx="5035" cy="1662"/>
          </a:xfrm>
        </p:grpSpPr>
        <p:sp>
          <p:nvSpPr>
            <p:cNvPr id="6157" name="Rectangle 27"/>
            <p:cNvSpPr>
              <a:spLocks noChangeArrowheads="1"/>
            </p:cNvSpPr>
            <p:nvPr/>
          </p:nvSpPr>
          <p:spPr bwMode="auto">
            <a:xfrm>
              <a:off x="340" y="2432"/>
              <a:ext cx="5035" cy="1633"/>
            </a:xfrm>
            <a:prstGeom prst="rect">
              <a:avLst/>
            </a:prstGeom>
            <a:solidFill>
              <a:srgbClr val="F9F9F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2800"/>
            </a:p>
          </p:txBody>
        </p:sp>
        <p:sp>
          <p:nvSpPr>
            <p:cNvPr id="6158" name="Text Box 28"/>
            <p:cNvSpPr txBox="1">
              <a:spLocks noChangeArrowheads="1"/>
            </p:cNvSpPr>
            <p:nvPr/>
          </p:nvSpPr>
          <p:spPr bwMode="auto">
            <a:xfrm>
              <a:off x="340" y="3838"/>
              <a:ext cx="453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chemeClr val="accent2"/>
                  </a:solidFill>
                </a:rPr>
                <a:t>主存</a:t>
              </a:r>
            </a:p>
          </p:txBody>
        </p:sp>
      </p:grpSp>
      <p:sp>
        <p:nvSpPr>
          <p:cNvPr id="6156" name="Rectangle 20"/>
          <p:cNvSpPr>
            <a:spLocks noGrp="1" noChangeArrowheads="1"/>
          </p:cNvSpPr>
          <p:nvPr>
            <p:ph type="title" sz="quarter"/>
          </p:nvPr>
        </p:nvSpPr>
        <p:spPr>
          <a:xfrm>
            <a:off x="912286" y="260648"/>
            <a:ext cx="10612967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>
                <a:latin typeface="Arial Unicode MS" panose="020B0604020202020204" pitchFamily="34" charset="-122"/>
              </a:rPr>
              <a:t>2</a:t>
            </a:r>
            <a:r>
              <a:rPr lang="zh-CN" altLang="en-US" sz="2400" dirty="0">
                <a:latin typeface="Arial Unicode MS" panose="020B0604020202020204" pitchFamily="34" charset="-122"/>
              </a:rPr>
              <a:t>.</a:t>
            </a:r>
            <a:r>
              <a:rPr lang="en-US" altLang="zh-CN" sz="2400" dirty="0">
                <a:latin typeface="Arial Unicode MS" panose="020B0604020202020204" pitchFamily="34" charset="-122"/>
              </a:rPr>
              <a:t>3</a:t>
            </a:r>
            <a:r>
              <a:rPr lang="zh-CN" altLang="en-US" sz="2400" dirty="0">
                <a:latin typeface="Arial Unicode MS" panose="020B0604020202020204" pitchFamily="34" charset="-122"/>
              </a:rPr>
              <a:t> </a:t>
            </a:r>
            <a:r>
              <a:rPr lang="en-US" altLang="zh-CN" sz="2400" dirty="0">
                <a:latin typeface="Arial Unicode MS" panose="020B0604020202020204" pitchFamily="34" charset="-122"/>
              </a:rPr>
              <a:t>Cache</a:t>
            </a:r>
            <a:r>
              <a:rPr lang="zh-CN" altLang="en-US" sz="2400" dirty="0">
                <a:latin typeface="Arial Unicode MS" panose="020B0604020202020204" pitchFamily="34" charset="-122"/>
              </a:rPr>
              <a:t>与主存之间的映射</a:t>
            </a:r>
            <a:r>
              <a:rPr lang="en-US" altLang="zh-CN" sz="2400" dirty="0">
                <a:latin typeface="Arial Unicode MS" panose="020B0604020202020204" pitchFamily="34" charset="-122"/>
              </a:rPr>
              <a:t>—</a:t>
            </a:r>
            <a:r>
              <a:rPr lang="zh-CN" altLang="en-US" sz="2400" dirty="0">
                <a:latin typeface="Arial Unicode MS" panose="020B0604020202020204" pitchFamily="34" charset="-122"/>
              </a:rPr>
              <a:t>组相联</a:t>
            </a:r>
          </a:p>
        </p:txBody>
      </p:sp>
      <p:graphicFrame>
        <p:nvGraphicFramePr>
          <p:cNvPr id="419844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18359014"/>
              </p:ext>
            </p:extLst>
          </p:nvPr>
        </p:nvGraphicFramePr>
        <p:xfrm>
          <a:off x="1392244" y="981078"/>
          <a:ext cx="9312268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0" name="Visio" r:id="rId3" imgW="5077663" imgH="2018386" progId="Visio.Drawing.11">
                  <p:embed/>
                </p:oleObj>
              </mc:Choice>
              <mc:Fallback>
                <p:oleObj name="Visio" r:id="rId3" imgW="5077663" imgH="201838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44" y="981078"/>
                        <a:ext cx="9312268" cy="280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3" name="Object 1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626274335"/>
              </p:ext>
            </p:extLst>
          </p:nvPr>
        </p:nvGraphicFramePr>
        <p:xfrm>
          <a:off x="1945936" y="4049713"/>
          <a:ext cx="184580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1" name="Visio" r:id="rId5" imgW="991210" imgH="411175" progId="Visio.Drawing.11">
                  <p:embed/>
                </p:oleObj>
              </mc:Choice>
              <mc:Fallback>
                <p:oleObj name="Visio" r:id="rId5" imgW="991210" imgH="4111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936" y="4049713"/>
                        <a:ext cx="184580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6" name="Object 1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491199274"/>
              </p:ext>
            </p:extLst>
          </p:nvPr>
        </p:nvGraphicFramePr>
        <p:xfrm>
          <a:off x="3935760" y="4005266"/>
          <a:ext cx="184580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2" name="Visio" r:id="rId7" imgW="991210" imgH="411175" progId="Visio.Drawing.11">
                  <p:embed/>
                </p:oleObj>
              </mc:Choice>
              <mc:Fallback>
                <p:oleObj name="Visio" r:id="rId7" imgW="991210" imgH="4111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760" y="4005266"/>
                        <a:ext cx="184580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9" name="Object 19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0422771"/>
              </p:ext>
            </p:extLst>
          </p:nvPr>
        </p:nvGraphicFramePr>
        <p:xfrm>
          <a:off x="5952119" y="4005263"/>
          <a:ext cx="176258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3" name="Visio" r:id="rId9" imgW="991210" imgH="411175" progId="Visio.Drawing.11">
                  <p:embed/>
                </p:oleObj>
              </mc:Choice>
              <mc:Fallback>
                <p:oleObj name="Visio" r:id="rId9" imgW="991210" imgH="4111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2119" y="4005263"/>
                        <a:ext cx="176258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436739"/>
              </p:ext>
            </p:extLst>
          </p:nvPr>
        </p:nvGraphicFramePr>
        <p:xfrm>
          <a:off x="8067606" y="4005263"/>
          <a:ext cx="2348874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4" name="Visio" r:id="rId11" imgW="1306678" imgH="411175" progId="Visio.Drawing.11">
                  <p:embed/>
                </p:oleObj>
              </mc:Choice>
              <mc:Fallback>
                <p:oleObj name="Visio" r:id="rId11" imgW="1306678" imgH="4111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7606" y="4005263"/>
                        <a:ext cx="2348874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307475"/>
              </p:ext>
            </p:extLst>
          </p:nvPr>
        </p:nvGraphicFramePr>
        <p:xfrm>
          <a:off x="1945936" y="4652963"/>
          <a:ext cx="1845808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5" name="Visio" r:id="rId13" imgW="991210" imgH="411175" progId="Visio.Drawing.11">
                  <p:embed/>
                </p:oleObj>
              </mc:Choice>
              <mc:Fallback>
                <p:oleObj name="Visio" r:id="rId13" imgW="991210" imgH="4111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936" y="4652963"/>
                        <a:ext cx="1845808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682635"/>
              </p:ext>
            </p:extLst>
          </p:nvPr>
        </p:nvGraphicFramePr>
        <p:xfrm>
          <a:off x="3935760" y="4652966"/>
          <a:ext cx="184580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6" name="Visio" r:id="rId15" imgW="991210" imgH="411175" progId="Visio.Drawing.11">
                  <p:embed/>
                </p:oleObj>
              </mc:Choice>
              <mc:Fallback>
                <p:oleObj name="Visio" r:id="rId15" imgW="991210" imgH="4111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760" y="4652966"/>
                        <a:ext cx="184580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832931"/>
              </p:ext>
            </p:extLst>
          </p:nvPr>
        </p:nvGraphicFramePr>
        <p:xfrm>
          <a:off x="5951984" y="4652963"/>
          <a:ext cx="1760732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7" name="Visio" r:id="rId17" imgW="991210" imgH="411175" progId="Visio.Drawing.11">
                  <p:embed/>
                </p:oleObj>
              </mc:Choice>
              <mc:Fallback>
                <p:oleObj name="Visio" r:id="rId17" imgW="991210" imgH="4111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984" y="4652963"/>
                        <a:ext cx="1760732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679917"/>
              </p:ext>
            </p:extLst>
          </p:nvPr>
        </p:nvGraphicFramePr>
        <p:xfrm>
          <a:off x="8050374" y="4652966"/>
          <a:ext cx="2360096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8" name="Visio" r:id="rId19" imgW="1306678" imgH="411175" progId="Visio.Drawing.11">
                  <p:embed/>
                </p:oleObj>
              </mc:Choice>
              <mc:Fallback>
                <p:oleObj name="Visio" r:id="rId19" imgW="1306678" imgH="4111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0374" y="4652966"/>
                        <a:ext cx="2360096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432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9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9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9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9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9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9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9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9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9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9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9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9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9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14919" y="260648"/>
            <a:ext cx="10710333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.</a:t>
            </a:r>
            <a:r>
              <a:rPr lang="en-US" altLang="zh-CN" sz="2400" dirty="0"/>
              <a:t>3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  <a:r>
              <a:rPr lang="zh-CN" altLang="en-US" sz="2400" dirty="0"/>
              <a:t>与主存之间的映射</a:t>
            </a:r>
            <a:r>
              <a:rPr lang="en-US" altLang="zh-CN" sz="2400" dirty="0"/>
              <a:t>—</a:t>
            </a:r>
            <a:r>
              <a:rPr lang="zh-CN" altLang="en-US" sz="2400" dirty="0"/>
              <a:t>组相联</a:t>
            </a:r>
          </a:p>
        </p:txBody>
      </p:sp>
      <p:graphicFrame>
        <p:nvGraphicFramePr>
          <p:cNvPr id="7170" name="Object 1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647448"/>
              </p:ext>
            </p:extLst>
          </p:nvPr>
        </p:nvGraphicFramePr>
        <p:xfrm>
          <a:off x="1752117" y="820985"/>
          <a:ext cx="8376331" cy="5920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Visio" r:id="rId4" imgW="5077663" imgH="4898441" progId="Visio.Drawing.11">
                  <p:embed/>
                </p:oleObj>
              </mc:Choice>
              <mc:Fallback>
                <p:oleObj name="Visio" r:id="rId4" imgW="5077663" imgH="489844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117" y="820985"/>
                        <a:ext cx="8376331" cy="59203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 bwMode="auto">
          <a:xfrm>
            <a:off x="2783632" y="980728"/>
            <a:ext cx="432048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eaLnBrk="1" hangingPunct="1">
              <a:lnSpc>
                <a:spcPct val="95000"/>
              </a:lnSpc>
              <a:buNone/>
            </a:pPr>
            <a:r>
              <a:rPr lang="en-US" altLang="zh-CN" sz="1800" b="1" dirty="0" smtClean="0">
                <a:solidFill>
                  <a:schemeClr val="accent1"/>
                </a:solidFill>
                <a:ea typeface="宋体" panose="02010600030101010101" pitchFamily="2" charset="-122"/>
              </a:rPr>
              <a:t>set</a:t>
            </a:r>
            <a:endParaRPr lang="zh-CN" altLang="en-US" sz="1800" b="1" dirty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1991544" y="3356992"/>
            <a:ext cx="1152128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eaLnBrk="1" hangingPunct="1">
              <a:lnSpc>
                <a:spcPct val="95000"/>
              </a:lnSpc>
              <a:buNone/>
            </a:pPr>
            <a:r>
              <a:rPr lang="en-US" altLang="zh-CN" sz="1800" b="1" dirty="0" smtClean="0">
                <a:ea typeface="宋体" panose="02010600030101010101" pitchFamily="2" charset="-122"/>
              </a:rPr>
              <a:t>Tag</a:t>
            </a:r>
            <a:r>
              <a:rPr lang="en-US" altLang="zh-CN" dirty="0" smtClean="0"/>
              <a:t>/</a:t>
            </a:r>
            <a:r>
              <a:rPr lang="en-US" altLang="zh-CN" dirty="0" smtClean="0">
                <a:solidFill>
                  <a:schemeClr val="accent1"/>
                </a:solidFill>
              </a:rPr>
              <a:t>set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4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814919" y="260648"/>
            <a:ext cx="10424583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.</a:t>
            </a:r>
            <a:r>
              <a:rPr lang="en-US" altLang="zh-CN" sz="2400" dirty="0"/>
              <a:t>3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  <a:r>
              <a:rPr lang="zh-CN" altLang="en-US" sz="2400" dirty="0"/>
              <a:t>与主存之间的映射</a:t>
            </a:r>
            <a:r>
              <a:rPr lang="en-US" altLang="zh-CN" sz="2400" dirty="0"/>
              <a:t>—</a:t>
            </a:r>
            <a:r>
              <a:rPr lang="zh-CN" altLang="en-US" sz="2400" dirty="0"/>
              <a:t>组相联</a:t>
            </a:r>
          </a:p>
        </p:txBody>
      </p:sp>
      <p:graphicFrame>
        <p:nvGraphicFramePr>
          <p:cNvPr id="8194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407573"/>
              </p:ext>
            </p:extLst>
          </p:nvPr>
        </p:nvGraphicFramePr>
        <p:xfrm>
          <a:off x="2400300" y="700560"/>
          <a:ext cx="7391400" cy="6172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3" name="Visio" r:id="rId4" imgW="5086923" imgH="4906853" progId="Visio.Drawing.11">
                  <p:embed/>
                </p:oleObj>
              </mc:Choice>
              <mc:Fallback>
                <p:oleObj name="Visio" r:id="rId4" imgW="5086923" imgH="49068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700560"/>
                        <a:ext cx="7391400" cy="61722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684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07368" y="183029"/>
            <a:ext cx="10138833" cy="372603"/>
          </a:xfrm>
        </p:spPr>
        <p:txBody>
          <a:bodyPr/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Cache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与主存之间的映射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组相联</a:t>
            </a:r>
          </a:p>
        </p:txBody>
      </p:sp>
      <p:graphicFrame>
        <p:nvGraphicFramePr>
          <p:cNvPr id="2887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797057"/>
              </p:ext>
            </p:extLst>
          </p:nvPr>
        </p:nvGraphicFramePr>
        <p:xfrm>
          <a:off x="4871863" y="836712"/>
          <a:ext cx="7077815" cy="5832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name="Visio" r:id="rId4" imgW="4781430" imgH="4410255" progId="Visio.Drawing.11">
                  <p:embed/>
                </p:oleObj>
              </mc:Choice>
              <mc:Fallback>
                <p:oleObj name="Visio" r:id="rId4" imgW="4781430" imgH="44102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863" y="836712"/>
                        <a:ext cx="7077815" cy="5832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407368" y="1340769"/>
            <a:ext cx="4194719" cy="2739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组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相联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Cache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组织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 smtClean="0"/>
              <a:t>同时与一个组内的所有</a:t>
            </a:r>
            <a:r>
              <a:rPr lang="en-US" altLang="zh-CN" sz="2000" b="1" dirty="0" smtClean="0"/>
              <a:t>Tag</a:t>
            </a:r>
            <a:r>
              <a:rPr lang="zh-CN" altLang="en-US" sz="2000" b="1" dirty="0" smtClean="0"/>
              <a:t>进行比较，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路组相联</a:t>
            </a:r>
            <a:r>
              <a:rPr lang="en-US" altLang="zh-CN" sz="2000" b="1" dirty="0" smtClean="0"/>
              <a:t>Cache</a:t>
            </a:r>
            <a:r>
              <a:rPr lang="zh-CN" altLang="en-US" sz="2000" b="1" dirty="0" smtClean="0"/>
              <a:t>则需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个比较器；</a:t>
            </a:r>
            <a:endParaRPr lang="en-US" altLang="zh-CN" sz="2000" b="1" dirty="0" smtClean="0"/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 smtClean="0"/>
              <a:t>数据访问与比较并行执行。</a:t>
            </a:r>
            <a:endParaRPr lang="zh-CN" altLang="en-US" sz="2000" b="1" dirty="0"/>
          </a:p>
        </p:txBody>
      </p:sp>
      <p:sp>
        <p:nvSpPr>
          <p:cNvPr id="2" name="椭圆 1"/>
          <p:cNvSpPr/>
          <p:nvPr/>
        </p:nvSpPr>
        <p:spPr bwMode="auto">
          <a:xfrm>
            <a:off x="6888088" y="1700808"/>
            <a:ext cx="288032" cy="50405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</a:rPr>
              <a:t>1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5015880" y="1681663"/>
            <a:ext cx="288032" cy="50405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chemeClr val="accent1"/>
                </a:solidFill>
              </a:rPr>
              <a:t>2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20136" y="5975740"/>
            <a:ext cx="2592288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</a:rPr>
              <a:t>假定是第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1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组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814920" y="260648"/>
            <a:ext cx="10138833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.</a:t>
            </a:r>
            <a:r>
              <a:rPr lang="en-US" altLang="zh-CN" sz="2400" dirty="0"/>
              <a:t>3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  <a:r>
              <a:rPr lang="zh-CN" altLang="en-US" sz="2400" dirty="0"/>
              <a:t>与主存之间的映射</a:t>
            </a:r>
            <a:r>
              <a:rPr lang="en-US" altLang="zh-CN" sz="2400" dirty="0"/>
              <a:t>—</a:t>
            </a:r>
            <a:r>
              <a:rPr lang="zh-CN" altLang="en-US" sz="2400" dirty="0"/>
              <a:t>组相联</a:t>
            </a: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381002" y="836712"/>
            <a:ext cx="11334751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9875" indent="-269875" eaLnBrk="0" hangingPunct="0"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b="1" dirty="0" smtClean="0">
                <a:solidFill>
                  <a:schemeClr val="tx1"/>
                </a:solidFill>
              </a:rPr>
              <a:t>Cache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示例</a:t>
            </a:r>
            <a:r>
              <a:rPr lang="zh-CN" altLang="en-US" sz="2400" b="1" dirty="0">
                <a:solidFill>
                  <a:schemeClr val="tx1"/>
                </a:solidFill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</a:rPr>
              <a:t>Cache</a:t>
            </a:r>
            <a:r>
              <a:rPr lang="zh-CN" altLang="en-US" sz="2400" b="1" dirty="0">
                <a:solidFill>
                  <a:schemeClr val="tx1"/>
                </a:solidFill>
              </a:rPr>
              <a:t>容量</a:t>
            </a:r>
            <a:r>
              <a:rPr lang="en-US" altLang="zh-CN" sz="2400" b="1" dirty="0">
                <a:solidFill>
                  <a:schemeClr val="tx1"/>
                </a:solidFill>
              </a:rPr>
              <a:t>4KB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4</a:t>
            </a:r>
            <a:r>
              <a:rPr lang="zh-CN" altLang="en-US" sz="2400" b="1" dirty="0">
                <a:solidFill>
                  <a:schemeClr val="tx1"/>
                </a:solidFill>
              </a:rPr>
              <a:t>路组相联，数据块大小</a:t>
            </a:r>
            <a:r>
              <a:rPr lang="en-US" altLang="zh-CN" sz="2400" b="1" dirty="0">
                <a:solidFill>
                  <a:schemeClr val="tx1"/>
                </a:solidFill>
              </a:rPr>
              <a:t>4B</a:t>
            </a:r>
            <a:r>
              <a:rPr lang="zh-CN" altLang="en-US" sz="2400" b="1" dirty="0">
                <a:solidFill>
                  <a:schemeClr val="tx1"/>
                </a:solidFill>
              </a:rPr>
              <a:t>，主存地址</a:t>
            </a:r>
            <a:r>
              <a:rPr lang="en-US" altLang="zh-CN" sz="2400" b="1" dirty="0">
                <a:solidFill>
                  <a:schemeClr val="tx1"/>
                </a:solidFill>
              </a:rPr>
              <a:t>32</a:t>
            </a:r>
            <a:r>
              <a:rPr lang="zh-CN" altLang="en-US" sz="2400" b="1" dirty="0">
                <a:solidFill>
                  <a:schemeClr val="tx1"/>
                </a:solidFill>
              </a:rPr>
              <a:t>位。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440" y="1268759"/>
            <a:ext cx="10101582" cy="554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83767" y="1994937"/>
            <a:ext cx="48005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 smtClean="0">
                <a:solidFill>
                  <a:schemeClr val="accent1"/>
                </a:solidFill>
              </a:rPr>
              <a:t>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5628" y="1768460"/>
            <a:ext cx="48005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 smtClean="0">
                <a:solidFill>
                  <a:schemeClr val="accent1"/>
                </a:solidFill>
              </a:rPr>
              <a:t>2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7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814920" y="260648"/>
            <a:ext cx="10138833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.</a:t>
            </a:r>
            <a:r>
              <a:rPr lang="en-US" altLang="zh-CN" sz="2400" dirty="0"/>
              <a:t>3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  <a:r>
              <a:rPr lang="zh-CN" altLang="en-US" sz="2400" dirty="0"/>
              <a:t>与主存之间的映射</a:t>
            </a:r>
            <a:r>
              <a:rPr lang="en-US" altLang="zh-CN" sz="2400" dirty="0"/>
              <a:t>—</a:t>
            </a:r>
            <a:r>
              <a:rPr lang="zh-CN" altLang="en-US" sz="2400" dirty="0"/>
              <a:t>组相联</a:t>
            </a: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381002" y="857253"/>
            <a:ext cx="11334751" cy="89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9875" indent="-269875" eaLnBrk="0" hangingPunct="0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chemeClr val="tx1"/>
                </a:solidFill>
              </a:rPr>
              <a:t>组相联和全相联的关系？</a:t>
            </a:r>
            <a:endParaRPr lang="en-US" altLang="zh-CN" sz="3200" b="1" dirty="0" smtClean="0">
              <a:solidFill>
                <a:schemeClr val="tx1"/>
              </a:solidFill>
            </a:endParaRPr>
          </a:p>
          <a:p>
            <a:pPr marL="727075" lvl="1" indent="-269875" eaLnBrk="0" hangingPunct="0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000" b="1" dirty="0" smtClean="0">
                <a:solidFill>
                  <a:schemeClr val="tx1"/>
                </a:solidFill>
              </a:rPr>
              <a:t>在组相连中，如果只有一组，则变成了全相联了。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85505"/>
              </p:ext>
            </p:extLst>
          </p:nvPr>
        </p:nvGraphicFramePr>
        <p:xfrm>
          <a:off x="5999991" y="1824891"/>
          <a:ext cx="6192807" cy="4988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4" name="Visio" r:id="rId4" imgW="4781314" imgH="4410175" progId="Visio.Drawing.11">
                  <p:embed/>
                </p:oleObj>
              </mc:Choice>
              <mc:Fallback>
                <p:oleObj name="Visio" r:id="rId4" imgW="4781314" imgH="44101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991" y="1824891"/>
                        <a:ext cx="6192807" cy="4988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493759"/>
              </p:ext>
            </p:extLst>
          </p:nvPr>
        </p:nvGraphicFramePr>
        <p:xfrm>
          <a:off x="96601" y="1830867"/>
          <a:ext cx="5711369" cy="4891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5" name="Visio" r:id="rId6" imgW="4838670" imgH="4492475" progId="Visio.Drawing.11">
                  <p:embed/>
                </p:oleObj>
              </mc:Choice>
              <mc:Fallback>
                <p:oleObj name="Visio" r:id="rId6" imgW="4838670" imgH="44924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01" y="1830867"/>
                        <a:ext cx="5711369" cy="4891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118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814920" y="260648"/>
            <a:ext cx="10138833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.</a:t>
            </a:r>
            <a:r>
              <a:rPr lang="en-US" altLang="zh-CN" sz="2400" dirty="0"/>
              <a:t>3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  <a:r>
              <a:rPr lang="zh-CN" altLang="en-US" sz="2400" dirty="0"/>
              <a:t>与主存之间的映射</a:t>
            </a:r>
            <a:r>
              <a:rPr lang="en-US" altLang="zh-CN" sz="2400" dirty="0"/>
              <a:t>—</a:t>
            </a:r>
            <a:r>
              <a:rPr lang="zh-CN" altLang="en-US" sz="2400" dirty="0"/>
              <a:t>组相联</a:t>
            </a: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623392" y="857108"/>
            <a:ext cx="11334751" cy="5490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</a:rPr>
              <a:t>组相联映射 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组相联映射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是直接映射和全相联映射的折衷 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主存组</a:t>
            </a:r>
            <a:r>
              <a:rPr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组</a:t>
            </a:r>
            <a:r>
              <a:rPr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之间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是一一对应关系，好似直接映射方式，简化了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实现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主存组</a:t>
            </a:r>
            <a:r>
              <a:rPr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内的块与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对应组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中</a:t>
            </a:r>
            <a:r>
              <a:rPr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块是任意对应关系，好似全相联映射方式，体现了一定的灵活性 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组相联映射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兼顾了实现成本和灵活性 </a:t>
            </a:r>
          </a:p>
        </p:txBody>
      </p:sp>
    </p:spTree>
    <p:extLst>
      <p:ext uri="{BB962C8B-B14F-4D97-AF65-F5344CB8AC3E}">
        <p14:creationId xmlns:p14="http://schemas.microsoft.com/office/powerpoint/2010/main" val="26760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14917" y="260648"/>
            <a:ext cx="7010400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.</a:t>
            </a:r>
            <a:r>
              <a:rPr lang="en-US" altLang="zh-CN" sz="2400" dirty="0"/>
              <a:t>2</a:t>
            </a:r>
            <a:r>
              <a:rPr lang="zh-CN" altLang="en-US" sz="2400" dirty="0"/>
              <a:t> 高速缓冲存储器(</a:t>
            </a:r>
            <a:r>
              <a:rPr lang="en-US" altLang="zh-CN" sz="2400" dirty="0"/>
              <a:t>Cache)</a:t>
            </a:r>
            <a:r>
              <a:rPr lang="zh-CN" altLang="en-US" sz="2400" dirty="0"/>
              <a:t>的原理</a:t>
            </a:r>
            <a:endParaRPr lang="en-US" altLang="zh-CN" sz="2400" dirty="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368" y="764704"/>
            <a:ext cx="11521280" cy="239354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的基本结构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存储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机构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：保存数据，存取数据，一般采用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SRAM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构成。以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Block（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若干字）为单位；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地址机构：地址比较机制，地址转换机制，地址标记（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Tag），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一个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Block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具有一个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Tag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 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替换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机构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：记录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Block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的使用情况，替换策略，有效位（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）记录对应数据块中的数据是否有效。</a:t>
            </a:r>
          </a:p>
        </p:txBody>
      </p:sp>
      <p:sp>
        <p:nvSpPr>
          <p:cNvPr id="28676" name="Text Box 12"/>
          <p:cNvSpPr txBox="1">
            <a:spLocks noChangeArrowheads="1"/>
          </p:cNvSpPr>
          <p:nvPr/>
        </p:nvSpPr>
        <p:spPr bwMode="auto">
          <a:xfrm>
            <a:off x="2000252" y="6167527"/>
            <a:ext cx="3524251" cy="3539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Cache </a:t>
            </a:r>
            <a:r>
              <a:rPr lang="zh-CN" altLang="en-US" sz="2000" b="1" dirty="0">
                <a:solidFill>
                  <a:srgbClr val="FF0000"/>
                </a:solidFill>
              </a:rPr>
              <a:t>的基本结构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7620000" y="2857500"/>
            <a:ext cx="3619500" cy="3657600"/>
            <a:chOff x="3648" y="1872"/>
            <a:chExt cx="1824" cy="2304"/>
          </a:xfrm>
        </p:grpSpPr>
        <p:sp>
          <p:nvSpPr>
            <p:cNvPr id="28691" name="Rectangle 15"/>
            <p:cNvSpPr>
              <a:spLocks noChangeArrowheads="1"/>
            </p:cNvSpPr>
            <p:nvPr/>
          </p:nvSpPr>
          <p:spPr bwMode="auto">
            <a:xfrm>
              <a:off x="3648" y="1872"/>
              <a:ext cx="100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endParaRPr lang="zh-CN" altLang="en-US"/>
            </a:p>
          </p:txBody>
        </p:sp>
        <p:sp>
          <p:nvSpPr>
            <p:cNvPr id="28692" name="Rectangle 16"/>
            <p:cNvSpPr>
              <a:spLocks noChangeArrowheads="1"/>
            </p:cNvSpPr>
            <p:nvPr/>
          </p:nvSpPr>
          <p:spPr bwMode="auto">
            <a:xfrm>
              <a:off x="3648" y="2064"/>
              <a:ext cx="100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endParaRPr lang="zh-CN" altLang="en-US"/>
            </a:p>
          </p:txBody>
        </p:sp>
        <p:sp>
          <p:nvSpPr>
            <p:cNvPr id="28693" name="Rectangle 17"/>
            <p:cNvSpPr>
              <a:spLocks noChangeArrowheads="1"/>
            </p:cNvSpPr>
            <p:nvPr/>
          </p:nvSpPr>
          <p:spPr bwMode="auto">
            <a:xfrm>
              <a:off x="3648" y="2256"/>
              <a:ext cx="100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endParaRPr lang="zh-CN" altLang="en-US"/>
            </a:p>
          </p:txBody>
        </p:sp>
        <p:sp>
          <p:nvSpPr>
            <p:cNvPr id="28694" name="Rectangle 18"/>
            <p:cNvSpPr>
              <a:spLocks noChangeArrowheads="1"/>
            </p:cNvSpPr>
            <p:nvPr/>
          </p:nvSpPr>
          <p:spPr bwMode="auto">
            <a:xfrm>
              <a:off x="3648" y="2448"/>
              <a:ext cx="1008" cy="17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endParaRPr lang="zh-CN" altLang="en-US"/>
            </a:p>
          </p:txBody>
        </p:sp>
        <p:sp>
          <p:nvSpPr>
            <p:cNvPr id="28695" name="Line 19"/>
            <p:cNvSpPr>
              <a:spLocks noChangeShapeType="1"/>
            </p:cNvSpPr>
            <p:nvPr/>
          </p:nvSpPr>
          <p:spPr bwMode="auto">
            <a:xfrm>
              <a:off x="3648" y="2784"/>
              <a:ext cx="1008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8696" name="Line 20"/>
            <p:cNvSpPr>
              <a:spLocks noChangeShapeType="1"/>
            </p:cNvSpPr>
            <p:nvPr/>
          </p:nvSpPr>
          <p:spPr bwMode="auto">
            <a:xfrm>
              <a:off x="3648" y="3552"/>
              <a:ext cx="1008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8697" name="AutoShape 21"/>
            <p:cNvSpPr>
              <a:spLocks/>
            </p:cNvSpPr>
            <p:nvPr/>
          </p:nvSpPr>
          <p:spPr bwMode="auto">
            <a:xfrm>
              <a:off x="4704" y="1872"/>
              <a:ext cx="144" cy="912"/>
            </a:xfrm>
            <a:prstGeom prst="rightBrace">
              <a:avLst>
                <a:gd name="adj1" fmla="val 5277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endParaRPr lang="zh-CN" altLang="en-US"/>
            </a:p>
          </p:txBody>
        </p:sp>
        <p:sp>
          <p:nvSpPr>
            <p:cNvPr id="28698" name="AutoShape 22"/>
            <p:cNvSpPr>
              <a:spLocks/>
            </p:cNvSpPr>
            <p:nvPr/>
          </p:nvSpPr>
          <p:spPr bwMode="auto">
            <a:xfrm>
              <a:off x="4704" y="3552"/>
              <a:ext cx="144" cy="624"/>
            </a:xfrm>
            <a:prstGeom prst="rightBrace">
              <a:avLst>
                <a:gd name="adj1" fmla="val 3611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endParaRPr lang="zh-CN" altLang="en-US"/>
            </a:p>
          </p:txBody>
        </p:sp>
        <p:sp>
          <p:nvSpPr>
            <p:cNvPr id="28699" name="Text Box 24"/>
            <p:cNvSpPr txBox="1">
              <a:spLocks noChangeArrowheads="1"/>
            </p:cNvSpPr>
            <p:nvPr/>
          </p:nvSpPr>
          <p:spPr bwMode="auto">
            <a:xfrm>
              <a:off x="4840" y="2208"/>
              <a:ext cx="624" cy="2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0000"/>
                  </a:solidFill>
                </a:rPr>
                <a:t>Block</a:t>
              </a:r>
            </a:p>
          </p:txBody>
        </p:sp>
        <p:sp>
          <p:nvSpPr>
            <p:cNvPr id="28700" name="Text Box 25"/>
            <p:cNvSpPr txBox="1">
              <a:spLocks noChangeArrowheads="1"/>
            </p:cNvSpPr>
            <p:nvPr/>
          </p:nvSpPr>
          <p:spPr bwMode="auto">
            <a:xfrm>
              <a:off x="4848" y="3696"/>
              <a:ext cx="624" cy="2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Block</a:t>
              </a:r>
            </a:p>
          </p:txBody>
        </p:sp>
        <p:sp>
          <p:nvSpPr>
            <p:cNvPr id="28701" name="Text Box 26"/>
            <p:cNvSpPr txBox="1">
              <a:spLocks noChangeArrowheads="1"/>
            </p:cNvSpPr>
            <p:nvPr/>
          </p:nvSpPr>
          <p:spPr bwMode="auto">
            <a:xfrm>
              <a:off x="3648" y="2904"/>
              <a:ext cx="1008" cy="48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None/>
              </a:pPr>
              <a:r>
                <a:rPr lang="en-US" altLang="zh-CN" sz="2000" dirty="0"/>
                <a:t>Main</a:t>
              </a:r>
            </a:p>
            <a:p>
              <a:pPr algn="ctr" eaLnBrk="0" hangingPunct="0">
                <a:spcBef>
                  <a:spcPct val="50000"/>
                </a:spcBef>
                <a:buNone/>
              </a:pPr>
              <a:r>
                <a:rPr lang="en-US" altLang="zh-CN" sz="2000" dirty="0"/>
                <a:t>Memory</a:t>
              </a:r>
            </a:p>
          </p:txBody>
        </p:sp>
      </p:grpSp>
      <p:grpSp>
        <p:nvGrpSpPr>
          <p:cNvPr id="28678" name="组合 29"/>
          <p:cNvGrpSpPr>
            <a:grpSpLocks/>
          </p:cNvGrpSpPr>
          <p:nvPr/>
        </p:nvGrpSpPr>
        <p:grpSpPr bwMode="auto">
          <a:xfrm>
            <a:off x="2000252" y="3286125"/>
            <a:ext cx="4502149" cy="2757488"/>
            <a:chOff x="1447784" y="2928934"/>
            <a:chExt cx="3376610" cy="2757502"/>
          </a:xfrm>
        </p:grpSpPr>
        <p:sp>
          <p:nvSpPr>
            <p:cNvPr id="28679" name="Rectangle 4"/>
            <p:cNvSpPr>
              <a:spLocks noChangeArrowheads="1"/>
            </p:cNvSpPr>
            <p:nvPr/>
          </p:nvSpPr>
          <p:spPr bwMode="auto">
            <a:xfrm>
              <a:off x="2786050" y="2928934"/>
              <a:ext cx="2038344" cy="685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Data Block</a:t>
              </a:r>
            </a:p>
          </p:txBody>
        </p:sp>
        <p:sp>
          <p:nvSpPr>
            <p:cNvPr id="28680" name="Rectangle 5"/>
            <p:cNvSpPr>
              <a:spLocks noChangeArrowheads="1"/>
            </p:cNvSpPr>
            <p:nvPr/>
          </p:nvSpPr>
          <p:spPr bwMode="auto">
            <a:xfrm>
              <a:off x="2786050" y="3600456"/>
              <a:ext cx="2038344" cy="685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Data Block</a:t>
              </a:r>
            </a:p>
          </p:txBody>
        </p:sp>
        <p:sp>
          <p:nvSpPr>
            <p:cNvPr id="28681" name="Rectangle 6"/>
            <p:cNvSpPr>
              <a:spLocks noChangeArrowheads="1"/>
            </p:cNvSpPr>
            <p:nvPr/>
          </p:nvSpPr>
          <p:spPr bwMode="auto">
            <a:xfrm>
              <a:off x="2786050" y="4286256"/>
              <a:ext cx="2038344" cy="685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Data Block</a:t>
              </a:r>
            </a:p>
          </p:txBody>
        </p:sp>
        <p:sp>
          <p:nvSpPr>
            <p:cNvPr id="28682" name="Rectangle 7"/>
            <p:cNvSpPr>
              <a:spLocks noChangeArrowheads="1"/>
            </p:cNvSpPr>
            <p:nvPr/>
          </p:nvSpPr>
          <p:spPr bwMode="auto">
            <a:xfrm>
              <a:off x="2786050" y="5000636"/>
              <a:ext cx="2038344" cy="685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Data Block</a:t>
              </a:r>
            </a:p>
          </p:txBody>
        </p:sp>
        <p:sp>
          <p:nvSpPr>
            <p:cNvPr id="28683" name="Rectangle 8"/>
            <p:cNvSpPr>
              <a:spLocks noChangeArrowheads="1"/>
            </p:cNvSpPr>
            <p:nvPr/>
          </p:nvSpPr>
          <p:spPr bwMode="auto">
            <a:xfrm>
              <a:off x="1947850" y="2981324"/>
              <a:ext cx="838200" cy="3048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altLang="zh-CN" sz="2000">
                  <a:solidFill>
                    <a:srgbClr val="FFFF00"/>
                  </a:solidFill>
                </a:rPr>
                <a:t>Tag</a:t>
              </a:r>
            </a:p>
          </p:txBody>
        </p:sp>
        <p:sp>
          <p:nvSpPr>
            <p:cNvPr id="28684" name="Rectangle 9"/>
            <p:cNvSpPr>
              <a:spLocks noChangeArrowheads="1"/>
            </p:cNvSpPr>
            <p:nvPr/>
          </p:nvSpPr>
          <p:spPr bwMode="auto">
            <a:xfrm>
              <a:off x="1947850" y="3624266"/>
              <a:ext cx="838200" cy="3048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altLang="zh-CN" sz="2000">
                  <a:solidFill>
                    <a:srgbClr val="FFFF00"/>
                  </a:solidFill>
                </a:rPr>
                <a:t>Tag</a:t>
              </a:r>
            </a:p>
          </p:txBody>
        </p:sp>
        <p:sp>
          <p:nvSpPr>
            <p:cNvPr id="28685" name="Rectangle 10"/>
            <p:cNvSpPr>
              <a:spLocks noChangeArrowheads="1"/>
            </p:cNvSpPr>
            <p:nvPr/>
          </p:nvSpPr>
          <p:spPr bwMode="auto">
            <a:xfrm>
              <a:off x="1947850" y="4338646"/>
              <a:ext cx="838200" cy="3048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altLang="zh-CN" sz="2000">
                  <a:solidFill>
                    <a:srgbClr val="FFFF00"/>
                  </a:solidFill>
                </a:rPr>
                <a:t>Tag</a:t>
              </a:r>
            </a:p>
          </p:txBody>
        </p:sp>
        <p:sp>
          <p:nvSpPr>
            <p:cNvPr id="28686" name="Rectangle 11"/>
            <p:cNvSpPr>
              <a:spLocks noChangeArrowheads="1"/>
            </p:cNvSpPr>
            <p:nvPr/>
          </p:nvSpPr>
          <p:spPr bwMode="auto">
            <a:xfrm>
              <a:off x="1947850" y="4981588"/>
              <a:ext cx="838200" cy="3048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altLang="zh-CN" sz="2000">
                  <a:solidFill>
                    <a:srgbClr val="FFFF00"/>
                  </a:solidFill>
                </a:rPr>
                <a:t>Tag</a:t>
              </a: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1447784" y="2981322"/>
              <a:ext cx="481012" cy="3048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None/>
                <a:defRPr/>
              </a:pPr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1447784" y="3624263"/>
              <a:ext cx="481012" cy="3048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None/>
                <a:defRPr/>
              </a:pPr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1447784" y="4338641"/>
              <a:ext cx="481012" cy="3048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None/>
                <a:defRPr/>
              </a:pPr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1447784" y="4981582"/>
              <a:ext cx="481012" cy="3048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None/>
                <a:defRPr/>
              </a:pPr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920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5"/>
          <p:cNvGrpSpPr>
            <a:grpSpLocks/>
          </p:cNvGrpSpPr>
          <p:nvPr/>
        </p:nvGrpSpPr>
        <p:grpSpPr bwMode="auto">
          <a:xfrm>
            <a:off x="2135560" y="1000125"/>
            <a:ext cx="7872108" cy="5429250"/>
            <a:chOff x="928662" y="1000108"/>
            <a:chExt cx="7215238" cy="5429288"/>
          </a:xfrm>
        </p:grpSpPr>
        <p:sp>
          <p:nvSpPr>
            <p:cNvPr id="20483" name="AutoShape 7" descr="羊皮纸"/>
            <p:cNvSpPr>
              <a:spLocks noChangeArrowheads="1"/>
            </p:cNvSpPr>
            <p:nvPr/>
          </p:nvSpPr>
          <p:spPr bwMode="auto">
            <a:xfrm>
              <a:off x="928662" y="1000108"/>
              <a:ext cx="7215238" cy="5429288"/>
            </a:xfrm>
            <a:prstGeom prst="verticalScroll">
              <a:avLst>
                <a:gd name="adj" fmla="val 12500"/>
              </a:avLst>
            </a:prstGeom>
            <a:blipFill dpi="0" rotWithShape="1">
              <a:blip r:embed="rId2" cstate="print"/>
              <a:srcRect/>
              <a:tile tx="0" ty="0" sx="100000" sy="100000" flip="none" algn="tl"/>
            </a:blip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lIns="63500" tIns="97200" rIns="63500" bIns="61200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0485" name="Rectangle 9"/>
            <p:cNvSpPr>
              <a:spLocks noChangeArrowheads="1"/>
            </p:cNvSpPr>
            <p:nvPr/>
          </p:nvSpPr>
          <p:spPr bwMode="auto">
            <a:xfrm>
              <a:off x="2071670" y="1857364"/>
              <a:ext cx="5138015" cy="4286280"/>
            </a:xfrm>
            <a:prstGeom prst="rect">
              <a:avLst/>
            </a:prstGeom>
            <a:noFill/>
            <a:ln w="28575">
              <a:solidFill>
                <a:srgbClr val="05AD01"/>
              </a:solidFill>
              <a:miter lim="800000"/>
              <a:headEnd/>
              <a:tailEnd/>
            </a:ln>
          </p:spPr>
          <p:txBody>
            <a:bodyPr lIns="63500" tIns="133200" rIns="63500" bIns="133200"/>
            <a:lstStyle/>
            <a:p>
              <a:pPr marL="514350" indent="-514350" eaLnBrk="0" hangingPunct="0">
                <a:lnSpc>
                  <a:spcPct val="12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SzPct val="100000"/>
                <a:buFont typeface="+mj-ea"/>
                <a:buAutoNum type="ea1JpnChsDbPeriod"/>
              </a:pPr>
              <a:r>
                <a:rPr lang="en-US" altLang="zh-CN" sz="2800" b="1" dirty="0" smtClean="0">
                  <a:solidFill>
                    <a:schemeClr val="bg1">
                      <a:lumMod val="65000"/>
                    </a:schemeClr>
                  </a:solidFill>
                </a:rPr>
                <a:t>Cache</a:t>
              </a:r>
              <a:r>
                <a:rPr lang="zh-CN" altLang="en-US" sz="2800" b="1" dirty="0" smtClean="0">
                  <a:solidFill>
                    <a:schemeClr val="bg1">
                      <a:lumMod val="65000"/>
                    </a:schemeClr>
                  </a:solidFill>
                </a:rPr>
                <a:t>的原理</a:t>
              </a:r>
              <a:endParaRPr lang="en-US" altLang="zh-CN" sz="2800" b="1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971550" lvl="1" indent="-514350" eaLnBrk="0" hangingPunct="0">
                <a:lnSpc>
                  <a:spcPct val="12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SzPct val="100000"/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bg1">
                      <a:lumMod val="65000"/>
                    </a:schemeClr>
                  </a:solidFill>
                </a:rPr>
                <a:t>程序访问的局部性原理</a:t>
              </a:r>
              <a:endParaRPr lang="en-US" altLang="zh-CN" sz="2000" b="1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971550" lvl="1" indent="-514350" eaLnBrk="0" hangingPunct="0">
                <a:lnSpc>
                  <a:spcPct val="12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SzPct val="100000"/>
                <a:buFont typeface="+mj-lt"/>
                <a:buAutoNum type="arabicPeriod"/>
              </a:pPr>
              <a:r>
                <a:rPr lang="en-US" altLang="zh-CN" sz="2000" b="1" dirty="0" smtClean="0">
                  <a:solidFill>
                    <a:schemeClr val="bg1">
                      <a:lumMod val="65000"/>
                    </a:schemeClr>
                  </a:solidFill>
                </a:rPr>
                <a:t>Cache</a:t>
              </a:r>
              <a:r>
                <a:rPr lang="zh-CN" altLang="en-US" sz="2000" b="1" dirty="0" smtClean="0">
                  <a:solidFill>
                    <a:schemeClr val="bg1">
                      <a:lumMod val="65000"/>
                    </a:schemeClr>
                  </a:solidFill>
                </a:rPr>
                <a:t>的结构与工作原理</a:t>
              </a:r>
              <a:endParaRPr lang="en-US" altLang="zh-CN" sz="2000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514350" indent="-514350" eaLnBrk="0" hangingPunct="0">
                <a:lnSpc>
                  <a:spcPct val="12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SzPct val="100000"/>
                <a:buFont typeface="+mj-ea"/>
                <a:buAutoNum type="ea1JpnChsDbPeriod"/>
              </a:pPr>
              <a:r>
                <a:rPr lang="en-US" altLang="zh-CN" sz="2800" b="1" dirty="0" smtClean="0">
                  <a:solidFill>
                    <a:schemeClr val="bg1">
                      <a:lumMod val="65000"/>
                    </a:schemeClr>
                  </a:solidFill>
                </a:rPr>
                <a:t>Cache</a:t>
              </a:r>
              <a:r>
                <a:rPr lang="zh-CN" altLang="en-US" sz="2800" b="1" dirty="0" smtClean="0">
                  <a:solidFill>
                    <a:schemeClr val="bg1">
                      <a:lumMod val="65000"/>
                    </a:schemeClr>
                  </a:solidFill>
                </a:rPr>
                <a:t>的映射机制</a:t>
              </a:r>
              <a:endParaRPr lang="en-US" altLang="zh-CN" sz="2800" b="1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971550" lvl="1" indent="-514350" eaLnBrk="0" hangingPunct="0">
                <a:lnSpc>
                  <a:spcPct val="12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SzPct val="100000"/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bg1">
                      <a:lumMod val="65000"/>
                    </a:schemeClr>
                  </a:solidFill>
                </a:rPr>
                <a:t>全相联映射</a:t>
              </a:r>
              <a:endParaRPr lang="en-US" altLang="zh-CN" sz="2000" b="1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971550" lvl="1" indent="-514350" eaLnBrk="0" hangingPunct="0">
                <a:lnSpc>
                  <a:spcPct val="12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SzPct val="100000"/>
                <a:buFont typeface="+mj-lt"/>
                <a:buAutoNum type="arabicPeriod"/>
              </a:pPr>
              <a:r>
                <a:rPr lang="zh-CN" altLang="en-US" sz="2000" b="1" dirty="0">
                  <a:solidFill>
                    <a:schemeClr val="bg1">
                      <a:lumMod val="65000"/>
                    </a:schemeClr>
                  </a:solidFill>
                </a:rPr>
                <a:t>直接映射</a:t>
              </a:r>
              <a:endParaRPr lang="en-US" altLang="zh-CN" sz="2000" b="1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971550" lvl="1" indent="-514350" eaLnBrk="0" hangingPunct="0">
                <a:lnSpc>
                  <a:spcPct val="12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SzPct val="100000"/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bg1">
                      <a:lumMod val="65000"/>
                    </a:schemeClr>
                  </a:solidFill>
                </a:rPr>
                <a:t>组相联映射</a:t>
              </a:r>
              <a:endParaRPr lang="en-US" altLang="zh-CN" sz="2000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514350" indent="-514350" eaLnBrk="0" hangingPunct="0">
                <a:lnSpc>
                  <a:spcPct val="120000"/>
                </a:lnSpc>
                <a:spcBef>
                  <a:spcPts val="0"/>
                </a:spcBef>
                <a:buClr>
                  <a:srgbClr val="FF0000"/>
                </a:buClr>
                <a:buSzPct val="100000"/>
                <a:buFont typeface="+mj-ea"/>
                <a:buAutoNum type="ea1JpnChsDbPeriod"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Cache</a:t>
              </a:r>
              <a:r>
                <a:rPr lang="zh-CN" altLang="en-US" sz="2800" b="1" dirty="0">
                  <a:solidFill>
                    <a:schemeClr val="tx1"/>
                  </a:solidFill>
                </a:rPr>
                <a:t>的替换策略</a:t>
              </a:r>
              <a:endParaRPr lang="en-US" altLang="zh-CN" sz="2800" b="1" dirty="0">
                <a:solidFill>
                  <a:schemeClr val="tx1"/>
                </a:solidFill>
              </a:endParaRPr>
            </a:p>
            <a:p>
              <a:pPr marL="514350" indent="-514350" eaLnBrk="0" hangingPunct="0">
                <a:lnSpc>
                  <a:spcPct val="12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SzPct val="100000"/>
                <a:buFont typeface="+mj-ea"/>
                <a:buAutoNum type="ea1JpnChsDbPeriod"/>
              </a:pPr>
              <a:r>
                <a:rPr lang="en-US" altLang="zh-CN" sz="2800" b="1" dirty="0">
                  <a:solidFill>
                    <a:schemeClr val="bg1">
                      <a:lumMod val="65000"/>
                    </a:schemeClr>
                  </a:solidFill>
                </a:rPr>
                <a:t>Cache</a:t>
              </a:r>
              <a:r>
                <a:rPr lang="zh-CN" altLang="en-US" sz="2800" b="1" dirty="0" smtClean="0">
                  <a:solidFill>
                    <a:schemeClr val="bg1">
                      <a:lumMod val="65000"/>
                    </a:schemeClr>
                  </a:solidFill>
                </a:rPr>
                <a:t>性能分析</a:t>
              </a:r>
              <a:endParaRPr lang="zh-CN" altLang="en-US" sz="28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143253" y="1071562"/>
            <a:ext cx="6321027" cy="55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87000"/>
              </a:lnSpc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第七部分：高速缓冲存储器</a:t>
            </a:r>
            <a:endParaRPr lang="zh-CN" altLang="en-US" sz="2800" b="1" dirty="0">
              <a:solidFill>
                <a:srgbClr val="FF0000"/>
              </a:solidFill>
              <a:latin typeface="楷体_GB2312"/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369863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0648"/>
            <a:ext cx="7010400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/>
              <a:t>Cache</a:t>
            </a:r>
            <a:r>
              <a:rPr lang="zh-CN" altLang="en-US" sz="2400"/>
              <a:t>的缺失处理</a:t>
            </a:r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911425" y="1000127"/>
            <a:ext cx="10613827" cy="39108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211138" indent="-193675" eaLnBrk="0" hangingPunct="0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</a:rPr>
              <a:t>缺失损失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668338" lvl="1" indent="-193675" eaLnBrk="0" hangingPunct="0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</a:rPr>
              <a:t>CPU</a:t>
            </a:r>
            <a:r>
              <a:rPr lang="zh-CN" altLang="en-US" sz="2400" b="1" dirty="0">
                <a:solidFill>
                  <a:schemeClr val="tx1"/>
                </a:solidFill>
              </a:rPr>
              <a:t>访问</a:t>
            </a:r>
            <a:r>
              <a:rPr lang="en-US" altLang="zh-CN" sz="2400" b="1" dirty="0">
                <a:solidFill>
                  <a:schemeClr val="tx1"/>
                </a:solidFill>
              </a:rPr>
              <a:t>Cache</a:t>
            </a:r>
            <a:r>
              <a:rPr lang="zh-CN" altLang="en-US" sz="2400" b="1" dirty="0">
                <a:solidFill>
                  <a:schemeClr val="tx1"/>
                </a:solidFill>
              </a:rPr>
              <a:t>缺失时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，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CPU</a:t>
            </a:r>
            <a:r>
              <a:rPr lang="zh-CN" altLang="en-US" sz="2400" b="1" dirty="0">
                <a:solidFill>
                  <a:schemeClr val="tx1"/>
                </a:solidFill>
              </a:rPr>
              <a:t>必须等待数据装入</a:t>
            </a:r>
            <a:r>
              <a:rPr lang="en-US" altLang="zh-CN" sz="2400" b="1" dirty="0">
                <a:solidFill>
                  <a:schemeClr val="tx1"/>
                </a:solidFill>
              </a:rPr>
              <a:t>Cache</a:t>
            </a:r>
            <a:r>
              <a:rPr lang="zh-CN" altLang="en-US" sz="2400" b="1" dirty="0">
                <a:solidFill>
                  <a:schemeClr val="tx1"/>
                </a:solidFill>
              </a:rPr>
              <a:t>后才能访问</a:t>
            </a:r>
            <a:r>
              <a:rPr lang="en-US" altLang="zh-CN" sz="2400" b="1" dirty="0">
                <a:solidFill>
                  <a:schemeClr val="tx1"/>
                </a:solidFill>
              </a:rPr>
              <a:t>Cache</a:t>
            </a:r>
            <a:r>
              <a:rPr lang="zh-CN" altLang="en-US" sz="2400" b="1" dirty="0">
                <a:solidFill>
                  <a:schemeClr val="tx1"/>
                </a:solidFill>
              </a:rPr>
              <a:t>，这期间的时间损失称为缺失损失。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668338" lvl="1" indent="-193675" eaLnBrk="0" hangingPunct="0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取出块的时间：第一个字的延迟时间（存储器访问）</a:t>
            </a:r>
            <a:r>
              <a:rPr lang="en-US" altLang="zh-CN" sz="2400" b="1" dirty="0">
                <a:solidFill>
                  <a:schemeClr val="tx1"/>
                </a:solidFill>
              </a:rPr>
              <a:t>+ </a:t>
            </a:r>
            <a:r>
              <a:rPr lang="zh-CN" altLang="en-US" sz="2400" b="1" dirty="0">
                <a:solidFill>
                  <a:schemeClr val="tx1"/>
                </a:solidFill>
              </a:rPr>
              <a:t>块的剩余部分的传送时间。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668338" lvl="1" indent="-193675" eaLnBrk="0" hangingPunct="0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</a:rPr>
              <a:t>Cache</a:t>
            </a:r>
            <a:r>
              <a:rPr lang="zh-CN" altLang="en-US" sz="2400" b="1" dirty="0">
                <a:solidFill>
                  <a:schemeClr val="tx1"/>
                </a:solidFill>
              </a:rPr>
              <a:t>的存储组织对缺失损失具有很大的影响。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8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0648"/>
            <a:ext cx="7010400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Cache</a:t>
            </a:r>
            <a:r>
              <a:rPr lang="zh-CN" altLang="en-US" sz="2400" dirty="0"/>
              <a:t>的缺失处理（自学）</a:t>
            </a:r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666751" y="857253"/>
            <a:ext cx="10858500" cy="51296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11138" indent="-193675" eaLnBrk="0" hangingPunct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缺失损失示例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17462" eaLnBrk="0" hangingPunct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    </a:t>
            </a:r>
            <a:r>
              <a:rPr lang="zh-CN" altLang="en-US" sz="2000" b="1" dirty="0">
                <a:solidFill>
                  <a:schemeClr val="tx1"/>
                </a:solidFill>
              </a:rPr>
              <a:t>假定：存储总线时钟周期为</a:t>
            </a:r>
            <a:r>
              <a:rPr lang="en-US" altLang="zh-CN" sz="2000" b="1" dirty="0">
                <a:solidFill>
                  <a:schemeClr val="tx1"/>
                </a:solidFill>
              </a:rPr>
              <a:t>T</a:t>
            </a:r>
            <a:r>
              <a:rPr lang="zh-CN" altLang="en-US" sz="2000" b="1" dirty="0">
                <a:solidFill>
                  <a:schemeClr val="tx1"/>
                </a:solidFill>
              </a:rPr>
              <a:t>；发送地址需</a:t>
            </a:r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</a:rPr>
              <a:t>个</a:t>
            </a:r>
            <a:r>
              <a:rPr lang="en-US" altLang="zh-CN" sz="2000" b="1" dirty="0">
                <a:solidFill>
                  <a:schemeClr val="tx1"/>
                </a:solidFill>
              </a:rPr>
              <a:t>T</a:t>
            </a:r>
            <a:r>
              <a:rPr lang="zh-CN" altLang="en-US" sz="2000" b="1" dirty="0">
                <a:solidFill>
                  <a:schemeClr val="tx1"/>
                </a:solidFill>
              </a:rPr>
              <a:t>，访问</a:t>
            </a:r>
            <a:r>
              <a:rPr lang="en-US" altLang="zh-CN" sz="2000" b="1" dirty="0">
                <a:solidFill>
                  <a:schemeClr val="tx1"/>
                </a:solidFill>
              </a:rPr>
              <a:t>DRAM</a:t>
            </a:r>
            <a:r>
              <a:rPr lang="zh-CN" altLang="en-US" sz="2000" b="1" dirty="0">
                <a:solidFill>
                  <a:schemeClr val="tx1"/>
                </a:solidFill>
              </a:rPr>
              <a:t>需要</a:t>
            </a:r>
            <a:r>
              <a:rPr lang="en-US" altLang="zh-CN" sz="2000" b="1" dirty="0">
                <a:solidFill>
                  <a:schemeClr val="tx1"/>
                </a:solidFill>
              </a:rPr>
              <a:t>15T</a:t>
            </a:r>
            <a:r>
              <a:rPr lang="zh-CN" altLang="en-US" sz="2000" b="1" dirty="0">
                <a:solidFill>
                  <a:schemeClr val="tx1"/>
                </a:solidFill>
              </a:rPr>
              <a:t>，传输一个字需要</a:t>
            </a:r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</a:rPr>
              <a:t>个</a:t>
            </a:r>
            <a:r>
              <a:rPr lang="en-US" altLang="zh-CN" sz="2000" b="1" dirty="0">
                <a:solidFill>
                  <a:schemeClr val="tx1"/>
                </a:solidFill>
              </a:rPr>
              <a:t>T</a:t>
            </a:r>
            <a:r>
              <a:rPr lang="zh-CN" altLang="en-US" sz="2000" b="1" dirty="0">
                <a:solidFill>
                  <a:schemeClr val="tx1"/>
                </a:solidFill>
              </a:rPr>
              <a:t>。</a:t>
            </a:r>
            <a:r>
              <a:rPr lang="en-US" altLang="zh-CN" sz="2000" b="1" dirty="0">
                <a:solidFill>
                  <a:schemeClr val="tx1"/>
                </a:solidFill>
              </a:rPr>
              <a:t>Cache</a:t>
            </a:r>
            <a:r>
              <a:rPr lang="zh-CN" altLang="en-US" sz="2000" b="1" dirty="0">
                <a:solidFill>
                  <a:schemeClr val="tx1"/>
                </a:solidFill>
              </a:rPr>
              <a:t>块大小为</a:t>
            </a:r>
            <a:r>
              <a:rPr lang="en-US" altLang="zh-CN" sz="2000" b="1" dirty="0">
                <a:solidFill>
                  <a:schemeClr val="tx1"/>
                </a:solidFill>
              </a:rPr>
              <a:t>4</a:t>
            </a:r>
            <a:r>
              <a:rPr lang="zh-CN" altLang="en-US" sz="2000" b="1" dirty="0">
                <a:solidFill>
                  <a:schemeClr val="tx1"/>
                </a:solidFill>
              </a:rPr>
              <a:t>字。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17462" eaLnBrk="0" hangingPunct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     </a:t>
            </a:r>
            <a:r>
              <a:rPr lang="zh-CN" altLang="en-US" sz="2000" b="1" dirty="0">
                <a:solidFill>
                  <a:schemeClr val="tx1"/>
                </a:solidFill>
              </a:rPr>
              <a:t>计算三种不同存储组织的缺失损失。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984250" indent="-966788" eaLnBrk="0" hangingPunct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defRPr/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marL="363538" indent="-346075" eaLnBrk="0" hangingPunct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1800" b="1" dirty="0">
                <a:solidFill>
                  <a:schemeClr val="tx1"/>
                </a:solidFill>
              </a:rPr>
              <a:t>单字宽的缺失损失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marL="17462" eaLnBrk="0" hangingPunct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</a:rPr>
              <a:t>     1+4*15+4*1=65T</a:t>
            </a:r>
          </a:p>
          <a:p>
            <a:pPr marL="984250" indent="-966788" eaLnBrk="0" hangingPunct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defRPr/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marL="363538" indent="-346075" eaLnBrk="0" hangingPunct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1800" b="1" dirty="0">
                <a:solidFill>
                  <a:schemeClr val="tx1"/>
                </a:solidFill>
              </a:rPr>
              <a:t>2</a:t>
            </a:r>
            <a:r>
              <a:rPr lang="zh-CN" altLang="en-US" sz="1800" b="1" dirty="0">
                <a:solidFill>
                  <a:schemeClr val="tx1"/>
                </a:solidFill>
              </a:rPr>
              <a:t>字宽的缺失损失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marL="17463" eaLnBrk="0" hangingPunct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</a:rPr>
              <a:t>     1+2*15+2*1=33T</a:t>
            </a:r>
          </a:p>
          <a:p>
            <a:pPr marL="363538" indent="-346075" eaLnBrk="0" hangingPunct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defRPr/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marL="363538" indent="-346075" eaLnBrk="0" hangingPunct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1800" b="1" dirty="0">
                <a:solidFill>
                  <a:schemeClr val="tx1"/>
                </a:solidFill>
              </a:rPr>
              <a:t>4</a:t>
            </a:r>
            <a:r>
              <a:rPr lang="zh-CN" altLang="en-US" sz="1800" b="1" dirty="0">
                <a:solidFill>
                  <a:schemeClr val="tx1"/>
                </a:solidFill>
              </a:rPr>
              <a:t>字宽的缺失损失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marL="17463" eaLnBrk="0" hangingPunct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</a:rPr>
              <a:t>     1+1*15+1*1=17T</a:t>
            </a:r>
          </a:p>
          <a:p>
            <a:pPr marL="363538" indent="-346075" eaLnBrk="0" hangingPunct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defRPr/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marL="363538" indent="-346075" eaLnBrk="0" hangingPunct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1800" b="1" dirty="0">
                <a:solidFill>
                  <a:schemeClr val="tx1"/>
                </a:solidFill>
              </a:rPr>
              <a:t>4</a:t>
            </a:r>
            <a:r>
              <a:rPr lang="zh-CN" altLang="en-US" sz="1800" b="1" dirty="0">
                <a:solidFill>
                  <a:schemeClr val="tx1"/>
                </a:solidFill>
              </a:rPr>
              <a:t>字交叉的缺失损失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marL="17463" eaLnBrk="0" hangingPunct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</a:rPr>
              <a:t>     1+1*15+4*1=20T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4945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413506"/>
              </p:ext>
            </p:extLst>
          </p:nvPr>
        </p:nvGraphicFramePr>
        <p:xfrm>
          <a:off x="5447928" y="2132857"/>
          <a:ext cx="6390592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name="Visio" r:id="rId4" imgW="5521500" imgH="4052528" progId="Visio.Drawing.11">
                  <p:embed/>
                </p:oleObj>
              </mc:Choice>
              <mc:Fallback>
                <p:oleObj name="Visio" r:id="rId4" imgW="5521500" imgH="40525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928" y="2132857"/>
                        <a:ext cx="6390592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196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9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9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95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95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95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95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0648"/>
            <a:ext cx="7010400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/>
              <a:t>Cache</a:t>
            </a:r>
            <a:r>
              <a:rPr lang="zh-CN" altLang="en-US" sz="2400"/>
              <a:t>的缺失处理</a:t>
            </a:r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857252" y="928690"/>
            <a:ext cx="10572749" cy="47340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11138" indent="-193675" eaLnBrk="0" hangingPunct="0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</a:rPr>
              <a:t>缺失处理（以读操作为例，写操作比较复杂）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668338" lvl="1" indent="-193675" eaLnBrk="0" hangingPunct="0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缺失数据块中各字按顺序全部装入</a:t>
            </a:r>
            <a:r>
              <a:rPr lang="en-US" altLang="zh-CN" sz="2000" b="1" dirty="0">
                <a:solidFill>
                  <a:schemeClr val="tx1"/>
                </a:solidFill>
              </a:rPr>
              <a:t>Cache</a:t>
            </a:r>
            <a:r>
              <a:rPr lang="zh-CN" altLang="en-US" sz="2000" b="1" dirty="0">
                <a:solidFill>
                  <a:schemeClr val="tx1"/>
                </a:solidFill>
              </a:rPr>
              <a:t>后，再从</a:t>
            </a:r>
            <a:r>
              <a:rPr lang="en-US" altLang="zh-CN" sz="2000" b="1" dirty="0">
                <a:solidFill>
                  <a:schemeClr val="tx1"/>
                </a:solidFill>
              </a:rPr>
              <a:t>Cache</a:t>
            </a:r>
            <a:r>
              <a:rPr lang="zh-CN" altLang="en-US" sz="2000" b="1" dirty="0">
                <a:solidFill>
                  <a:schemeClr val="tx1"/>
                </a:solidFill>
              </a:rPr>
              <a:t>中访问所请求的字（也是引起缺失的字）；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668338" lvl="1" indent="-193675" eaLnBrk="0" hangingPunct="0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尽早重启（</a:t>
            </a:r>
            <a:r>
              <a:rPr lang="en-US" altLang="zh-CN" sz="2000" b="1" dirty="0">
                <a:solidFill>
                  <a:schemeClr val="tx1"/>
                </a:solidFill>
              </a:rPr>
              <a:t> early restart</a:t>
            </a:r>
            <a:r>
              <a:rPr lang="zh-CN" altLang="en-US" sz="2000" b="1" dirty="0">
                <a:solidFill>
                  <a:schemeClr val="tx1"/>
                </a:solidFill>
              </a:rPr>
              <a:t>）：缺失数据块中各字按顺序装入</a:t>
            </a:r>
            <a:r>
              <a:rPr lang="en-US" altLang="zh-CN" sz="2000" b="1" dirty="0">
                <a:solidFill>
                  <a:schemeClr val="tx1"/>
                </a:solidFill>
              </a:rPr>
              <a:t>Cache</a:t>
            </a:r>
            <a:r>
              <a:rPr lang="zh-CN" altLang="en-US" sz="2000" b="1" dirty="0">
                <a:solidFill>
                  <a:schemeClr val="tx1"/>
                </a:solidFill>
              </a:rPr>
              <a:t>，一旦所请求的字装入</a:t>
            </a:r>
            <a:r>
              <a:rPr lang="en-US" altLang="zh-CN" sz="2000" b="1" dirty="0">
                <a:solidFill>
                  <a:schemeClr val="tx1"/>
                </a:solidFill>
              </a:rPr>
              <a:t>Cache</a:t>
            </a:r>
            <a:r>
              <a:rPr lang="zh-CN" altLang="en-US" sz="2000" b="1" dirty="0">
                <a:solidFill>
                  <a:schemeClr val="tx1"/>
                </a:solidFill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</a:rPr>
              <a:t>CPU</a:t>
            </a:r>
            <a:r>
              <a:rPr lang="zh-CN" altLang="en-US" sz="2000" b="1" dirty="0">
                <a:solidFill>
                  <a:schemeClr val="tx1"/>
                </a:solidFill>
              </a:rPr>
              <a:t>立即访问该字，控制机构再继续传送剩余数据到</a:t>
            </a:r>
            <a:r>
              <a:rPr lang="en-US" altLang="zh-CN" sz="2000" b="1" dirty="0">
                <a:solidFill>
                  <a:schemeClr val="tx1"/>
                </a:solidFill>
              </a:rPr>
              <a:t>cache </a:t>
            </a:r>
            <a:r>
              <a:rPr lang="zh-CN" altLang="en-US" sz="2000" b="1" dirty="0">
                <a:solidFill>
                  <a:schemeClr val="tx1"/>
                </a:solidFill>
              </a:rPr>
              <a:t>；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668338" lvl="1" indent="-193675" eaLnBrk="0" hangingPunct="0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请求字优先（</a:t>
            </a:r>
            <a:r>
              <a:rPr lang="en-US" altLang="zh-CN" sz="2000" b="1" dirty="0">
                <a:solidFill>
                  <a:schemeClr val="tx1"/>
                </a:solidFill>
              </a:rPr>
              <a:t>requested word first</a:t>
            </a:r>
            <a:r>
              <a:rPr lang="zh-CN" altLang="en-US" sz="2000" b="1" dirty="0">
                <a:solidFill>
                  <a:schemeClr val="tx1"/>
                </a:solidFill>
              </a:rPr>
              <a:t>）：所请求的字先装入</a:t>
            </a:r>
            <a:r>
              <a:rPr lang="en-US" altLang="zh-CN" sz="2000" b="1" dirty="0">
                <a:solidFill>
                  <a:schemeClr val="tx1"/>
                </a:solidFill>
              </a:rPr>
              <a:t>Cache</a:t>
            </a:r>
            <a:r>
              <a:rPr lang="zh-CN" altLang="en-US" sz="2000" b="1" dirty="0">
                <a:solidFill>
                  <a:schemeClr val="tx1"/>
                </a:solidFill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</a:rPr>
              <a:t>CPU</a:t>
            </a:r>
            <a:r>
              <a:rPr lang="zh-CN" altLang="en-US" sz="2000" b="1" dirty="0">
                <a:solidFill>
                  <a:schemeClr val="tx1"/>
                </a:solidFill>
              </a:rPr>
              <a:t>立即访问该字，控制机构再按照先从所请求字的下一个地址、再到块的起始地址的顺序继续传送剩余数据到</a:t>
            </a:r>
            <a:r>
              <a:rPr lang="en-US" altLang="zh-CN" sz="2000" b="1" dirty="0">
                <a:solidFill>
                  <a:schemeClr val="tx1"/>
                </a:solidFill>
              </a:rPr>
              <a:t>cache </a:t>
            </a:r>
            <a:r>
              <a:rPr lang="zh-CN" altLang="en-US" sz="2000" b="1" dirty="0">
                <a:solidFill>
                  <a:schemeClr val="tx1"/>
                </a:solidFill>
              </a:rPr>
              <a:t>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668338" lvl="1" indent="-193675" eaLnBrk="0" hangingPunct="0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endParaRPr lang="en-US" altLang="zh-C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1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0648"/>
            <a:ext cx="7010400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/>
              <a:t>Cache</a:t>
            </a:r>
            <a:r>
              <a:rPr lang="zh-CN" altLang="en-US" sz="2400"/>
              <a:t>的缺失处理</a:t>
            </a:r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857253" y="836712"/>
            <a:ext cx="10763249" cy="4642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11138" indent="-193675" eaLnBrk="0" hangingPunct="0">
              <a:lnSpc>
                <a:spcPct val="125000"/>
              </a:lnSpc>
              <a:buClr>
                <a:schemeClr val="accent1"/>
              </a:buClr>
              <a:buSzPct val="10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</a:rPr>
              <a:t>几种缺失处理方式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028782"/>
              </p:ext>
            </p:extLst>
          </p:nvPr>
        </p:nvGraphicFramePr>
        <p:xfrm>
          <a:off x="1524000" y="1500188"/>
          <a:ext cx="8100392" cy="5169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name="Visio" r:id="rId3" imgW="5807430" imgH="3807754" progId="Visio.Drawing.11">
                  <p:embed/>
                </p:oleObj>
              </mc:Choice>
              <mc:Fallback>
                <p:oleObj name="Visio" r:id="rId3" imgW="5807430" imgH="38077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00188"/>
                        <a:ext cx="8100392" cy="5169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49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0648"/>
            <a:ext cx="7010400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/>
              <a:t>Cache</a:t>
            </a:r>
            <a:r>
              <a:rPr lang="zh-CN" altLang="en-US" sz="2400"/>
              <a:t>的缺失处理</a:t>
            </a:r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857252" y="928690"/>
            <a:ext cx="10572749" cy="37446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11138" indent="-193675" eaLnBrk="0" hangingPunct="0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写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Cache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有两种</a:t>
            </a:r>
            <a:r>
              <a:rPr lang="zh-CN" altLang="en-US" sz="2400" b="1" dirty="0">
                <a:solidFill>
                  <a:schemeClr val="tx1"/>
                </a:solidFill>
              </a:rPr>
              <a:t>操作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模式</a:t>
            </a:r>
            <a:r>
              <a:rPr lang="zh-CN" altLang="en-US" sz="2400" b="1" dirty="0">
                <a:solidFill>
                  <a:schemeClr val="tx1"/>
                </a:solidFill>
              </a:rPr>
              <a:t>：</a:t>
            </a:r>
          </a:p>
          <a:p>
            <a:pPr marL="668338" lvl="1" indent="-193675" eaLnBrk="0" hangingPunct="0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</a:rPr>
              <a:t>“穿通过”</a:t>
            </a:r>
            <a:r>
              <a:rPr lang="en-US" altLang="zh-CN" sz="2000" b="1" dirty="0">
                <a:solidFill>
                  <a:schemeClr val="tx1"/>
                </a:solidFill>
              </a:rPr>
              <a:t>(Write-Through)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模式：在</a:t>
            </a:r>
            <a:r>
              <a:rPr lang="zh-CN" altLang="en-US" sz="2000" b="1" dirty="0">
                <a:solidFill>
                  <a:schemeClr val="tx1"/>
                </a:solidFill>
              </a:rPr>
              <a:t>这种模式中高速缓存对于写操作就好像不存在一样，每次写时都直接写到内存中，所以实际上只是对读操作使用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高速缓存，因而</a:t>
            </a:r>
            <a:r>
              <a:rPr lang="zh-CN" altLang="en-US" sz="2000" b="1" dirty="0">
                <a:solidFill>
                  <a:schemeClr val="tx1"/>
                </a:solidFill>
              </a:rPr>
              <a:t>效率相对较低。</a:t>
            </a:r>
          </a:p>
          <a:p>
            <a:pPr marL="668338" lvl="1" indent="-193675" eaLnBrk="0" hangingPunct="0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</a:rPr>
              <a:t>“写回”</a:t>
            </a:r>
            <a:r>
              <a:rPr lang="en-US" altLang="zh-CN" sz="2000" b="1" dirty="0">
                <a:solidFill>
                  <a:schemeClr val="tx1"/>
                </a:solidFill>
              </a:rPr>
              <a:t>(Write-Back)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模式：写</a:t>
            </a:r>
            <a:r>
              <a:rPr lang="zh-CN" altLang="en-US" sz="2000" b="1" dirty="0">
                <a:solidFill>
                  <a:schemeClr val="tx1"/>
                </a:solidFill>
              </a:rPr>
              <a:t>的时候先写入高速缓存，只是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在该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block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要</a:t>
            </a:r>
            <a:r>
              <a:rPr lang="zh-CN" altLang="en-US" sz="2000" b="1" dirty="0">
                <a:solidFill>
                  <a:schemeClr val="tx1"/>
                </a:solidFill>
              </a:rPr>
              <a:t>被新进入的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数据替换时</a:t>
            </a:r>
            <a:r>
              <a:rPr lang="zh-CN" altLang="en-US" sz="2000" b="1" dirty="0">
                <a:solidFill>
                  <a:schemeClr val="tx1"/>
                </a:solidFill>
              </a:rPr>
              <a:t>，才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更新内存，</a:t>
            </a:r>
            <a:r>
              <a:rPr lang="zh-CN" altLang="en-US" sz="2000" b="1" dirty="0">
                <a:solidFill>
                  <a:schemeClr val="tx1"/>
                </a:solidFill>
              </a:rPr>
              <a:t>或者由软件主动地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“冲刷”（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Flush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）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Cache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中的该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block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。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marL="1274763" lvl="2" indent="-342900" eaLnBrk="0" hangingPunct="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tx1"/>
                </a:solidFill>
              </a:rPr>
              <a:t>脏位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60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0648"/>
            <a:ext cx="7010400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/>
              <a:t>Cache</a:t>
            </a:r>
            <a:r>
              <a:rPr lang="zh-CN" altLang="en-US" sz="2400"/>
              <a:t>块的替换</a:t>
            </a:r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407368" y="633251"/>
            <a:ext cx="10763249" cy="4378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84163" indent="-284163" eaLnBrk="0" hangingPunct="0">
              <a:lnSpc>
                <a:spcPct val="150000"/>
              </a:lnSpc>
              <a:buClr>
                <a:srgbClr val="FF0000"/>
              </a:buClr>
              <a:buSzPct val="10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替换块的选择</a:t>
            </a:r>
          </a:p>
          <a:p>
            <a:pPr marL="668338" lvl="1" indent="-193675" eaLnBrk="0" hangingPunct="0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映射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：访问缺失时，被请求数据所在的块只能进入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的一个位置，占用该位置的数据块必须被替换掉；</a:t>
            </a:r>
            <a:endParaRPr lang="en-US" altLang="zh-CN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68338" lvl="1" indent="-193675" eaLnBrk="0" hangingPunct="0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组相联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：访问缺失时，被请求数据所在块可以进入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某一组的任何位置，因此应在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对应组内选择一个数据块进行替换；</a:t>
            </a:r>
            <a:endParaRPr lang="en-US" altLang="zh-CN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68338" lvl="1" indent="-193675" eaLnBrk="0" hangingPunct="0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全相联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：访问缺失时，被请求数据所在块可以进入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的任何位置，因此应在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中选择一个数据块进行替换。</a:t>
            </a:r>
            <a:endParaRPr lang="en-US" altLang="zh-CN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1544" y="6237312"/>
            <a:ext cx="7968885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2800" b="1" dirty="0" smtClean="0">
                <a:solidFill>
                  <a:schemeClr val="accent1"/>
                </a:solidFill>
              </a:rPr>
              <a:t>比较三者的优缺点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6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0648"/>
            <a:ext cx="7010400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/>
              <a:t>Cache</a:t>
            </a:r>
            <a:r>
              <a:rPr lang="zh-CN" altLang="en-US" sz="2400"/>
              <a:t>的替换策略</a:t>
            </a:r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762000" y="928688"/>
            <a:ext cx="10972800" cy="5006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84163" indent="-284163" eaLnBrk="0" hangingPunct="0">
              <a:lnSpc>
                <a:spcPct val="150000"/>
              </a:lnSpc>
              <a:buClr>
                <a:srgbClr val="FF0000"/>
              </a:buClr>
              <a:buSzPct val="10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替换策略</a:t>
            </a:r>
          </a:p>
          <a:p>
            <a:pPr marL="668338" lvl="1" indent="-193675" eaLnBrk="0" hangingPunct="0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最低使用频率法 （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LFU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Least-Frequently Used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）：记录每一个数据块的使用频率，使用次数最少的被替换。</a:t>
            </a:r>
            <a:endParaRPr lang="en-US" altLang="zh-CN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  <a:p>
            <a:pPr marL="668338" lvl="1" indent="-193675" eaLnBrk="0" hangingPunct="0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最近最少使用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法（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LRU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Least-Recently Used）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：记录每一个数据块的相对使用情况，最近没有被使用的块被替换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。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与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LFU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相比，把最近没有被使用的权重加重。</a:t>
            </a:r>
            <a:endParaRPr lang="zh-CN" altLang="en-US" sz="2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  <a:p>
            <a:pPr marL="668338" lvl="1" indent="-193675" eaLnBrk="0" hangingPunct="0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先进先出法（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FIFO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First-In-First-Out）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：最先装入数据的块被替换；</a:t>
            </a:r>
          </a:p>
          <a:p>
            <a:pPr marL="668338" lvl="1" indent="-193675" eaLnBrk="0" hangingPunct="0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最佳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置换算法（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OPT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OPTimal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 selection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）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：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从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cache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中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移出永远不再需要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的数据块；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如无这样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的数据块存在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，则选择最长时间不需要访问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的数据块。</a:t>
            </a:r>
            <a:endParaRPr lang="en-US" altLang="zh-CN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  <a:p>
            <a:pPr marL="668338" lvl="1" indent="-193675" eaLnBrk="0" hangingPunct="0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随机法（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RAND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Random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）：随机选择一个数据块进行替换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。</a:t>
            </a:r>
            <a:endParaRPr lang="en-US" altLang="zh-CN" sz="20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66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uiExpand="1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0648"/>
            <a:ext cx="7010400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Cache</a:t>
            </a:r>
            <a:r>
              <a:rPr lang="zh-CN" altLang="en-US" sz="2400" dirty="0"/>
              <a:t>的替换策略</a:t>
            </a:r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762002" y="764704"/>
            <a:ext cx="10572751" cy="59852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11138" indent="-193675" eaLnBrk="0" hangingPunct="0">
              <a:lnSpc>
                <a:spcPct val="120000"/>
              </a:lnSpc>
              <a:buClr>
                <a:schemeClr val="accent1"/>
              </a:buClr>
              <a:buSzPct val="10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替换算法的实现</a:t>
            </a:r>
            <a:endParaRPr lang="en-US" altLang="zh-C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68338" lvl="1" indent="-193675" eaLnBrk="0" hangingPunct="0">
              <a:lnSpc>
                <a:spcPct val="12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一般由硬件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电路实现，因此应以简单、便于硬件实现为宜。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11138" indent="-193675" eaLnBrk="0" hangingPunct="0">
              <a:lnSpc>
                <a:spcPct val="120000"/>
              </a:lnSpc>
              <a:buClr>
                <a:schemeClr val="accent1"/>
              </a:buClr>
              <a:buSzPct val="100000"/>
              <a:buFont typeface="Wingdings" pitchFamily="2" charset="2"/>
              <a:buChar char="n"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的实现（计数器法）</a:t>
            </a:r>
            <a:endParaRPr lang="en-US" altLang="zh-C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68338" lvl="1" indent="-193675" eaLnBrk="0" hangingPunct="0">
              <a:lnSpc>
                <a:spcPct val="12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例如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Solar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16/65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机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采用组相联方式，每组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块，每块都设定一个两位的计数器，当某块被装入或被替换时该块的计数器清为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，而同组的其它各块的计数器均加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，当需要替换时就选择计数值最大的块被替换掉。 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11138" indent="-193675" eaLnBrk="0" hangingPunct="0">
              <a:lnSpc>
                <a:spcPct val="120000"/>
              </a:lnSpc>
              <a:buClr>
                <a:schemeClr val="accent1"/>
              </a:buClr>
              <a:buSzPct val="100000"/>
              <a:buFont typeface="Wingdings" pitchFamily="2" charset="2"/>
              <a:buChar char="n"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LRU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的实现（计数器法）</a:t>
            </a:r>
            <a:endParaRPr lang="en-US" altLang="zh-C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68338" lvl="1" indent="-193675" eaLnBrk="0" hangingPunct="0">
              <a:lnSpc>
                <a:spcPct val="12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缓存的每一块都设置一个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计数器，初始时均清零；</a:t>
            </a:r>
            <a:endParaRPr lang="en-US" altLang="zh-CN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68338" lvl="1" indent="-193675" eaLnBrk="0" hangingPunct="0">
              <a:lnSpc>
                <a:spcPct val="12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访问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命中时，所有块的计数值与命中块的计数值进行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比较：如果某块计数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值小于命中块的计数值， 则该块的计数值加 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zh-CN" altLang="en-US" sz="20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如果该块</a:t>
            </a:r>
            <a:r>
              <a:rPr lang="zh-CN" altLang="en-US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的计数值</a:t>
            </a:r>
            <a:r>
              <a:rPr lang="zh-CN" altLang="en-US" sz="20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大于命中</a:t>
            </a:r>
            <a:r>
              <a:rPr lang="zh-CN" altLang="en-US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块的计数值，则数值不变。最后将命中块的计数器清为</a:t>
            </a:r>
            <a:r>
              <a:rPr lang="en-US" altLang="zh-CN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相等的情况存在吗？</a:t>
            </a:r>
            <a:endParaRPr lang="en-US" altLang="zh-CN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68338" lvl="1" indent="-193675" eaLnBrk="0" hangingPunct="0">
              <a:lnSpc>
                <a:spcPct val="12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访问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未命中，需要替换时，则选择计数值最大的块被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替换（若最大值并列，随机选择一个）。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被替换块的计数器清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，而其它的计数器则加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0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uiExpand="1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标题 1"/>
          <p:cNvSpPr>
            <a:spLocks noGrp="1"/>
          </p:cNvSpPr>
          <p:nvPr>
            <p:ph type="title" idx="4294967295"/>
          </p:nvPr>
        </p:nvSpPr>
        <p:spPr>
          <a:xfrm>
            <a:off x="912284" y="260648"/>
            <a:ext cx="7010400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>
                <a:latin typeface="Arial Unicode MS" panose="020B0604020202020204" pitchFamily="34" charset="-122"/>
              </a:rPr>
              <a:t>Cache</a:t>
            </a:r>
            <a:r>
              <a:rPr lang="zh-CN" altLang="en-US" sz="2400">
                <a:latin typeface="Arial Unicode MS" panose="020B0604020202020204" pitchFamily="34" charset="-122"/>
              </a:rPr>
              <a:t>举例</a:t>
            </a:r>
          </a:p>
        </p:txBody>
      </p:sp>
      <p:sp>
        <p:nvSpPr>
          <p:cNvPr id="138243" name="内容占位符 2"/>
          <p:cNvSpPr>
            <a:spLocks noGrp="1"/>
          </p:cNvSpPr>
          <p:nvPr>
            <p:ph idx="4294967295"/>
          </p:nvPr>
        </p:nvSpPr>
        <p:spPr>
          <a:xfrm>
            <a:off x="914400" y="1125540"/>
            <a:ext cx="10464800" cy="397545"/>
          </a:xfrm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pic>
        <p:nvPicPr>
          <p:cNvPr id="138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8" y="836712"/>
            <a:ext cx="10513166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72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4917" y="260648"/>
            <a:ext cx="7010400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.</a:t>
            </a:r>
            <a:r>
              <a:rPr lang="en-US" altLang="zh-CN" sz="2400" dirty="0"/>
              <a:t>2</a:t>
            </a:r>
            <a:r>
              <a:rPr lang="zh-CN" altLang="en-US" sz="2400" dirty="0"/>
              <a:t> 高速缓冲存储器(</a:t>
            </a:r>
            <a:r>
              <a:rPr lang="en-US" altLang="zh-CN" sz="2400" dirty="0"/>
              <a:t>Cache)</a:t>
            </a:r>
            <a:r>
              <a:rPr lang="zh-CN" altLang="en-US" sz="2400" dirty="0"/>
              <a:t>的原理</a:t>
            </a:r>
            <a:endParaRPr lang="en-US" altLang="zh-CN" sz="2400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00125"/>
            <a:ext cx="10972800" cy="5629041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的有关术语</a:t>
            </a:r>
          </a:p>
          <a:p>
            <a:pPr lvl="1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数据块（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block）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：Cache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与主存的基本划分单位，也是主存与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一次交换数据的最小单位，由多个字节（字）组成，取决与主存一次读写操作所能完成的数据字节数。也表明主存于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之间局部总线的宽度。 </a:t>
            </a:r>
          </a:p>
          <a:p>
            <a:pPr lvl="1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标记（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tag）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每一数据块有一个标记字段，用来保存该数据块对应的主存数据块的地址信息。 </a:t>
            </a:r>
            <a:endParaRPr lang="en-US" altLang="zh-CN" sz="2000" dirty="0" smtClean="0">
              <a:solidFill>
                <a:schemeClr val="accent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 smtClean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有效位（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valid bit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中每一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Block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有一个有效位，用于指示相应数据块中是否包含有效数据。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 smtClean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行（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line )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 一个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block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及其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tag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valid bit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构成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行。</a:t>
            </a:r>
          </a:p>
          <a:p>
            <a:pPr lvl="1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组（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若干块(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Block)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构成一个组，地址比较一般能在组内各块间同时进行。 </a:t>
            </a:r>
          </a:p>
          <a:p>
            <a:pPr lvl="1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 smtClean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路（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way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：Cache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相关联的等级，每一路具有独立的地址比较机构，各路地址比较能同时进行（一般与组结合），路数即指一组内的块数。 </a:t>
            </a:r>
          </a:p>
          <a:p>
            <a:pPr lvl="1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 smtClean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命中率（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hit rate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：目标数据在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中的存储访问的比例。 </a:t>
            </a:r>
          </a:p>
          <a:p>
            <a:pPr lvl="1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 smtClean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缺失率（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miss rate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：目标数据不在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中的存储访问的比例。 </a:t>
            </a:r>
          </a:p>
        </p:txBody>
      </p:sp>
    </p:spTree>
    <p:extLst>
      <p:ext uri="{BB962C8B-B14F-4D97-AF65-F5344CB8AC3E}">
        <p14:creationId xmlns:p14="http://schemas.microsoft.com/office/powerpoint/2010/main" val="65852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uiExpand="1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2284" y="260648"/>
            <a:ext cx="7010400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/>
              <a:t>Cache</a:t>
            </a:r>
            <a:r>
              <a:rPr lang="zh-CN" altLang="en-US" sz="2400"/>
              <a:t>举例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051" y="984250"/>
            <a:ext cx="10464800" cy="11493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1800" dirty="0" smtClean="0">
                <a:ea typeface="黑体" pitchFamily="49" charset="-122"/>
              </a:rPr>
              <a:t>（</a:t>
            </a:r>
            <a:r>
              <a:rPr lang="en-US" altLang="zh-CN" sz="1800" dirty="0" smtClean="0">
                <a:ea typeface="黑体" pitchFamily="49" charset="-122"/>
              </a:rPr>
              <a:t>1</a:t>
            </a:r>
            <a:r>
              <a:rPr lang="zh-CN" altLang="en-US" sz="1800" dirty="0" smtClean="0">
                <a:ea typeface="黑体" pitchFamily="49" charset="-122"/>
              </a:rPr>
              <a:t>）</a:t>
            </a:r>
            <a:r>
              <a:rPr lang="en-US" altLang="zh-CN" sz="1800" dirty="0" smtClean="0">
                <a:ea typeface="黑体" pitchFamily="49" charset="-122"/>
              </a:rPr>
              <a:t>Cache</a:t>
            </a:r>
            <a:r>
              <a:rPr lang="zh-CN" altLang="en-US" sz="1800" dirty="0" smtClean="0">
                <a:ea typeface="黑体" pitchFamily="49" charset="-122"/>
              </a:rPr>
              <a:t>分组数： </a:t>
            </a:r>
            <a:r>
              <a:rPr lang="en-US" altLang="zh-CN" sz="1800" dirty="0" smtClean="0">
                <a:ea typeface="黑体" pitchFamily="49" charset="-122"/>
              </a:rPr>
              <a:t>16KB </a:t>
            </a:r>
            <a:r>
              <a:rPr lang="en-US" altLang="zh-CN" sz="1200" dirty="0" smtClean="0">
                <a:ea typeface="宋体" pitchFamily="2" charset="-122"/>
              </a:rPr>
              <a:t>÷</a:t>
            </a:r>
            <a:r>
              <a:rPr lang="en-US" altLang="zh-CN" sz="1800" dirty="0" smtClean="0">
                <a:ea typeface="黑体" pitchFamily="49" charset="-122"/>
              </a:rPr>
              <a:t>16 </a:t>
            </a:r>
            <a:r>
              <a:rPr lang="en-US" altLang="zh-CN" sz="1200" dirty="0" smtClean="0">
                <a:ea typeface="宋体" pitchFamily="2" charset="-122"/>
              </a:rPr>
              <a:t>÷</a:t>
            </a:r>
            <a:r>
              <a:rPr lang="en-US" altLang="zh-CN" sz="1800" dirty="0" smtClean="0">
                <a:ea typeface="黑体" pitchFamily="49" charset="-122"/>
              </a:rPr>
              <a:t> 4 = 256 </a:t>
            </a:r>
            <a:r>
              <a:rPr lang="zh-CN" altLang="en-US" sz="1800" dirty="0" smtClean="0">
                <a:ea typeface="黑体" pitchFamily="49" charset="-122"/>
              </a:rPr>
              <a:t>组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1800" dirty="0" smtClean="0">
                <a:ea typeface="黑体" pitchFamily="49" charset="-122"/>
              </a:rPr>
              <a:t>（</a:t>
            </a:r>
            <a:r>
              <a:rPr lang="en-US" altLang="zh-CN" sz="1800" dirty="0" smtClean="0">
                <a:ea typeface="黑体" pitchFamily="49" charset="-122"/>
              </a:rPr>
              <a:t>2</a:t>
            </a:r>
            <a:r>
              <a:rPr lang="zh-CN" altLang="en-US" sz="1800" dirty="0" smtClean="0">
                <a:ea typeface="黑体" pitchFamily="49" charset="-122"/>
              </a:rPr>
              <a:t>）内存每组块数： </a:t>
            </a:r>
            <a:r>
              <a:rPr lang="en-US" altLang="zh-CN" sz="1800" dirty="0" smtClean="0">
                <a:ea typeface="黑体" pitchFamily="49" charset="-122"/>
              </a:rPr>
              <a:t>16MB </a:t>
            </a:r>
            <a:r>
              <a:rPr lang="en-US" altLang="zh-CN" sz="1200" dirty="0" smtClean="0">
                <a:ea typeface="宋体" pitchFamily="2" charset="-122"/>
              </a:rPr>
              <a:t>÷</a:t>
            </a:r>
            <a:r>
              <a:rPr lang="en-US" altLang="zh-CN" sz="1800" dirty="0" smtClean="0">
                <a:ea typeface="黑体" pitchFamily="49" charset="-122"/>
              </a:rPr>
              <a:t> 16 </a:t>
            </a:r>
            <a:r>
              <a:rPr lang="en-US" altLang="zh-CN" sz="1200" dirty="0" smtClean="0">
                <a:ea typeface="宋体" pitchFamily="2" charset="-122"/>
              </a:rPr>
              <a:t>÷</a:t>
            </a:r>
            <a:r>
              <a:rPr lang="en-US" altLang="zh-CN" sz="1800" dirty="0" smtClean="0">
                <a:ea typeface="黑体" pitchFamily="49" charset="-122"/>
              </a:rPr>
              <a:t> 256 = 4096 </a:t>
            </a:r>
            <a:r>
              <a:rPr lang="zh-CN" altLang="en-US" sz="1800" dirty="0" smtClean="0">
                <a:ea typeface="黑体" pitchFamily="49" charset="-122"/>
              </a:rPr>
              <a:t>块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1800" dirty="0" smtClean="0">
                <a:ea typeface="黑体" pitchFamily="49" charset="-122"/>
              </a:rPr>
              <a:t>         内存地址格式：  组内块地址</a:t>
            </a:r>
            <a:r>
              <a:rPr lang="en-US" altLang="zh-CN" sz="1800" dirty="0" smtClean="0">
                <a:ea typeface="黑体" pitchFamily="49" charset="-122"/>
              </a:rPr>
              <a:t>(12b)</a:t>
            </a:r>
            <a:r>
              <a:rPr lang="zh-CN" altLang="en-US" sz="1800" dirty="0" smtClean="0">
                <a:ea typeface="黑体" pitchFamily="49" charset="-122"/>
              </a:rPr>
              <a:t> </a:t>
            </a:r>
            <a:r>
              <a:rPr lang="en-US" altLang="zh-CN" sz="1800" dirty="0" smtClean="0">
                <a:ea typeface="黑体" pitchFamily="49" charset="-122"/>
              </a:rPr>
              <a:t>+ </a:t>
            </a:r>
            <a:r>
              <a:rPr lang="zh-CN" altLang="en-US" sz="1800" dirty="0" smtClean="0">
                <a:ea typeface="黑体" pitchFamily="49" charset="-122"/>
              </a:rPr>
              <a:t>组地址</a:t>
            </a:r>
            <a:r>
              <a:rPr lang="en-US" altLang="zh-CN" sz="1800" dirty="0" smtClean="0">
                <a:ea typeface="黑体" pitchFamily="49" charset="-122"/>
              </a:rPr>
              <a:t>(8b)</a:t>
            </a:r>
            <a:r>
              <a:rPr lang="zh-CN" altLang="en-US" sz="1800" dirty="0" smtClean="0">
                <a:ea typeface="黑体" pitchFamily="49" charset="-122"/>
              </a:rPr>
              <a:t> </a:t>
            </a:r>
            <a:r>
              <a:rPr lang="en-US" altLang="zh-CN" sz="1800" dirty="0" smtClean="0">
                <a:ea typeface="黑体" pitchFamily="49" charset="-122"/>
              </a:rPr>
              <a:t>+ </a:t>
            </a:r>
            <a:r>
              <a:rPr lang="zh-CN" altLang="en-US" sz="1800" dirty="0" smtClean="0">
                <a:ea typeface="黑体" pitchFamily="49" charset="-122"/>
              </a:rPr>
              <a:t>块内偏移地址</a:t>
            </a:r>
            <a:r>
              <a:rPr lang="en-US" altLang="zh-CN" sz="1800" dirty="0" smtClean="0">
                <a:ea typeface="黑体" pitchFamily="49" charset="-122"/>
              </a:rPr>
              <a:t>(4b)</a:t>
            </a:r>
            <a:endParaRPr lang="zh-CN" altLang="en-US" sz="1800" dirty="0" smtClean="0">
              <a:ea typeface="黑体" pitchFamily="49" charset="-122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335360" y="2349501"/>
            <a:ext cx="7969249" cy="387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84163" indent="-284163" eaLnBrk="0" hangingPunct="0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itchFamily="2" charset="2"/>
              <a:buChar char="v"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668338" indent="-193675" eaLnBrk="0" hangingPunct="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050925" indent="-192088" eaLnBrk="0" hangingPunct="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968500" indent="-3429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501900" indent="-3429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959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416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873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3307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zh-CN" altLang="en-US" sz="1800" dirty="0">
                <a:ea typeface="黑体" pitchFamily="49" charset="-122"/>
              </a:rPr>
              <a:t>（</a:t>
            </a:r>
            <a:r>
              <a:rPr lang="en-US" altLang="zh-CN" sz="1800" dirty="0">
                <a:ea typeface="黑体" pitchFamily="49" charset="-122"/>
              </a:rPr>
              <a:t>3</a:t>
            </a:r>
            <a:r>
              <a:rPr lang="zh-CN" altLang="en-US" sz="1800" dirty="0">
                <a:ea typeface="黑体" pitchFamily="49" charset="-122"/>
              </a:rPr>
              <a:t>）</a:t>
            </a:r>
            <a:r>
              <a:rPr lang="en-US" altLang="zh-CN" sz="1800" dirty="0">
                <a:ea typeface="黑体" pitchFamily="49" charset="-122"/>
              </a:rPr>
              <a:t>CPU</a:t>
            </a:r>
            <a:r>
              <a:rPr lang="zh-CN" altLang="en-US" sz="1800" dirty="0">
                <a:ea typeface="黑体" pitchFamily="49" charset="-122"/>
              </a:rPr>
              <a:t>开始读内存单元（都是第</a:t>
            </a:r>
            <a:r>
              <a:rPr lang="en-US" altLang="zh-CN" sz="1800" dirty="0">
                <a:ea typeface="黑体" pitchFamily="49" charset="-122"/>
              </a:rPr>
              <a:t>08</a:t>
            </a:r>
            <a:r>
              <a:rPr lang="zh-CN" altLang="en-US" sz="1800" dirty="0">
                <a:ea typeface="黑体" pitchFamily="49" charset="-122"/>
              </a:rPr>
              <a:t>组内存块）：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zh-CN" altLang="en-US" sz="1800" dirty="0">
                <a:ea typeface="黑体" pitchFamily="49" charset="-122"/>
              </a:rPr>
              <a:t>读</a:t>
            </a:r>
            <a:r>
              <a:rPr lang="en-US" altLang="zh-CN" sz="1800" dirty="0">
                <a:solidFill>
                  <a:schemeClr val="accent1"/>
                </a:solidFill>
                <a:ea typeface="黑体" pitchFamily="49" charset="-122"/>
              </a:rPr>
              <a:t>430</a:t>
            </a:r>
            <a:r>
              <a:rPr lang="en-US" altLang="zh-CN" sz="1800" dirty="0">
                <a:solidFill>
                  <a:schemeClr val="accent2"/>
                </a:solidFill>
                <a:ea typeface="黑体" pitchFamily="49" charset="-122"/>
              </a:rPr>
              <a:t>08</a:t>
            </a:r>
            <a:r>
              <a:rPr lang="en-US" altLang="zh-CN" sz="1800" dirty="0">
                <a:ea typeface="黑体" pitchFamily="49" charset="-122"/>
              </a:rPr>
              <a:t>2H</a:t>
            </a:r>
            <a:r>
              <a:rPr lang="zh-CN" altLang="en-US" sz="1800" dirty="0">
                <a:ea typeface="黑体" pitchFamily="49" charset="-122"/>
              </a:rPr>
              <a:t>单元，命中，数据在</a:t>
            </a:r>
            <a:r>
              <a:rPr lang="en-US" altLang="zh-CN" sz="1800" dirty="0">
                <a:ea typeface="黑体" pitchFamily="49" charset="-122"/>
              </a:rPr>
              <a:t>Cache</a:t>
            </a:r>
            <a:r>
              <a:rPr lang="zh-CN" altLang="en-US" sz="1800" dirty="0">
                <a:ea typeface="黑体" pitchFamily="49" charset="-122"/>
              </a:rPr>
              <a:t>第</a:t>
            </a:r>
            <a:r>
              <a:rPr lang="en-US" altLang="zh-CN" sz="1800" dirty="0">
                <a:ea typeface="黑体" pitchFamily="49" charset="-122"/>
              </a:rPr>
              <a:t>2</a:t>
            </a:r>
            <a:r>
              <a:rPr lang="zh-CN" altLang="en-US" sz="1800" dirty="0">
                <a:ea typeface="黑体" pitchFamily="49" charset="-122"/>
              </a:rPr>
              <a:t>块中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zh-CN" altLang="en-US" sz="1800" dirty="0">
                <a:ea typeface="黑体" pitchFamily="49" charset="-122"/>
              </a:rPr>
              <a:t>读</a:t>
            </a:r>
            <a:r>
              <a:rPr lang="en-US" altLang="zh-CN" sz="1800" dirty="0">
                <a:solidFill>
                  <a:schemeClr val="accent1"/>
                </a:solidFill>
                <a:ea typeface="黑体" pitchFamily="49" charset="-122"/>
              </a:rPr>
              <a:t>2F8</a:t>
            </a:r>
            <a:r>
              <a:rPr lang="en-US" altLang="zh-CN" sz="1800" dirty="0">
                <a:solidFill>
                  <a:schemeClr val="accent2"/>
                </a:solidFill>
                <a:ea typeface="黑体" pitchFamily="49" charset="-122"/>
              </a:rPr>
              <a:t>08</a:t>
            </a:r>
            <a:r>
              <a:rPr lang="en-US" altLang="zh-CN" sz="1800" dirty="0">
                <a:ea typeface="黑体" pitchFamily="49" charset="-122"/>
              </a:rPr>
              <a:t>6H</a:t>
            </a:r>
            <a:r>
              <a:rPr lang="zh-CN" altLang="en-US" sz="1800" dirty="0">
                <a:ea typeface="黑体" pitchFamily="49" charset="-122"/>
              </a:rPr>
              <a:t>单元，缺失， 此时，读内存块，并装入到</a:t>
            </a:r>
            <a:r>
              <a:rPr lang="en-US" altLang="zh-CN" sz="1800" dirty="0">
                <a:ea typeface="黑体" pitchFamily="49" charset="-122"/>
              </a:rPr>
              <a:t>Cache</a:t>
            </a:r>
            <a:r>
              <a:rPr lang="zh-CN" altLang="en-US" sz="1800" dirty="0">
                <a:ea typeface="黑体" pitchFamily="49" charset="-122"/>
              </a:rPr>
              <a:t>第</a:t>
            </a:r>
            <a:r>
              <a:rPr lang="en-US" altLang="zh-CN" sz="1800" dirty="0">
                <a:ea typeface="黑体" pitchFamily="49" charset="-122"/>
              </a:rPr>
              <a:t>3</a:t>
            </a:r>
            <a:r>
              <a:rPr lang="zh-CN" altLang="en-US" sz="1800" dirty="0">
                <a:ea typeface="黑体" pitchFamily="49" charset="-122"/>
              </a:rPr>
              <a:t>块，改写其装入位为</a:t>
            </a:r>
            <a:r>
              <a:rPr lang="en-US" altLang="zh-CN" sz="1800" dirty="0">
                <a:ea typeface="黑体" pitchFamily="49" charset="-122"/>
              </a:rPr>
              <a:t>1</a:t>
            </a:r>
            <a:r>
              <a:rPr lang="zh-CN" altLang="en-US" sz="1800" dirty="0">
                <a:ea typeface="黑体" pitchFamily="49" charset="-122"/>
              </a:rPr>
              <a:t>，</a:t>
            </a:r>
            <a:r>
              <a:rPr lang="en-US" altLang="zh-CN" sz="1800" dirty="0">
                <a:ea typeface="黑体" pitchFamily="49" charset="-122"/>
              </a:rPr>
              <a:t>Tag</a:t>
            </a:r>
            <a:r>
              <a:rPr lang="zh-CN" altLang="en-US" sz="1800" dirty="0">
                <a:ea typeface="黑体" pitchFamily="49" charset="-122"/>
              </a:rPr>
              <a:t>为</a:t>
            </a:r>
            <a:r>
              <a:rPr lang="en-US" altLang="zh-CN" sz="1800" dirty="0">
                <a:ea typeface="黑体" pitchFamily="49" charset="-122"/>
              </a:rPr>
              <a:t>2F8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zh-CN" altLang="en-US" sz="1800" dirty="0">
                <a:ea typeface="黑体" pitchFamily="49" charset="-122"/>
              </a:rPr>
              <a:t>读</a:t>
            </a:r>
            <a:r>
              <a:rPr lang="en-US" altLang="zh-CN" sz="1800" dirty="0">
                <a:solidFill>
                  <a:schemeClr val="accent1"/>
                </a:solidFill>
                <a:ea typeface="黑体" pitchFamily="49" charset="-122"/>
              </a:rPr>
              <a:t>030</a:t>
            </a:r>
            <a:r>
              <a:rPr lang="en-US" altLang="zh-CN" sz="1800" dirty="0">
                <a:solidFill>
                  <a:schemeClr val="accent2"/>
                </a:solidFill>
                <a:ea typeface="黑体" pitchFamily="49" charset="-122"/>
              </a:rPr>
              <a:t>08</a:t>
            </a:r>
            <a:r>
              <a:rPr lang="en-US" altLang="zh-CN" sz="1800" dirty="0">
                <a:ea typeface="黑体" pitchFamily="49" charset="-122"/>
              </a:rPr>
              <a:t>AH</a:t>
            </a:r>
            <a:r>
              <a:rPr lang="zh-CN" altLang="en-US" sz="1800" dirty="0">
                <a:ea typeface="黑体" pitchFamily="49" charset="-122"/>
              </a:rPr>
              <a:t>单元，命中，数据在</a:t>
            </a:r>
            <a:r>
              <a:rPr lang="en-US" altLang="zh-CN" sz="1800" dirty="0">
                <a:ea typeface="黑体" pitchFamily="49" charset="-122"/>
              </a:rPr>
              <a:t>Cache</a:t>
            </a:r>
            <a:r>
              <a:rPr lang="zh-CN" altLang="en-US" sz="1800" dirty="0">
                <a:ea typeface="黑体" pitchFamily="49" charset="-122"/>
              </a:rPr>
              <a:t>第</a:t>
            </a:r>
            <a:r>
              <a:rPr lang="en-US" altLang="zh-CN" sz="1800" dirty="0">
                <a:ea typeface="黑体" pitchFamily="49" charset="-122"/>
              </a:rPr>
              <a:t>4</a:t>
            </a:r>
            <a:r>
              <a:rPr lang="zh-CN" altLang="en-US" sz="1800" dirty="0">
                <a:ea typeface="黑体" pitchFamily="49" charset="-122"/>
              </a:rPr>
              <a:t>块中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zh-CN" altLang="en-US" sz="1800" dirty="0">
                <a:ea typeface="黑体" pitchFamily="49" charset="-122"/>
              </a:rPr>
              <a:t>读</a:t>
            </a:r>
            <a:r>
              <a:rPr lang="en-US" altLang="zh-CN" sz="1800" dirty="0">
                <a:solidFill>
                  <a:schemeClr val="accent1"/>
                </a:solidFill>
                <a:ea typeface="黑体" pitchFamily="49" charset="-122"/>
              </a:rPr>
              <a:t>F40</a:t>
            </a:r>
            <a:r>
              <a:rPr lang="en-US" altLang="zh-CN" sz="1800" dirty="0">
                <a:solidFill>
                  <a:schemeClr val="accent2"/>
                </a:solidFill>
                <a:ea typeface="黑体" pitchFamily="49" charset="-122"/>
              </a:rPr>
              <a:t>08</a:t>
            </a:r>
            <a:r>
              <a:rPr lang="en-US" altLang="zh-CN" sz="1800" dirty="0">
                <a:ea typeface="黑体" pitchFamily="49" charset="-122"/>
              </a:rPr>
              <a:t>8H</a:t>
            </a:r>
            <a:r>
              <a:rPr lang="zh-CN" altLang="en-US" sz="1800" dirty="0">
                <a:ea typeface="黑体" pitchFamily="49" charset="-122"/>
              </a:rPr>
              <a:t>单元，命中，数据在</a:t>
            </a:r>
            <a:r>
              <a:rPr lang="en-US" altLang="zh-CN" sz="1800" dirty="0">
                <a:ea typeface="黑体" pitchFamily="49" charset="-122"/>
              </a:rPr>
              <a:t>Cache</a:t>
            </a:r>
            <a:r>
              <a:rPr lang="zh-CN" altLang="en-US" sz="1800" dirty="0">
                <a:ea typeface="黑体" pitchFamily="49" charset="-122"/>
              </a:rPr>
              <a:t>第</a:t>
            </a:r>
            <a:r>
              <a:rPr lang="en-US" altLang="zh-CN" sz="1800" dirty="0">
                <a:ea typeface="黑体" pitchFamily="49" charset="-122"/>
              </a:rPr>
              <a:t>1</a:t>
            </a:r>
            <a:r>
              <a:rPr lang="zh-CN" altLang="en-US" sz="1800" dirty="0">
                <a:ea typeface="黑体" pitchFamily="49" charset="-122"/>
              </a:rPr>
              <a:t>块中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zh-CN" altLang="en-US" sz="1800" dirty="0">
                <a:ea typeface="黑体" pitchFamily="49" charset="-122"/>
              </a:rPr>
              <a:t>读</a:t>
            </a:r>
            <a:r>
              <a:rPr lang="en-US" altLang="zh-CN" sz="1800" dirty="0">
                <a:solidFill>
                  <a:schemeClr val="accent1"/>
                </a:solidFill>
                <a:ea typeface="黑体" pitchFamily="49" charset="-122"/>
              </a:rPr>
              <a:t>063</a:t>
            </a:r>
            <a:r>
              <a:rPr lang="en-US" altLang="zh-CN" sz="1800" dirty="0">
                <a:solidFill>
                  <a:schemeClr val="accent2"/>
                </a:solidFill>
                <a:ea typeface="黑体" pitchFamily="49" charset="-122"/>
              </a:rPr>
              <a:t>08</a:t>
            </a:r>
            <a:r>
              <a:rPr lang="en-US" altLang="zh-CN" sz="1800" dirty="0">
                <a:ea typeface="黑体" pitchFamily="49" charset="-122"/>
              </a:rPr>
              <a:t>1H</a:t>
            </a:r>
            <a:r>
              <a:rPr lang="zh-CN" altLang="en-US" sz="1800" dirty="0">
                <a:ea typeface="黑体" pitchFamily="49" charset="-122"/>
              </a:rPr>
              <a:t>单元，缺失，此时，读内存块，并装入到</a:t>
            </a:r>
            <a:r>
              <a:rPr lang="en-US" altLang="zh-CN" sz="1800" dirty="0">
                <a:ea typeface="黑体" pitchFamily="49" charset="-122"/>
              </a:rPr>
              <a:t>Cache</a:t>
            </a:r>
            <a:r>
              <a:rPr lang="zh-CN" altLang="en-US" sz="1800" dirty="0">
                <a:ea typeface="黑体" pitchFamily="49" charset="-122"/>
              </a:rPr>
              <a:t>中，但该组</a:t>
            </a:r>
            <a:r>
              <a:rPr lang="en-US" altLang="zh-CN" sz="1800" dirty="0">
                <a:ea typeface="黑体" pitchFamily="49" charset="-122"/>
              </a:rPr>
              <a:t>Cache</a:t>
            </a:r>
            <a:r>
              <a:rPr lang="zh-CN" altLang="en-US" sz="1800" dirty="0">
                <a:ea typeface="黑体" pitchFamily="49" charset="-122"/>
              </a:rPr>
              <a:t>已满，需要选择最近最少使用的一块替换出去，应选第</a:t>
            </a:r>
            <a:r>
              <a:rPr lang="en-US" altLang="zh-CN" sz="1800" dirty="0">
                <a:ea typeface="黑体" pitchFamily="49" charset="-122"/>
              </a:rPr>
              <a:t>2</a:t>
            </a:r>
            <a:r>
              <a:rPr lang="zh-CN" altLang="en-US" sz="1800" dirty="0">
                <a:ea typeface="黑体" pitchFamily="49" charset="-122"/>
              </a:rPr>
              <a:t>块中；改写其装入位为</a:t>
            </a:r>
            <a:r>
              <a:rPr lang="en-US" altLang="zh-CN" sz="1800" dirty="0">
                <a:ea typeface="黑体" pitchFamily="49" charset="-122"/>
              </a:rPr>
              <a:t>1</a:t>
            </a:r>
            <a:r>
              <a:rPr lang="zh-CN" altLang="en-US" sz="1800" dirty="0">
                <a:ea typeface="黑体" pitchFamily="49" charset="-122"/>
              </a:rPr>
              <a:t>，</a:t>
            </a:r>
            <a:r>
              <a:rPr lang="en-US" altLang="zh-CN" sz="1800" dirty="0">
                <a:ea typeface="黑体" pitchFamily="49" charset="-122"/>
              </a:rPr>
              <a:t>Tag</a:t>
            </a:r>
            <a:r>
              <a:rPr lang="zh-CN" altLang="en-US" sz="1800" dirty="0">
                <a:ea typeface="黑体" pitchFamily="49" charset="-122"/>
              </a:rPr>
              <a:t>为</a:t>
            </a:r>
            <a:r>
              <a:rPr lang="en-US" altLang="zh-CN" sz="1800" dirty="0">
                <a:ea typeface="黑体" pitchFamily="49" charset="-122"/>
              </a:rPr>
              <a:t>063</a:t>
            </a:r>
            <a:r>
              <a:rPr lang="zh-CN" altLang="en-US" sz="1800" dirty="0">
                <a:ea typeface="黑体" pitchFamily="49" charset="-122"/>
              </a:rPr>
              <a:t>。</a:t>
            </a:r>
          </a:p>
        </p:txBody>
      </p:sp>
      <p:pic>
        <p:nvPicPr>
          <p:cNvPr id="140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434" y="1162220"/>
            <a:ext cx="3390886" cy="17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427" y="2963019"/>
            <a:ext cx="3382426" cy="17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29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427" y="4762919"/>
            <a:ext cx="3382426" cy="17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99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0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0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0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0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0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5"/>
          <p:cNvGrpSpPr>
            <a:grpSpLocks/>
          </p:cNvGrpSpPr>
          <p:nvPr/>
        </p:nvGrpSpPr>
        <p:grpSpPr bwMode="auto">
          <a:xfrm>
            <a:off x="2328347" y="1000125"/>
            <a:ext cx="7440062" cy="5429250"/>
            <a:chOff x="928662" y="1000108"/>
            <a:chExt cx="7215238" cy="5429288"/>
          </a:xfrm>
        </p:grpSpPr>
        <p:sp>
          <p:nvSpPr>
            <p:cNvPr id="20483" name="AutoShape 7" descr="羊皮纸"/>
            <p:cNvSpPr>
              <a:spLocks noChangeArrowheads="1"/>
            </p:cNvSpPr>
            <p:nvPr/>
          </p:nvSpPr>
          <p:spPr bwMode="auto">
            <a:xfrm>
              <a:off x="928662" y="1000108"/>
              <a:ext cx="7215238" cy="5429288"/>
            </a:xfrm>
            <a:prstGeom prst="verticalScroll">
              <a:avLst>
                <a:gd name="adj" fmla="val 12500"/>
              </a:avLst>
            </a:prstGeom>
            <a:blipFill dpi="0" rotWithShape="1">
              <a:blip r:embed="rId3" cstate="print"/>
              <a:srcRect/>
              <a:tile tx="0" ty="0" sx="100000" sy="100000" flip="none" algn="tl"/>
            </a:blip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lIns="63500" tIns="97200" rIns="63500" bIns="61200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0485" name="Rectangle 9"/>
            <p:cNvSpPr>
              <a:spLocks noChangeArrowheads="1"/>
            </p:cNvSpPr>
            <p:nvPr/>
          </p:nvSpPr>
          <p:spPr bwMode="auto">
            <a:xfrm>
              <a:off x="2071670" y="1857364"/>
              <a:ext cx="5138015" cy="4286280"/>
            </a:xfrm>
            <a:prstGeom prst="rect">
              <a:avLst/>
            </a:prstGeom>
            <a:noFill/>
            <a:ln w="28575">
              <a:solidFill>
                <a:srgbClr val="05AD01"/>
              </a:solidFill>
              <a:miter lim="800000"/>
              <a:headEnd/>
              <a:tailEnd/>
            </a:ln>
          </p:spPr>
          <p:txBody>
            <a:bodyPr lIns="63500" tIns="133200" rIns="63500" bIns="133200"/>
            <a:lstStyle/>
            <a:p>
              <a:pPr marL="514350" indent="-514350" eaLnBrk="0" hangingPunct="0">
                <a:lnSpc>
                  <a:spcPct val="12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SzPct val="100000"/>
                <a:buFont typeface="+mj-ea"/>
                <a:buAutoNum type="ea1JpnChsDbPeriod"/>
              </a:pPr>
              <a:r>
                <a:rPr lang="en-US" altLang="zh-CN" sz="2800" b="1" dirty="0" smtClean="0">
                  <a:solidFill>
                    <a:schemeClr val="bg1">
                      <a:lumMod val="65000"/>
                    </a:schemeClr>
                  </a:solidFill>
                </a:rPr>
                <a:t>Cache</a:t>
              </a:r>
              <a:r>
                <a:rPr lang="zh-CN" altLang="en-US" sz="2800" b="1" dirty="0" smtClean="0">
                  <a:solidFill>
                    <a:schemeClr val="bg1">
                      <a:lumMod val="65000"/>
                    </a:schemeClr>
                  </a:solidFill>
                </a:rPr>
                <a:t>的原理</a:t>
              </a:r>
              <a:endParaRPr lang="en-US" altLang="zh-CN" sz="2800" b="1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971550" lvl="1" indent="-514350" eaLnBrk="0" hangingPunct="0">
                <a:lnSpc>
                  <a:spcPct val="12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SzPct val="100000"/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bg1">
                      <a:lumMod val="65000"/>
                    </a:schemeClr>
                  </a:solidFill>
                </a:rPr>
                <a:t>程序访问的局部性原理</a:t>
              </a:r>
              <a:endParaRPr lang="en-US" altLang="zh-CN" sz="2000" b="1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971550" lvl="1" indent="-514350" eaLnBrk="0" hangingPunct="0">
                <a:lnSpc>
                  <a:spcPct val="12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SzPct val="100000"/>
                <a:buFont typeface="+mj-lt"/>
                <a:buAutoNum type="arabicPeriod"/>
              </a:pPr>
              <a:r>
                <a:rPr lang="en-US" altLang="zh-CN" sz="2000" b="1" dirty="0" smtClean="0">
                  <a:solidFill>
                    <a:schemeClr val="bg1">
                      <a:lumMod val="65000"/>
                    </a:schemeClr>
                  </a:solidFill>
                </a:rPr>
                <a:t>Cache</a:t>
              </a:r>
              <a:r>
                <a:rPr lang="zh-CN" altLang="en-US" sz="2000" b="1" dirty="0" smtClean="0">
                  <a:solidFill>
                    <a:schemeClr val="bg1">
                      <a:lumMod val="65000"/>
                    </a:schemeClr>
                  </a:solidFill>
                </a:rPr>
                <a:t>的结构与工作原理</a:t>
              </a:r>
              <a:endParaRPr lang="en-US" altLang="zh-CN" sz="2000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514350" indent="-514350" eaLnBrk="0" hangingPunct="0">
                <a:lnSpc>
                  <a:spcPct val="12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SzPct val="100000"/>
                <a:buFont typeface="+mj-ea"/>
                <a:buAutoNum type="ea1JpnChsDbPeriod"/>
              </a:pPr>
              <a:r>
                <a:rPr lang="en-US" altLang="zh-CN" sz="2800" b="1" dirty="0" smtClean="0">
                  <a:solidFill>
                    <a:schemeClr val="bg1">
                      <a:lumMod val="65000"/>
                    </a:schemeClr>
                  </a:solidFill>
                </a:rPr>
                <a:t>Cache</a:t>
              </a:r>
              <a:r>
                <a:rPr lang="zh-CN" altLang="en-US" sz="2800" b="1" dirty="0" smtClean="0">
                  <a:solidFill>
                    <a:schemeClr val="bg1">
                      <a:lumMod val="65000"/>
                    </a:schemeClr>
                  </a:solidFill>
                </a:rPr>
                <a:t>的映射机制</a:t>
              </a:r>
              <a:endParaRPr lang="en-US" altLang="zh-CN" sz="2800" b="1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971550" lvl="1" indent="-514350" eaLnBrk="0" hangingPunct="0">
                <a:lnSpc>
                  <a:spcPct val="12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SzPct val="100000"/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bg1">
                      <a:lumMod val="65000"/>
                    </a:schemeClr>
                  </a:solidFill>
                </a:rPr>
                <a:t>全相联映射</a:t>
              </a:r>
              <a:endParaRPr lang="en-US" altLang="zh-CN" sz="2000" b="1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971550" lvl="1" indent="-514350" eaLnBrk="0" hangingPunct="0">
                <a:lnSpc>
                  <a:spcPct val="12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SzPct val="100000"/>
                <a:buFont typeface="+mj-lt"/>
                <a:buAutoNum type="arabicPeriod"/>
              </a:pPr>
              <a:r>
                <a:rPr lang="zh-CN" altLang="en-US" sz="2000" b="1" dirty="0">
                  <a:solidFill>
                    <a:schemeClr val="bg1">
                      <a:lumMod val="65000"/>
                    </a:schemeClr>
                  </a:solidFill>
                </a:rPr>
                <a:t>直接映射</a:t>
              </a:r>
              <a:endParaRPr lang="en-US" altLang="zh-CN" sz="2000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971550" lvl="1" indent="-514350" eaLnBrk="0" hangingPunct="0">
                <a:lnSpc>
                  <a:spcPct val="12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SzPct val="100000"/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bg1">
                      <a:lumMod val="65000"/>
                    </a:schemeClr>
                  </a:solidFill>
                </a:rPr>
                <a:t>组相联映射</a:t>
              </a:r>
              <a:endParaRPr lang="en-US" altLang="zh-CN" sz="2000" b="1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514350" indent="-514350" eaLnBrk="0" hangingPunct="0">
                <a:lnSpc>
                  <a:spcPct val="12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SzPct val="100000"/>
                <a:buFont typeface="+mj-ea"/>
                <a:buAutoNum type="ea1JpnChsDbPeriod"/>
              </a:pPr>
              <a:r>
                <a:rPr lang="en-US" altLang="zh-CN" sz="2800" b="1" dirty="0" smtClean="0">
                  <a:solidFill>
                    <a:schemeClr val="bg1">
                      <a:lumMod val="65000"/>
                    </a:schemeClr>
                  </a:solidFill>
                </a:rPr>
                <a:t>Cache</a:t>
              </a:r>
              <a:r>
                <a:rPr lang="zh-CN" altLang="en-US" sz="2800" b="1" dirty="0">
                  <a:solidFill>
                    <a:schemeClr val="bg1">
                      <a:lumMod val="65000"/>
                    </a:schemeClr>
                  </a:solidFill>
                </a:rPr>
                <a:t>的替换策略</a:t>
              </a:r>
              <a:endParaRPr lang="en-US" altLang="zh-CN" sz="2800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514350" indent="-514350" eaLnBrk="0" hangingPunct="0">
                <a:lnSpc>
                  <a:spcPct val="120000"/>
                </a:lnSpc>
                <a:spcBef>
                  <a:spcPts val="0"/>
                </a:spcBef>
                <a:buClr>
                  <a:srgbClr val="FF0000"/>
                </a:buClr>
                <a:buSzPct val="100000"/>
                <a:buFont typeface="+mj-ea"/>
                <a:buAutoNum type="ea1JpnChsDbPeriod"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Cache</a:t>
              </a:r>
              <a:r>
                <a:rPr lang="zh-CN" altLang="en-US" sz="2800" b="1" dirty="0" smtClean="0">
                  <a:solidFill>
                    <a:schemeClr val="tx1"/>
                  </a:solidFill>
                </a:rPr>
                <a:t>性能分析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143253" y="1071562"/>
            <a:ext cx="6321027" cy="55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87000"/>
              </a:lnSpc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第七部分：高速缓冲存储器</a:t>
            </a:r>
            <a:endParaRPr lang="zh-CN" altLang="en-US" sz="2800" b="1" dirty="0">
              <a:solidFill>
                <a:srgbClr val="FF0000"/>
              </a:solidFill>
              <a:latin typeface="楷体_GB2312"/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49338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14919" y="260648"/>
            <a:ext cx="10551583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Cache</a:t>
            </a:r>
            <a:r>
              <a:rPr lang="zh-CN" altLang="en-US" sz="2400" dirty="0"/>
              <a:t>的容量</a:t>
            </a:r>
          </a:p>
        </p:txBody>
      </p:sp>
      <p:sp>
        <p:nvSpPr>
          <p:cNvPr id="43011" name="Text Box 7"/>
          <p:cNvSpPr txBox="1">
            <a:spLocks noChangeArrowheads="1"/>
          </p:cNvSpPr>
          <p:nvPr/>
        </p:nvSpPr>
        <p:spPr bwMode="auto">
          <a:xfrm>
            <a:off x="774700" y="884241"/>
            <a:ext cx="10464800" cy="9294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zh-CN" sz="2400" b="1" dirty="0" smtClean="0">
                <a:solidFill>
                  <a:schemeClr val="tx1"/>
                </a:solidFill>
                <a:cs typeface="Times New Roman" pitchFamily="18" charset="0"/>
              </a:rPr>
              <a:t>Cache</a:t>
            </a:r>
            <a:r>
              <a:rPr lang="zh-CN" altLang="en-US" sz="2400" b="1" dirty="0" smtClean="0">
                <a:solidFill>
                  <a:schemeClr val="tx1"/>
                </a:solidFill>
                <a:cs typeface="Times New Roman" pitchFamily="18" charset="0"/>
              </a:rPr>
              <a:t>的容量</a:t>
            </a:r>
            <a:endParaRPr lang="en-US" altLang="zh-CN" sz="24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  <a:cs typeface="Times New Roman" pitchFamily="18" charset="0"/>
              </a:rPr>
              <a:t>不作特殊申明时，</a:t>
            </a:r>
            <a:r>
              <a:rPr lang="en-US" altLang="zh-CN" sz="2000" b="1" dirty="0" smtClean="0">
                <a:solidFill>
                  <a:schemeClr val="tx1"/>
                </a:solidFill>
                <a:cs typeface="Times New Roman" pitchFamily="18" charset="0"/>
              </a:rPr>
              <a:t>Cache</a:t>
            </a:r>
            <a:r>
              <a:rPr lang="zh-CN" altLang="en-US" sz="2000" b="1" dirty="0" smtClean="0">
                <a:solidFill>
                  <a:schemeClr val="tx1"/>
                </a:solidFill>
                <a:cs typeface="Times New Roman" pitchFamily="18" charset="0"/>
              </a:rPr>
              <a:t>的容量指</a:t>
            </a:r>
            <a:r>
              <a:rPr lang="en-US" altLang="zh-CN" sz="2000" b="1" dirty="0" smtClean="0">
                <a:solidFill>
                  <a:schemeClr val="tx1"/>
                </a:solidFill>
                <a:cs typeface="Times New Roman" pitchFamily="18" charset="0"/>
              </a:rPr>
              <a:t>Cache</a:t>
            </a:r>
            <a:r>
              <a:rPr lang="zh-CN" altLang="en-US" sz="2000" b="1" dirty="0" smtClean="0">
                <a:solidFill>
                  <a:schemeClr val="tx1"/>
                </a:solidFill>
                <a:cs typeface="Times New Roman" pitchFamily="18" charset="0"/>
              </a:rPr>
              <a:t>数据块的容量；</a:t>
            </a:r>
            <a:endParaRPr lang="en-US" altLang="zh-CN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schemeClr val="tx1"/>
                </a:solidFill>
                <a:cs typeface="Times New Roman" pitchFamily="18" charset="0"/>
              </a:rPr>
              <a:t>Cache</a:t>
            </a:r>
            <a:r>
              <a:rPr lang="zh-CN" altLang="en-US" sz="2000" b="1" dirty="0" smtClean="0">
                <a:solidFill>
                  <a:schemeClr val="tx1"/>
                </a:solidFill>
                <a:cs typeface="Times New Roman" pitchFamily="18" charset="0"/>
              </a:rPr>
              <a:t>实际总的存储容量实际上还包含</a:t>
            </a:r>
            <a:r>
              <a:rPr lang="en-US" altLang="zh-CN" sz="2000" b="1" dirty="0" smtClean="0">
                <a:solidFill>
                  <a:schemeClr val="tx1"/>
                </a:solidFill>
                <a:cs typeface="Times New Roman" pitchFamily="18" charset="0"/>
              </a:rPr>
              <a:t>tag</a:t>
            </a:r>
            <a:r>
              <a:rPr lang="zh-CN" altLang="en-US" sz="2000" b="1" dirty="0" smtClean="0">
                <a:solidFill>
                  <a:schemeClr val="tx1"/>
                </a:solidFill>
                <a:cs typeface="Times New Roman" pitchFamily="18" charset="0"/>
              </a:rPr>
              <a:t>和</a:t>
            </a:r>
            <a:r>
              <a:rPr lang="en-US" altLang="zh-CN" sz="2000" b="1" dirty="0" smtClean="0">
                <a:solidFill>
                  <a:schemeClr val="tx1"/>
                </a:solidFill>
                <a:cs typeface="Times New Roman" pitchFamily="18" charset="0"/>
              </a:rPr>
              <a:t>valid bit</a:t>
            </a:r>
            <a:r>
              <a:rPr lang="zh-CN" altLang="en-US" sz="2000" b="1" dirty="0" smtClean="0">
                <a:solidFill>
                  <a:schemeClr val="tx1"/>
                </a:solidFill>
                <a:cs typeface="Times New Roman" pitchFamily="18" charset="0"/>
              </a:rPr>
              <a:t>的位数。</a:t>
            </a:r>
            <a:endParaRPr lang="zh-CN" altLang="en-US" sz="20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43012" name="TextBox 5"/>
          <p:cNvSpPr txBox="1">
            <a:spLocks noChangeArrowheads="1"/>
          </p:cNvSpPr>
          <p:nvPr/>
        </p:nvSpPr>
        <p:spPr bwMode="auto">
          <a:xfrm>
            <a:off x="801555" y="3789040"/>
            <a:ext cx="10287000" cy="2957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9875" indent="-269875" eaLnBrk="0" hangingPunct="0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</a:rPr>
              <a:t>例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：</a:t>
            </a:r>
            <a:r>
              <a:rPr lang="zh-CN" altLang="en-US" sz="2400" b="1" dirty="0">
                <a:solidFill>
                  <a:schemeClr val="tx1"/>
                </a:solidFill>
              </a:rPr>
              <a:t>假设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一</a:t>
            </a:r>
            <a:r>
              <a:rPr lang="zh-CN" altLang="en-US" sz="2400" b="1" dirty="0">
                <a:solidFill>
                  <a:schemeClr val="tx1"/>
                </a:solidFill>
              </a:rPr>
              <a:t>直接映射像</a:t>
            </a:r>
            <a:r>
              <a:rPr lang="en-US" altLang="zh-CN" sz="2400" b="1" dirty="0">
                <a:solidFill>
                  <a:schemeClr val="tx1"/>
                </a:solidFill>
              </a:rPr>
              <a:t>Cache</a:t>
            </a:r>
            <a:r>
              <a:rPr lang="zh-CN" altLang="en-US" sz="2400" b="1" dirty="0">
                <a:solidFill>
                  <a:schemeClr val="tx1"/>
                </a:solidFill>
              </a:rPr>
              <a:t>，有</a:t>
            </a:r>
            <a:r>
              <a:rPr lang="en-US" altLang="zh-CN" sz="2400" b="1" dirty="0">
                <a:solidFill>
                  <a:schemeClr val="tx1"/>
                </a:solidFill>
              </a:rPr>
              <a:t>16KB</a:t>
            </a:r>
            <a:r>
              <a:rPr lang="zh-CN" altLang="en-US" sz="2400" b="1" dirty="0">
                <a:solidFill>
                  <a:schemeClr val="tx1"/>
                </a:solidFill>
              </a:rPr>
              <a:t>数据，块大小为</a:t>
            </a:r>
            <a:r>
              <a:rPr lang="en-US" altLang="zh-CN" sz="2400" b="1" dirty="0">
                <a:solidFill>
                  <a:schemeClr val="tx1"/>
                </a:solidFill>
              </a:rPr>
              <a:t>4</a:t>
            </a:r>
            <a:r>
              <a:rPr lang="zh-CN" altLang="en-US" sz="2400" b="1" dirty="0">
                <a:solidFill>
                  <a:schemeClr val="tx1"/>
                </a:solidFill>
              </a:rPr>
              <a:t>个字（</a:t>
            </a:r>
            <a:r>
              <a:rPr lang="en-US" altLang="zh-CN" sz="2400" b="1" dirty="0">
                <a:solidFill>
                  <a:schemeClr val="tx1"/>
                </a:solidFill>
              </a:rPr>
              <a:t>32</a:t>
            </a:r>
            <a:r>
              <a:rPr lang="zh-CN" altLang="en-US" sz="2400" b="1" dirty="0">
                <a:solidFill>
                  <a:schemeClr val="tx1"/>
                </a:solidFill>
              </a:rPr>
              <a:t>位字），主存地址</a:t>
            </a:r>
            <a:r>
              <a:rPr lang="en-US" altLang="zh-CN" sz="2400" b="1" dirty="0">
                <a:solidFill>
                  <a:schemeClr val="tx1"/>
                </a:solidFill>
              </a:rPr>
              <a:t>32</a:t>
            </a:r>
            <a:r>
              <a:rPr lang="zh-CN" altLang="en-US" sz="2400" b="1" dirty="0">
                <a:solidFill>
                  <a:schemeClr val="tx1"/>
                </a:solidFill>
              </a:rPr>
              <a:t>位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，每个数据块包括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位有效位，计算实现该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Cache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所需总存储容量？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727075" lvl="1" indent="-269875" eaLnBrk="0" hangingPunct="0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</a:rPr>
              <a:t>Cache</a:t>
            </a:r>
            <a:r>
              <a:rPr lang="zh-CN" altLang="en-US" sz="2000" b="1" dirty="0">
                <a:solidFill>
                  <a:schemeClr val="tx1"/>
                </a:solidFill>
              </a:rPr>
              <a:t>每数据块大小：</a:t>
            </a:r>
            <a:r>
              <a:rPr lang="en-US" altLang="zh-CN" sz="2000" b="1" dirty="0">
                <a:solidFill>
                  <a:schemeClr val="tx1"/>
                </a:solidFill>
              </a:rPr>
              <a:t>4×32 = 128 bits = 2</a:t>
            </a:r>
            <a:r>
              <a:rPr lang="en-US" altLang="zh-CN" sz="2000" b="1" baseline="30000" dirty="0">
                <a:solidFill>
                  <a:schemeClr val="tx1"/>
                </a:solidFill>
              </a:rPr>
              <a:t>4 </a:t>
            </a:r>
            <a:r>
              <a:rPr lang="en-US" altLang="zh-CN" sz="2000" b="1" dirty="0">
                <a:solidFill>
                  <a:schemeClr val="tx1"/>
                </a:solidFill>
              </a:rPr>
              <a:t>Bytes;</a:t>
            </a:r>
          </a:p>
          <a:p>
            <a:pPr marL="727075" lvl="1" indent="-269875" eaLnBrk="0" hangingPunct="0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</a:rPr>
              <a:t>Cache</a:t>
            </a:r>
            <a:r>
              <a:rPr lang="zh-CN" altLang="en-US" sz="2000" b="1" dirty="0">
                <a:solidFill>
                  <a:schemeClr val="tx1"/>
                </a:solidFill>
              </a:rPr>
              <a:t>块数：</a:t>
            </a:r>
            <a:r>
              <a:rPr lang="en-US" altLang="zh-CN" sz="2000" b="1" dirty="0">
                <a:solidFill>
                  <a:schemeClr val="tx1"/>
                </a:solidFill>
              </a:rPr>
              <a:t>16K  ÷  2</a:t>
            </a:r>
            <a:r>
              <a:rPr lang="en-US" altLang="zh-CN" sz="2000" b="1" baseline="30000" dirty="0">
                <a:solidFill>
                  <a:schemeClr val="tx1"/>
                </a:solidFill>
              </a:rPr>
              <a:t>4</a:t>
            </a:r>
            <a:r>
              <a:rPr lang="en-US" altLang="zh-CN" sz="2000" b="1" dirty="0">
                <a:solidFill>
                  <a:schemeClr val="tx1"/>
                </a:solidFill>
              </a:rPr>
              <a:t> = 2</a:t>
            </a:r>
            <a:r>
              <a:rPr lang="en-US" altLang="zh-CN" sz="2000" b="1" baseline="30000" dirty="0">
                <a:solidFill>
                  <a:schemeClr val="tx1"/>
                </a:solidFill>
              </a:rPr>
              <a:t>10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块；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727075" lvl="1" indent="-269875" eaLnBrk="0" hangingPunct="0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</a:rPr>
              <a:t>tag</a:t>
            </a:r>
            <a:r>
              <a:rPr lang="zh-CN" altLang="en-US" sz="2000" b="1" dirty="0">
                <a:solidFill>
                  <a:schemeClr val="tx1"/>
                </a:solidFill>
              </a:rPr>
              <a:t>位数：</a:t>
            </a:r>
            <a:r>
              <a:rPr lang="en-US" altLang="zh-CN" sz="2000" b="1" dirty="0">
                <a:solidFill>
                  <a:schemeClr val="tx1"/>
                </a:solidFill>
              </a:rPr>
              <a:t>32 – 10 – 4 = 18 bits</a:t>
            </a:r>
          </a:p>
          <a:p>
            <a:pPr marL="727075" lvl="1" indent="-269875" eaLnBrk="0" hangingPunct="0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有效位：</a:t>
            </a:r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</a:rPr>
              <a:t>位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727075" lvl="1" indent="-269875" eaLnBrk="0" hangingPunct="0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</a:rPr>
              <a:t>Cache</a:t>
            </a:r>
            <a:r>
              <a:rPr lang="zh-CN" altLang="en-US" sz="2000" b="1" dirty="0">
                <a:solidFill>
                  <a:schemeClr val="tx1"/>
                </a:solidFill>
              </a:rPr>
              <a:t>实际总容量：</a:t>
            </a:r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r>
              <a:rPr lang="en-US" altLang="zh-CN" sz="2000" b="1" baseline="30000" dirty="0">
                <a:solidFill>
                  <a:schemeClr val="tx1"/>
                </a:solidFill>
              </a:rPr>
              <a:t>10 </a:t>
            </a:r>
            <a:r>
              <a:rPr lang="en-US" altLang="zh-CN" sz="2000" b="1" dirty="0">
                <a:solidFill>
                  <a:schemeClr val="tx1"/>
                </a:solidFill>
              </a:rPr>
              <a:t>× (128+18+1) = 147K</a:t>
            </a:r>
            <a:r>
              <a:rPr lang="zh-CN" altLang="en-US" sz="2000" b="1" dirty="0">
                <a:solidFill>
                  <a:schemeClr val="tx1"/>
                </a:solidFill>
              </a:rPr>
              <a:t>位 ≈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18.4KB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927648" y="2060848"/>
            <a:ext cx="576064" cy="151216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599723" y="2060848"/>
            <a:ext cx="1440160" cy="151216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135893" y="2060848"/>
            <a:ext cx="4416491" cy="151216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2550" y="2564907"/>
            <a:ext cx="226318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Data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9724" y="2564907"/>
            <a:ext cx="1440161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Tag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27649" y="2564907"/>
            <a:ext cx="576064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2400" dirty="0">
                <a:solidFill>
                  <a:schemeClr val="accent1"/>
                </a:solidFill>
              </a:rPr>
              <a:t>V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38811" y="2447602"/>
            <a:ext cx="121700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Cache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</a:rPr>
              <a:t>的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</a:rPr>
              <a:t>存储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布局</a:t>
            </a:r>
          </a:p>
        </p:txBody>
      </p:sp>
    </p:spTree>
    <p:extLst>
      <p:ext uri="{BB962C8B-B14F-4D97-AF65-F5344CB8AC3E}">
        <p14:creationId xmlns:p14="http://schemas.microsoft.com/office/powerpoint/2010/main" val="167997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336" y="176512"/>
            <a:ext cx="8640762" cy="41363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sz="2400" dirty="0"/>
              <a:t>写策略（</a:t>
            </a:r>
            <a:r>
              <a:rPr lang="en-US" altLang="zh-CN" sz="2400" dirty="0"/>
              <a:t>Cache</a:t>
            </a:r>
            <a:r>
              <a:rPr lang="zh-CN" altLang="en-US" sz="2400" dirty="0"/>
              <a:t>一致性问题）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9376" y="836712"/>
            <a:ext cx="8715375" cy="483209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为何要保持在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和主存中数据的一致？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中的内容是主存块副本，当对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中的内容进行更新时，就存在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和主存如何保持一致的问题。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以下情况也会出现“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一致性问题”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当多个设备都允许访问主存时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DMA</a:t>
            </a:r>
            <a:r>
              <a:rPr lang="zh-CN" altLang="en-US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控制器读写主存时，如果对应</a:t>
            </a:r>
            <a:r>
              <a:rPr lang="en-US" altLang="zh-CN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行中被修改，则</a:t>
            </a:r>
            <a:r>
              <a:rPr lang="en-US" altLang="zh-CN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DMA</a:t>
            </a:r>
            <a:r>
              <a:rPr lang="zh-CN" altLang="en-US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读出的内容无效；若</a:t>
            </a:r>
            <a:r>
              <a:rPr lang="en-US" altLang="zh-CN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DMA</a:t>
            </a:r>
            <a:r>
              <a:rPr lang="zh-CN" altLang="en-US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修改了主存单元的内容，则对应</a:t>
            </a:r>
            <a:r>
              <a:rPr lang="en-US" altLang="zh-CN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行中内容无效。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当多个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（核）都有各自的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而共享主存（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L3 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）时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</a:t>
            </a:r>
            <a:r>
              <a:rPr lang="en-US" altLang="zh-CN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（核）修改了自身</a:t>
            </a:r>
            <a:r>
              <a:rPr lang="en-US" altLang="zh-CN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中的内容，则对应的主存单元和其他</a:t>
            </a:r>
            <a:r>
              <a:rPr lang="en-US" altLang="zh-CN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（核）中对应</a:t>
            </a:r>
            <a:r>
              <a:rPr lang="en-US" altLang="zh-CN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内容都变为无效。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写操作有两种情况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写命中（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 Hit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）：要写的单元已经在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写不命中（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 Miss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）：要写的单元不在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54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352" y="137412"/>
            <a:ext cx="8807450" cy="41363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sz="2400" dirty="0"/>
              <a:t>写策略（</a:t>
            </a:r>
            <a:r>
              <a:rPr lang="en-US" altLang="zh-CN" sz="2400" dirty="0"/>
              <a:t>Cache</a:t>
            </a:r>
            <a:r>
              <a:rPr lang="zh-CN" altLang="en-US" sz="2400" dirty="0"/>
              <a:t>一致性问题）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9024" y="836712"/>
            <a:ext cx="8758237" cy="5606663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读比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写更容易，故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en-US" altLang="zh-CN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比数据</a:t>
            </a:r>
            <a:r>
              <a:rPr lang="en-US" altLang="zh-CN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容易设计</a:t>
            </a:r>
            <a:endParaRPr lang="en-US" altLang="zh-CN" sz="1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对于写命中，有两种处理方式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9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 Through </a:t>
            </a:r>
            <a:r>
              <a:rPr lang="en-US" altLang="zh-CN" sz="19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9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通过式写、写直达、直写)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9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同时写</a:t>
            </a:r>
            <a:r>
              <a:rPr lang="en-US" altLang="zh-CN" sz="19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9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和主存单元</a:t>
            </a:r>
            <a:endParaRPr lang="en-US" altLang="zh-CN" sz="1900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9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What!!! How can this be?  Memory is too slow(&gt;100Cycles)?</a:t>
            </a:r>
          </a:p>
          <a:p>
            <a:pPr lvl="3"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19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sz="19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的存储指令使</a:t>
            </a:r>
            <a:r>
              <a:rPr lang="en-US" altLang="zh-CN" sz="19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CPI</a:t>
            </a:r>
            <a:r>
              <a:rPr lang="zh-CN" altLang="en-US" sz="19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增加到：</a:t>
            </a:r>
            <a:r>
              <a:rPr lang="en-US" altLang="zh-CN" sz="19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1.0+100x10%=11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9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使用写缓冲（</a:t>
            </a:r>
            <a:r>
              <a:rPr lang="en-US" altLang="zh-CN" sz="19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" action="ppaction://noaction"/>
              </a:rPr>
              <a:t>Write Buffer</a:t>
            </a:r>
            <a:r>
              <a:rPr lang="zh-CN" altLang="en-US" sz="19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9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 Back </a:t>
            </a:r>
            <a:r>
              <a:rPr lang="en-US" altLang="zh-CN" sz="19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9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一次性写、写回、回写)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9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只写</a:t>
            </a:r>
            <a:r>
              <a:rPr lang="en-US" altLang="zh-CN" sz="19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9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不写主存，缺失时一次写回，每行有个修改位（“</a:t>
            </a:r>
            <a:r>
              <a:rPr lang="en-US" altLang="zh-CN" sz="19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dirty bit-</a:t>
            </a:r>
            <a:r>
              <a:rPr lang="zh-CN" altLang="en-US" sz="19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脏位”），大大降低主存带宽需求，但控制较复杂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对于写不命中，有两种处理方式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9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 Allocate </a:t>
            </a:r>
            <a:r>
              <a:rPr lang="en-US" altLang="zh-CN" sz="19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9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写分配)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9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将主存块装入</a:t>
            </a:r>
            <a:r>
              <a:rPr lang="en-US" altLang="zh-CN" sz="19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9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，然后更新相应单元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9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试图利用空间局部性，但每次都要从主存读一个块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9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Write Allocate </a:t>
            </a:r>
            <a:r>
              <a:rPr lang="en-US" altLang="zh-CN" sz="19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9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非写分配)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9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直接写主存单元，不把主存块装入到</a:t>
            </a:r>
            <a:r>
              <a:rPr lang="en-US" altLang="zh-CN" sz="19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</a:p>
        </p:txBody>
      </p:sp>
      <p:sp>
        <p:nvSpPr>
          <p:cNvPr id="462854" name="Rectangle 6"/>
          <p:cNvSpPr>
            <a:spLocks noChangeArrowheads="1"/>
          </p:cNvSpPr>
          <p:nvPr/>
        </p:nvSpPr>
        <p:spPr bwMode="auto">
          <a:xfrm>
            <a:off x="7536160" y="5373216"/>
            <a:ext cx="5197722" cy="58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r>
              <a:rPr kumimoji="1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直写</a:t>
            </a:r>
            <a:r>
              <a:rPr kumimoji="1"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kumimoji="1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可用非写分配或写分配</a:t>
            </a:r>
          </a:p>
          <a:p>
            <a:pPr eaLnBrk="1" hangingPunct="1">
              <a:buNone/>
            </a:pPr>
            <a:r>
              <a:rPr kumimoji="1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回写</a:t>
            </a:r>
            <a:r>
              <a:rPr kumimoji="1"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kumimoji="1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通常用写分配</a:t>
            </a:r>
          </a:p>
        </p:txBody>
      </p:sp>
    </p:spTree>
    <p:extLst>
      <p:ext uri="{BB962C8B-B14F-4D97-AF65-F5344CB8AC3E}">
        <p14:creationId xmlns:p14="http://schemas.microsoft.com/office/powerpoint/2010/main" val="101454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2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19667" y="260648"/>
            <a:ext cx="7010400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/>
              <a:t>Cache</a:t>
            </a:r>
            <a:r>
              <a:rPr lang="zh-CN" altLang="en-US" sz="2400"/>
              <a:t>与主存的数据一致性</a:t>
            </a:r>
          </a:p>
        </p:txBody>
      </p:sp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762002" y="764704"/>
            <a:ext cx="10858500" cy="18487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indent="-284163" eaLnBrk="0" hangingPunct="0">
              <a:lnSpc>
                <a:spcPct val="120000"/>
              </a:lnSpc>
              <a:buClr>
                <a:srgbClr val="FF0000"/>
              </a:buClr>
              <a:buSzPct val="100000"/>
              <a:buFont typeface="Wingdings" pitchFamily="2" charset="2"/>
              <a:buChar char="v"/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数据一致性的问题主要由写操作产生</a:t>
            </a:r>
          </a:p>
          <a:p>
            <a:pPr marL="457200" lvl="2" indent="-193675" eaLnBrk="0" hangingPunct="0">
              <a:lnSpc>
                <a:spcPct val="120000"/>
              </a:lnSpc>
              <a:buClr>
                <a:srgbClr val="FF0000"/>
              </a:buClr>
              <a:buSzPct val="100000"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写通过（写直达，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Write Through）：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写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的同时写主存，效率较低； </a:t>
            </a:r>
          </a:p>
          <a:p>
            <a:pPr marL="457200" lvl="2" indent="-193675" eaLnBrk="0" hangingPunct="0">
              <a:lnSpc>
                <a:spcPct val="120000"/>
              </a:lnSpc>
              <a:buClr>
                <a:srgbClr val="FF0000"/>
              </a:buClr>
              <a:buSzPct val="100000"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写回（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Write Back）：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写操作只更新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中的数据，直到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替换时才将整个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写回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主存，一般使用“脏位”（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dirty bit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）来表示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在替换回主存之前是否被修改过；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2" y="2643191"/>
            <a:ext cx="9048751" cy="2154266"/>
            <a:chOff x="624" y="2064"/>
            <a:chExt cx="4800" cy="2087"/>
          </a:xfrm>
        </p:grpSpPr>
        <p:sp>
          <p:nvSpPr>
            <p:cNvPr id="44038" name="Rectangle 5"/>
            <p:cNvSpPr>
              <a:spLocks noChangeArrowheads="1"/>
            </p:cNvSpPr>
            <p:nvPr/>
          </p:nvSpPr>
          <p:spPr bwMode="auto">
            <a:xfrm>
              <a:off x="624" y="2208"/>
              <a:ext cx="864" cy="1488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CPU</a:t>
              </a:r>
            </a:p>
          </p:txBody>
        </p:sp>
        <p:sp>
          <p:nvSpPr>
            <p:cNvPr id="44039" name="Rectangle 6"/>
            <p:cNvSpPr>
              <a:spLocks noChangeArrowheads="1"/>
            </p:cNvSpPr>
            <p:nvPr/>
          </p:nvSpPr>
          <p:spPr bwMode="auto">
            <a:xfrm>
              <a:off x="2112" y="2400"/>
              <a:ext cx="1152" cy="720"/>
            </a:xfrm>
            <a:prstGeom prst="rect">
              <a:avLst/>
            </a:prstGeom>
            <a:solidFill>
              <a:srgbClr val="FFFF4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Cache</a:t>
              </a:r>
            </a:p>
          </p:txBody>
        </p:sp>
        <p:sp>
          <p:nvSpPr>
            <p:cNvPr id="44040" name="Rectangle 7"/>
            <p:cNvSpPr>
              <a:spLocks noChangeArrowheads="1"/>
            </p:cNvSpPr>
            <p:nvPr/>
          </p:nvSpPr>
          <p:spPr bwMode="auto">
            <a:xfrm>
              <a:off x="3792" y="2064"/>
              <a:ext cx="1632" cy="1632"/>
            </a:xfrm>
            <a:prstGeom prst="rect">
              <a:avLst/>
            </a:prstGeom>
            <a:solidFill>
              <a:srgbClr val="05AD0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Main Memory</a:t>
              </a:r>
            </a:p>
          </p:txBody>
        </p:sp>
        <p:sp>
          <p:nvSpPr>
            <p:cNvPr id="44041" name="Rectangle 8"/>
            <p:cNvSpPr>
              <a:spLocks noChangeArrowheads="1"/>
            </p:cNvSpPr>
            <p:nvPr/>
          </p:nvSpPr>
          <p:spPr bwMode="auto">
            <a:xfrm>
              <a:off x="2112" y="3312"/>
              <a:ext cx="28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endParaRPr lang="zh-CN" altLang="en-US" sz="2000"/>
            </a:p>
          </p:txBody>
        </p:sp>
        <p:sp>
          <p:nvSpPr>
            <p:cNvPr id="44042" name="Rectangle 9"/>
            <p:cNvSpPr>
              <a:spLocks noChangeArrowheads="1"/>
            </p:cNvSpPr>
            <p:nvPr/>
          </p:nvSpPr>
          <p:spPr bwMode="auto">
            <a:xfrm>
              <a:off x="2400" y="3312"/>
              <a:ext cx="28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endParaRPr lang="zh-CN" altLang="en-US" sz="2000"/>
            </a:p>
          </p:txBody>
        </p:sp>
        <p:sp>
          <p:nvSpPr>
            <p:cNvPr id="44043" name="Rectangle 10"/>
            <p:cNvSpPr>
              <a:spLocks noChangeArrowheads="1"/>
            </p:cNvSpPr>
            <p:nvPr/>
          </p:nvSpPr>
          <p:spPr bwMode="auto">
            <a:xfrm>
              <a:off x="2688" y="3312"/>
              <a:ext cx="28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endParaRPr lang="zh-CN" altLang="en-US" sz="2000"/>
            </a:p>
          </p:txBody>
        </p:sp>
        <p:sp>
          <p:nvSpPr>
            <p:cNvPr id="44044" name="Rectangle 11"/>
            <p:cNvSpPr>
              <a:spLocks noChangeArrowheads="1"/>
            </p:cNvSpPr>
            <p:nvPr/>
          </p:nvSpPr>
          <p:spPr bwMode="auto">
            <a:xfrm>
              <a:off x="2976" y="3312"/>
              <a:ext cx="28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endParaRPr lang="zh-CN" altLang="en-US" sz="2000"/>
            </a:p>
          </p:txBody>
        </p:sp>
        <p:sp>
          <p:nvSpPr>
            <p:cNvPr id="44045" name="Line 12"/>
            <p:cNvSpPr>
              <a:spLocks noChangeShapeType="1"/>
            </p:cNvSpPr>
            <p:nvPr/>
          </p:nvSpPr>
          <p:spPr bwMode="auto">
            <a:xfrm>
              <a:off x="1488" y="273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 sz="2000"/>
            </a:p>
          </p:txBody>
        </p:sp>
        <p:sp>
          <p:nvSpPr>
            <p:cNvPr id="44046" name="Line 13"/>
            <p:cNvSpPr>
              <a:spLocks noChangeShapeType="1"/>
            </p:cNvSpPr>
            <p:nvPr/>
          </p:nvSpPr>
          <p:spPr bwMode="auto">
            <a:xfrm>
              <a:off x="3264" y="3456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 sz="2000"/>
            </a:p>
          </p:txBody>
        </p:sp>
        <p:sp>
          <p:nvSpPr>
            <p:cNvPr id="44047" name="Line 14"/>
            <p:cNvSpPr>
              <a:spLocks noChangeShapeType="1"/>
            </p:cNvSpPr>
            <p:nvPr/>
          </p:nvSpPr>
          <p:spPr bwMode="auto">
            <a:xfrm>
              <a:off x="1776" y="2736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 sz="2000"/>
            </a:p>
          </p:txBody>
        </p:sp>
        <p:sp>
          <p:nvSpPr>
            <p:cNvPr id="44048" name="Line 15"/>
            <p:cNvSpPr>
              <a:spLocks noChangeShapeType="1"/>
            </p:cNvSpPr>
            <p:nvPr/>
          </p:nvSpPr>
          <p:spPr bwMode="auto">
            <a:xfrm>
              <a:off x="1776" y="345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 sz="2000"/>
            </a:p>
          </p:txBody>
        </p:sp>
        <p:sp>
          <p:nvSpPr>
            <p:cNvPr id="44049" name="Line 16"/>
            <p:cNvSpPr>
              <a:spLocks noChangeShapeType="1"/>
            </p:cNvSpPr>
            <p:nvPr/>
          </p:nvSpPr>
          <p:spPr bwMode="auto">
            <a:xfrm>
              <a:off x="3264" y="2688"/>
              <a:ext cx="52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 sz="2000"/>
            </a:p>
          </p:txBody>
        </p:sp>
        <p:sp>
          <p:nvSpPr>
            <p:cNvPr id="44050" name="Text Box 17"/>
            <p:cNvSpPr txBox="1">
              <a:spLocks noChangeArrowheads="1"/>
            </p:cNvSpPr>
            <p:nvPr/>
          </p:nvSpPr>
          <p:spPr bwMode="auto">
            <a:xfrm>
              <a:off x="2089" y="3267"/>
              <a:ext cx="1175" cy="3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accent1"/>
                  </a:solidFill>
                </a:rPr>
                <a:t>Write Buffer</a:t>
              </a:r>
            </a:p>
          </p:txBody>
        </p:sp>
        <p:sp>
          <p:nvSpPr>
            <p:cNvPr id="44051" name="Text Box 18"/>
            <p:cNvSpPr txBox="1">
              <a:spLocks noChangeArrowheads="1"/>
            </p:cNvSpPr>
            <p:nvPr/>
          </p:nvSpPr>
          <p:spPr bwMode="auto">
            <a:xfrm>
              <a:off x="1248" y="3808"/>
              <a:ext cx="3206" cy="3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0000FF"/>
                  </a:solidFill>
                </a:rPr>
                <a:t>Write Through </a:t>
              </a:r>
              <a:r>
                <a:rPr lang="zh-CN" altLang="en-US" sz="2000" dirty="0">
                  <a:solidFill>
                    <a:srgbClr val="0000FF"/>
                  </a:solidFill>
                </a:rPr>
                <a:t>模式的</a:t>
              </a:r>
              <a:r>
                <a:rPr lang="en-US" altLang="zh-CN" sz="2000" dirty="0">
                  <a:solidFill>
                    <a:srgbClr val="0000FF"/>
                  </a:solidFill>
                </a:rPr>
                <a:t>Cache</a:t>
              </a:r>
              <a:r>
                <a:rPr lang="zh-CN" altLang="en-US" sz="2000" dirty="0">
                  <a:solidFill>
                    <a:srgbClr val="0000FF"/>
                  </a:solidFill>
                </a:rPr>
                <a:t>结构</a:t>
              </a:r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219201" y="5000628"/>
            <a:ext cx="9925051" cy="20159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</a:rPr>
              <a:t>一般</a:t>
            </a:r>
            <a:r>
              <a:rPr lang="en-US" altLang="zh-CN" sz="2000" dirty="0">
                <a:solidFill>
                  <a:schemeClr val="tx1"/>
                </a:solidFill>
              </a:rPr>
              <a:t>Write Buffer </a:t>
            </a:r>
            <a:r>
              <a:rPr lang="zh-CN" altLang="en-US" sz="2000" dirty="0">
                <a:solidFill>
                  <a:schemeClr val="tx1"/>
                </a:solidFill>
              </a:rPr>
              <a:t>是</a:t>
            </a:r>
            <a:r>
              <a:rPr lang="en-US" altLang="zh-CN" sz="2000" dirty="0" smtClean="0">
                <a:solidFill>
                  <a:schemeClr val="tx1"/>
                </a:solidFill>
              </a:rPr>
              <a:t>FIFO</a:t>
            </a:r>
            <a:r>
              <a:rPr lang="zh-CN" altLang="en-US" sz="2000" dirty="0" smtClean="0">
                <a:solidFill>
                  <a:schemeClr val="tx1"/>
                </a:solidFill>
              </a:rPr>
              <a:t>，一般有</a:t>
            </a:r>
            <a:r>
              <a:rPr lang="en-US" altLang="zh-CN" sz="2000" dirty="0" smtClean="0">
                <a:solidFill>
                  <a:schemeClr val="tx1"/>
                </a:solidFill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</a:rPr>
              <a:t>项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</a:rPr>
              <a:t>CPU</a:t>
            </a:r>
            <a:r>
              <a:rPr lang="zh-CN" altLang="en-US" sz="2000" dirty="0">
                <a:solidFill>
                  <a:schemeClr val="tx1"/>
                </a:solidFill>
              </a:rPr>
              <a:t>对</a:t>
            </a:r>
            <a:r>
              <a:rPr lang="en-US" altLang="zh-CN" sz="2000" dirty="0">
                <a:solidFill>
                  <a:schemeClr val="tx1"/>
                </a:solidFill>
              </a:rPr>
              <a:t>Cache</a:t>
            </a:r>
            <a:r>
              <a:rPr lang="zh-CN" altLang="en-US" sz="2000" dirty="0">
                <a:solidFill>
                  <a:schemeClr val="tx1"/>
                </a:solidFill>
              </a:rPr>
              <a:t>实行写的频率 &lt;&lt; 1/</a:t>
            </a:r>
            <a:r>
              <a:rPr lang="en-US" altLang="zh-CN" sz="2000" dirty="0">
                <a:solidFill>
                  <a:schemeClr val="tx1"/>
                </a:solidFill>
              </a:rPr>
              <a:t>DRAM Cycle </a:t>
            </a:r>
            <a:r>
              <a:rPr lang="en-US" altLang="zh-CN" sz="2000" dirty="0" smtClean="0">
                <a:solidFill>
                  <a:schemeClr val="tx1"/>
                </a:solidFill>
              </a:rPr>
              <a:t>Time</a:t>
            </a:r>
            <a:r>
              <a:rPr lang="zh-CN" altLang="en-US" sz="2000" dirty="0" smtClean="0">
                <a:solidFill>
                  <a:schemeClr val="tx1"/>
                </a:solidFill>
              </a:rPr>
              <a:t>，否则就会发生阻塞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</a:rPr>
              <a:t>如果解决</a:t>
            </a:r>
            <a:r>
              <a:rPr lang="en-US" altLang="zh-CN" sz="2000" dirty="0" smtClean="0">
                <a:solidFill>
                  <a:schemeClr val="tx1"/>
                </a:solidFill>
              </a:rPr>
              <a:t>FIFO</a:t>
            </a:r>
            <a:r>
              <a:rPr lang="zh-CN" altLang="en-US" sz="2000" dirty="0" smtClean="0">
                <a:solidFill>
                  <a:schemeClr val="tx1"/>
                </a:solidFill>
              </a:rPr>
              <a:t>阻塞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  <a:buClr>
                <a:schemeClr val="accent1"/>
              </a:buClr>
            </a:pPr>
            <a:r>
              <a:rPr lang="zh-CN" altLang="en-US" sz="2000" dirty="0"/>
              <a:t>加一个二级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，使用</a:t>
            </a:r>
            <a:r>
              <a:rPr lang="en-US" altLang="zh-CN" sz="2000" dirty="0"/>
              <a:t>Write Back</a:t>
            </a:r>
            <a:r>
              <a:rPr lang="zh-CN" altLang="en-US" sz="2000" dirty="0"/>
              <a:t>方式的</a:t>
            </a:r>
            <a:r>
              <a:rPr lang="en-US" altLang="zh-CN" sz="2000" dirty="0"/>
              <a:t>Cache</a:t>
            </a:r>
          </a:p>
          <a:p>
            <a:pPr lvl="1">
              <a:spcBef>
                <a:spcPct val="50000"/>
              </a:spcBef>
              <a:buClr>
                <a:schemeClr val="accent1"/>
              </a:buClr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528135" y="3510807"/>
            <a:ext cx="1238250" cy="46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buNone/>
            </a:pPr>
            <a:r>
              <a:rPr lang="en-US" altLang="zh-CN" b="1" dirty="0">
                <a:ea typeface="宋体" panose="02010600030101010101" pitchFamily="2" charset="-122"/>
              </a:rPr>
              <a:t>Memory Controller</a:t>
            </a:r>
          </a:p>
        </p:txBody>
      </p:sp>
    </p:spTree>
    <p:extLst>
      <p:ext uri="{BB962C8B-B14F-4D97-AF65-F5344CB8AC3E}">
        <p14:creationId xmlns:p14="http://schemas.microsoft.com/office/powerpoint/2010/main" val="408336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 bldLvl="2" autoUpdateAnimBg="0"/>
      <p:bldP spid="1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912284" y="260648"/>
            <a:ext cx="7010400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.</a:t>
            </a:r>
            <a:r>
              <a:rPr lang="en-US" altLang="zh-CN" sz="2400" dirty="0"/>
              <a:t>2</a:t>
            </a:r>
            <a:r>
              <a:rPr lang="zh-CN" altLang="en-US" sz="2400" dirty="0"/>
              <a:t> 高速缓冲存储器(</a:t>
            </a:r>
            <a:r>
              <a:rPr lang="en-US" altLang="zh-CN" sz="2400" dirty="0"/>
              <a:t>Cache)</a:t>
            </a:r>
            <a:r>
              <a:rPr lang="zh-CN" altLang="en-US" sz="2400" dirty="0"/>
              <a:t>的原理</a:t>
            </a:r>
          </a:p>
        </p:txBody>
      </p:sp>
      <p:sp>
        <p:nvSpPr>
          <p:cNvPr id="1028" name="内容占位符 2"/>
          <p:cNvSpPr>
            <a:spLocks noGrp="1"/>
          </p:cNvSpPr>
          <p:nvPr>
            <p:ph idx="1"/>
          </p:nvPr>
        </p:nvSpPr>
        <p:spPr>
          <a:xfrm>
            <a:off x="335362" y="1000127"/>
            <a:ext cx="4903391" cy="429861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ea typeface="宋体" pitchFamily="2" charset="-122"/>
              </a:rPr>
              <a:t>Cache</a:t>
            </a:r>
            <a:r>
              <a:rPr lang="zh-CN" altLang="en-US" sz="2400" dirty="0" smtClean="0">
                <a:ea typeface="宋体" pitchFamily="2" charset="-122"/>
              </a:rPr>
              <a:t>结构示意</a:t>
            </a:r>
            <a:r>
              <a:rPr lang="en-US" altLang="zh-CN" sz="2400" dirty="0" smtClean="0">
                <a:ea typeface="宋体" pitchFamily="2" charset="-122"/>
              </a:rPr>
              <a:t>(</a:t>
            </a:r>
            <a:r>
              <a:rPr lang="zh-CN" altLang="en-US" sz="2400" dirty="0" smtClean="0">
                <a:ea typeface="宋体" pitchFamily="2" charset="-122"/>
              </a:rPr>
              <a:t>共</a:t>
            </a:r>
            <a:r>
              <a:rPr lang="en-US" altLang="zh-CN" sz="2400" dirty="0" smtClean="0">
                <a:ea typeface="宋体" pitchFamily="2" charset="-122"/>
              </a:rPr>
              <a:t>N</a:t>
            </a:r>
            <a:r>
              <a:rPr lang="zh-CN" altLang="en-US" sz="2400" dirty="0" smtClean="0">
                <a:ea typeface="宋体" pitchFamily="2" charset="-122"/>
              </a:rPr>
              <a:t>行</a:t>
            </a:r>
            <a:r>
              <a:rPr lang="en-US" altLang="zh-CN" sz="2400" dirty="0" smtClean="0">
                <a:ea typeface="宋体" pitchFamily="2" charset="-122"/>
              </a:rPr>
              <a:t>)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ea typeface="宋体" pitchFamily="2" charset="-122"/>
              </a:rPr>
              <a:t>分</a:t>
            </a:r>
            <a:r>
              <a:rPr lang="en-US" altLang="zh-CN" sz="2000" dirty="0" smtClean="0">
                <a:ea typeface="宋体" pitchFamily="2" charset="-122"/>
              </a:rPr>
              <a:t>S</a:t>
            </a:r>
            <a:r>
              <a:rPr lang="zh-CN" altLang="en-US" sz="2000" dirty="0" smtClean="0">
                <a:ea typeface="宋体" pitchFamily="2" charset="-122"/>
              </a:rPr>
              <a:t>组</a:t>
            </a:r>
            <a:r>
              <a:rPr lang="en-US" altLang="zh-CN" sz="2000" dirty="0" smtClean="0">
                <a:ea typeface="宋体" pitchFamily="2" charset="-122"/>
              </a:rPr>
              <a:t>~[1, N]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ea typeface="宋体" pitchFamily="2" charset="-122"/>
              </a:rPr>
              <a:t>每组</a:t>
            </a:r>
            <a:r>
              <a:rPr lang="en-US" altLang="zh-CN" sz="2000" dirty="0" smtClean="0">
                <a:ea typeface="宋体" pitchFamily="2" charset="-122"/>
              </a:rPr>
              <a:t>E</a:t>
            </a:r>
            <a:r>
              <a:rPr lang="zh-CN" altLang="en-US" sz="2000" dirty="0" smtClean="0">
                <a:ea typeface="宋体" pitchFamily="2" charset="-122"/>
              </a:rPr>
              <a:t>行</a:t>
            </a:r>
            <a:r>
              <a:rPr lang="en-US" altLang="zh-CN" sz="2000" dirty="0" smtClean="0">
                <a:ea typeface="宋体" pitchFamily="2" charset="-122"/>
              </a:rPr>
              <a:t>(Block, </a:t>
            </a:r>
            <a:r>
              <a:rPr lang="zh-CN" altLang="en-US" sz="2000" dirty="0" smtClean="0">
                <a:ea typeface="宋体" pitchFamily="2" charset="-122"/>
              </a:rPr>
              <a:t>数据块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</a:p>
          <a:p>
            <a:pPr marL="474663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  N = S * E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ea typeface="宋体" pitchFamily="2" charset="-122"/>
              </a:rPr>
              <a:t>每数据块包含</a:t>
            </a:r>
            <a:r>
              <a:rPr lang="en-US" altLang="zh-CN" sz="2000" dirty="0" smtClean="0">
                <a:ea typeface="宋体" pitchFamily="2" charset="-122"/>
              </a:rPr>
              <a:t>B</a:t>
            </a:r>
            <a:r>
              <a:rPr lang="zh-CN" altLang="en-US" sz="2000" dirty="0" smtClean="0">
                <a:ea typeface="宋体" pitchFamily="2" charset="-122"/>
              </a:rPr>
              <a:t>个字节</a:t>
            </a:r>
            <a:endParaRPr lang="en-US" altLang="zh-CN" sz="2000" dirty="0" smtClean="0">
              <a:ea typeface="宋体" pitchFamily="2" charset="-122"/>
            </a:endParaRPr>
          </a:p>
          <a:p>
            <a:pPr marL="474663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ea typeface="宋体" pitchFamily="2" charset="-122"/>
              </a:rPr>
              <a:t>Cache</a:t>
            </a:r>
            <a:r>
              <a:rPr lang="zh-CN" altLang="en-US" sz="2000" dirty="0" smtClean="0">
                <a:ea typeface="宋体" pitchFamily="2" charset="-122"/>
              </a:rPr>
              <a:t>的容量：</a:t>
            </a:r>
            <a:endParaRPr lang="en-US" altLang="zh-CN" sz="2000" dirty="0" smtClean="0">
              <a:ea typeface="宋体" pitchFamily="2" charset="-122"/>
            </a:endParaRPr>
          </a:p>
          <a:p>
            <a:pPr marL="474663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ea typeface="宋体" pitchFamily="2" charset="-122"/>
              </a:rPr>
              <a:t>N </a:t>
            </a:r>
            <a:r>
              <a:rPr lang="zh-CN" altLang="en-US" sz="2000" dirty="0" smtClean="0">
                <a:ea typeface="宋体" pitchFamily="2" charset="-122"/>
              </a:rPr>
              <a:t>*（ </a:t>
            </a:r>
            <a:r>
              <a:rPr lang="en-US" altLang="zh-CN" sz="2000" dirty="0" smtClean="0">
                <a:ea typeface="宋体" pitchFamily="2" charset="-122"/>
              </a:rPr>
              <a:t>B</a:t>
            </a:r>
            <a:r>
              <a:rPr lang="zh-CN" altLang="en-US" sz="2000" dirty="0" smtClean="0">
                <a:ea typeface="宋体" pitchFamily="2" charset="-122"/>
              </a:rPr>
              <a:t>*</a:t>
            </a:r>
            <a:r>
              <a:rPr lang="en-US" altLang="zh-CN" sz="2000" dirty="0" smtClean="0">
                <a:ea typeface="宋体" pitchFamily="2" charset="-122"/>
              </a:rPr>
              <a:t>8+tag</a:t>
            </a:r>
            <a:r>
              <a:rPr lang="zh-CN" altLang="en-US" sz="2000" dirty="0" smtClean="0">
                <a:ea typeface="宋体" pitchFamily="2" charset="-122"/>
              </a:rPr>
              <a:t>位</a:t>
            </a:r>
            <a:r>
              <a:rPr lang="en-US" altLang="zh-CN" sz="2000" dirty="0" smtClean="0">
                <a:ea typeface="宋体" pitchFamily="2" charset="-122"/>
              </a:rPr>
              <a:t>+1</a:t>
            </a:r>
            <a:r>
              <a:rPr lang="zh-CN" altLang="en-US" sz="2000" dirty="0" smtClean="0">
                <a:ea typeface="宋体" pitchFamily="2" charset="-122"/>
              </a:rPr>
              <a:t>）</a:t>
            </a:r>
            <a:r>
              <a:rPr lang="en-US" altLang="zh-CN" sz="2000" dirty="0" smtClean="0">
                <a:ea typeface="宋体" pitchFamily="2" charset="-122"/>
              </a:rPr>
              <a:t>bits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endParaRPr lang="en-US" altLang="zh-CN" sz="2000" dirty="0" smtClean="0">
              <a:ea typeface="宋体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endParaRPr lang="zh-CN" altLang="en-US" sz="2000" dirty="0" smtClean="0">
              <a:ea typeface="宋体" pitchFamily="2" charset="-122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167192"/>
              </p:ext>
            </p:extLst>
          </p:nvPr>
        </p:nvGraphicFramePr>
        <p:xfrm>
          <a:off x="5789376" y="928688"/>
          <a:ext cx="5923248" cy="564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Visio" r:id="rId3" imgW="4087260" imgH="4901152" progId="Visio.Drawing.11">
                  <p:embed/>
                </p:oleObj>
              </mc:Choice>
              <mc:Fallback>
                <p:oleObj name="Visio" r:id="rId3" imgW="4087260" imgH="490115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9376" y="928688"/>
                        <a:ext cx="5923248" cy="564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449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814917" y="260648"/>
            <a:ext cx="7010400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.</a:t>
            </a:r>
            <a:r>
              <a:rPr lang="en-US" altLang="zh-CN" sz="2400" dirty="0"/>
              <a:t>2</a:t>
            </a:r>
            <a:r>
              <a:rPr lang="zh-CN" altLang="en-US" sz="2400" dirty="0"/>
              <a:t> 高速缓冲存储器(</a:t>
            </a:r>
            <a:r>
              <a:rPr lang="en-US" altLang="zh-CN" sz="2400" dirty="0"/>
              <a:t>Cache)</a:t>
            </a:r>
            <a:r>
              <a:rPr lang="zh-CN" altLang="en-US" sz="2400" dirty="0"/>
              <a:t>的原理</a:t>
            </a:r>
            <a:endParaRPr lang="en-US" altLang="zh-CN" sz="2400" dirty="0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33453"/>
            <a:ext cx="10972800" cy="466794"/>
          </a:xfrm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Cache</a:t>
            </a:r>
            <a:r>
              <a:rPr lang="zh-CN" altLang="en-US" sz="2400" dirty="0" smtClean="0">
                <a:ea typeface="宋体" pitchFamily="2" charset="-122"/>
              </a:rPr>
              <a:t>的读操作过程</a:t>
            </a:r>
          </a:p>
        </p:txBody>
      </p:sp>
      <p:graphicFrame>
        <p:nvGraphicFramePr>
          <p:cNvPr id="283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632127"/>
              </p:ext>
            </p:extLst>
          </p:nvPr>
        </p:nvGraphicFramePr>
        <p:xfrm>
          <a:off x="2200981" y="1484784"/>
          <a:ext cx="7201159" cy="5280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Visio" r:id="rId3" imgW="4924937" imgH="4465583" progId="Visio.Drawing.11">
                  <p:embed/>
                </p:oleObj>
              </mc:Choice>
              <mc:Fallback>
                <p:oleObj name="Visio" r:id="rId3" imgW="4924937" imgH="44655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981" y="1484784"/>
                        <a:ext cx="7201159" cy="528012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204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5"/>
          <p:cNvGrpSpPr>
            <a:grpSpLocks/>
          </p:cNvGrpSpPr>
          <p:nvPr/>
        </p:nvGrpSpPr>
        <p:grpSpPr bwMode="auto">
          <a:xfrm>
            <a:off x="2112324" y="1000125"/>
            <a:ext cx="7872108" cy="5429250"/>
            <a:chOff x="928662" y="1000108"/>
            <a:chExt cx="7215238" cy="5429288"/>
          </a:xfrm>
        </p:grpSpPr>
        <p:sp>
          <p:nvSpPr>
            <p:cNvPr id="20483" name="AutoShape 7" descr="羊皮纸"/>
            <p:cNvSpPr>
              <a:spLocks noChangeArrowheads="1"/>
            </p:cNvSpPr>
            <p:nvPr/>
          </p:nvSpPr>
          <p:spPr bwMode="auto">
            <a:xfrm>
              <a:off x="928662" y="1000108"/>
              <a:ext cx="7215238" cy="5429288"/>
            </a:xfrm>
            <a:prstGeom prst="verticalScroll">
              <a:avLst>
                <a:gd name="adj" fmla="val 12500"/>
              </a:avLst>
            </a:prstGeom>
            <a:blipFill dpi="0" rotWithShape="1">
              <a:blip r:embed="rId2" cstate="print"/>
              <a:srcRect/>
              <a:tile tx="0" ty="0" sx="100000" sy="100000" flip="none" algn="tl"/>
            </a:blip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lIns="63500" tIns="97200" rIns="63500" bIns="61200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0485" name="Rectangle 9"/>
            <p:cNvSpPr>
              <a:spLocks noChangeArrowheads="1"/>
            </p:cNvSpPr>
            <p:nvPr/>
          </p:nvSpPr>
          <p:spPr bwMode="auto">
            <a:xfrm>
              <a:off x="2071670" y="1857364"/>
              <a:ext cx="5138015" cy="4286280"/>
            </a:xfrm>
            <a:prstGeom prst="rect">
              <a:avLst/>
            </a:prstGeom>
            <a:noFill/>
            <a:ln w="28575">
              <a:solidFill>
                <a:srgbClr val="05AD01"/>
              </a:solidFill>
              <a:miter lim="800000"/>
              <a:headEnd/>
              <a:tailEnd/>
            </a:ln>
          </p:spPr>
          <p:txBody>
            <a:bodyPr lIns="63500" tIns="133200" rIns="63500" bIns="133200"/>
            <a:lstStyle/>
            <a:p>
              <a:pPr marL="514350" indent="-514350" eaLnBrk="0" hangingPunct="0">
                <a:lnSpc>
                  <a:spcPct val="12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SzPct val="100000"/>
                <a:buFont typeface="+mj-ea"/>
                <a:buAutoNum type="ea1JpnChsDbPeriod"/>
              </a:pPr>
              <a:r>
                <a:rPr lang="en-US" altLang="zh-CN" sz="2800" b="1" dirty="0" smtClean="0">
                  <a:solidFill>
                    <a:schemeClr val="bg1">
                      <a:lumMod val="65000"/>
                    </a:schemeClr>
                  </a:solidFill>
                </a:rPr>
                <a:t>Cache</a:t>
              </a:r>
              <a:r>
                <a:rPr lang="zh-CN" altLang="en-US" sz="2800" b="1" dirty="0" smtClean="0">
                  <a:solidFill>
                    <a:schemeClr val="bg1">
                      <a:lumMod val="65000"/>
                    </a:schemeClr>
                  </a:solidFill>
                </a:rPr>
                <a:t>的原理</a:t>
              </a:r>
              <a:endParaRPr lang="en-US" altLang="zh-CN" sz="2800" b="1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971550" lvl="1" indent="-514350" eaLnBrk="0" hangingPunct="0">
                <a:lnSpc>
                  <a:spcPct val="12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SzPct val="100000"/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bg1">
                      <a:lumMod val="65000"/>
                    </a:schemeClr>
                  </a:solidFill>
                </a:rPr>
                <a:t>程序访问的局部性原理</a:t>
              </a:r>
              <a:endParaRPr lang="en-US" altLang="zh-CN" sz="2000" b="1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971550" lvl="1" indent="-514350" eaLnBrk="0" hangingPunct="0">
                <a:lnSpc>
                  <a:spcPct val="12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SzPct val="100000"/>
                <a:buFont typeface="+mj-lt"/>
                <a:buAutoNum type="arabicPeriod"/>
              </a:pPr>
              <a:r>
                <a:rPr lang="en-US" altLang="zh-CN" sz="2000" b="1" dirty="0" smtClean="0">
                  <a:solidFill>
                    <a:schemeClr val="bg1">
                      <a:lumMod val="65000"/>
                    </a:schemeClr>
                  </a:solidFill>
                </a:rPr>
                <a:t>Cache</a:t>
              </a:r>
              <a:r>
                <a:rPr lang="zh-CN" altLang="en-US" sz="2000" b="1" dirty="0" smtClean="0">
                  <a:solidFill>
                    <a:schemeClr val="bg1">
                      <a:lumMod val="65000"/>
                    </a:schemeClr>
                  </a:solidFill>
                </a:rPr>
                <a:t>的结构与工作原理</a:t>
              </a:r>
              <a:endParaRPr lang="en-US" altLang="zh-CN" sz="2000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514350" indent="-514350" eaLnBrk="0" hangingPunct="0">
                <a:lnSpc>
                  <a:spcPct val="120000"/>
                </a:lnSpc>
                <a:spcBef>
                  <a:spcPts val="0"/>
                </a:spcBef>
                <a:buClr>
                  <a:srgbClr val="FF0000"/>
                </a:buClr>
                <a:buSzPct val="100000"/>
                <a:buFont typeface="+mj-ea"/>
                <a:buAutoNum type="ea1JpnChsDbPeriod"/>
              </a:pPr>
              <a:r>
                <a:rPr lang="en-US" altLang="zh-CN" sz="2800" b="1" dirty="0" smtClean="0">
                  <a:solidFill>
                    <a:schemeClr val="tx1"/>
                  </a:solidFill>
                </a:rPr>
                <a:t>Cache</a:t>
              </a:r>
              <a:r>
                <a:rPr lang="zh-CN" altLang="en-US" sz="2800" b="1" dirty="0" smtClean="0">
                  <a:solidFill>
                    <a:schemeClr val="tx1"/>
                  </a:solidFill>
                </a:rPr>
                <a:t>的映射机制</a:t>
              </a:r>
              <a:endParaRPr lang="en-US" altLang="zh-CN" sz="2800" b="1" dirty="0" smtClean="0">
                <a:solidFill>
                  <a:schemeClr val="tx1"/>
                </a:solidFill>
              </a:endParaRPr>
            </a:p>
            <a:p>
              <a:pPr marL="971550" lvl="1" indent="-514350" eaLnBrk="0" hangingPunct="0">
                <a:lnSpc>
                  <a:spcPct val="120000"/>
                </a:lnSpc>
                <a:spcBef>
                  <a:spcPts val="0"/>
                </a:spcBef>
                <a:buClr>
                  <a:srgbClr val="FF0000"/>
                </a:buClr>
                <a:buSzPct val="100000"/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全相联映射</a:t>
              </a:r>
              <a:endParaRPr lang="en-US" altLang="zh-CN" sz="2000" b="1" dirty="0" smtClean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  <a:p>
              <a:pPr marL="971550" lvl="1" indent="-514350" eaLnBrk="0" hangingPunct="0">
                <a:lnSpc>
                  <a:spcPct val="120000"/>
                </a:lnSpc>
                <a:spcBef>
                  <a:spcPts val="0"/>
                </a:spcBef>
                <a:buClr>
                  <a:srgbClr val="FF0000"/>
                </a:buClr>
                <a:buSzPct val="100000"/>
                <a:buFont typeface="+mj-lt"/>
                <a:buAutoNum type="arabicPeriod"/>
              </a:pPr>
              <a:r>
                <a:rPr lang="zh-CN" altLang="en-US" sz="2000" b="1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直接映射</a:t>
              </a:r>
              <a:endParaRPr lang="en-US" altLang="zh-CN" sz="2000" b="1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  <a:p>
              <a:pPr marL="971550" lvl="1" indent="-514350" eaLnBrk="0" hangingPunct="0">
                <a:lnSpc>
                  <a:spcPct val="120000"/>
                </a:lnSpc>
                <a:spcBef>
                  <a:spcPts val="0"/>
                </a:spcBef>
                <a:buClr>
                  <a:srgbClr val="FF0000"/>
                </a:buClr>
                <a:buSzPct val="100000"/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组相联映射</a:t>
              </a:r>
              <a:endParaRPr lang="en-US" altLang="zh-CN" sz="2000" b="1" dirty="0" smtClean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  <a:p>
              <a:pPr marL="514350" indent="-514350" eaLnBrk="0" hangingPunct="0">
                <a:lnSpc>
                  <a:spcPct val="12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SzPct val="100000"/>
                <a:buFont typeface="+mj-ea"/>
                <a:buAutoNum type="ea1JpnChsDbPeriod"/>
              </a:pPr>
              <a:r>
                <a:rPr lang="en-US" altLang="zh-CN" sz="2800" b="1" dirty="0" smtClean="0">
                  <a:solidFill>
                    <a:schemeClr val="bg1">
                      <a:lumMod val="65000"/>
                    </a:schemeClr>
                  </a:solidFill>
                </a:rPr>
                <a:t>Cache</a:t>
              </a:r>
              <a:r>
                <a:rPr lang="zh-CN" altLang="en-US" sz="2800" b="1" dirty="0">
                  <a:solidFill>
                    <a:schemeClr val="bg1">
                      <a:lumMod val="65000"/>
                    </a:schemeClr>
                  </a:solidFill>
                </a:rPr>
                <a:t>的替换策略</a:t>
              </a:r>
              <a:endParaRPr lang="en-US" altLang="zh-CN" sz="2800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514350" indent="-514350" eaLnBrk="0" hangingPunct="0">
                <a:lnSpc>
                  <a:spcPct val="12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SzPct val="100000"/>
                <a:buFont typeface="+mj-ea"/>
                <a:buAutoNum type="ea1JpnChsDbPeriod"/>
              </a:pPr>
              <a:r>
                <a:rPr lang="en-US" altLang="zh-CN" sz="2800" b="1" dirty="0">
                  <a:solidFill>
                    <a:schemeClr val="bg1">
                      <a:lumMod val="65000"/>
                    </a:schemeClr>
                  </a:solidFill>
                </a:rPr>
                <a:t>Cache</a:t>
              </a:r>
              <a:r>
                <a:rPr lang="zh-CN" altLang="en-US" sz="2800" b="1" dirty="0" smtClean="0">
                  <a:solidFill>
                    <a:schemeClr val="bg1">
                      <a:lumMod val="65000"/>
                    </a:schemeClr>
                  </a:solidFill>
                </a:rPr>
                <a:t>性能分析</a:t>
              </a:r>
              <a:endParaRPr lang="zh-CN" altLang="en-US" sz="28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143253" y="1071562"/>
            <a:ext cx="6321027" cy="55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87000"/>
              </a:lnSpc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第七部分：高速缓冲存储器</a:t>
            </a:r>
            <a:endParaRPr lang="zh-CN" altLang="en-US" sz="2800" b="1" dirty="0">
              <a:solidFill>
                <a:srgbClr val="FF0000"/>
              </a:solidFill>
              <a:latin typeface="楷体_GB2312"/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41681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260648"/>
            <a:ext cx="7010400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Cache</a:t>
            </a:r>
            <a:r>
              <a:rPr lang="zh-CN" altLang="en-US" sz="2400" dirty="0"/>
              <a:t>与主存之间的映射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836714"/>
            <a:ext cx="11244089" cy="52157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/>
              <a:t>什么是</a:t>
            </a:r>
            <a:r>
              <a:rPr lang="en-US" altLang="zh-CN" sz="2000" dirty="0"/>
              <a:t>Cache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映射</a:t>
            </a:r>
            <a:endParaRPr lang="zh-CN" altLang="en-US" sz="20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1800" dirty="0" smtClean="0"/>
              <a:t>把</a:t>
            </a:r>
            <a:r>
              <a:rPr lang="zh-CN" altLang="en-US" sz="1800" dirty="0"/>
              <a:t>访问的局部主存</a:t>
            </a:r>
            <a:r>
              <a:rPr lang="zh-CN" altLang="en-US" sz="1800" dirty="0" smtClean="0"/>
              <a:t>区域取</a:t>
            </a:r>
            <a:r>
              <a:rPr lang="zh-CN" altLang="en-US" sz="1800" dirty="0"/>
              <a:t>到</a:t>
            </a:r>
            <a:r>
              <a:rPr lang="en-US" altLang="zh-CN" sz="1800" dirty="0"/>
              <a:t>Cache</a:t>
            </a:r>
            <a:r>
              <a:rPr lang="zh-CN" altLang="en-US" sz="1800" dirty="0"/>
              <a:t>中时，该放到</a:t>
            </a:r>
            <a:r>
              <a:rPr lang="en-US" altLang="zh-CN" sz="1800" dirty="0"/>
              <a:t>Cache</a:t>
            </a:r>
            <a:r>
              <a:rPr lang="zh-CN" altLang="en-US" sz="1800" dirty="0"/>
              <a:t>的何处？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1800" dirty="0" smtClean="0"/>
              <a:t> Cache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块</a:t>
            </a:r>
            <a:r>
              <a:rPr lang="zh-CN" altLang="en-US" sz="1800" dirty="0" smtClean="0"/>
              <a:t>比</a:t>
            </a:r>
            <a:r>
              <a:rPr lang="zh-CN" altLang="en-US" sz="1800" dirty="0"/>
              <a:t>主存块少，多个主存块映射到一个</a:t>
            </a:r>
            <a:r>
              <a:rPr lang="en-US" altLang="zh-CN" sz="1800" dirty="0" smtClean="0"/>
              <a:t>Cache</a:t>
            </a:r>
            <a:r>
              <a:rPr lang="zh-CN" altLang="en-US" sz="1800" dirty="0"/>
              <a:t>块</a:t>
            </a:r>
            <a:r>
              <a:rPr lang="zh-CN" altLang="en-US" sz="1800" dirty="0" smtClean="0"/>
              <a:t>中</a:t>
            </a:r>
            <a:endParaRPr lang="en-US" altLang="zh-CN" sz="18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/>
              <a:t>如何进行</a:t>
            </a:r>
            <a:r>
              <a:rPr lang="zh-CN" altLang="en-US" sz="2000" dirty="0" smtClean="0"/>
              <a:t>映射</a:t>
            </a:r>
            <a:endParaRPr lang="zh-CN" altLang="en-US" sz="20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1800" dirty="0" smtClean="0"/>
              <a:t>把</a:t>
            </a:r>
            <a:r>
              <a:rPr lang="zh-CN" altLang="en-US" sz="1800" dirty="0"/>
              <a:t>主存划分成大小相等的主存块（</a:t>
            </a:r>
            <a:r>
              <a:rPr lang="en-US" altLang="zh-CN" sz="1800" dirty="0"/>
              <a:t>Block</a:t>
            </a:r>
            <a:r>
              <a:rPr lang="zh-CN" altLang="en-US" sz="1800" dirty="0"/>
              <a:t>）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1800" dirty="0" smtClean="0"/>
              <a:t>Cache</a:t>
            </a:r>
            <a:r>
              <a:rPr lang="zh-CN" altLang="en-US" sz="1800" dirty="0"/>
              <a:t>中存放一个主存块的对应单位称为槽（</a:t>
            </a:r>
            <a:r>
              <a:rPr lang="en-US" altLang="zh-CN" sz="1800" dirty="0"/>
              <a:t>Slot</a:t>
            </a:r>
            <a:r>
              <a:rPr lang="zh-CN" altLang="en-US" sz="1800" dirty="0"/>
              <a:t>）或行（</a:t>
            </a:r>
            <a:r>
              <a:rPr lang="en-US" altLang="zh-CN" sz="1800" dirty="0"/>
              <a:t>line</a:t>
            </a:r>
            <a:r>
              <a:rPr lang="zh-CN" altLang="en-US" sz="1800" dirty="0"/>
              <a:t>）或项（</a:t>
            </a:r>
            <a:r>
              <a:rPr lang="en-US" altLang="zh-CN" sz="1800" dirty="0"/>
              <a:t>Entry</a:t>
            </a:r>
            <a:r>
              <a:rPr lang="zh-CN" altLang="en-US" sz="1800" dirty="0" smtClean="0"/>
              <a:t>）或</a:t>
            </a:r>
            <a:r>
              <a:rPr lang="zh-CN" altLang="en-US" sz="1800" dirty="0"/>
              <a:t>块（</a:t>
            </a:r>
            <a:r>
              <a:rPr lang="en-US" altLang="zh-CN" sz="1800" dirty="0"/>
              <a:t>Block</a:t>
            </a:r>
            <a:r>
              <a:rPr lang="zh-CN" altLang="en-US" sz="1800" dirty="0"/>
              <a:t>）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1800" dirty="0" smtClean="0"/>
              <a:t> </a:t>
            </a:r>
            <a:r>
              <a:rPr lang="zh-CN" altLang="en-US" sz="1800" dirty="0"/>
              <a:t>将主存</a:t>
            </a:r>
            <a:r>
              <a:rPr lang="zh-CN" altLang="en-US" sz="1800" dirty="0" smtClean="0"/>
              <a:t>块（有</a:t>
            </a:r>
            <a:r>
              <a:rPr lang="en-US" altLang="zh-CN" sz="1800" dirty="0" smtClean="0"/>
              <a:t>m</a:t>
            </a:r>
            <a:r>
              <a:rPr lang="zh-CN" altLang="en-US" sz="1800" dirty="0" smtClean="0"/>
              <a:t>个</a:t>
            </a:r>
            <a:r>
              <a:rPr lang="en-US" altLang="zh-CN" sz="1800" dirty="0" smtClean="0"/>
              <a:t>block</a:t>
            </a:r>
            <a:r>
              <a:rPr lang="zh-CN" altLang="en-US" sz="1800" dirty="0" smtClean="0"/>
              <a:t>）和</a:t>
            </a:r>
            <a:r>
              <a:rPr lang="en-US" altLang="zh-CN" sz="1800" dirty="0" smtClean="0"/>
              <a:t>Cache</a:t>
            </a:r>
            <a:r>
              <a:rPr lang="zh-CN" altLang="en-US" sz="1800" dirty="0" smtClean="0"/>
              <a:t>块按照</a:t>
            </a:r>
            <a:r>
              <a:rPr lang="zh-CN" altLang="en-US" sz="1800" dirty="0"/>
              <a:t>以下三种方式进行</a:t>
            </a:r>
            <a:r>
              <a:rPr lang="zh-CN" altLang="en-US" sz="1800" dirty="0" smtClean="0"/>
              <a:t>映射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假定</a:t>
            </a:r>
            <a:r>
              <a:rPr lang="en-US" altLang="zh-CN" sz="1800" dirty="0" smtClean="0"/>
              <a:t>Cache</a:t>
            </a:r>
            <a:r>
              <a:rPr lang="zh-CN" altLang="en-US" sz="1800" dirty="0" smtClean="0"/>
              <a:t>有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个</a:t>
            </a:r>
            <a:r>
              <a:rPr lang="en-US" altLang="zh-CN" sz="1800" dirty="0" smtClean="0"/>
              <a:t>block)</a:t>
            </a:r>
            <a:endParaRPr lang="zh-CN" altLang="en-US" sz="1800" dirty="0"/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zh-CN" altLang="en-US" b="0" dirty="0"/>
              <a:t>全相</a:t>
            </a:r>
            <a:r>
              <a:rPr lang="zh-CN" altLang="en-US" b="0" dirty="0" smtClean="0"/>
              <a:t>联（</a:t>
            </a:r>
            <a:r>
              <a:rPr lang="en-US" altLang="zh-CN" b="0" dirty="0" smtClean="0"/>
              <a:t>Full Associate</a:t>
            </a:r>
            <a:r>
              <a:rPr lang="zh-CN" altLang="en-US" b="0" dirty="0" smtClean="0"/>
              <a:t>）：</a:t>
            </a:r>
            <a:r>
              <a:rPr lang="zh-CN" altLang="en-US" b="0" dirty="0"/>
              <a:t>每个主存块映射到</a:t>
            </a:r>
            <a:r>
              <a:rPr lang="en-US" altLang="zh-CN" b="0" dirty="0"/>
              <a:t>Cache</a:t>
            </a:r>
            <a:r>
              <a:rPr lang="zh-CN" altLang="en-US" b="0" dirty="0"/>
              <a:t>的</a:t>
            </a:r>
            <a:r>
              <a:rPr lang="zh-CN" altLang="en-US" b="0" dirty="0" smtClean="0"/>
              <a:t>任意块中</a:t>
            </a:r>
            <a:endParaRPr lang="en-US" altLang="zh-CN" b="0" dirty="0" smtClean="0"/>
          </a:p>
          <a:p>
            <a:pPr marL="858837" lvl="2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b="0" dirty="0" smtClean="0"/>
              <a:t>    </a:t>
            </a:r>
            <a:r>
              <a:rPr lang="zh-CN" altLang="en-US" b="0" dirty="0" smtClean="0"/>
              <a:t>多对多映射 </a:t>
            </a:r>
            <a:r>
              <a:rPr lang="en-US" altLang="zh-CN" b="0" dirty="0" smtClean="0"/>
              <a:t>m&lt;-&gt;n</a:t>
            </a:r>
            <a:endParaRPr lang="zh-CN" altLang="en-US" b="0" dirty="0"/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zh-CN" altLang="en-US" b="0" dirty="0"/>
              <a:t>组相</a:t>
            </a:r>
            <a:r>
              <a:rPr lang="zh-CN" altLang="en-US" b="0" dirty="0" smtClean="0"/>
              <a:t>联（</a:t>
            </a:r>
            <a:r>
              <a:rPr lang="en-US" altLang="zh-CN" b="0" dirty="0" smtClean="0"/>
              <a:t>Set Associate</a:t>
            </a:r>
            <a:r>
              <a:rPr lang="zh-CN" altLang="en-US" b="0" dirty="0" smtClean="0"/>
              <a:t>）：</a:t>
            </a:r>
            <a:r>
              <a:rPr lang="zh-CN" altLang="en-US" b="0" dirty="0"/>
              <a:t>每个主存块映射到</a:t>
            </a:r>
            <a:r>
              <a:rPr lang="en-US" altLang="zh-CN" b="0" dirty="0"/>
              <a:t>Cache</a:t>
            </a:r>
            <a:r>
              <a:rPr lang="zh-CN" altLang="en-US" b="0" dirty="0"/>
              <a:t>的固定组中的</a:t>
            </a:r>
            <a:r>
              <a:rPr lang="zh-CN" altLang="en-US" b="0" dirty="0" smtClean="0"/>
              <a:t>任意块中</a:t>
            </a:r>
            <a:r>
              <a:rPr lang="en-US" altLang="zh-CN" b="0" dirty="0" smtClean="0"/>
              <a:t>: </a:t>
            </a:r>
            <a:r>
              <a:rPr lang="zh-CN" altLang="en-US" b="0" dirty="0" smtClean="0"/>
              <a:t>主存中的块和</a:t>
            </a:r>
            <a:r>
              <a:rPr lang="en-US" altLang="zh-CN" b="0" dirty="0" smtClean="0"/>
              <a:t>cache</a:t>
            </a:r>
            <a:r>
              <a:rPr lang="zh-CN" altLang="en-US" b="0" dirty="0" smtClean="0"/>
              <a:t>中的块分成</a:t>
            </a:r>
            <a:r>
              <a:rPr lang="en-US" altLang="zh-CN" b="0" dirty="0" smtClean="0"/>
              <a:t>k</a:t>
            </a:r>
            <a:r>
              <a:rPr lang="zh-CN" altLang="en-US" b="0" dirty="0" smtClean="0"/>
              <a:t>组，对应组中的块多对多映射</a:t>
            </a:r>
            <a:endParaRPr lang="zh-CN" altLang="en-US" b="0" dirty="0"/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zh-CN" altLang="en-US" b="0" dirty="0" smtClean="0"/>
              <a:t>直接</a:t>
            </a:r>
            <a:r>
              <a:rPr lang="zh-CN" altLang="en-US" b="0" dirty="0"/>
              <a:t>（</a:t>
            </a:r>
            <a:r>
              <a:rPr lang="en-US" altLang="zh-CN" b="0" dirty="0" smtClean="0"/>
              <a:t>Direct</a:t>
            </a:r>
            <a:r>
              <a:rPr lang="zh-CN" altLang="en-US" b="0" dirty="0" smtClean="0"/>
              <a:t>）：</a:t>
            </a:r>
            <a:r>
              <a:rPr lang="zh-CN" altLang="en-US" b="0" dirty="0"/>
              <a:t>每个主存块映射到</a:t>
            </a:r>
            <a:r>
              <a:rPr lang="en-US" altLang="zh-CN" b="0" dirty="0"/>
              <a:t>Cache</a:t>
            </a:r>
            <a:r>
              <a:rPr lang="zh-CN" altLang="en-US" b="0" dirty="0"/>
              <a:t>的</a:t>
            </a:r>
            <a:r>
              <a:rPr lang="zh-CN" altLang="en-US" b="0" dirty="0" smtClean="0"/>
              <a:t>固定块中</a:t>
            </a:r>
            <a:r>
              <a:rPr lang="zh-CN" altLang="en-US" b="0" dirty="0"/>
              <a:t>：主存中的块和</a:t>
            </a:r>
            <a:r>
              <a:rPr lang="en-US" altLang="zh-CN" b="0" dirty="0"/>
              <a:t>cache</a:t>
            </a:r>
            <a:r>
              <a:rPr lang="zh-CN" altLang="en-US" b="0" dirty="0"/>
              <a:t>中的块</a:t>
            </a:r>
            <a:r>
              <a:rPr lang="zh-CN" altLang="en-US" b="0" dirty="0" smtClean="0"/>
              <a:t>分成</a:t>
            </a:r>
            <a:r>
              <a:rPr lang="en-US" altLang="zh-CN" b="0" dirty="0" smtClean="0"/>
              <a:t>n</a:t>
            </a:r>
            <a:r>
              <a:rPr lang="zh-CN" altLang="en-US" b="0" dirty="0" smtClean="0"/>
              <a:t>组</a:t>
            </a:r>
            <a:r>
              <a:rPr lang="zh-CN" altLang="en-US" b="0" dirty="0"/>
              <a:t>， 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对多映射</a:t>
            </a:r>
            <a:endParaRPr lang="zh-CN" altLang="en-US" b="0" dirty="0"/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1127446" y="4005858"/>
            <a:ext cx="0" cy="136815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96451" y="3861048"/>
            <a:ext cx="830997" cy="18722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组渐变小，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组数变大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1--&gt;n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14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1" y="260648"/>
            <a:ext cx="10763251" cy="37260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.</a:t>
            </a:r>
            <a:r>
              <a:rPr lang="en-US" altLang="zh-CN" sz="24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  <a:r>
              <a:rPr lang="zh-CN" altLang="en-US" sz="2400" dirty="0"/>
              <a:t>与主存之间的映射</a:t>
            </a:r>
            <a:r>
              <a:rPr lang="en-US" altLang="zh-CN" sz="2400" dirty="0"/>
              <a:t>—</a:t>
            </a:r>
            <a:r>
              <a:rPr lang="zh-CN" altLang="en-US" sz="2400" dirty="0"/>
              <a:t>全相联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836712"/>
            <a:ext cx="10972800" cy="156716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全相联（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Full Associative）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主存分为若干</a:t>
            </a:r>
            <a:r>
              <a:rPr lang="en-US" altLang="zh-CN" sz="2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Block，Cache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按同样大小分成若干</a:t>
            </a:r>
            <a:r>
              <a:rPr lang="en-US" altLang="zh-CN" sz="2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Block，Cache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中的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Block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数目显然比主存的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Block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数少得多。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主存中的某一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Block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可以映射到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中的任意一</a:t>
            </a:r>
            <a:r>
              <a:rPr lang="en-US" altLang="zh-CN" sz="2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Blcok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84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035262"/>
              </p:ext>
            </p:extLst>
          </p:nvPr>
        </p:nvGraphicFramePr>
        <p:xfrm>
          <a:off x="3071664" y="2574996"/>
          <a:ext cx="5914485" cy="4166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Visio" r:id="rId3" imgW="2945226" imgH="3233102" progId="Visio.Drawing.11">
                  <p:embed/>
                </p:oleObj>
              </mc:Choice>
              <mc:Fallback>
                <p:oleObj name="Visio" r:id="rId3" imgW="2945226" imgH="32331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64" y="2574996"/>
                        <a:ext cx="5914485" cy="4166372"/>
                      </a:xfrm>
                      <a:prstGeom prst="rect">
                        <a:avLst/>
                      </a:prstGeom>
                      <a:solidFill>
                        <a:srgbClr val="FFFF49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12424" y="1826240"/>
            <a:ext cx="201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多对多映射：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N&lt;-- --&gt;M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53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新硬件基础模板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S152-SP98">
      <a:majorFont>
        <a:latin typeface="楷体_GB2312"/>
        <a:ea typeface="楷体_GB2312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60000"/>
            <a:lumOff val="40000"/>
          </a:schemeClr>
        </a:solidFill>
        <a:ln w="12700" cap="flat" cmpd="sng" algn="ctr">
          <a:solidFill>
            <a:srgbClr val="00B05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itchFamily="34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0" tIns="0" rIns="0" bIns="0">
        <a:spAutoFit/>
      </a:bodyPr>
      <a:lstStyle>
        <a:defPPr eaLnBrk="1" hangingPunct="1">
          <a:lnSpc>
            <a:spcPct val="95000"/>
          </a:lnSpc>
          <a:buNone/>
          <a:defRPr sz="1800" b="1" dirty="0">
            <a:ea typeface="宋体" panose="02010600030101010101" pitchFamily="2" charset="-122"/>
          </a:defRPr>
        </a:defPPr>
      </a:lstStyle>
    </a:txDef>
  </a:objectDefaults>
  <a:extraClrSchemeLst>
    <a:extraClrScheme>
      <a:clrScheme name="CS152-SP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2-SP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新硬件基础模板</Template>
  <TotalTime>18136</TotalTime>
  <Pages>47</Pages>
  <Words>4472</Words>
  <Application>Microsoft Office PowerPoint</Application>
  <PresentationFormat>自定义</PresentationFormat>
  <Paragraphs>396</Paragraphs>
  <Slides>45</Slides>
  <Notes>22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7" baseType="lpstr">
      <vt:lpstr>新硬件基础模板</vt:lpstr>
      <vt:lpstr>Visio</vt:lpstr>
      <vt:lpstr>1.2 高速缓冲存储器(Cache)的原理</vt:lpstr>
      <vt:lpstr>1.2 高速缓冲存储器(Cache)的原理</vt:lpstr>
      <vt:lpstr>1.2 高速缓冲存储器(Cache)的原理</vt:lpstr>
      <vt:lpstr>1.2 高速缓冲存储器(Cache)的原理</vt:lpstr>
      <vt:lpstr>1.2 高速缓冲存储器(Cache)的原理</vt:lpstr>
      <vt:lpstr>1.2 高速缓冲存储器(Cache)的原理</vt:lpstr>
      <vt:lpstr>PowerPoint 演示文稿</vt:lpstr>
      <vt:lpstr>Cache与主存之间的映射</vt:lpstr>
      <vt:lpstr>2.1 Cache与主存之间的映射—全相联</vt:lpstr>
      <vt:lpstr>2.1 Cache与主存之间的映射—全相联</vt:lpstr>
      <vt:lpstr>2.1 Cache与主存之间的映射—全相联</vt:lpstr>
      <vt:lpstr>2.1 Cache与主存之间的映射—全相联</vt:lpstr>
      <vt:lpstr>2.1 Cache与主存之间的映射—全相联</vt:lpstr>
      <vt:lpstr>2.2 Cache与主存之间的映射—直接映射</vt:lpstr>
      <vt:lpstr>2.2 Cache与主存之间的映射—直接映射</vt:lpstr>
      <vt:lpstr>2.2 Cache与主存之间的映射—直接相联</vt:lpstr>
      <vt:lpstr>2.2 Cache与主存之间的映射—直接相联</vt:lpstr>
      <vt:lpstr>2.2 Cache与主存之间的映射—直接映射</vt:lpstr>
      <vt:lpstr>2.2 Cache与主存之间的映射—直接映射</vt:lpstr>
      <vt:lpstr>2.2 Cache与主存之间的映射—直接映射</vt:lpstr>
      <vt:lpstr>2.3 Cache与主存之间的映射—组相联</vt:lpstr>
      <vt:lpstr>2.3 Cache与主存之间的映射—组相联</vt:lpstr>
      <vt:lpstr>2.3 Cache与主存之间的映射—组相联</vt:lpstr>
      <vt:lpstr>2.3 Cache与主存之间的映射—组相联</vt:lpstr>
      <vt:lpstr>2.3 Cache与主存之间的映射—组相联</vt:lpstr>
      <vt:lpstr>2.3 Cache与主存之间的映射—组相联</vt:lpstr>
      <vt:lpstr>2.3 Cache与主存之间的映射—组相联</vt:lpstr>
      <vt:lpstr>2.3 Cache与主存之间的映射—组相联</vt:lpstr>
      <vt:lpstr>2.3 Cache与主存之间的映射—组相联</vt:lpstr>
      <vt:lpstr>PowerPoint 演示文稿</vt:lpstr>
      <vt:lpstr>Cache的缺失处理</vt:lpstr>
      <vt:lpstr>Cache的缺失处理（自学）</vt:lpstr>
      <vt:lpstr>Cache的缺失处理</vt:lpstr>
      <vt:lpstr>Cache的缺失处理</vt:lpstr>
      <vt:lpstr>Cache的缺失处理</vt:lpstr>
      <vt:lpstr>Cache块的替换</vt:lpstr>
      <vt:lpstr>Cache的替换策略</vt:lpstr>
      <vt:lpstr>Cache的替换策略</vt:lpstr>
      <vt:lpstr>Cache举例</vt:lpstr>
      <vt:lpstr>Cache举例</vt:lpstr>
      <vt:lpstr>PowerPoint 演示文稿</vt:lpstr>
      <vt:lpstr>Cache的容量</vt:lpstr>
      <vt:lpstr>写策略（Cache一致性问题）</vt:lpstr>
      <vt:lpstr>写策略（Cache一致性问题）</vt:lpstr>
      <vt:lpstr>Cache与主存的数据一致性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计算机硬件基础 （2020级）</dc:title>
  <dc:creator>Administrator</dc:creator>
  <dc:description>lecture 1</dc:description>
  <cp:lastModifiedBy>zhmx</cp:lastModifiedBy>
  <cp:revision>403</cp:revision>
  <cp:lastPrinted>2021-12-10T05:34:34Z</cp:lastPrinted>
  <dcterms:created xsi:type="dcterms:W3CDTF">2021-07-22T03:01:42Z</dcterms:created>
  <dcterms:modified xsi:type="dcterms:W3CDTF">2021-12-10T05:43:51Z</dcterms:modified>
</cp:coreProperties>
</file>