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4" r:id="rId9"/>
    <p:sldId id="263" r:id="rId10"/>
    <p:sldId id="280" r:id="rId11"/>
    <p:sldId id="267" r:id="rId13"/>
    <p:sldId id="268" r:id="rId14"/>
    <p:sldId id="271" r:id="rId15"/>
    <p:sldId id="281" r:id="rId16"/>
    <p:sldId id="273" r:id="rId17"/>
    <p:sldId id="275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obbie" initials="L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947F"/>
    <a:srgbClr val="7CB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2274" y="92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76200" cap="rnd">
              <a:solidFill>
                <a:srgbClr val="56947F"/>
              </a:solidFill>
              <a:round/>
            </a:ln>
            <a:effectLst>
              <a:outerShdw blurRad="127000" dist="127000" dir="5400000" algn="t" rotWithShape="0">
                <a:schemeClr val="tx1">
                  <a:alpha val="20000"/>
                </a:scheme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76200" cap="rnd">
                <a:solidFill>
                  <a:srgbClr val="56947F"/>
                </a:solidFill>
                <a:round/>
              </a:ln>
              <a:effectLst>
                <a:outerShdw blurRad="127000" dist="127000" dir="5400000" algn="t" rotWithShape="0">
                  <a:schemeClr val="tx1">
                    <a:alpha val="20000"/>
                  </a:schemeClr>
                </a:outerShdw>
              </a:effectLst>
            </c:spPr>
          </c:dPt>
          <c:dPt>
            <c:idx val="2"/>
            <c:marker>
              <c:symbol val="none"/>
            </c:marker>
            <c:bubble3D val="0"/>
            <c:spPr>
              <a:ln w="76200" cap="rnd">
                <a:solidFill>
                  <a:srgbClr val="56947F"/>
                </a:solidFill>
                <a:round/>
              </a:ln>
              <a:effectLst>
                <a:outerShdw blurRad="127000" dist="127000" dir="5400000" algn="t" rotWithShape="0">
                  <a:schemeClr val="tx1">
                    <a:alpha val="20000"/>
                  </a:schemeClr>
                </a:outerShdw>
              </a:effectLst>
            </c:spPr>
          </c:dPt>
          <c:dPt>
            <c:idx val="3"/>
            <c:marker>
              <c:symbol val="none"/>
            </c:marker>
            <c:bubble3D val="0"/>
            <c:spPr>
              <a:ln w="76200" cap="rnd">
                <a:solidFill>
                  <a:srgbClr val="56947F"/>
                </a:solidFill>
                <a:round/>
              </a:ln>
              <a:effectLst>
                <a:outerShdw blurRad="127000" dist="127000" dir="5400000" algn="t" rotWithShape="0">
                  <a:schemeClr val="tx1">
                    <a:alpha val="20000"/>
                  </a:schemeClr>
                </a:outerShdw>
              </a:effectLst>
            </c:spPr>
          </c:dPt>
          <c:dPt>
            <c:idx val="4"/>
            <c:marker>
              <c:symbol val="none"/>
            </c:marker>
            <c:bubble3D val="0"/>
            <c:spPr>
              <a:ln w="76200" cap="rnd">
                <a:solidFill>
                  <a:srgbClr val="56947F"/>
                </a:solidFill>
                <a:round/>
              </a:ln>
              <a:effectLst>
                <a:outerShdw blurRad="127000" dist="127000" dir="5400000" algn="t" rotWithShape="0">
                  <a:schemeClr val="tx1">
                    <a:alpha val="20000"/>
                  </a:schemeClr>
                </a:outerShdw>
              </a:effectLst>
            </c:spPr>
          </c:dPt>
          <c:dPt>
            <c:idx val="5"/>
            <c:marker>
              <c:symbol val="none"/>
            </c:marker>
            <c:bubble3D val="0"/>
            <c:spPr>
              <a:ln w="76200" cap="rnd">
                <a:solidFill>
                  <a:srgbClr val="56947F"/>
                </a:solidFill>
                <a:round/>
              </a:ln>
              <a:effectLst>
                <a:outerShdw blurRad="127000" dist="127000" dir="5400000" algn="t" rotWithShape="0">
                  <a:schemeClr val="tx1">
                    <a:alpha val="20000"/>
                  </a:schemeClr>
                </a:outerShdw>
              </a:effectLst>
            </c:spPr>
          </c:dPt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</c:v>
                </c:pt>
                <c:pt idx="1">
                  <c:v>926</c:v>
                </c:pt>
                <c:pt idx="2">
                  <c:v>2805</c:v>
                </c:pt>
                <c:pt idx="3">
                  <c:v>1290</c:v>
                </c:pt>
                <c:pt idx="4">
                  <c:v>1690</c:v>
                </c:pt>
                <c:pt idx="5">
                  <c:v>3590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rgbClr val="56947F"/>
              </a:solidFill>
              <a:round/>
            </a:ln>
            <a:effectLst/>
          </c:spPr>
        </c:dropLines>
        <c:marker val="0"/>
        <c:smooth val="1"/>
        <c:axId val="737823008"/>
        <c:axId val="737823400"/>
      </c:lineChart>
      <c:catAx>
        <c:axId val="73782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1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37823400"/>
        <c:crosses val="autoZero"/>
        <c:auto val="1"/>
        <c:lblAlgn val="ctr"/>
        <c:lblOffset val="100"/>
        <c:noMultiLvlLbl val="0"/>
      </c:catAx>
      <c:valAx>
        <c:axId val="737823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3782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5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838200" y="671675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D93A-6BED-4F0A-BA9A-DB91F02C0C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708-1B51-4A81-9D26-2EBA623D6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9342103" y="-1127216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1057" y="2143288"/>
            <a:ext cx="774988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ym typeface="+mn-ea"/>
              </a:rPr>
              <a:t>分析模型过程</a:t>
            </a:r>
            <a:endParaRPr lang="zh-CN" altLang="en-US" sz="7200" dirty="0">
              <a:solidFill>
                <a:schemeClr val="accent1"/>
              </a:solidFill>
            </a:endParaRPr>
          </a:p>
          <a:p>
            <a:pPr algn="dist"/>
            <a:endParaRPr lang="zh-CN" altLang="en-US" sz="7200" dirty="0">
              <a:solidFill>
                <a:srgbClr val="447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9533" y="4264766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9776" y="5299878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汇报人：</a:t>
            </a:r>
            <a:r>
              <a:rPr lang="zh-CN" sz="1400" dirty="0">
                <a:cs typeface="+mn-ea"/>
                <a:sym typeface="+mn-lt"/>
              </a:rPr>
              <a:t>三组</a:t>
            </a:r>
            <a:endParaRPr lang="zh-CN" sz="1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2024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时间：</a:t>
            </a:r>
            <a:r>
              <a:rPr lang="en-US" altLang="zh-CN" sz="1400" dirty="0">
                <a:cs typeface="+mn-ea"/>
                <a:sym typeface="+mn-lt"/>
              </a:rPr>
              <a:t>2022</a:t>
            </a:r>
            <a:r>
              <a:rPr lang="zh-CN" altLang="en-US" sz="1400" dirty="0">
                <a:cs typeface="+mn-ea"/>
                <a:sym typeface="+mn-lt"/>
              </a:rPr>
              <a:t>年</a:t>
            </a:r>
            <a:r>
              <a:rPr lang="en-US" altLang="zh-CN" sz="1400" dirty="0">
                <a:cs typeface="+mn-ea"/>
                <a:sym typeface="+mn-lt"/>
              </a:rPr>
              <a:t>10</a:t>
            </a:r>
            <a:r>
              <a:rPr lang="zh-CN" altLang="en-US" sz="1400" dirty="0">
                <a:cs typeface="+mn-ea"/>
                <a:sym typeface="+mn-lt"/>
              </a:rPr>
              <a:t>月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14" name="文本框 1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4595" y="1619508"/>
            <a:ext cx="6082811" cy="368300"/>
            <a:chOff x="3109533" y="1575949"/>
            <a:chExt cx="6082811" cy="3683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109533" y="1760615"/>
              <a:ext cx="6082811" cy="0"/>
              <a:chOff x="3239628" y="1484784"/>
              <a:chExt cx="608281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9628" y="1484784"/>
                <a:ext cx="1848260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364302" y="1484784"/>
                <a:ext cx="1958137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087887" y="1575949"/>
              <a:ext cx="2016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成果展示</a:t>
              </a:r>
              <a:endParaRPr lang="zh-CN" altLang="en-US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19336" y="5299766"/>
            <a:ext cx="2628709" cy="2628709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037" y="339227"/>
            <a:ext cx="677299" cy="418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分析核心业务用例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99780" y="1196975"/>
            <a:ext cx="3459480" cy="4114431"/>
            <a:chOff x="1272847" y="2184379"/>
            <a:chExt cx="3887270" cy="4332748"/>
          </a:xfrm>
        </p:grpSpPr>
        <p:sp>
          <p:nvSpPr>
            <p:cNvPr id="12" name="文本框 11"/>
            <p:cNvSpPr txBox="1"/>
            <p:nvPr/>
          </p:nvSpPr>
          <p:spPr>
            <a:xfrm>
              <a:off x="1272847" y="2184379"/>
              <a:ext cx="2688552" cy="4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检索文献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59057" y="2791165"/>
              <a:ext cx="3401060" cy="372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检索文献用例包含四个参与者：访客、普通用户、入驻用户和管理员，这四个参与者与用例的交互并无区别，这里采用普通用户一个参与者来确定边界和控制对象。</a:t>
              </a: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4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普通用户在检索界面进行文献检索，命名检索文献用例的边界对象为文献检索页面。考虑控制检索文献这个用例的协调器，其控制对象命名为文献检索控制类。该控制类负责对普通用户输入的关键字进行识别，并与文献实体交互，返回检索出的文献列表。</a:t>
              </a:r>
              <a:endPara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1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5" y="1125220"/>
            <a:ext cx="7331075" cy="473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8021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04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组织业务对象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完整类图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908685"/>
            <a:ext cx="10862945" cy="625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94911" y="2233228"/>
            <a:ext cx="1741573" cy="1734217"/>
            <a:chOff x="5228891" y="2151313"/>
            <a:chExt cx="1741573" cy="1734217"/>
          </a:xfrm>
        </p:grpSpPr>
        <p:grpSp>
          <p:nvGrpSpPr>
            <p:cNvPr id="17" name="组合 16"/>
            <p:cNvGrpSpPr/>
            <p:nvPr/>
          </p:nvGrpSpPr>
          <p:grpSpPr>
            <a:xfrm>
              <a:off x="5228891" y="2151313"/>
              <a:ext cx="1734217" cy="1734217"/>
              <a:chOff x="5228891" y="2392613"/>
              <a:chExt cx="1734217" cy="17342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228891" y="2392613"/>
                <a:ext cx="1734217" cy="17342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41300" sx="102000" sy="102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457155" y="2620877"/>
                <a:ext cx="1277687" cy="1277687"/>
              </a:xfrm>
              <a:prstGeom prst="ellipse">
                <a:avLst/>
              </a:prstGeom>
              <a:solidFill>
                <a:srgbClr val="569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33488" y="2868137"/>
                <a:ext cx="1047181" cy="911574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6379914" y="3294978"/>
              <a:ext cx="590550" cy="590550"/>
              <a:chOff x="2802879" y="3536278"/>
              <a:chExt cx="590550" cy="59055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02879" y="3536278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885002" y="3618401"/>
                <a:ext cx="426304" cy="4263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828397" y="3643364"/>
                <a:ext cx="539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464527" y="2232593"/>
            <a:ext cx="1738042" cy="1734217"/>
            <a:chOff x="8809457" y="2151313"/>
            <a:chExt cx="1738042" cy="1734217"/>
          </a:xfrm>
        </p:grpSpPr>
        <p:grpSp>
          <p:nvGrpSpPr>
            <p:cNvPr id="26" name="组合 25"/>
            <p:cNvGrpSpPr/>
            <p:nvPr/>
          </p:nvGrpSpPr>
          <p:grpSpPr>
            <a:xfrm>
              <a:off x="8809457" y="2151313"/>
              <a:ext cx="1734217" cy="1734217"/>
              <a:chOff x="8809457" y="2392613"/>
              <a:chExt cx="1734217" cy="17342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809457" y="2392613"/>
                <a:ext cx="1734217" cy="17342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41300" sx="102000" sy="102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037722" y="2620878"/>
                <a:ext cx="1277687" cy="1277687"/>
              </a:xfrm>
              <a:prstGeom prst="ellipse">
                <a:avLst/>
              </a:prstGeom>
              <a:solidFill>
                <a:srgbClr val="569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195631" y="2756733"/>
                <a:ext cx="961868" cy="837309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9956949" y="3294978"/>
              <a:ext cx="590550" cy="590550"/>
              <a:chOff x="2802879" y="3536278"/>
              <a:chExt cx="590550" cy="5905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802879" y="3536278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885002" y="3618401"/>
                <a:ext cx="426304" cy="4263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828397" y="3643364"/>
                <a:ext cx="539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274370" y="4288683"/>
            <a:ext cx="2371489" cy="1383685"/>
            <a:chOff x="1284233" y="4377092"/>
            <a:chExt cx="2371489" cy="1383685"/>
          </a:xfrm>
        </p:grpSpPr>
        <p:sp>
          <p:nvSpPr>
            <p:cNvPr id="38" name="文本框 37"/>
            <p:cNvSpPr txBox="1"/>
            <p:nvPr/>
          </p:nvSpPr>
          <p:spPr>
            <a:xfrm>
              <a:off x="1710207" y="4377092"/>
              <a:ext cx="151954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已完成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84233" y="4838757"/>
              <a:ext cx="2371489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ym typeface="+mn-ea"/>
                </a:rPr>
                <a:t>分析模型总文档</a:t>
              </a:r>
              <a:endParaRPr lang="en-US" altLang="zh-CN" sz="12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ym typeface="+mn-ea"/>
                </a:rPr>
                <a:t>过程展示</a:t>
              </a:r>
              <a:r>
                <a:rPr lang="en-US" altLang="zh-CN" sz="1200" dirty="0">
                  <a:sym typeface="+mn-ea"/>
                </a:rPr>
                <a:t>PPT</a:t>
              </a:r>
              <a:endParaRPr lang="en-US" altLang="zh-CN" sz="12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ym typeface="+mn-ea"/>
                </a:rPr>
                <a:t>类图以及若干顺序图</a:t>
              </a:r>
              <a:endParaRPr lang="zh-CN" altLang="en-US" sz="1200" spc="300"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76375" y="4288683"/>
            <a:ext cx="2371489" cy="1245255"/>
            <a:chOff x="1314078" y="4377092"/>
            <a:chExt cx="2371489" cy="1245255"/>
          </a:xfrm>
        </p:grpSpPr>
        <p:sp>
          <p:nvSpPr>
            <p:cNvPr id="41" name="文本框 40"/>
            <p:cNvSpPr txBox="1"/>
            <p:nvPr/>
          </p:nvSpPr>
          <p:spPr>
            <a:xfrm>
              <a:off x="1710206" y="4377092"/>
              <a:ext cx="151954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未来计划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14078" y="4977187"/>
              <a:ext cx="237148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ym typeface="+mn-ea"/>
                </a:rPr>
                <a:t>根据建议修改模型分析文档及</a:t>
              </a:r>
              <a:r>
                <a:rPr lang="en-US" altLang="zh-CN" sz="1200" dirty="0">
                  <a:sym typeface="+mn-ea"/>
                </a:rPr>
                <a:t>UML</a:t>
              </a:r>
              <a:r>
                <a:rPr lang="zh-CN" altLang="en-US" sz="1200" dirty="0">
                  <a:sym typeface="+mn-ea"/>
                </a:rPr>
                <a:t>图</a:t>
              </a:r>
              <a:endParaRPr lang="zh-CN" altLang="en-US" sz="1200" spc="3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9342103" y="-1127216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8688" y="2143288"/>
            <a:ext cx="617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447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谢谢观看</a:t>
            </a:r>
            <a:endParaRPr lang="zh-CN" altLang="en-US" sz="7200" dirty="0">
              <a:solidFill>
                <a:srgbClr val="447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24525" y="3421210"/>
            <a:ext cx="6480720" cy="513945"/>
            <a:chOff x="2826296" y="3710840"/>
            <a:chExt cx="6221976" cy="513945"/>
          </a:xfrm>
        </p:grpSpPr>
        <p:sp>
          <p:nvSpPr>
            <p:cNvPr id="8" name="矩形 7"/>
            <p:cNvSpPr/>
            <p:nvPr/>
          </p:nvSpPr>
          <p:spPr>
            <a:xfrm>
              <a:off x="2826296" y="3710840"/>
              <a:ext cx="6221976" cy="513945"/>
            </a:xfrm>
            <a:prstGeom prst="rect">
              <a:avLst/>
            </a:prstGeom>
            <a:solidFill>
              <a:srgbClr val="7CB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77784" y="3767757"/>
              <a:ext cx="49190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thanks</a:t>
              </a:r>
              <a:endPara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9533" y="4264766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6318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汇报人：</a:t>
            </a:r>
            <a:r>
              <a:rPr lang="zh-CN" sz="1400" dirty="0">
                <a:cs typeface="+mn-ea"/>
                <a:sym typeface="+mn-lt"/>
              </a:rPr>
              <a:t>三组</a:t>
            </a:r>
            <a:endParaRPr lang="zh-CN" sz="1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5482" y="5281463"/>
            <a:ext cx="180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时间：</a:t>
            </a:r>
            <a:r>
              <a:rPr lang="en-US" altLang="zh-CN" sz="1400" dirty="0">
                <a:cs typeface="+mn-ea"/>
                <a:sym typeface="+mn-lt"/>
              </a:rPr>
              <a:t>2022</a:t>
            </a:r>
            <a:r>
              <a:rPr lang="zh-CN" altLang="en-US" sz="1400" dirty="0">
                <a:cs typeface="+mn-ea"/>
                <a:sym typeface="+mn-lt"/>
              </a:rPr>
              <a:t>年</a:t>
            </a:r>
            <a:r>
              <a:rPr lang="en-US" altLang="zh-CN" sz="1400" dirty="0">
                <a:cs typeface="+mn-ea"/>
                <a:sym typeface="+mn-lt"/>
              </a:rPr>
              <a:t>10</a:t>
            </a:r>
            <a:r>
              <a:rPr lang="zh-CN" altLang="en-US" sz="1400" dirty="0">
                <a:cs typeface="+mn-ea"/>
                <a:sym typeface="+mn-lt"/>
              </a:rPr>
              <a:t>月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14" name="文本框 1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4595" y="1619508"/>
            <a:ext cx="6082811" cy="369332"/>
            <a:chOff x="3109533" y="1575949"/>
            <a:chExt cx="6082811" cy="36933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09533" y="1760615"/>
              <a:ext cx="6082811" cy="0"/>
              <a:chOff x="3239628" y="1484784"/>
              <a:chExt cx="608281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3239628" y="1484784"/>
                <a:ext cx="1848260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364302" y="1484784"/>
                <a:ext cx="1958137" cy="0"/>
              </a:xfrm>
              <a:prstGeom prst="line">
                <a:avLst/>
              </a:prstGeom>
              <a:ln w="22225">
                <a:solidFill>
                  <a:srgbClr val="7CB3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5087887" y="157594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第一</a:t>
              </a:r>
              <a:r>
                <a:rPr lang="en-US" altLang="zh-CN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PPT</a:t>
              </a:r>
              <a:endParaRPr lang="zh-CN" altLang="en-US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19336" y="5299766"/>
            <a:ext cx="2628709" cy="2628709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037" y="339227"/>
            <a:ext cx="677299" cy="418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6" b="36346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488516" y="322169"/>
            <a:ext cx="5269310" cy="288032"/>
            <a:chOff x="6455046" y="238596"/>
            <a:chExt cx="5269310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55654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11436324" y="238596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84732" y="1157781"/>
            <a:ext cx="3797300" cy="534810"/>
            <a:chOff x="1338551" y="1737967"/>
            <a:chExt cx="3797300" cy="534810"/>
          </a:xfrm>
        </p:grpSpPr>
        <p:sp>
          <p:nvSpPr>
            <p:cNvPr id="7" name="圆角矩形 3"/>
            <p:cNvSpPr/>
            <p:nvPr/>
          </p:nvSpPr>
          <p:spPr>
            <a:xfrm>
              <a:off x="1763692" y="1737967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38551" y="1846199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TextBox 51"/>
            <p:cNvSpPr txBox="1"/>
            <p:nvPr/>
          </p:nvSpPr>
          <p:spPr>
            <a:xfrm>
              <a:off x="1954501" y="1774797"/>
              <a:ext cx="31813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定义核心业务用例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9967" y="2220595"/>
            <a:ext cx="3552460" cy="866775"/>
            <a:chOff x="1338551" y="2955721"/>
            <a:chExt cx="3552460" cy="866775"/>
          </a:xfrm>
        </p:grpSpPr>
        <p:sp>
          <p:nvSpPr>
            <p:cNvPr id="11" name="椭圆 10"/>
            <p:cNvSpPr/>
            <p:nvPr/>
          </p:nvSpPr>
          <p:spPr>
            <a:xfrm>
              <a:off x="1338551" y="3063786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1763692" y="2955721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3" name="TextBox 51"/>
            <p:cNvSpPr txBox="1"/>
            <p:nvPr/>
          </p:nvSpPr>
          <p:spPr>
            <a:xfrm>
              <a:off x="1979266" y="2992551"/>
              <a:ext cx="265303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uFillTx/>
                  <a:sym typeface="+mn-ea"/>
                </a:rPr>
                <a:t>获取关键业务对象</a:t>
              </a:r>
              <a:endParaRPr lang="en-US" altLang="zh-CN" sz="2400" b="1" dirty="0">
                <a:solidFill>
                  <a:srgbClr val="FFFFFF"/>
                </a:solidFill>
                <a:uFillTx/>
              </a:endParaRPr>
            </a:p>
            <a:p>
              <a:endPara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9967" y="3388184"/>
            <a:ext cx="3552460" cy="866140"/>
            <a:chOff x="1338551" y="4173475"/>
            <a:chExt cx="3552460" cy="866140"/>
          </a:xfrm>
        </p:grpSpPr>
        <p:sp>
          <p:nvSpPr>
            <p:cNvPr id="15" name="椭圆 14"/>
            <p:cNvSpPr/>
            <p:nvPr/>
          </p:nvSpPr>
          <p:spPr>
            <a:xfrm>
              <a:off x="1338551" y="4281373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圆角矩形 23"/>
            <p:cNvSpPr/>
            <p:nvPr/>
          </p:nvSpPr>
          <p:spPr>
            <a:xfrm>
              <a:off x="1763692" y="4173475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7" name="TextBox 51"/>
            <p:cNvSpPr txBox="1"/>
            <p:nvPr/>
          </p:nvSpPr>
          <p:spPr>
            <a:xfrm>
              <a:off x="1927196" y="4209670"/>
              <a:ext cx="273240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分析核心业务用例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5497" y="1981188"/>
            <a:ext cx="1214502" cy="2284491"/>
            <a:chOff x="6362160" y="1111199"/>
            <a:chExt cx="1214502" cy="2284491"/>
          </a:xfrm>
        </p:grpSpPr>
        <p:grpSp>
          <p:nvGrpSpPr>
            <p:cNvPr id="23" name="组合 22"/>
            <p:cNvGrpSpPr/>
            <p:nvPr/>
          </p:nvGrpSpPr>
          <p:grpSpPr>
            <a:xfrm>
              <a:off x="6362160" y="1111199"/>
              <a:ext cx="752837" cy="2111760"/>
              <a:chOff x="6362160" y="1111199"/>
              <a:chExt cx="752837" cy="211176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62160" y="1111199"/>
                <a:ext cx="752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b="1" dirty="0">
                    <a:solidFill>
                      <a:srgbClr val="5694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目</a:t>
                </a:r>
                <a:endParaRPr lang="zh-CN" altLang="en-US" sz="66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362160" y="2114963"/>
                <a:ext cx="752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b="1" dirty="0">
                    <a:solidFill>
                      <a:srgbClr val="56947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录</a:t>
                </a:r>
                <a:endParaRPr lang="zh-CN" altLang="en-US" sz="6600" b="1" dirty="0">
                  <a:solidFill>
                    <a:srgbClr val="56947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7114997" y="1642357"/>
              <a:ext cx="461665" cy="17533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dirty="0">
                  <a:cs typeface="+mn-ea"/>
                  <a:sym typeface="+mn-lt"/>
                </a:rPr>
                <a:t>CONTENTES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775674" y="5229245"/>
            <a:ext cx="4167986" cy="4167986"/>
          </a:xfrm>
          <a:prstGeom prst="ellipse">
            <a:avLst/>
          </a:prstGeom>
          <a:solidFill>
            <a:srgbClr val="7CB3A1"/>
          </a:solidFill>
          <a:ln>
            <a:noFill/>
          </a:ln>
          <a:effectLst>
            <a:softEdge rad="965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04632" y="0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62507" y="5553357"/>
            <a:ext cx="3599584" cy="534810"/>
            <a:chOff x="1338551" y="5391228"/>
            <a:chExt cx="3599584" cy="534810"/>
          </a:xfrm>
        </p:grpSpPr>
        <p:sp>
          <p:nvSpPr>
            <p:cNvPr id="30" name="椭圆 29"/>
            <p:cNvSpPr/>
            <p:nvPr/>
          </p:nvSpPr>
          <p:spPr>
            <a:xfrm>
              <a:off x="1338551" y="5498959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1" name="圆角矩形 24"/>
            <p:cNvSpPr/>
            <p:nvPr/>
          </p:nvSpPr>
          <p:spPr>
            <a:xfrm>
              <a:off x="1763692" y="5391228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2821467" y="5392241"/>
              <a:ext cx="21166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总结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60235" y="4525010"/>
            <a:ext cx="3589020" cy="491516"/>
            <a:chOff x="3764406" y="5807269"/>
            <a:chExt cx="3561281" cy="543975"/>
          </a:xfrm>
        </p:grpSpPr>
        <p:sp>
          <p:nvSpPr>
            <p:cNvPr id="34" name="椭圆 33"/>
            <p:cNvSpPr/>
            <p:nvPr/>
          </p:nvSpPr>
          <p:spPr>
            <a:xfrm>
              <a:off x="3764406" y="5914298"/>
              <a:ext cx="318347" cy="318347"/>
            </a:xfrm>
            <a:prstGeom prst="ellipse">
              <a:avLst/>
            </a:prstGeom>
            <a:solidFill>
              <a:srgbClr val="56947F"/>
            </a:solidFill>
            <a:ln>
              <a:noFill/>
            </a:ln>
            <a:effectLst>
              <a:outerShdw blurRad="254000" dist="101600" dir="5400000" algn="ctr" rotWithShape="0">
                <a:srgbClr val="5877B6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5" name="圆角矩形 24"/>
            <p:cNvSpPr/>
            <p:nvPr/>
          </p:nvSpPr>
          <p:spPr>
            <a:xfrm>
              <a:off x="4198368" y="5807269"/>
              <a:ext cx="3127319" cy="534810"/>
            </a:xfrm>
            <a:prstGeom prst="roundRect">
              <a:avLst>
                <a:gd name="adj" fmla="val 50000"/>
              </a:avLst>
            </a:prstGeom>
            <a:solidFill>
              <a:srgbClr val="569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36" name="TextBox 51"/>
            <p:cNvSpPr txBox="1"/>
            <p:nvPr/>
          </p:nvSpPr>
          <p:spPr>
            <a:xfrm>
              <a:off x="4679120" y="5841734"/>
              <a:ext cx="2116668" cy="50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sym typeface="+mn-ea"/>
                </a:rPr>
                <a:t>组织业务对象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7368" y="1988840"/>
            <a:ext cx="7171684" cy="2739686"/>
            <a:chOff x="-885233" y="1366293"/>
            <a:chExt cx="7171684" cy="2739686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01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定义核心业务用例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dist"/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-98" y="5445047"/>
            <a:ext cx="597293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ym typeface="+mn-ea"/>
                </a:rPr>
                <a:t>完整业务功能模块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1114326" y="1916981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4732" y="3397443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7432" y="4941010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5950" y="1757045"/>
            <a:ext cx="4381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用户信息管理模块：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用户注册、登录本网站，可查看、修改个人信息（含用户名、密码、邮箱、标记的文献等），同时保留浏览历史、关注用户列表等相关数据记录。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4680" y="3068955"/>
            <a:ext cx="411988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检索模块：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用户按主题等多种方式搜索文献（包括：篇关摘、关键词、篇名、摘要、分类号、作者、作者单位、文献来源、DOI，还应该支持可以同时设置多种条件的高级检索。），以相关度等依据对检索结果进行排序和筛选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4680" y="4796790"/>
            <a:ext cx="4119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文献模块：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用户查看文献详情，包括发表时间、所属期刊、作者、标题、摘要、关键词等，对于一些文章可能能通过外链来查看全文，可以收藏文章，也可以对文献进行评论。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743601" y="1844591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392035" y="1756410"/>
            <a:ext cx="43815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学者门户模块：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用户成功申请入驻后，可在其主页展示其信息和已发表文献。同时可以对这些信息进行管理。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743601" y="3397166"/>
            <a:ext cx="0" cy="693854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99020" y="3284855"/>
            <a:ext cx="4381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社交模块：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用户可留言或讨论，并依据需求通过管理员审核后可创建社区或线上学术机构（视开发进度决定是否进行这个功能的开发），可以对留言或评论进行举报。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2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88588"/>
            <a:ext cx="4550303" cy="595308"/>
            <a:chOff x="1199456" y="206126"/>
            <a:chExt cx="4550303" cy="59530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206126"/>
              <a:ext cx="41529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核心业务用例的评价指标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ounded Rectangle 123"/>
          <p:cNvSpPr/>
          <p:nvPr/>
        </p:nvSpPr>
        <p:spPr>
          <a:xfrm rot="5400000">
            <a:off x="2982659" y="3354108"/>
            <a:ext cx="1591917" cy="511411"/>
          </a:xfrm>
          <a:prstGeom prst="roundRect">
            <a:avLst>
              <a:gd name="adj" fmla="val 50000"/>
            </a:avLst>
          </a:prstGeom>
          <a:solidFill>
            <a:srgbClr val="569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Rounded Rectangle 124"/>
          <p:cNvSpPr/>
          <p:nvPr/>
        </p:nvSpPr>
        <p:spPr>
          <a:xfrm rot="5400000">
            <a:off x="3474099" y="3354110"/>
            <a:ext cx="2403964" cy="511411"/>
          </a:xfrm>
          <a:prstGeom prst="roundRect">
            <a:avLst>
              <a:gd name="adj" fmla="val 50000"/>
            </a:avLst>
          </a:prstGeom>
          <a:solidFill>
            <a:srgbClr val="7CB3A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Rounded Rectangle 125"/>
          <p:cNvSpPr/>
          <p:nvPr/>
        </p:nvSpPr>
        <p:spPr>
          <a:xfrm rot="5400000">
            <a:off x="4583907" y="3354110"/>
            <a:ext cx="1997941" cy="5114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6947F"/>
              </a:gs>
              <a:gs pos="100000">
                <a:srgbClr val="7CB3A1">
                  <a:alpha val="4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Rounded Rectangle 126"/>
          <p:cNvSpPr/>
          <p:nvPr/>
        </p:nvSpPr>
        <p:spPr>
          <a:xfrm rot="5400000">
            <a:off x="5070452" y="3354111"/>
            <a:ext cx="2812204" cy="5114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6947F"/>
              </a:gs>
              <a:gs pos="100000">
                <a:srgbClr val="7CB3A1">
                  <a:alpha val="4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Rounded Rectangle 127"/>
          <p:cNvSpPr/>
          <p:nvPr/>
        </p:nvSpPr>
        <p:spPr>
          <a:xfrm rot="5400000">
            <a:off x="6185710" y="3353476"/>
            <a:ext cx="2403966" cy="511411"/>
          </a:xfrm>
          <a:prstGeom prst="roundRect">
            <a:avLst>
              <a:gd name="adj" fmla="val 50000"/>
            </a:avLst>
          </a:prstGeom>
          <a:solidFill>
            <a:srgbClr val="7CB3A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Rounded Rectangle 128"/>
          <p:cNvSpPr/>
          <p:nvPr/>
        </p:nvSpPr>
        <p:spPr>
          <a:xfrm rot="5400000">
            <a:off x="7622542" y="3354110"/>
            <a:ext cx="1319020" cy="511411"/>
          </a:xfrm>
          <a:prstGeom prst="roundRect">
            <a:avLst>
              <a:gd name="adj" fmla="val 50000"/>
            </a:avLst>
          </a:prstGeom>
          <a:solidFill>
            <a:srgbClr val="569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866775"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Arc 134"/>
          <p:cNvSpPr/>
          <p:nvPr/>
        </p:nvSpPr>
        <p:spPr>
          <a:xfrm rot="14978043" flipH="1">
            <a:off x="6597132" y="3889577"/>
            <a:ext cx="1545026" cy="1545026"/>
          </a:xfrm>
          <a:prstGeom prst="arc">
            <a:avLst>
              <a:gd name="adj1" fmla="val 17014246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id-ID" sz="7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Arc 135"/>
          <p:cNvSpPr/>
          <p:nvPr/>
        </p:nvSpPr>
        <p:spPr>
          <a:xfrm rot="6621957" flipH="1" flipV="1">
            <a:off x="7254355" y="1842107"/>
            <a:ext cx="1545026" cy="1545026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id-ID" sz="7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Arc 140"/>
          <p:cNvSpPr/>
          <p:nvPr/>
        </p:nvSpPr>
        <p:spPr>
          <a:xfrm rot="6621957">
            <a:off x="3803595" y="3620404"/>
            <a:ext cx="1766444" cy="1766444"/>
          </a:xfrm>
          <a:prstGeom prst="arc">
            <a:avLst>
              <a:gd name="adj1" fmla="val 16087243"/>
              <a:gd name="adj2" fmla="val 745915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id-ID" sz="7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Arc 141"/>
          <p:cNvSpPr/>
          <p:nvPr/>
        </p:nvSpPr>
        <p:spPr>
          <a:xfrm rot="14978043" flipV="1">
            <a:off x="3191821" y="1842107"/>
            <a:ext cx="1545026" cy="1545026"/>
          </a:xfrm>
          <a:prstGeom prst="arc">
            <a:avLst>
              <a:gd name="adj1" fmla="val 17014246"/>
              <a:gd name="adj2" fmla="val 19242592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id-ID" sz="7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3392" y="1772816"/>
            <a:ext cx="2352040" cy="819150"/>
            <a:chOff x="764066" y="3154354"/>
            <a:chExt cx="2352040" cy="819150"/>
          </a:xfrm>
        </p:grpSpPr>
        <p:sp>
          <p:nvSpPr>
            <p:cNvPr id="18" name="文本框 17"/>
            <p:cNvSpPr txBox="1"/>
            <p:nvPr/>
          </p:nvSpPr>
          <p:spPr>
            <a:xfrm>
              <a:off x="1250877" y="3154354"/>
              <a:ext cx="15621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功能性需求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4066" y="3642669"/>
              <a:ext cx="2352040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ym typeface="+mn-ea"/>
                </a:rPr>
                <a:t>是否涉及到重要的功能性需求</a:t>
              </a:r>
              <a:endPara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3392" y="4149996"/>
            <a:ext cx="2624891" cy="792501"/>
            <a:chOff x="764066" y="3180973"/>
            <a:chExt cx="2624891" cy="792501"/>
          </a:xfrm>
        </p:grpSpPr>
        <p:sp>
          <p:nvSpPr>
            <p:cNvPr id="21" name="文本框 20"/>
            <p:cNvSpPr txBox="1"/>
            <p:nvPr/>
          </p:nvSpPr>
          <p:spPr>
            <a:xfrm>
              <a:off x="1007271" y="3180973"/>
              <a:ext cx="19875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ym typeface="+mn-ea"/>
                </a:rPr>
                <a:t>涉及的业务对象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4066" y="3642639"/>
              <a:ext cx="2624891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ym typeface="+mn-ea"/>
                </a:rPr>
                <a:t>是否涉及到较多的业务对象</a:t>
              </a:r>
              <a:endPara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832304" y="1744876"/>
            <a:ext cx="2624891" cy="820440"/>
            <a:chOff x="764066" y="3153034"/>
            <a:chExt cx="2624891" cy="820440"/>
          </a:xfrm>
        </p:grpSpPr>
        <p:sp>
          <p:nvSpPr>
            <p:cNvPr id="24" name="文本框 23"/>
            <p:cNvSpPr txBox="1"/>
            <p:nvPr/>
          </p:nvSpPr>
          <p:spPr>
            <a:xfrm>
              <a:off x="1028226" y="3153034"/>
              <a:ext cx="19964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ym typeface="+mn-ea"/>
                </a:rPr>
                <a:t>非功能性需求</a:t>
              </a:r>
              <a:endParaRPr lang="en-US" altLang="zh-CN" sz="2000" b="1" dirty="0"/>
            </a:p>
            <a:p>
              <a:pPr algn="ctr"/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4066" y="3642639"/>
              <a:ext cx="2624891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ym typeface="+mn-ea"/>
                </a:rPr>
                <a:t>影响非功能性需求的程度</a:t>
              </a:r>
              <a:endPara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2304" y="4149996"/>
            <a:ext cx="2624891" cy="809010"/>
            <a:chOff x="764066" y="3180974"/>
            <a:chExt cx="2624891" cy="809010"/>
          </a:xfrm>
        </p:grpSpPr>
        <p:sp>
          <p:nvSpPr>
            <p:cNvPr id="27" name="文本框 26"/>
            <p:cNvSpPr txBox="1"/>
            <p:nvPr/>
          </p:nvSpPr>
          <p:spPr>
            <a:xfrm>
              <a:off x="1334332" y="3180974"/>
              <a:ext cx="15630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ym typeface="+mn-ea"/>
                </a:rPr>
                <a:t>用例间关系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4066" y="3642639"/>
              <a:ext cx="2624891" cy="34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200" dirty="0">
                  <a:sym typeface="+mn-ea"/>
                </a:rPr>
                <a:t>是否在用例关系中处于重要地位</a:t>
              </a:r>
              <a:endParaRPr lang="zh-CN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3063" y="39810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766234" y="39810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5657" y="260648"/>
            <a:ext cx="4550303" cy="623248"/>
            <a:chOff x="1199456" y="178186"/>
            <a:chExt cx="4550303" cy="623248"/>
          </a:xfrm>
        </p:grpSpPr>
        <p:sp>
          <p:nvSpPr>
            <p:cNvPr id="5" name="文本框 4"/>
            <p:cNvSpPr txBox="1"/>
            <p:nvPr/>
          </p:nvSpPr>
          <p:spPr>
            <a:xfrm>
              <a:off x="1199456" y="178186"/>
              <a:ext cx="367240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核心业务用例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9456" y="601379"/>
              <a:ext cx="45503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7" name="图表 6"/>
          <p:cNvGraphicFramePr/>
          <p:nvPr/>
        </p:nvGraphicFramePr>
        <p:xfrm>
          <a:off x="2568085" y="1773088"/>
          <a:ext cx="6402443" cy="377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1840" y="264160"/>
          <a:ext cx="10221595" cy="581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015"/>
                <a:gridCol w="2269490"/>
                <a:gridCol w="2449830"/>
                <a:gridCol w="2261235"/>
                <a:gridCol w="1851025"/>
              </a:tblGrid>
              <a:tr h="308610"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用例名称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参与者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zh-CN" sz="1600" kern="100" dirty="0">
                          <a:effectLst/>
                        </a:rPr>
                        <a:t>后继用例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zh-CN" sz="1600" kern="100" dirty="0">
                          <a:effectLst/>
                        </a:rPr>
                        <a:t>提取原因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87375">
                <a:tc>
                  <a:txBody>
                    <a:bodyPr/>
                    <a:p>
                      <a:pPr algn="ctr"/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搜索文献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游客、普通用户、已认证用户</a:t>
                      </a:r>
                      <a:endParaRPr lang="zh-CN" sz="1600" kern="1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筛选、排序等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1,2,3,4,</a:t>
                      </a:r>
                      <a:r>
                        <a:rPr lang="en-US" altLang="zh-CN" sz="1600" kern="100" dirty="0">
                          <a:effectLst/>
                        </a:rPr>
                        <a:t>5,6</a:t>
                      </a:r>
                      <a:endParaRPr lang="zh-CN" altLang="en-US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926465">
                <a:tc>
                  <a:txBody>
                    <a:bodyPr/>
                    <a:p>
                      <a:pPr algn="ctr"/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查看文献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 dirty="0">
                          <a:effectLst/>
                        </a:rPr>
                        <a:t>游客、普通用户、已认证用户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查看文献大纲、查看数据分析图等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1,4,6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6585">
                <a:tc>
                  <a:txBody>
                    <a:bodyPr/>
                    <a:p>
                      <a:pPr algn="ctr"/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kern="100" dirty="0">
                          <a:effectLst/>
                        </a:rPr>
                        <a:t>申请认领门户（入驻）</a:t>
                      </a:r>
                      <a:endParaRPr lang="zh-CN" altLang="en-US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普通用户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 dirty="0">
                          <a:effectLst/>
                        </a:rPr>
                        <a:t>编辑学者信息，查看门户等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1,5,6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65505">
                <a:tc>
                  <a:txBody>
                    <a:bodyPr/>
                    <a:p>
                      <a:pPr algn="ctr"/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sz="1600" kern="100" dirty="0">
                          <a:effectLst/>
                        </a:rPr>
                        <a:t>查看学者门户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 dirty="0">
                          <a:effectLst/>
                        </a:rPr>
                        <a:t>游客、普通用户、已认证用户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联系学者、查看学者关系网络等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1,4,6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24865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/>
                      <a:r>
                        <a:rPr lang="zh-CN" sz="1600" kern="100">
                          <a:effectLst/>
                        </a:rPr>
                        <a:t>管理个人信息（学者门户）</a:t>
                      </a:r>
                      <a:endParaRPr lang="zh-CN" sz="1600" kern="1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已认证用户</a:t>
                      </a:r>
                      <a:endParaRPr lang="zh-CN" sz="1600" kern="1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sz="1600" kern="100">
                          <a:effectLst/>
                        </a:rPr>
                        <a:t>查看学者文献等</a:t>
                      </a:r>
                      <a:endParaRPr lang="zh-CN" sz="1600" kern="1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1,6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7122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审批门户认领请求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just" defTabSz="914400" rtl="0" eaLnBrk="1" latinLnBrk="0" hangingPunct="1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just" defTabSz="914400" rtl="0" eaLnBrk="1" latinLnBrk="0" hangingPunct="1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just" defTabSz="914400" rtl="0" eaLnBrk="1" latinLnBrk="0" hangingPunct="1"/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810895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00" dirty="0">
                          <a:effectLst/>
                        </a:rPr>
                        <a:t>更新文献数据</a:t>
                      </a:r>
                      <a:endParaRPr lang="zh-CN" altLang="zh-CN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600" kern="100" dirty="0">
                          <a:effectLst/>
                        </a:rPr>
                        <a:t>时间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/>
                      <a:r>
                        <a:rPr lang="zh-CN" altLang="zh-CN" sz="1600" kern="100" dirty="0">
                          <a:effectLst/>
                        </a:rPr>
                        <a:t>检索文献、推荐等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</a:rPr>
                        <a:t>1,2,3,6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7368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02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获取关键业务对象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8410" y="476885"/>
            <a:ext cx="10464165" cy="795655"/>
          </a:xfrm>
        </p:spPr>
        <p:txBody>
          <a:bodyPr/>
          <a:lstStyle/>
          <a:p>
            <a:r>
              <a:rPr lang="zh-CN" altLang="en-US" sz="3200" dirty="0"/>
              <a:t>获取关键业务对象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a8196ce-cd1a-4fec-a71d-d24a165c23f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109" y="1391756"/>
            <a:ext cx="10799378" cy="4464496"/>
            <a:chOff x="721109" y="1391756"/>
            <a:chExt cx="10799378" cy="4464496"/>
          </a:xfrm>
        </p:grpSpPr>
        <p:grpSp>
          <p:nvGrpSpPr>
            <p:cNvPr id="28" name="iśľîḓé"/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sp>
            <p:nvSpPr>
              <p:cNvPr id="37" name="ïşlîďê"/>
              <p:cNvSpPr/>
              <p:nvPr/>
            </p:nvSpPr>
            <p:spPr bwMode="auto">
              <a:xfrm>
                <a:off x="1975274" y="4686140"/>
                <a:ext cx="380771" cy="274472"/>
              </a:xfrm>
              <a:custGeom>
                <a:avLst/>
                <a:gdLst>
                  <a:gd name="T0" fmla="*/ 38 w 101"/>
                  <a:gd name="T1" fmla="*/ 73 h 73"/>
                  <a:gd name="T2" fmla="*/ 38 w 101"/>
                  <a:gd name="T3" fmla="*/ 62 h 73"/>
                  <a:gd name="T4" fmla="*/ 46 w 101"/>
                  <a:gd name="T5" fmla="*/ 50 h 73"/>
                  <a:gd name="T6" fmla="*/ 10 w 101"/>
                  <a:gd name="T7" fmla="*/ 33 h 73"/>
                  <a:gd name="T8" fmla="*/ 3 w 101"/>
                  <a:gd name="T9" fmla="*/ 0 h 73"/>
                  <a:gd name="T10" fmla="*/ 98 w 101"/>
                  <a:gd name="T11" fmla="*/ 2 h 73"/>
                  <a:gd name="T12" fmla="*/ 68 w 101"/>
                  <a:gd name="T13" fmla="*/ 42 h 73"/>
                  <a:gd name="T14" fmla="*/ 56 w 101"/>
                  <a:gd name="T15" fmla="*/ 62 h 73"/>
                  <a:gd name="T16" fmla="*/ 68 w 101"/>
                  <a:gd name="T17" fmla="*/ 68 h 73"/>
                  <a:gd name="T18" fmla="*/ 38 w 101"/>
                  <a:gd name="T19" fmla="*/ 65 h 73"/>
                  <a:gd name="T20" fmla="*/ 38 w 101"/>
                  <a:gd name="T21" fmla="*/ 70 h 73"/>
                  <a:gd name="T22" fmla="*/ 65 w 101"/>
                  <a:gd name="T23" fmla="*/ 68 h 73"/>
                  <a:gd name="T24" fmla="*/ 53 w 101"/>
                  <a:gd name="T25" fmla="*/ 65 h 73"/>
                  <a:gd name="T26" fmla="*/ 54 w 101"/>
                  <a:gd name="T27" fmla="*/ 47 h 73"/>
                  <a:gd name="T28" fmla="*/ 67 w 101"/>
                  <a:gd name="T29" fmla="*/ 39 h 73"/>
                  <a:gd name="T30" fmla="*/ 88 w 101"/>
                  <a:gd name="T31" fmla="*/ 31 h 73"/>
                  <a:gd name="T32" fmla="*/ 5 w 101"/>
                  <a:gd name="T33" fmla="*/ 3 h 73"/>
                  <a:gd name="T34" fmla="*/ 33 w 101"/>
                  <a:gd name="T35" fmla="*/ 39 h 73"/>
                  <a:gd name="T36" fmla="*/ 34 w 101"/>
                  <a:gd name="T37" fmla="*/ 39 h 73"/>
                  <a:gd name="T38" fmla="*/ 49 w 101"/>
                  <a:gd name="T39" fmla="*/ 48 h 73"/>
                  <a:gd name="T40" fmla="*/ 38 w 101"/>
                  <a:gd name="T41" fmla="*/ 65 h 73"/>
                  <a:gd name="T42" fmla="*/ 71 w 101"/>
                  <a:gd name="T43" fmla="*/ 31 h 73"/>
                  <a:gd name="T44" fmla="*/ 78 w 101"/>
                  <a:gd name="T45" fmla="*/ 7 h 73"/>
                  <a:gd name="T46" fmla="*/ 91 w 101"/>
                  <a:gd name="T47" fmla="*/ 8 h 73"/>
                  <a:gd name="T48" fmla="*/ 70 w 101"/>
                  <a:gd name="T49" fmla="*/ 34 h 73"/>
                  <a:gd name="T50" fmla="*/ 75 w 101"/>
                  <a:gd name="T51" fmla="*/ 30 h 73"/>
                  <a:gd name="T52" fmla="*/ 81 w 101"/>
                  <a:gd name="T53" fmla="*/ 10 h 73"/>
                  <a:gd name="T54" fmla="*/ 27 w 101"/>
                  <a:gd name="T55" fmla="*/ 34 h 73"/>
                  <a:gd name="T56" fmla="*/ 9 w 101"/>
                  <a:gd name="T57" fmla="*/ 7 h 73"/>
                  <a:gd name="T58" fmla="*/ 22 w 101"/>
                  <a:gd name="T59" fmla="*/ 9 h 73"/>
                  <a:gd name="T60" fmla="*/ 30 w 101"/>
                  <a:gd name="T61" fmla="*/ 34 h 73"/>
                  <a:gd name="T62" fmla="*/ 25 w 101"/>
                  <a:gd name="T63" fmla="*/ 30 h 73"/>
                  <a:gd name="T64" fmla="*/ 12 w 101"/>
                  <a:gd name="T65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73">
                    <a:moveTo>
                      <a:pt x="62" y="73"/>
                    </a:moveTo>
                    <a:cubicBezTo>
                      <a:pt x="38" y="73"/>
                      <a:pt x="38" y="73"/>
                      <a:pt x="38" y="73"/>
                    </a:cubicBezTo>
                    <a:cubicBezTo>
                      <a:pt x="34" y="73"/>
                      <a:pt x="32" y="71"/>
                      <a:pt x="32" y="68"/>
                    </a:cubicBezTo>
                    <a:cubicBezTo>
                      <a:pt x="32" y="65"/>
                      <a:pt x="34" y="62"/>
                      <a:pt x="38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1" y="49"/>
                      <a:pt x="36" y="46"/>
                      <a:pt x="32" y="42"/>
                    </a:cubicBezTo>
                    <a:cubicBezTo>
                      <a:pt x="23" y="42"/>
                      <a:pt x="15" y="39"/>
                      <a:pt x="10" y="33"/>
                    </a:cubicBezTo>
                    <a:cubicBezTo>
                      <a:pt x="0" y="21"/>
                      <a:pt x="2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101" y="21"/>
                      <a:pt x="90" y="33"/>
                    </a:cubicBezTo>
                    <a:cubicBezTo>
                      <a:pt x="85" y="39"/>
                      <a:pt x="78" y="42"/>
                      <a:pt x="68" y="42"/>
                    </a:cubicBezTo>
                    <a:cubicBezTo>
                      <a:pt x="64" y="46"/>
                      <a:pt x="60" y="49"/>
                      <a:pt x="56" y="5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5" y="62"/>
                      <a:pt x="68" y="65"/>
                      <a:pt x="68" y="68"/>
                    </a:cubicBezTo>
                    <a:cubicBezTo>
                      <a:pt x="68" y="71"/>
                      <a:pt x="65" y="73"/>
                      <a:pt x="62" y="73"/>
                    </a:cubicBezTo>
                    <a:close/>
                    <a:moveTo>
                      <a:pt x="38" y="65"/>
                    </a:moveTo>
                    <a:cubicBezTo>
                      <a:pt x="36" y="65"/>
                      <a:pt x="35" y="66"/>
                      <a:pt x="35" y="68"/>
                    </a:cubicBezTo>
                    <a:cubicBezTo>
                      <a:pt x="35" y="69"/>
                      <a:pt x="36" y="70"/>
                      <a:pt x="38" y="70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4" y="70"/>
                      <a:pt x="65" y="69"/>
                      <a:pt x="65" y="68"/>
                    </a:cubicBezTo>
                    <a:cubicBezTo>
                      <a:pt x="65" y="66"/>
                      <a:pt x="64" y="65"/>
                      <a:pt x="62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8" y="46"/>
                      <a:pt x="63" y="44"/>
                      <a:pt x="6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77" y="39"/>
                      <a:pt x="83" y="36"/>
                      <a:pt x="88" y="31"/>
                    </a:cubicBezTo>
                    <a:cubicBezTo>
                      <a:pt x="96" y="22"/>
                      <a:pt x="96" y="8"/>
                      <a:pt x="9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8"/>
                      <a:pt x="5" y="22"/>
                      <a:pt x="13" y="31"/>
                    </a:cubicBezTo>
                    <a:cubicBezTo>
                      <a:pt x="17" y="36"/>
                      <a:pt x="24" y="39"/>
                      <a:pt x="33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8" y="44"/>
                      <a:pt x="43" y="47"/>
                      <a:pt x="47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65"/>
                      <a:pt x="49" y="65"/>
                      <a:pt x="49" y="65"/>
                    </a:cubicBezTo>
                    <a:lnTo>
                      <a:pt x="38" y="65"/>
                    </a:lnTo>
                    <a:close/>
                    <a:moveTo>
                      <a:pt x="70" y="34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5" y="25"/>
                      <a:pt x="77" y="17"/>
                      <a:pt x="78" y="9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28"/>
                      <a:pt x="78" y="33"/>
                      <a:pt x="73" y="34"/>
                    </a:cubicBezTo>
                    <a:lnTo>
                      <a:pt x="70" y="34"/>
                    </a:lnTo>
                    <a:close/>
                    <a:moveTo>
                      <a:pt x="81" y="10"/>
                    </a:moveTo>
                    <a:cubicBezTo>
                      <a:pt x="80" y="17"/>
                      <a:pt x="78" y="24"/>
                      <a:pt x="75" y="30"/>
                    </a:cubicBezTo>
                    <a:cubicBezTo>
                      <a:pt x="81" y="28"/>
                      <a:pt x="88" y="23"/>
                      <a:pt x="88" y="10"/>
                    </a:cubicBezTo>
                    <a:lnTo>
                      <a:pt x="81" y="10"/>
                    </a:lnTo>
                    <a:close/>
                    <a:moveTo>
                      <a:pt x="30" y="34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2"/>
                      <a:pt x="10" y="2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17"/>
                      <a:pt x="25" y="25"/>
                      <a:pt x="29" y="31"/>
                    </a:cubicBezTo>
                    <a:lnTo>
                      <a:pt x="30" y="34"/>
                    </a:lnTo>
                    <a:close/>
                    <a:moveTo>
                      <a:pt x="12" y="10"/>
                    </a:moveTo>
                    <a:cubicBezTo>
                      <a:pt x="13" y="23"/>
                      <a:pt x="19" y="28"/>
                      <a:pt x="25" y="30"/>
                    </a:cubicBezTo>
                    <a:cubicBezTo>
                      <a:pt x="22" y="24"/>
                      <a:pt x="20" y="17"/>
                      <a:pt x="19" y="10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8" name="iṣļîḍè"/>
              <p:cNvGrpSpPr/>
              <p:nvPr/>
            </p:nvGrpSpPr>
            <p:grpSpPr>
              <a:xfrm>
                <a:off x="3359518" y="4532488"/>
                <a:ext cx="312551" cy="393463"/>
                <a:chOff x="4541592" y="4960612"/>
                <a:chExt cx="312551" cy="393463"/>
              </a:xfrm>
            </p:grpSpPr>
            <p:sp>
              <p:nvSpPr>
                <p:cNvPr id="122" name="íśḻïḍé"/>
                <p:cNvSpPr/>
                <p:nvPr/>
              </p:nvSpPr>
              <p:spPr bwMode="auto">
                <a:xfrm>
                  <a:off x="4541592" y="4978064"/>
                  <a:ext cx="304617" cy="376011"/>
                </a:xfrm>
                <a:custGeom>
                  <a:avLst/>
                  <a:gdLst>
                    <a:gd name="T0" fmla="*/ 190 w 192"/>
                    <a:gd name="T1" fmla="*/ 29 h 237"/>
                    <a:gd name="T2" fmla="*/ 164 w 192"/>
                    <a:gd name="T3" fmla="*/ 67 h 237"/>
                    <a:gd name="T4" fmla="*/ 159 w 192"/>
                    <a:gd name="T5" fmla="*/ 71 h 237"/>
                    <a:gd name="T6" fmla="*/ 69 w 192"/>
                    <a:gd name="T7" fmla="*/ 199 h 237"/>
                    <a:gd name="T8" fmla="*/ 5 w 192"/>
                    <a:gd name="T9" fmla="*/ 230 h 237"/>
                    <a:gd name="T10" fmla="*/ 14 w 192"/>
                    <a:gd name="T11" fmla="*/ 164 h 237"/>
                    <a:gd name="T12" fmla="*/ 109 w 192"/>
                    <a:gd name="T13" fmla="*/ 36 h 237"/>
                    <a:gd name="T14" fmla="*/ 112 w 192"/>
                    <a:gd name="T15" fmla="*/ 34 h 237"/>
                    <a:gd name="T16" fmla="*/ 133 w 192"/>
                    <a:gd name="T17" fmla="*/ 3 h 237"/>
                    <a:gd name="T18" fmla="*/ 128 w 192"/>
                    <a:gd name="T19" fmla="*/ 0 h 237"/>
                    <a:gd name="T20" fmla="*/ 12 w 192"/>
                    <a:gd name="T21" fmla="*/ 161 h 237"/>
                    <a:gd name="T22" fmla="*/ 0 w 192"/>
                    <a:gd name="T23" fmla="*/ 237 h 237"/>
                    <a:gd name="T24" fmla="*/ 71 w 192"/>
                    <a:gd name="T25" fmla="*/ 204 h 237"/>
                    <a:gd name="T26" fmla="*/ 71 w 192"/>
                    <a:gd name="T27" fmla="*/ 204 h 237"/>
                    <a:gd name="T28" fmla="*/ 173 w 192"/>
                    <a:gd name="T29" fmla="*/ 62 h 237"/>
                    <a:gd name="T30" fmla="*/ 192 w 192"/>
                    <a:gd name="T31" fmla="*/ 31 h 237"/>
                    <a:gd name="T32" fmla="*/ 190 w 192"/>
                    <a:gd name="T33" fmla="*/ 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2" h="237">
                      <a:moveTo>
                        <a:pt x="190" y="29"/>
                      </a:moveTo>
                      <a:lnTo>
                        <a:pt x="164" y="67"/>
                      </a:lnTo>
                      <a:lnTo>
                        <a:pt x="159" y="71"/>
                      </a:lnTo>
                      <a:lnTo>
                        <a:pt x="69" y="199"/>
                      </a:lnTo>
                      <a:lnTo>
                        <a:pt x="5" y="230"/>
                      </a:lnTo>
                      <a:lnTo>
                        <a:pt x="14" y="164"/>
                      </a:lnTo>
                      <a:lnTo>
                        <a:pt x="109" y="36"/>
                      </a:lnTo>
                      <a:lnTo>
                        <a:pt x="112" y="34"/>
                      </a:lnTo>
                      <a:lnTo>
                        <a:pt x="133" y="3"/>
                      </a:lnTo>
                      <a:lnTo>
                        <a:pt x="128" y="0"/>
                      </a:lnTo>
                      <a:lnTo>
                        <a:pt x="12" y="161"/>
                      </a:lnTo>
                      <a:lnTo>
                        <a:pt x="0" y="237"/>
                      </a:lnTo>
                      <a:lnTo>
                        <a:pt x="71" y="204"/>
                      </a:lnTo>
                      <a:lnTo>
                        <a:pt x="71" y="204"/>
                      </a:lnTo>
                      <a:lnTo>
                        <a:pt x="173" y="62"/>
                      </a:lnTo>
                      <a:lnTo>
                        <a:pt x="192" y="31"/>
                      </a:lnTo>
                      <a:lnTo>
                        <a:pt x="190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3" name="i$ľïdê"/>
                <p:cNvSpPr/>
                <p:nvPr/>
              </p:nvSpPr>
              <p:spPr bwMode="auto">
                <a:xfrm>
                  <a:off x="4587603" y="5035181"/>
                  <a:ext cx="153896" cy="211010"/>
                </a:xfrm>
                <a:custGeom>
                  <a:avLst/>
                  <a:gdLst>
                    <a:gd name="T0" fmla="*/ 41 w 41"/>
                    <a:gd name="T1" fmla="*/ 0 h 56"/>
                    <a:gd name="T2" fmla="*/ 40 w 41"/>
                    <a:gd name="T3" fmla="*/ 2 h 56"/>
                    <a:gd name="T4" fmla="*/ 2 w 41"/>
                    <a:gd name="T5" fmla="*/ 56 h 56"/>
                    <a:gd name="T6" fmla="*/ 0 w 41"/>
                    <a:gd name="T7" fmla="*/ 55 h 56"/>
                    <a:gd name="T8" fmla="*/ 38 w 41"/>
                    <a:gd name="T9" fmla="*/ 1 h 56"/>
                    <a:gd name="T10" fmla="*/ 39 w 41"/>
                    <a:gd name="T11" fmla="*/ 0 h 56"/>
                    <a:gd name="T12" fmla="*/ 41 w 41"/>
                    <a:gd name="T13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56">
                      <a:moveTo>
                        <a:pt x="41" y="0"/>
                      </a:move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4" name="iṩļîḓe"/>
                <p:cNvSpPr/>
                <p:nvPr/>
              </p:nvSpPr>
              <p:spPr bwMode="auto">
                <a:xfrm>
                  <a:off x="4609814" y="5043113"/>
                  <a:ext cx="158655" cy="220529"/>
                </a:xfrm>
                <a:custGeom>
                  <a:avLst/>
                  <a:gdLst>
                    <a:gd name="T0" fmla="*/ 42 w 42"/>
                    <a:gd name="T1" fmla="*/ 1 h 59"/>
                    <a:gd name="T2" fmla="*/ 41 w 42"/>
                    <a:gd name="T3" fmla="*/ 3 h 59"/>
                    <a:gd name="T4" fmla="*/ 2 w 42"/>
                    <a:gd name="T5" fmla="*/ 59 h 59"/>
                    <a:gd name="T6" fmla="*/ 0 w 42"/>
                    <a:gd name="T7" fmla="*/ 58 h 59"/>
                    <a:gd name="T8" fmla="*/ 39 w 42"/>
                    <a:gd name="T9" fmla="*/ 2 h 59"/>
                    <a:gd name="T10" fmla="*/ 40 w 42"/>
                    <a:gd name="T11" fmla="*/ 0 h 59"/>
                    <a:gd name="T12" fmla="*/ 42 w 42"/>
                    <a:gd name="T13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9">
                      <a:moveTo>
                        <a:pt x="42" y="1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" y="59"/>
                        <a:pt x="2" y="59"/>
                        <a:pt x="2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1" y="1"/>
                        <a:pt x="41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5" name="íśļíḑê"/>
                <p:cNvSpPr/>
                <p:nvPr/>
              </p:nvSpPr>
              <p:spPr bwMode="auto">
                <a:xfrm>
                  <a:off x="4632026" y="5060565"/>
                  <a:ext cx="158655" cy="218943"/>
                </a:xfrm>
                <a:custGeom>
                  <a:avLst/>
                  <a:gdLst>
                    <a:gd name="T0" fmla="*/ 42 w 42"/>
                    <a:gd name="T1" fmla="*/ 2 h 58"/>
                    <a:gd name="T2" fmla="*/ 41 w 42"/>
                    <a:gd name="T3" fmla="*/ 4 h 58"/>
                    <a:gd name="T4" fmla="*/ 2 w 42"/>
                    <a:gd name="T5" fmla="*/ 58 h 58"/>
                    <a:gd name="T6" fmla="*/ 0 w 42"/>
                    <a:gd name="T7" fmla="*/ 57 h 58"/>
                    <a:gd name="T8" fmla="*/ 40 w 42"/>
                    <a:gd name="T9" fmla="*/ 2 h 58"/>
                    <a:gd name="T10" fmla="*/ 41 w 42"/>
                    <a:gd name="T11" fmla="*/ 0 h 58"/>
                    <a:gd name="T12" fmla="*/ 42 w 42"/>
                    <a:gd name="T13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8">
                      <a:moveTo>
                        <a:pt x="42" y="2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2" y="1"/>
                        <a:pt x="42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6" name="iṥ1îdè"/>
                <p:cNvSpPr/>
                <p:nvPr/>
              </p:nvSpPr>
              <p:spPr bwMode="auto">
                <a:xfrm>
                  <a:off x="4560631" y="5230325"/>
                  <a:ext cx="98366" cy="71394"/>
                </a:xfrm>
                <a:custGeom>
                  <a:avLst/>
                  <a:gdLst>
                    <a:gd name="T0" fmla="*/ 26 w 26"/>
                    <a:gd name="T1" fmla="*/ 17 h 19"/>
                    <a:gd name="T2" fmla="*/ 22 w 26"/>
                    <a:gd name="T3" fmla="*/ 19 h 19"/>
                    <a:gd name="T4" fmla="*/ 0 w 26"/>
                    <a:gd name="T5" fmla="*/ 4 h 19"/>
                    <a:gd name="T6" fmla="*/ 1 w 26"/>
                    <a:gd name="T7" fmla="*/ 0 h 19"/>
                    <a:gd name="T8" fmla="*/ 26 w 26"/>
                    <a:gd name="T9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9">
                      <a:moveTo>
                        <a:pt x="26" y="17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5" y="5"/>
                        <a:pt x="0" y="4"/>
                        <a:pt x="0" y="4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7" y="2"/>
                        <a:pt x="26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7" name="îSļîḑè"/>
                <p:cNvSpPr/>
                <p:nvPr/>
              </p:nvSpPr>
              <p:spPr bwMode="auto">
                <a:xfrm>
                  <a:off x="4549526" y="5298547"/>
                  <a:ext cx="41250" cy="33317"/>
                </a:xfrm>
                <a:custGeom>
                  <a:avLst/>
                  <a:gdLst>
                    <a:gd name="T0" fmla="*/ 11 w 11"/>
                    <a:gd name="T1" fmla="*/ 8 h 9"/>
                    <a:gd name="T2" fmla="*/ 8 w 11"/>
                    <a:gd name="T3" fmla="*/ 9 h 9"/>
                    <a:gd name="T4" fmla="*/ 0 w 11"/>
                    <a:gd name="T5" fmla="*/ 3 h 9"/>
                    <a:gd name="T6" fmla="*/ 1 w 11"/>
                    <a:gd name="T7" fmla="*/ 0 h 9"/>
                    <a:gd name="T8" fmla="*/ 11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1" y="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5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8" y="2"/>
                        <a:pt x="11" y="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8" name="íṧḷídê"/>
                <p:cNvSpPr/>
                <p:nvPr/>
              </p:nvSpPr>
              <p:spPr bwMode="auto">
                <a:xfrm>
                  <a:off x="4703420" y="4960612"/>
                  <a:ext cx="150723" cy="138029"/>
                </a:xfrm>
                <a:custGeom>
                  <a:avLst/>
                  <a:gdLst>
                    <a:gd name="T0" fmla="*/ 15 w 40"/>
                    <a:gd name="T1" fmla="*/ 22 h 37"/>
                    <a:gd name="T2" fmla="*/ 10 w 40"/>
                    <a:gd name="T3" fmla="*/ 20 h 37"/>
                    <a:gd name="T4" fmla="*/ 4 w 40"/>
                    <a:gd name="T5" fmla="*/ 19 h 37"/>
                    <a:gd name="T6" fmla="*/ 3 w 40"/>
                    <a:gd name="T7" fmla="*/ 20 h 37"/>
                    <a:gd name="T8" fmla="*/ 9 w 40"/>
                    <a:gd name="T9" fmla="*/ 22 h 37"/>
                    <a:gd name="T10" fmla="*/ 14 w 40"/>
                    <a:gd name="T11" fmla="*/ 24 h 37"/>
                    <a:gd name="T12" fmla="*/ 21 w 40"/>
                    <a:gd name="T13" fmla="*/ 29 h 37"/>
                    <a:gd name="T14" fmla="*/ 17 w 40"/>
                    <a:gd name="T15" fmla="*/ 23 h 37"/>
                    <a:gd name="T16" fmla="*/ 15 w 40"/>
                    <a:gd name="T17" fmla="*/ 22 h 37"/>
                    <a:gd name="T18" fmla="*/ 10 w 40"/>
                    <a:gd name="T19" fmla="*/ 20 h 37"/>
                    <a:gd name="T20" fmla="*/ 4 w 40"/>
                    <a:gd name="T21" fmla="*/ 19 h 37"/>
                    <a:gd name="T22" fmla="*/ 3 w 40"/>
                    <a:gd name="T23" fmla="*/ 20 h 37"/>
                    <a:gd name="T24" fmla="*/ 9 w 40"/>
                    <a:gd name="T25" fmla="*/ 22 h 37"/>
                    <a:gd name="T26" fmla="*/ 14 w 40"/>
                    <a:gd name="T27" fmla="*/ 24 h 37"/>
                    <a:gd name="T28" fmla="*/ 21 w 40"/>
                    <a:gd name="T29" fmla="*/ 29 h 37"/>
                    <a:gd name="T30" fmla="*/ 17 w 40"/>
                    <a:gd name="T31" fmla="*/ 23 h 37"/>
                    <a:gd name="T32" fmla="*/ 29 w 40"/>
                    <a:gd name="T33" fmla="*/ 2 h 37"/>
                    <a:gd name="T34" fmla="*/ 15 w 40"/>
                    <a:gd name="T35" fmla="*/ 1 h 37"/>
                    <a:gd name="T36" fmla="*/ 11 w 40"/>
                    <a:gd name="T37" fmla="*/ 5 h 37"/>
                    <a:gd name="T38" fmla="*/ 2 w 40"/>
                    <a:gd name="T39" fmla="*/ 20 h 37"/>
                    <a:gd name="T40" fmla="*/ 7 w 40"/>
                    <a:gd name="T41" fmla="*/ 21 h 37"/>
                    <a:gd name="T42" fmla="*/ 13 w 40"/>
                    <a:gd name="T43" fmla="*/ 23 h 37"/>
                    <a:gd name="T44" fmla="*/ 16 w 40"/>
                    <a:gd name="T45" fmla="*/ 25 h 37"/>
                    <a:gd name="T46" fmla="*/ 22 w 40"/>
                    <a:gd name="T47" fmla="*/ 31 h 37"/>
                    <a:gd name="T48" fmla="*/ 24 w 40"/>
                    <a:gd name="T49" fmla="*/ 35 h 37"/>
                    <a:gd name="T50" fmla="*/ 30 w 40"/>
                    <a:gd name="T51" fmla="*/ 31 h 37"/>
                    <a:gd name="T52" fmla="*/ 26 w 40"/>
                    <a:gd name="T53" fmla="*/ 33 h 37"/>
                    <a:gd name="T54" fmla="*/ 22 w 40"/>
                    <a:gd name="T55" fmla="*/ 27 h 37"/>
                    <a:gd name="T56" fmla="*/ 15 w 40"/>
                    <a:gd name="T57" fmla="*/ 22 h 37"/>
                    <a:gd name="T58" fmla="*/ 10 w 40"/>
                    <a:gd name="T59" fmla="*/ 20 h 37"/>
                    <a:gd name="T60" fmla="*/ 4 w 40"/>
                    <a:gd name="T61" fmla="*/ 19 h 37"/>
                    <a:gd name="T62" fmla="*/ 13 w 40"/>
                    <a:gd name="T63" fmla="*/ 6 h 37"/>
                    <a:gd name="T64" fmla="*/ 28 w 40"/>
                    <a:gd name="T65" fmla="*/ 4 h 37"/>
                    <a:gd name="T66" fmla="*/ 37 w 40"/>
                    <a:gd name="T67" fmla="*/ 17 h 37"/>
                    <a:gd name="T68" fmla="*/ 17 w 40"/>
                    <a:gd name="T69" fmla="*/ 23 h 37"/>
                    <a:gd name="T70" fmla="*/ 13 w 40"/>
                    <a:gd name="T71" fmla="*/ 22 h 37"/>
                    <a:gd name="T72" fmla="*/ 8 w 40"/>
                    <a:gd name="T73" fmla="*/ 20 h 37"/>
                    <a:gd name="T74" fmla="*/ 4 w 40"/>
                    <a:gd name="T75" fmla="*/ 19 h 37"/>
                    <a:gd name="T76" fmla="*/ 7 w 40"/>
                    <a:gd name="T77" fmla="*/ 21 h 37"/>
                    <a:gd name="T78" fmla="*/ 13 w 40"/>
                    <a:gd name="T79" fmla="*/ 23 h 37"/>
                    <a:gd name="T80" fmla="*/ 16 w 40"/>
                    <a:gd name="T81" fmla="*/ 25 h 37"/>
                    <a:gd name="T82" fmla="*/ 22 w 40"/>
                    <a:gd name="T83" fmla="*/ 27 h 37"/>
                    <a:gd name="T84" fmla="*/ 17 w 40"/>
                    <a:gd name="T85" fmla="*/ 23 h 37"/>
                    <a:gd name="T86" fmla="*/ 13 w 40"/>
                    <a:gd name="T87" fmla="*/ 22 h 37"/>
                    <a:gd name="T88" fmla="*/ 8 w 40"/>
                    <a:gd name="T89" fmla="*/ 20 h 37"/>
                    <a:gd name="T90" fmla="*/ 4 w 40"/>
                    <a:gd name="T91" fmla="*/ 19 h 37"/>
                    <a:gd name="T92" fmla="*/ 7 w 40"/>
                    <a:gd name="T93" fmla="*/ 21 h 37"/>
                    <a:gd name="T94" fmla="*/ 13 w 40"/>
                    <a:gd name="T95" fmla="*/ 23 h 37"/>
                    <a:gd name="T96" fmla="*/ 16 w 40"/>
                    <a:gd name="T97" fmla="*/ 25 h 37"/>
                    <a:gd name="T98" fmla="*/ 22 w 40"/>
                    <a:gd name="T99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0" h="37"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40" y="15"/>
                      </a:moveTo>
                      <a:cubicBezTo>
                        <a:pt x="40" y="15"/>
                        <a:pt x="37" y="6"/>
                        <a:pt x="29" y="2"/>
                      </a:cubicBez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1" y="29"/>
                        <a:pt x="22" y="30"/>
                        <a:pt x="22" y="31"/>
                      </a:cubicBezTo>
                      <a:cubicBezTo>
                        <a:pt x="23" y="32"/>
                        <a:pt x="24" y="33"/>
                        <a:pt x="24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lose/>
                      <a:moveTo>
                        <a:pt x="26" y="33"/>
                      </a:moveTo>
                      <a:cubicBezTo>
                        <a:pt x="25" y="31"/>
                        <a:pt x="24" y="30"/>
                        <a:pt x="23" y="29"/>
                      </a:cubicBezTo>
                      <a:cubicBezTo>
                        <a:pt x="23" y="28"/>
                        <a:pt x="22" y="28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20" y="2"/>
                        <a:pt x="24" y="2"/>
                        <a:pt x="28" y="4"/>
                      </a:cubicBezTo>
                      <a:cubicBezTo>
                        <a:pt x="35" y="7"/>
                        <a:pt x="38" y="13"/>
                        <a:pt x="38" y="1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lnTo>
                        <a:pt x="26" y="33"/>
                      </a:ln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9" name="îŝļíḍè"/>
              <p:cNvGrpSpPr/>
              <p:nvPr/>
            </p:nvGrpSpPr>
            <p:grpSpPr>
              <a:xfrm>
                <a:off x="1416748" y="2456247"/>
                <a:ext cx="312549" cy="442646"/>
                <a:chOff x="5698186" y="1950933"/>
                <a:chExt cx="312549" cy="442646"/>
              </a:xfrm>
            </p:grpSpPr>
            <p:sp>
              <p:nvSpPr>
                <p:cNvPr id="119" name="îṣľide"/>
                <p:cNvSpPr/>
                <p:nvPr/>
              </p:nvSpPr>
              <p:spPr bwMode="auto">
                <a:xfrm>
                  <a:off x="5702945" y="1950933"/>
                  <a:ext cx="307790" cy="442646"/>
                </a:xfrm>
                <a:custGeom>
                  <a:avLst/>
                  <a:gdLst>
                    <a:gd name="T0" fmla="*/ 82 w 82"/>
                    <a:gd name="T1" fmla="*/ 118 h 118"/>
                    <a:gd name="T2" fmla="*/ 29 w 82"/>
                    <a:gd name="T3" fmla="*/ 116 h 118"/>
                    <a:gd name="T4" fmla="*/ 47 w 82"/>
                    <a:gd name="T5" fmla="*/ 96 h 118"/>
                    <a:gd name="T6" fmla="*/ 30 w 82"/>
                    <a:gd name="T7" fmla="*/ 1 h 118"/>
                    <a:gd name="T8" fmla="*/ 31 w 82"/>
                    <a:gd name="T9" fmla="*/ 0 h 118"/>
                    <a:gd name="T10" fmla="*/ 59 w 82"/>
                    <a:gd name="T11" fmla="*/ 18 h 118"/>
                    <a:gd name="T12" fmla="*/ 58 w 82"/>
                    <a:gd name="T13" fmla="*/ 20 h 118"/>
                    <a:gd name="T14" fmla="*/ 60 w 82"/>
                    <a:gd name="T15" fmla="*/ 86 h 118"/>
                    <a:gd name="T16" fmla="*/ 79 w 82"/>
                    <a:gd name="T17" fmla="*/ 70 h 118"/>
                    <a:gd name="T18" fmla="*/ 82 w 82"/>
                    <a:gd name="T19" fmla="*/ 118 h 118"/>
                    <a:gd name="T20" fmla="*/ 36 w 82"/>
                    <a:gd name="T21" fmla="*/ 113 h 118"/>
                    <a:gd name="T22" fmla="*/ 79 w 82"/>
                    <a:gd name="T23" fmla="*/ 115 h 118"/>
                    <a:gd name="T24" fmla="*/ 76 w 82"/>
                    <a:gd name="T25" fmla="*/ 76 h 118"/>
                    <a:gd name="T26" fmla="*/ 59 w 82"/>
                    <a:gd name="T27" fmla="*/ 90 h 118"/>
                    <a:gd name="T28" fmla="*/ 59 w 82"/>
                    <a:gd name="T29" fmla="*/ 89 h 118"/>
                    <a:gd name="T30" fmla="*/ 55 w 82"/>
                    <a:gd name="T31" fmla="*/ 19 h 118"/>
                    <a:gd name="T32" fmla="*/ 32 w 82"/>
                    <a:gd name="T33" fmla="*/ 4 h 118"/>
                    <a:gd name="T34" fmla="*/ 50 w 82"/>
                    <a:gd name="T35" fmla="*/ 95 h 118"/>
                    <a:gd name="T36" fmla="*/ 52 w 82"/>
                    <a:gd name="T37" fmla="*/ 96 h 118"/>
                    <a:gd name="T38" fmla="*/ 36 w 82"/>
                    <a:gd name="T39" fmla="*/ 11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" h="118">
                      <a:moveTo>
                        <a:pt x="82" y="118"/>
                      </a:move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47" y="96"/>
                        <a:pt x="47" y="96"/>
                        <a:pt x="47" y="96"/>
                      </a:cubicBezTo>
                      <a:cubicBezTo>
                        <a:pt x="0" y="62"/>
                        <a:pt x="30" y="2"/>
                        <a:pt x="30" y="1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34" y="53"/>
                        <a:pt x="55" y="80"/>
                        <a:pt x="60" y="86"/>
                      </a:cubicBezTo>
                      <a:cubicBezTo>
                        <a:pt x="79" y="70"/>
                        <a:pt x="79" y="70"/>
                        <a:pt x="79" y="70"/>
                      </a:cubicBezTo>
                      <a:lnTo>
                        <a:pt x="82" y="118"/>
                      </a:lnTo>
                      <a:close/>
                      <a:moveTo>
                        <a:pt x="36" y="113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6" y="76"/>
                        <a:pt x="76" y="76"/>
                        <a:pt x="76" y="76"/>
                      </a:cubicBezTo>
                      <a:cubicBezTo>
                        <a:pt x="59" y="90"/>
                        <a:pt x="59" y="90"/>
                        <a:pt x="59" y="90"/>
                      </a:cubicBezTo>
                      <a:cubicBezTo>
                        <a:pt x="59" y="89"/>
                        <a:pt x="59" y="89"/>
                        <a:pt x="59" y="89"/>
                      </a:cubicBezTo>
                      <a:cubicBezTo>
                        <a:pt x="58" y="88"/>
                        <a:pt x="28" y="58"/>
                        <a:pt x="55" y="19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8" y="14"/>
                        <a:pt x="7" y="65"/>
                        <a:pt x="50" y="95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lnTo>
                        <a:pt x="36" y="1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0" name="isliḍé"/>
                <p:cNvSpPr/>
                <p:nvPr/>
              </p:nvSpPr>
              <p:spPr bwMode="auto">
                <a:xfrm>
                  <a:off x="5698186" y="1954106"/>
                  <a:ext cx="199905" cy="431541"/>
                </a:xfrm>
                <a:custGeom>
                  <a:avLst/>
                  <a:gdLst>
                    <a:gd name="T0" fmla="*/ 34 w 53"/>
                    <a:gd name="T1" fmla="*/ 115 h 115"/>
                    <a:gd name="T2" fmla="*/ 22 w 53"/>
                    <a:gd name="T3" fmla="*/ 113 h 115"/>
                    <a:gd name="T4" fmla="*/ 37 w 53"/>
                    <a:gd name="T5" fmla="*/ 96 h 115"/>
                    <a:gd name="T6" fmla="*/ 20 w 53"/>
                    <a:gd name="T7" fmla="*/ 10 h 115"/>
                    <a:gd name="T8" fmla="*/ 21 w 53"/>
                    <a:gd name="T9" fmla="*/ 10 h 115"/>
                    <a:gd name="T10" fmla="*/ 31 w 53"/>
                    <a:gd name="T11" fmla="*/ 0 h 115"/>
                    <a:gd name="T12" fmla="*/ 33 w 53"/>
                    <a:gd name="T13" fmla="*/ 2 h 115"/>
                    <a:gd name="T14" fmla="*/ 23 w 53"/>
                    <a:gd name="T15" fmla="*/ 12 h 115"/>
                    <a:gd name="T16" fmla="*/ 40 w 53"/>
                    <a:gd name="T17" fmla="*/ 94 h 115"/>
                    <a:gd name="T18" fmla="*/ 53 w 53"/>
                    <a:gd name="T19" fmla="*/ 94 h 115"/>
                    <a:gd name="T20" fmla="*/ 34 w 53"/>
                    <a:gd name="T21" fmla="*/ 115 h 115"/>
                    <a:gd name="T22" fmla="*/ 28 w 53"/>
                    <a:gd name="T23" fmla="*/ 111 h 115"/>
                    <a:gd name="T24" fmla="*/ 33 w 53"/>
                    <a:gd name="T25" fmla="*/ 112 h 115"/>
                    <a:gd name="T26" fmla="*/ 46 w 53"/>
                    <a:gd name="T27" fmla="*/ 97 h 115"/>
                    <a:gd name="T28" fmla="*/ 40 w 53"/>
                    <a:gd name="T29" fmla="*/ 97 h 115"/>
                    <a:gd name="T30" fmla="*/ 28 w 53"/>
                    <a:gd name="T31" fmla="*/ 11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115">
                      <a:moveTo>
                        <a:pt x="34" y="115"/>
                      </a:moveTo>
                      <a:cubicBezTo>
                        <a:pt x="22" y="113"/>
                        <a:pt x="22" y="113"/>
                        <a:pt x="22" y="113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30" y="90"/>
                        <a:pt x="0" y="59"/>
                        <a:pt x="20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3" y="61"/>
                        <a:pt x="36" y="91"/>
                        <a:pt x="40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lnTo>
                        <a:pt x="34" y="115"/>
                      </a:lnTo>
                      <a:close/>
                      <a:moveTo>
                        <a:pt x="28" y="111"/>
                      </a:moveTo>
                      <a:cubicBezTo>
                        <a:pt x="33" y="112"/>
                        <a:pt x="33" y="112"/>
                        <a:pt x="33" y="112"/>
                      </a:cubicBezTo>
                      <a:cubicBezTo>
                        <a:pt x="46" y="97"/>
                        <a:pt x="46" y="97"/>
                        <a:pt x="46" y="97"/>
                      </a:cubicBezTo>
                      <a:cubicBezTo>
                        <a:pt x="40" y="97"/>
                        <a:pt x="40" y="97"/>
                        <a:pt x="40" y="97"/>
                      </a:cubicBezTo>
                      <a:lnTo>
                        <a:pt x="28" y="11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1" name="işḷïḓê"/>
                <p:cNvSpPr/>
                <p:nvPr/>
              </p:nvSpPr>
              <p:spPr bwMode="auto">
                <a:xfrm>
                  <a:off x="5906023" y="2217473"/>
                  <a:ext cx="90433" cy="44423"/>
                </a:xfrm>
                <a:custGeom>
                  <a:avLst/>
                  <a:gdLst>
                    <a:gd name="T0" fmla="*/ 5 w 57"/>
                    <a:gd name="T1" fmla="*/ 28 h 28"/>
                    <a:gd name="T2" fmla="*/ 0 w 57"/>
                    <a:gd name="T3" fmla="*/ 23 h 28"/>
                    <a:gd name="T4" fmla="*/ 24 w 57"/>
                    <a:gd name="T5" fmla="*/ 0 h 28"/>
                    <a:gd name="T6" fmla="*/ 57 w 57"/>
                    <a:gd name="T7" fmla="*/ 0 h 28"/>
                    <a:gd name="T8" fmla="*/ 57 w 57"/>
                    <a:gd name="T9" fmla="*/ 7 h 28"/>
                    <a:gd name="T10" fmla="*/ 28 w 57"/>
                    <a:gd name="T11" fmla="*/ 7 h 28"/>
                    <a:gd name="T12" fmla="*/ 5 w 57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28">
                      <a:moveTo>
                        <a:pt x="5" y="28"/>
                      </a:moveTo>
                      <a:lnTo>
                        <a:pt x="0" y="23"/>
                      </a:lnTo>
                      <a:lnTo>
                        <a:pt x="24" y="0"/>
                      </a:lnTo>
                      <a:lnTo>
                        <a:pt x="57" y="0"/>
                      </a:lnTo>
                      <a:lnTo>
                        <a:pt x="57" y="7"/>
                      </a:lnTo>
                      <a:lnTo>
                        <a:pt x="28" y="7"/>
                      </a:ln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0" name="ïṥļïḍé"/>
              <p:cNvGrpSpPr/>
              <p:nvPr/>
            </p:nvGrpSpPr>
            <p:grpSpPr>
              <a:xfrm>
                <a:off x="2170350" y="4994742"/>
                <a:ext cx="230051" cy="326829"/>
                <a:chOff x="4382937" y="5523837"/>
                <a:chExt cx="230051" cy="326829"/>
              </a:xfrm>
            </p:grpSpPr>
            <p:sp>
              <p:nvSpPr>
                <p:cNvPr id="116" name="íṥ1iḋe"/>
                <p:cNvSpPr/>
                <p:nvPr/>
              </p:nvSpPr>
              <p:spPr bwMode="auto">
                <a:xfrm>
                  <a:off x="4382937" y="5523837"/>
                  <a:ext cx="226877" cy="326829"/>
                </a:xfrm>
                <a:custGeom>
                  <a:avLst/>
                  <a:gdLst>
                    <a:gd name="T0" fmla="*/ 0 w 60"/>
                    <a:gd name="T1" fmla="*/ 87 h 87"/>
                    <a:gd name="T2" fmla="*/ 2 w 60"/>
                    <a:gd name="T3" fmla="*/ 50 h 87"/>
                    <a:gd name="T4" fmla="*/ 16 w 60"/>
                    <a:gd name="T5" fmla="*/ 62 h 87"/>
                    <a:gd name="T6" fmla="*/ 17 w 60"/>
                    <a:gd name="T7" fmla="*/ 15 h 87"/>
                    <a:gd name="T8" fmla="*/ 16 w 60"/>
                    <a:gd name="T9" fmla="*/ 14 h 87"/>
                    <a:gd name="T10" fmla="*/ 38 w 60"/>
                    <a:gd name="T11" fmla="*/ 0 h 87"/>
                    <a:gd name="T12" fmla="*/ 38 w 60"/>
                    <a:gd name="T13" fmla="*/ 1 h 87"/>
                    <a:gd name="T14" fmla="*/ 26 w 60"/>
                    <a:gd name="T15" fmla="*/ 70 h 87"/>
                    <a:gd name="T16" fmla="*/ 40 w 60"/>
                    <a:gd name="T17" fmla="*/ 85 h 87"/>
                    <a:gd name="T18" fmla="*/ 0 w 60"/>
                    <a:gd name="T19" fmla="*/ 87 h 87"/>
                    <a:gd name="T20" fmla="*/ 5 w 60"/>
                    <a:gd name="T21" fmla="*/ 56 h 87"/>
                    <a:gd name="T22" fmla="*/ 3 w 60"/>
                    <a:gd name="T23" fmla="*/ 83 h 87"/>
                    <a:gd name="T24" fmla="*/ 33 w 60"/>
                    <a:gd name="T25" fmla="*/ 82 h 87"/>
                    <a:gd name="T26" fmla="*/ 22 w 60"/>
                    <a:gd name="T27" fmla="*/ 70 h 87"/>
                    <a:gd name="T28" fmla="*/ 23 w 60"/>
                    <a:gd name="T29" fmla="*/ 69 h 87"/>
                    <a:gd name="T30" fmla="*/ 36 w 60"/>
                    <a:gd name="T31" fmla="*/ 4 h 87"/>
                    <a:gd name="T32" fmla="*/ 20 w 60"/>
                    <a:gd name="T33" fmla="*/ 14 h 87"/>
                    <a:gd name="T34" fmla="*/ 18 w 60"/>
                    <a:gd name="T35" fmla="*/ 65 h 87"/>
                    <a:gd name="T36" fmla="*/ 17 w 60"/>
                    <a:gd name="T37" fmla="*/ 66 h 87"/>
                    <a:gd name="T38" fmla="*/ 5 w 60"/>
                    <a:gd name="T39" fmla="*/ 5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" h="87">
                      <a:moveTo>
                        <a:pt x="0" y="87"/>
                      </a:move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20" y="57"/>
                        <a:pt x="35" y="39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1"/>
                        <a:pt x="60" y="45"/>
                        <a:pt x="26" y="70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lnTo>
                        <a:pt x="0" y="87"/>
                      </a:lnTo>
                      <a:close/>
                      <a:moveTo>
                        <a:pt x="5" y="56"/>
                      </a:moveTo>
                      <a:cubicBezTo>
                        <a:pt x="3" y="83"/>
                        <a:pt x="3" y="83"/>
                        <a:pt x="3" y="83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cubicBezTo>
                        <a:pt x="53" y="48"/>
                        <a:pt x="40" y="12"/>
                        <a:pt x="36" y="4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40" y="42"/>
                        <a:pt x="18" y="65"/>
                        <a:pt x="18" y="65"/>
                      </a:cubicBezTo>
                      <a:cubicBezTo>
                        <a:pt x="17" y="66"/>
                        <a:pt x="17" y="66"/>
                        <a:pt x="17" y="66"/>
                      </a:cubicBezTo>
                      <a:lnTo>
                        <a:pt x="5" y="5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7" name="íŝḻiḋê"/>
                <p:cNvSpPr/>
                <p:nvPr/>
              </p:nvSpPr>
              <p:spPr bwMode="auto">
                <a:xfrm>
                  <a:off x="4462265" y="5527010"/>
                  <a:ext cx="150723" cy="315723"/>
                </a:xfrm>
                <a:custGeom>
                  <a:avLst/>
                  <a:gdLst>
                    <a:gd name="T0" fmla="*/ 15 w 40"/>
                    <a:gd name="T1" fmla="*/ 84 h 84"/>
                    <a:gd name="T2" fmla="*/ 0 w 40"/>
                    <a:gd name="T3" fmla="*/ 68 h 84"/>
                    <a:gd name="T4" fmla="*/ 11 w 40"/>
                    <a:gd name="T5" fmla="*/ 68 h 84"/>
                    <a:gd name="T6" fmla="*/ 22 w 40"/>
                    <a:gd name="T7" fmla="*/ 9 h 84"/>
                    <a:gd name="T8" fmla="*/ 15 w 40"/>
                    <a:gd name="T9" fmla="*/ 2 h 84"/>
                    <a:gd name="T10" fmla="*/ 17 w 40"/>
                    <a:gd name="T11" fmla="*/ 0 h 84"/>
                    <a:gd name="T12" fmla="*/ 25 w 40"/>
                    <a:gd name="T13" fmla="*/ 7 h 84"/>
                    <a:gd name="T14" fmla="*/ 13 w 40"/>
                    <a:gd name="T15" fmla="*/ 70 h 84"/>
                    <a:gd name="T16" fmla="*/ 24 w 40"/>
                    <a:gd name="T17" fmla="*/ 83 h 84"/>
                    <a:gd name="T18" fmla="*/ 15 w 40"/>
                    <a:gd name="T19" fmla="*/ 84 h 84"/>
                    <a:gd name="T20" fmla="*/ 7 w 40"/>
                    <a:gd name="T21" fmla="*/ 71 h 84"/>
                    <a:gd name="T22" fmla="*/ 16 w 40"/>
                    <a:gd name="T23" fmla="*/ 81 h 84"/>
                    <a:gd name="T24" fmla="*/ 18 w 40"/>
                    <a:gd name="T25" fmla="*/ 80 h 84"/>
                    <a:gd name="T26" fmla="*/ 10 w 40"/>
                    <a:gd name="T27" fmla="*/ 71 h 84"/>
                    <a:gd name="T28" fmla="*/ 7 w 40"/>
                    <a:gd name="T29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" h="84">
                      <a:moveTo>
                        <a:pt x="15" y="84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4" y="65"/>
                        <a:pt x="37" y="44"/>
                        <a:pt x="22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43"/>
                        <a:pt x="19" y="65"/>
                        <a:pt x="13" y="70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lnTo>
                        <a:pt x="15" y="84"/>
                      </a:lnTo>
                      <a:close/>
                      <a:moveTo>
                        <a:pt x="7" y="71"/>
                      </a:move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8" y="80"/>
                        <a:pt x="18" y="80"/>
                        <a:pt x="18" y="80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lnTo>
                        <a:pt x="7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8" name="íSlîḓê"/>
                <p:cNvSpPr/>
                <p:nvPr/>
              </p:nvSpPr>
              <p:spPr bwMode="auto">
                <a:xfrm>
                  <a:off x="4394044" y="5715808"/>
                  <a:ext cx="68222" cy="36490"/>
                </a:xfrm>
                <a:custGeom>
                  <a:avLst/>
                  <a:gdLst>
                    <a:gd name="T0" fmla="*/ 38 w 43"/>
                    <a:gd name="T1" fmla="*/ 23 h 23"/>
                    <a:gd name="T2" fmla="*/ 22 w 43"/>
                    <a:gd name="T3" fmla="*/ 7 h 23"/>
                    <a:gd name="T4" fmla="*/ 0 w 43"/>
                    <a:gd name="T5" fmla="*/ 7 h 23"/>
                    <a:gd name="T6" fmla="*/ 0 w 43"/>
                    <a:gd name="T7" fmla="*/ 0 h 23"/>
                    <a:gd name="T8" fmla="*/ 24 w 43"/>
                    <a:gd name="T9" fmla="*/ 0 h 23"/>
                    <a:gd name="T10" fmla="*/ 43 w 43"/>
                    <a:gd name="T11" fmla="*/ 18 h 23"/>
                    <a:gd name="T12" fmla="*/ 38 w 4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3">
                      <a:moveTo>
                        <a:pt x="38" y="23"/>
                      </a:moveTo>
                      <a:lnTo>
                        <a:pt x="2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43" y="18"/>
                      </a:lnTo>
                      <a:lnTo>
                        <a:pt x="38" y="2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îSḷîḋé"/>
              <p:cNvGrpSpPr/>
              <p:nvPr/>
            </p:nvGrpSpPr>
            <p:grpSpPr>
              <a:xfrm>
                <a:off x="1931456" y="1808281"/>
                <a:ext cx="406156" cy="679041"/>
                <a:chOff x="5714051" y="2563340"/>
                <a:chExt cx="406156" cy="679041"/>
              </a:xfrm>
            </p:grpSpPr>
            <p:sp>
              <p:nvSpPr>
                <p:cNvPr id="102" name="îsľïḍê"/>
                <p:cNvSpPr/>
                <p:nvPr/>
              </p:nvSpPr>
              <p:spPr bwMode="auto">
                <a:xfrm>
                  <a:off x="5755301" y="2701369"/>
                  <a:ext cx="320483" cy="395049"/>
                </a:xfrm>
                <a:custGeom>
                  <a:avLst/>
                  <a:gdLst>
                    <a:gd name="T0" fmla="*/ 57 w 85"/>
                    <a:gd name="T1" fmla="*/ 105 h 105"/>
                    <a:gd name="T2" fmla="*/ 61 w 85"/>
                    <a:gd name="T3" fmla="*/ 71 h 105"/>
                    <a:gd name="T4" fmla="*/ 75 w 85"/>
                    <a:gd name="T5" fmla="*/ 25 h 105"/>
                    <a:gd name="T6" fmla="*/ 50 w 85"/>
                    <a:gd name="T7" fmla="*/ 8 h 105"/>
                    <a:gd name="T8" fmla="*/ 13 w 85"/>
                    <a:gd name="T9" fmla="*/ 16 h 105"/>
                    <a:gd name="T10" fmla="*/ 18 w 85"/>
                    <a:gd name="T11" fmla="*/ 67 h 105"/>
                    <a:gd name="T12" fmla="*/ 29 w 85"/>
                    <a:gd name="T13" fmla="*/ 104 h 105"/>
                    <a:gd name="T14" fmla="*/ 26 w 85"/>
                    <a:gd name="T15" fmla="*/ 104 h 105"/>
                    <a:gd name="T16" fmla="*/ 15 w 85"/>
                    <a:gd name="T17" fmla="*/ 68 h 105"/>
                    <a:gd name="T18" fmla="*/ 10 w 85"/>
                    <a:gd name="T19" fmla="*/ 15 h 105"/>
                    <a:gd name="T20" fmla="*/ 51 w 85"/>
                    <a:gd name="T21" fmla="*/ 5 h 105"/>
                    <a:gd name="T22" fmla="*/ 77 w 85"/>
                    <a:gd name="T23" fmla="*/ 23 h 105"/>
                    <a:gd name="T24" fmla="*/ 64 w 85"/>
                    <a:gd name="T25" fmla="*/ 72 h 105"/>
                    <a:gd name="T26" fmla="*/ 59 w 85"/>
                    <a:gd name="T27" fmla="*/ 103 h 105"/>
                    <a:gd name="T28" fmla="*/ 57 w 85"/>
                    <a:gd name="T2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105">
                      <a:moveTo>
                        <a:pt x="57" y="105"/>
                      </a:moveTo>
                      <a:cubicBezTo>
                        <a:pt x="51" y="100"/>
                        <a:pt x="50" y="86"/>
                        <a:pt x="61" y="71"/>
                      </a:cubicBezTo>
                      <a:cubicBezTo>
                        <a:pt x="62" y="69"/>
                        <a:pt x="82" y="43"/>
                        <a:pt x="75" y="25"/>
                      </a:cubicBezTo>
                      <a:cubicBezTo>
                        <a:pt x="71" y="16"/>
                        <a:pt x="63" y="11"/>
                        <a:pt x="50" y="8"/>
                      </a:cubicBezTo>
                      <a:cubicBezTo>
                        <a:pt x="32" y="4"/>
                        <a:pt x="19" y="7"/>
                        <a:pt x="13" y="16"/>
                      </a:cubicBezTo>
                      <a:cubicBezTo>
                        <a:pt x="4" y="29"/>
                        <a:pt x="8" y="52"/>
                        <a:pt x="18" y="67"/>
                      </a:cubicBezTo>
                      <a:cubicBezTo>
                        <a:pt x="29" y="86"/>
                        <a:pt x="29" y="103"/>
                        <a:pt x="29" y="104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4"/>
                        <a:pt x="26" y="87"/>
                        <a:pt x="15" y="68"/>
                      </a:cubicBezTo>
                      <a:cubicBezTo>
                        <a:pt x="5" y="52"/>
                        <a:pt x="0" y="29"/>
                        <a:pt x="10" y="15"/>
                      </a:cubicBezTo>
                      <a:cubicBezTo>
                        <a:pt x="15" y="7"/>
                        <a:pt x="26" y="0"/>
                        <a:pt x="51" y="5"/>
                      </a:cubicBezTo>
                      <a:cubicBezTo>
                        <a:pt x="65" y="8"/>
                        <a:pt x="74" y="14"/>
                        <a:pt x="77" y="23"/>
                      </a:cubicBezTo>
                      <a:cubicBezTo>
                        <a:pt x="85" y="43"/>
                        <a:pt x="66" y="69"/>
                        <a:pt x="64" y="72"/>
                      </a:cubicBezTo>
                      <a:cubicBezTo>
                        <a:pt x="54" y="85"/>
                        <a:pt x="53" y="98"/>
                        <a:pt x="59" y="103"/>
                      </a:cubicBezTo>
                      <a:lnTo>
                        <a:pt x="57" y="10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3" name="iṥḷïḋé"/>
                <p:cNvSpPr/>
                <p:nvPr/>
              </p:nvSpPr>
              <p:spPr bwMode="auto">
                <a:xfrm>
                  <a:off x="5879052" y="2931419"/>
                  <a:ext cx="71395" cy="157068"/>
                </a:xfrm>
                <a:custGeom>
                  <a:avLst/>
                  <a:gdLst>
                    <a:gd name="T0" fmla="*/ 16 w 19"/>
                    <a:gd name="T1" fmla="*/ 42 h 42"/>
                    <a:gd name="T2" fmla="*/ 13 w 19"/>
                    <a:gd name="T3" fmla="*/ 42 h 42"/>
                    <a:gd name="T4" fmla="*/ 8 w 19"/>
                    <a:gd name="T5" fmla="*/ 4 h 42"/>
                    <a:gd name="T6" fmla="*/ 7 w 19"/>
                    <a:gd name="T7" fmla="*/ 3 h 42"/>
                    <a:gd name="T8" fmla="*/ 5 w 19"/>
                    <a:gd name="T9" fmla="*/ 42 h 42"/>
                    <a:gd name="T10" fmla="*/ 2 w 19"/>
                    <a:gd name="T11" fmla="*/ 42 h 42"/>
                    <a:gd name="T12" fmla="*/ 6 w 19"/>
                    <a:gd name="T13" fmla="*/ 1 h 42"/>
                    <a:gd name="T14" fmla="*/ 9 w 19"/>
                    <a:gd name="T15" fmla="*/ 1 h 42"/>
                    <a:gd name="T16" fmla="*/ 16 w 19"/>
                    <a:gd name="T1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42">
                      <a:moveTo>
                        <a:pt x="16" y="42"/>
                      </a:move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4" y="33"/>
                        <a:pt x="14" y="7"/>
                        <a:pt x="8" y="4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5"/>
                        <a:pt x="4" y="25"/>
                        <a:pt x="5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" y="33"/>
                        <a:pt x="0" y="5"/>
                        <a:pt x="6" y="1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9" y="6"/>
                        <a:pt x="16" y="39"/>
                        <a:pt x="16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4" name="îṩ1ïďé"/>
                <p:cNvSpPr/>
                <p:nvPr/>
              </p:nvSpPr>
              <p:spPr bwMode="auto">
                <a:xfrm>
                  <a:off x="5856841" y="2874304"/>
                  <a:ext cx="109472" cy="109471"/>
                </a:xfrm>
                <a:custGeom>
                  <a:avLst/>
                  <a:gdLst>
                    <a:gd name="T0" fmla="*/ 21 w 29"/>
                    <a:gd name="T1" fmla="*/ 29 h 29"/>
                    <a:gd name="T2" fmla="*/ 18 w 29"/>
                    <a:gd name="T3" fmla="*/ 27 h 29"/>
                    <a:gd name="T4" fmla="*/ 26 w 29"/>
                    <a:gd name="T5" fmla="*/ 9 h 29"/>
                    <a:gd name="T6" fmla="*/ 25 w 29"/>
                    <a:gd name="T7" fmla="*/ 7 h 29"/>
                    <a:gd name="T8" fmla="*/ 20 w 29"/>
                    <a:gd name="T9" fmla="*/ 8 h 29"/>
                    <a:gd name="T10" fmla="*/ 10 w 29"/>
                    <a:gd name="T11" fmla="*/ 6 h 29"/>
                    <a:gd name="T12" fmla="*/ 8 w 29"/>
                    <a:gd name="T13" fmla="*/ 4 h 29"/>
                    <a:gd name="T14" fmla="*/ 5 w 29"/>
                    <a:gd name="T15" fmla="*/ 3 h 29"/>
                    <a:gd name="T16" fmla="*/ 3 w 29"/>
                    <a:gd name="T17" fmla="*/ 7 h 29"/>
                    <a:gd name="T18" fmla="*/ 11 w 29"/>
                    <a:gd name="T19" fmla="*/ 26 h 29"/>
                    <a:gd name="T20" fmla="*/ 8 w 29"/>
                    <a:gd name="T21" fmla="*/ 27 h 29"/>
                    <a:gd name="T22" fmla="*/ 0 w 29"/>
                    <a:gd name="T23" fmla="*/ 8 h 29"/>
                    <a:gd name="T24" fmla="*/ 0 w 29"/>
                    <a:gd name="T25" fmla="*/ 7 h 29"/>
                    <a:gd name="T26" fmla="*/ 4 w 29"/>
                    <a:gd name="T27" fmla="*/ 0 h 29"/>
                    <a:gd name="T28" fmla="*/ 9 w 29"/>
                    <a:gd name="T29" fmla="*/ 2 h 29"/>
                    <a:gd name="T30" fmla="*/ 12 w 29"/>
                    <a:gd name="T31" fmla="*/ 5 h 29"/>
                    <a:gd name="T32" fmla="*/ 18 w 29"/>
                    <a:gd name="T33" fmla="*/ 6 h 29"/>
                    <a:gd name="T34" fmla="*/ 27 w 29"/>
                    <a:gd name="T35" fmla="*/ 4 h 29"/>
                    <a:gd name="T36" fmla="*/ 29 w 29"/>
                    <a:gd name="T37" fmla="*/ 9 h 29"/>
                    <a:gd name="T38" fmla="*/ 29 w 29"/>
                    <a:gd name="T39" fmla="*/ 10 h 29"/>
                    <a:gd name="T40" fmla="*/ 21 w 29"/>
                    <a:gd name="T4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" h="29">
                      <a:moveTo>
                        <a:pt x="21" y="29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8"/>
                        <a:pt x="26" y="7"/>
                        <a:pt x="25" y="7"/>
                      </a:cubicBezTo>
                      <a:cubicBezTo>
                        <a:pt x="24" y="6"/>
                        <a:pt x="22" y="7"/>
                        <a:pt x="20" y="8"/>
                      </a:cubicBezTo>
                      <a:cubicBezTo>
                        <a:pt x="13" y="12"/>
                        <a:pt x="11" y="9"/>
                        <a:pt x="10" y="6"/>
                      </a:cubicBezTo>
                      <a:cubicBezTo>
                        <a:pt x="9" y="6"/>
                        <a:pt x="8" y="5"/>
                        <a:pt x="8" y="4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4" y="4"/>
                        <a:pt x="3" y="6"/>
                        <a:pt x="3" y="7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1" y="1"/>
                        <a:pt x="4" y="0"/>
                      </a:cubicBezTo>
                      <a:cubicBezTo>
                        <a:pt x="6" y="0"/>
                        <a:pt x="7" y="0"/>
                        <a:pt x="9" y="2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4" y="7"/>
                        <a:pt x="14" y="8"/>
                        <a:pt x="18" y="6"/>
                      </a:cubicBezTo>
                      <a:cubicBezTo>
                        <a:pt x="22" y="4"/>
                        <a:pt x="25" y="3"/>
                        <a:pt x="27" y="4"/>
                      </a:cubicBezTo>
                      <a:cubicBezTo>
                        <a:pt x="28" y="5"/>
                        <a:pt x="29" y="7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lnTo>
                        <a:pt x="21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5" name="ïṥlíḓè"/>
                <p:cNvSpPr/>
                <p:nvPr/>
              </p:nvSpPr>
              <p:spPr bwMode="auto">
                <a:xfrm>
                  <a:off x="5826696" y="3080555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7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9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6 h 13"/>
                    <a:gd name="T20" fmla="*/ 23 w 45"/>
                    <a:gd name="T21" fmla="*/ 10 h 13"/>
                    <a:gd name="T22" fmla="*/ 42 w 45"/>
                    <a:gd name="T23" fmla="*/ 7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3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3"/>
                        <a:pt x="4" y="0"/>
                        <a:pt x="19" y="0"/>
                      </a:cubicBezTo>
                      <a:cubicBezTo>
                        <a:pt x="25" y="0"/>
                        <a:pt x="32" y="1"/>
                        <a:pt x="41" y="1"/>
                      </a:cubicBezTo>
                      <a:cubicBezTo>
                        <a:pt x="43" y="2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9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3" y="8"/>
                        <a:pt x="11" y="10"/>
                        <a:pt x="23" y="10"/>
                      </a:cubicBezTo>
                      <a:cubicBezTo>
                        <a:pt x="32" y="10"/>
                        <a:pt x="40" y="9"/>
                        <a:pt x="42" y="7"/>
                      </a:cubicBezTo>
                      <a:cubicBezTo>
                        <a:pt x="42" y="7"/>
                        <a:pt x="42" y="6"/>
                        <a:pt x="42" y="6"/>
                      </a:cubicBezTo>
                      <a:cubicBezTo>
                        <a:pt x="42" y="5"/>
                        <a:pt x="41" y="5"/>
                        <a:pt x="41" y="4"/>
                      </a:cubicBezTo>
                      <a:cubicBezTo>
                        <a:pt x="32" y="4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6" name="ísḻíḓè"/>
                <p:cNvSpPr/>
                <p:nvPr/>
              </p:nvSpPr>
              <p:spPr bwMode="auto">
                <a:xfrm>
                  <a:off x="5826696" y="3118632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6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8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5 h 13"/>
                    <a:gd name="T20" fmla="*/ 23 w 45"/>
                    <a:gd name="T21" fmla="*/ 10 h 13"/>
                    <a:gd name="T22" fmla="*/ 42 w 45"/>
                    <a:gd name="T23" fmla="*/ 6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8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10"/>
                        <a:pt x="23" y="10"/>
                      </a:cubicBezTo>
                      <a:cubicBezTo>
                        <a:pt x="32" y="10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7" name="íṥ1îḍé"/>
                <p:cNvSpPr/>
                <p:nvPr/>
              </p:nvSpPr>
              <p:spPr bwMode="auto">
                <a:xfrm>
                  <a:off x="5826696" y="3156709"/>
                  <a:ext cx="169761" cy="44423"/>
                </a:xfrm>
                <a:custGeom>
                  <a:avLst/>
                  <a:gdLst>
                    <a:gd name="T0" fmla="*/ 23 w 45"/>
                    <a:gd name="T1" fmla="*/ 12 h 12"/>
                    <a:gd name="T2" fmla="*/ 0 w 45"/>
                    <a:gd name="T3" fmla="*/ 6 h 12"/>
                    <a:gd name="T4" fmla="*/ 0 w 45"/>
                    <a:gd name="T5" fmla="*/ 4 h 12"/>
                    <a:gd name="T6" fmla="*/ 19 w 45"/>
                    <a:gd name="T7" fmla="*/ 0 h 12"/>
                    <a:gd name="T8" fmla="*/ 41 w 45"/>
                    <a:gd name="T9" fmla="*/ 1 h 12"/>
                    <a:gd name="T10" fmla="*/ 45 w 45"/>
                    <a:gd name="T11" fmla="*/ 6 h 12"/>
                    <a:gd name="T12" fmla="*/ 44 w 45"/>
                    <a:gd name="T13" fmla="*/ 8 h 12"/>
                    <a:gd name="T14" fmla="*/ 23 w 45"/>
                    <a:gd name="T15" fmla="*/ 12 h 12"/>
                    <a:gd name="T16" fmla="*/ 19 w 45"/>
                    <a:gd name="T17" fmla="*/ 3 h 12"/>
                    <a:gd name="T18" fmla="*/ 3 w 45"/>
                    <a:gd name="T19" fmla="*/ 5 h 12"/>
                    <a:gd name="T20" fmla="*/ 23 w 45"/>
                    <a:gd name="T21" fmla="*/ 9 h 12"/>
                    <a:gd name="T22" fmla="*/ 42 w 45"/>
                    <a:gd name="T23" fmla="*/ 6 h 12"/>
                    <a:gd name="T24" fmla="*/ 42 w 45"/>
                    <a:gd name="T25" fmla="*/ 6 h 12"/>
                    <a:gd name="T26" fmla="*/ 41 w 45"/>
                    <a:gd name="T27" fmla="*/ 4 h 12"/>
                    <a:gd name="T28" fmla="*/ 19 w 45"/>
                    <a:gd name="T2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2">
                      <a:moveTo>
                        <a:pt x="23" y="12"/>
                      </a:moveTo>
                      <a:cubicBezTo>
                        <a:pt x="18" y="12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2"/>
                        <a:pt x="45" y="6"/>
                      </a:cubicBezTo>
                      <a:cubicBezTo>
                        <a:pt x="45" y="6"/>
                        <a:pt x="45" y="7"/>
                        <a:pt x="44" y="8"/>
                      </a:cubicBezTo>
                      <a:cubicBezTo>
                        <a:pt x="41" y="11"/>
                        <a:pt x="31" y="12"/>
                        <a:pt x="23" y="12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9"/>
                        <a:pt x="23" y="9"/>
                      </a:cubicBezTo>
                      <a:cubicBezTo>
                        <a:pt x="32" y="9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8" name="íṩ1iďê"/>
                <p:cNvSpPr/>
                <p:nvPr/>
              </p:nvSpPr>
              <p:spPr bwMode="auto">
                <a:xfrm>
                  <a:off x="5883811" y="3193199"/>
                  <a:ext cx="71395" cy="49182"/>
                </a:xfrm>
                <a:custGeom>
                  <a:avLst/>
                  <a:gdLst>
                    <a:gd name="T0" fmla="*/ 9 w 19"/>
                    <a:gd name="T1" fmla="*/ 13 h 13"/>
                    <a:gd name="T2" fmla="*/ 9 w 19"/>
                    <a:gd name="T3" fmla="*/ 13 h 13"/>
                    <a:gd name="T4" fmla="*/ 0 w 19"/>
                    <a:gd name="T5" fmla="*/ 1 h 13"/>
                    <a:gd name="T6" fmla="*/ 3 w 19"/>
                    <a:gd name="T7" fmla="*/ 0 h 13"/>
                    <a:gd name="T8" fmla="*/ 9 w 19"/>
                    <a:gd name="T9" fmla="*/ 10 h 13"/>
                    <a:gd name="T10" fmla="*/ 9 w 19"/>
                    <a:gd name="T11" fmla="*/ 10 h 13"/>
                    <a:gd name="T12" fmla="*/ 16 w 19"/>
                    <a:gd name="T13" fmla="*/ 0 h 13"/>
                    <a:gd name="T14" fmla="*/ 19 w 19"/>
                    <a:gd name="T15" fmla="*/ 1 h 13"/>
                    <a:gd name="T16" fmla="*/ 9 w 19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3">
                      <a:moveTo>
                        <a:pt x="9" y="13"/>
                      </a:move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4" y="12"/>
                        <a:pt x="0" y="2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3" y="9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9"/>
                        <a:pt x="13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9" name="íṩľíḍê"/>
                <p:cNvSpPr/>
                <p:nvPr/>
              </p:nvSpPr>
              <p:spPr bwMode="auto">
                <a:xfrm>
                  <a:off x="5714051" y="2610936"/>
                  <a:ext cx="90433" cy="98366"/>
                </a:xfrm>
                <a:custGeom>
                  <a:avLst/>
                  <a:gdLst>
                    <a:gd name="T0" fmla="*/ 21 w 24"/>
                    <a:gd name="T1" fmla="*/ 26 h 26"/>
                    <a:gd name="T2" fmla="*/ 0 w 24"/>
                    <a:gd name="T3" fmla="*/ 3 h 26"/>
                    <a:gd name="T4" fmla="*/ 1 w 24"/>
                    <a:gd name="T5" fmla="*/ 0 h 26"/>
                    <a:gd name="T6" fmla="*/ 24 w 24"/>
                    <a:gd name="T7" fmla="*/ 24 h 26"/>
                    <a:gd name="T8" fmla="*/ 21 w 2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6">
                      <a:moveTo>
                        <a:pt x="21" y="26"/>
                      </a:moveTo>
                      <a:cubicBezTo>
                        <a:pt x="21" y="26"/>
                        <a:pt x="11" y="5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3" y="2"/>
                        <a:pt x="23" y="24"/>
                        <a:pt x="24" y="24"/>
                      </a:cubicBez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0" name="ïṡ1îďè"/>
                <p:cNvSpPr/>
                <p:nvPr/>
              </p:nvSpPr>
              <p:spPr bwMode="auto">
                <a:xfrm>
                  <a:off x="5837802" y="2607763"/>
                  <a:ext cx="30145" cy="82500"/>
                </a:xfrm>
                <a:custGeom>
                  <a:avLst/>
                  <a:gdLst>
                    <a:gd name="T0" fmla="*/ 5 w 8"/>
                    <a:gd name="T1" fmla="*/ 22 h 22"/>
                    <a:gd name="T2" fmla="*/ 0 w 8"/>
                    <a:gd name="T3" fmla="*/ 4 h 22"/>
                    <a:gd name="T4" fmla="*/ 1 w 8"/>
                    <a:gd name="T5" fmla="*/ 4 h 22"/>
                    <a:gd name="T6" fmla="*/ 1 w 8"/>
                    <a:gd name="T7" fmla="*/ 1 h 22"/>
                    <a:gd name="T8" fmla="*/ 8 w 8"/>
                    <a:gd name="T9" fmla="*/ 21 h 22"/>
                    <a:gd name="T10" fmla="*/ 5 w 8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2">
                      <a:moveTo>
                        <a:pt x="5" y="22"/>
                      </a:moveTo>
                      <a:cubicBezTo>
                        <a:pt x="3" y="14"/>
                        <a:pt x="1" y="5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4" y="0"/>
                        <a:pt x="8" y="21"/>
                      </a:cubicBezTo>
                      <a:lnTo>
                        <a:pt x="5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1" name="î$ľiḓè"/>
                <p:cNvSpPr/>
                <p:nvPr/>
              </p:nvSpPr>
              <p:spPr bwMode="auto">
                <a:xfrm>
                  <a:off x="5909196" y="2563340"/>
                  <a:ext cx="30145" cy="126924"/>
                </a:xfrm>
                <a:custGeom>
                  <a:avLst/>
                  <a:gdLst>
                    <a:gd name="T0" fmla="*/ 3 w 8"/>
                    <a:gd name="T1" fmla="*/ 34 h 34"/>
                    <a:gd name="T2" fmla="*/ 6 w 8"/>
                    <a:gd name="T3" fmla="*/ 0 h 34"/>
                    <a:gd name="T4" fmla="*/ 8 w 8"/>
                    <a:gd name="T5" fmla="*/ 1 h 34"/>
                    <a:gd name="T6" fmla="*/ 6 w 8"/>
                    <a:gd name="T7" fmla="*/ 33 h 34"/>
                    <a:gd name="T8" fmla="*/ 3 w 8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4">
                      <a:moveTo>
                        <a:pt x="3" y="34"/>
                      </a:moveTo>
                      <a:cubicBezTo>
                        <a:pt x="3" y="31"/>
                        <a:pt x="0" y="6"/>
                        <a:pt x="6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4" y="6"/>
                        <a:pt x="5" y="26"/>
                        <a:pt x="6" y="33"/>
                      </a:cubicBezTo>
                      <a:lnTo>
                        <a:pt x="3" y="3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2" name="iṧḷíḑê"/>
                <p:cNvSpPr/>
                <p:nvPr/>
              </p:nvSpPr>
              <p:spPr bwMode="auto">
                <a:xfrm>
                  <a:off x="5969484" y="2629975"/>
                  <a:ext cx="34904" cy="68221"/>
                </a:xfrm>
                <a:custGeom>
                  <a:avLst/>
                  <a:gdLst>
                    <a:gd name="T0" fmla="*/ 3 w 9"/>
                    <a:gd name="T1" fmla="*/ 18 h 18"/>
                    <a:gd name="T2" fmla="*/ 0 w 9"/>
                    <a:gd name="T3" fmla="*/ 18 h 18"/>
                    <a:gd name="T4" fmla="*/ 8 w 9"/>
                    <a:gd name="T5" fmla="*/ 0 h 18"/>
                    <a:gd name="T6" fmla="*/ 9 w 9"/>
                    <a:gd name="T7" fmla="*/ 3 h 18"/>
                    <a:gd name="T8" fmla="*/ 3 w 9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3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5"/>
                        <a:pt x="3" y="1"/>
                        <a:pt x="8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6" y="4"/>
                        <a:pt x="4" y="12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3" name="íş1îḍé"/>
                <p:cNvSpPr/>
                <p:nvPr/>
              </p:nvSpPr>
              <p:spPr bwMode="auto">
                <a:xfrm>
                  <a:off x="6023427" y="2656946"/>
                  <a:ext cx="96780" cy="66635"/>
                </a:xfrm>
                <a:custGeom>
                  <a:avLst/>
                  <a:gdLst>
                    <a:gd name="T0" fmla="*/ 3 w 26"/>
                    <a:gd name="T1" fmla="*/ 18 h 18"/>
                    <a:gd name="T2" fmla="*/ 0 w 26"/>
                    <a:gd name="T3" fmla="*/ 16 h 18"/>
                    <a:gd name="T4" fmla="*/ 26 w 26"/>
                    <a:gd name="T5" fmla="*/ 1 h 18"/>
                    <a:gd name="T6" fmla="*/ 25 w 26"/>
                    <a:gd name="T7" fmla="*/ 4 h 18"/>
                    <a:gd name="T8" fmla="*/ 3 w 26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8">
                      <a:moveTo>
                        <a:pt x="3" y="18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14" y="0"/>
                        <a:pt x="26" y="1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6" y="3"/>
                        <a:pt x="3" y="18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4" name="íṣļîdè"/>
                <p:cNvSpPr/>
                <p:nvPr/>
              </p:nvSpPr>
              <p:spPr bwMode="auto">
                <a:xfrm>
                  <a:off x="6056745" y="2736273"/>
                  <a:ext cx="44423" cy="22212"/>
                </a:xfrm>
                <a:custGeom>
                  <a:avLst/>
                  <a:gdLst>
                    <a:gd name="T0" fmla="*/ 2 w 12"/>
                    <a:gd name="T1" fmla="*/ 6 h 6"/>
                    <a:gd name="T2" fmla="*/ 0 w 12"/>
                    <a:gd name="T3" fmla="*/ 4 h 6"/>
                    <a:gd name="T4" fmla="*/ 12 w 12"/>
                    <a:gd name="T5" fmla="*/ 1 h 6"/>
                    <a:gd name="T6" fmla="*/ 11 w 12"/>
                    <a:gd name="T7" fmla="*/ 4 h 6"/>
                    <a:gd name="T8" fmla="*/ 2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2" y="6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6" y="0"/>
                        <a:pt x="12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4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5" name="ïşḷiḍè"/>
                <p:cNvSpPr/>
                <p:nvPr/>
              </p:nvSpPr>
              <p:spPr bwMode="auto">
                <a:xfrm>
                  <a:off x="5717224" y="2736273"/>
                  <a:ext cx="46010" cy="22212"/>
                </a:xfrm>
                <a:custGeom>
                  <a:avLst/>
                  <a:gdLst>
                    <a:gd name="T0" fmla="*/ 10 w 12"/>
                    <a:gd name="T1" fmla="*/ 6 h 6"/>
                    <a:gd name="T2" fmla="*/ 0 w 12"/>
                    <a:gd name="T3" fmla="*/ 3 h 6"/>
                    <a:gd name="T4" fmla="*/ 0 w 12"/>
                    <a:gd name="T5" fmla="*/ 0 h 6"/>
                    <a:gd name="T6" fmla="*/ 12 w 12"/>
                    <a:gd name="T7" fmla="*/ 4 h 6"/>
                    <a:gd name="T8" fmla="*/ 10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10" y="6"/>
                      </a:moveTo>
                      <a:cubicBezTo>
                        <a:pt x="9" y="6"/>
                        <a:pt x="6" y="3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0"/>
                        <a:pt x="11" y="4"/>
                        <a:pt x="12" y="4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2" name="íśľiďe"/>
              <p:cNvGrpSpPr/>
              <p:nvPr/>
            </p:nvGrpSpPr>
            <p:grpSpPr>
              <a:xfrm>
                <a:off x="3272257" y="5170037"/>
                <a:ext cx="309377" cy="414088"/>
                <a:chOff x="3957743" y="5628549"/>
                <a:chExt cx="309377" cy="414088"/>
              </a:xfrm>
            </p:grpSpPr>
            <p:sp>
              <p:nvSpPr>
                <p:cNvPr id="96" name="iṣļïde"/>
                <p:cNvSpPr/>
                <p:nvPr/>
              </p:nvSpPr>
              <p:spPr bwMode="auto">
                <a:xfrm>
                  <a:off x="3957743" y="5639654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6 w 32"/>
                    <a:gd name="T27" fmla="*/ 2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5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39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6" y="2"/>
                      </a:cubicBezTo>
                      <a:cubicBezTo>
                        <a:pt x="27" y="3"/>
                        <a:pt x="28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7" name="iśḷîde"/>
                <p:cNvSpPr/>
                <p:nvPr/>
              </p:nvSpPr>
              <p:spPr bwMode="auto">
                <a:xfrm>
                  <a:off x="3987888" y="5647588"/>
                  <a:ext cx="134857" cy="150721"/>
                </a:xfrm>
                <a:custGeom>
                  <a:avLst/>
                  <a:gdLst>
                    <a:gd name="T0" fmla="*/ 25 w 36"/>
                    <a:gd name="T1" fmla="*/ 1 h 40"/>
                    <a:gd name="T2" fmla="*/ 21 w 36"/>
                    <a:gd name="T3" fmla="*/ 0 h 40"/>
                    <a:gd name="T4" fmla="*/ 20 w 36"/>
                    <a:gd name="T5" fmla="*/ 0 h 40"/>
                    <a:gd name="T6" fmla="*/ 18 w 36"/>
                    <a:gd name="T7" fmla="*/ 0 h 40"/>
                    <a:gd name="T8" fmla="*/ 3 w 36"/>
                    <a:gd name="T9" fmla="*/ 15 h 40"/>
                    <a:gd name="T10" fmla="*/ 4 w 36"/>
                    <a:gd name="T11" fmla="*/ 35 h 40"/>
                    <a:gd name="T12" fmla="*/ 6 w 36"/>
                    <a:gd name="T13" fmla="*/ 38 h 40"/>
                    <a:gd name="T14" fmla="*/ 9 w 36"/>
                    <a:gd name="T15" fmla="*/ 40 h 40"/>
                    <a:gd name="T16" fmla="*/ 14 w 36"/>
                    <a:gd name="T17" fmla="*/ 40 h 40"/>
                    <a:gd name="T18" fmla="*/ 31 w 36"/>
                    <a:gd name="T19" fmla="*/ 26 h 40"/>
                    <a:gd name="T20" fmla="*/ 25 w 36"/>
                    <a:gd name="T21" fmla="*/ 1 h 40"/>
                    <a:gd name="T22" fmla="*/ 29 w 36"/>
                    <a:gd name="T23" fmla="*/ 25 h 40"/>
                    <a:gd name="T24" fmla="*/ 14 w 36"/>
                    <a:gd name="T25" fmla="*/ 38 h 40"/>
                    <a:gd name="T26" fmla="*/ 10 w 36"/>
                    <a:gd name="T27" fmla="*/ 38 h 40"/>
                    <a:gd name="T28" fmla="*/ 10 w 36"/>
                    <a:gd name="T29" fmla="*/ 38 h 40"/>
                    <a:gd name="T30" fmla="*/ 7 w 36"/>
                    <a:gd name="T31" fmla="*/ 36 h 40"/>
                    <a:gd name="T32" fmla="*/ 4 w 36"/>
                    <a:gd name="T33" fmla="*/ 15 h 40"/>
                    <a:gd name="T34" fmla="*/ 20 w 36"/>
                    <a:gd name="T35" fmla="*/ 2 h 40"/>
                    <a:gd name="T36" fmla="*/ 20 w 36"/>
                    <a:gd name="T37" fmla="*/ 2 h 40"/>
                    <a:gd name="T38" fmla="*/ 24 w 36"/>
                    <a:gd name="T39" fmla="*/ 3 h 40"/>
                    <a:gd name="T40" fmla="*/ 24 w 36"/>
                    <a:gd name="T41" fmla="*/ 3 h 40"/>
                    <a:gd name="T42" fmla="*/ 29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5" y="1"/>
                      </a:moveTo>
                      <a:cubicBezTo>
                        <a:pt x="24" y="1"/>
                        <a:pt x="22" y="0"/>
                        <a:pt x="21" y="0"/>
                      </a:cubicBezTo>
                      <a:cubicBezTo>
                        <a:pt x="21" y="0"/>
                        <a:pt x="21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1" y="2"/>
                        <a:pt x="6" y="7"/>
                        <a:pt x="3" y="15"/>
                      </a:cubicBezTo>
                      <a:cubicBezTo>
                        <a:pt x="0" y="22"/>
                        <a:pt x="0" y="30"/>
                        <a:pt x="4" y="35"/>
                      </a:cubicBezTo>
                      <a:cubicBezTo>
                        <a:pt x="4" y="36"/>
                        <a:pt x="5" y="37"/>
                        <a:pt x="6" y="38"/>
                      </a:cubicBezTo>
                      <a:cubicBezTo>
                        <a:pt x="7" y="39"/>
                        <a:pt x="8" y="39"/>
                        <a:pt x="9" y="40"/>
                      </a:cubicBezTo>
                      <a:cubicBezTo>
                        <a:pt x="11" y="40"/>
                        <a:pt x="12" y="40"/>
                        <a:pt x="14" y="40"/>
                      </a:cubicBezTo>
                      <a:cubicBezTo>
                        <a:pt x="21" y="40"/>
                        <a:pt x="28" y="35"/>
                        <a:pt x="31" y="26"/>
                      </a:cubicBezTo>
                      <a:cubicBezTo>
                        <a:pt x="36" y="15"/>
                        <a:pt x="33" y="4"/>
                        <a:pt x="25" y="1"/>
                      </a:cubicBezTo>
                      <a:close/>
                      <a:moveTo>
                        <a:pt x="29" y="25"/>
                      </a:moveTo>
                      <a:cubicBezTo>
                        <a:pt x="26" y="33"/>
                        <a:pt x="20" y="38"/>
                        <a:pt x="14" y="38"/>
                      </a:cubicBezTo>
                      <a:cubicBezTo>
                        <a:pt x="12" y="38"/>
                        <a:pt x="11" y="38"/>
                        <a:pt x="10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7"/>
                        <a:pt x="8" y="37"/>
                        <a:pt x="7" y="36"/>
                      </a:cubicBezTo>
                      <a:cubicBezTo>
                        <a:pt x="3" y="32"/>
                        <a:pt x="1" y="23"/>
                        <a:pt x="4" y="15"/>
                      </a:cubicBezTo>
                      <a:cubicBezTo>
                        <a:pt x="8" y="8"/>
                        <a:pt x="14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2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1" y="6"/>
                        <a:pt x="33" y="16"/>
                        <a:pt x="29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8" name="işḷîďé"/>
                <p:cNvSpPr/>
                <p:nvPr/>
              </p:nvSpPr>
              <p:spPr bwMode="auto">
                <a:xfrm>
                  <a:off x="4105292" y="5883982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9" name="î$ḻîḋè"/>
                <p:cNvSpPr/>
                <p:nvPr/>
              </p:nvSpPr>
              <p:spPr bwMode="auto">
                <a:xfrm>
                  <a:off x="4130677" y="5891916"/>
                  <a:ext cx="136443" cy="150721"/>
                </a:xfrm>
                <a:custGeom>
                  <a:avLst/>
                  <a:gdLst>
                    <a:gd name="T0" fmla="*/ 26 w 36"/>
                    <a:gd name="T1" fmla="*/ 1 h 40"/>
                    <a:gd name="T2" fmla="*/ 22 w 36"/>
                    <a:gd name="T3" fmla="*/ 0 h 40"/>
                    <a:gd name="T4" fmla="*/ 21 w 36"/>
                    <a:gd name="T5" fmla="*/ 0 h 40"/>
                    <a:gd name="T6" fmla="*/ 18 w 36"/>
                    <a:gd name="T7" fmla="*/ 1 h 40"/>
                    <a:gd name="T8" fmla="*/ 3 w 36"/>
                    <a:gd name="T9" fmla="*/ 15 h 40"/>
                    <a:gd name="T10" fmla="*/ 5 w 36"/>
                    <a:gd name="T11" fmla="*/ 35 h 40"/>
                    <a:gd name="T12" fmla="*/ 7 w 36"/>
                    <a:gd name="T13" fmla="*/ 38 h 40"/>
                    <a:gd name="T14" fmla="*/ 10 w 36"/>
                    <a:gd name="T15" fmla="*/ 40 h 40"/>
                    <a:gd name="T16" fmla="*/ 15 w 36"/>
                    <a:gd name="T17" fmla="*/ 40 h 40"/>
                    <a:gd name="T18" fmla="*/ 32 w 36"/>
                    <a:gd name="T19" fmla="*/ 26 h 40"/>
                    <a:gd name="T20" fmla="*/ 26 w 36"/>
                    <a:gd name="T21" fmla="*/ 1 h 40"/>
                    <a:gd name="T22" fmla="*/ 30 w 36"/>
                    <a:gd name="T23" fmla="*/ 25 h 40"/>
                    <a:gd name="T24" fmla="*/ 15 w 36"/>
                    <a:gd name="T25" fmla="*/ 38 h 40"/>
                    <a:gd name="T26" fmla="*/ 11 w 36"/>
                    <a:gd name="T27" fmla="*/ 38 h 40"/>
                    <a:gd name="T28" fmla="*/ 11 w 36"/>
                    <a:gd name="T29" fmla="*/ 38 h 40"/>
                    <a:gd name="T30" fmla="*/ 8 w 36"/>
                    <a:gd name="T31" fmla="*/ 36 h 40"/>
                    <a:gd name="T32" fmla="*/ 5 w 36"/>
                    <a:gd name="T33" fmla="*/ 15 h 40"/>
                    <a:gd name="T34" fmla="*/ 21 w 36"/>
                    <a:gd name="T35" fmla="*/ 2 h 40"/>
                    <a:gd name="T36" fmla="*/ 21 w 36"/>
                    <a:gd name="T37" fmla="*/ 2 h 40"/>
                    <a:gd name="T38" fmla="*/ 25 w 36"/>
                    <a:gd name="T39" fmla="*/ 3 h 40"/>
                    <a:gd name="T40" fmla="*/ 25 w 36"/>
                    <a:gd name="T41" fmla="*/ 3 h 40"/>
                    <a:gd name="T42" fmla="*/ 30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6" y="1"/>
                      </a:moveTo>
                      <a:cubicBezTo>
                        <a:pt x="25" y="1"/>
                        <a:pt x="23" y="0"/>
                        <a:pt x="22" y="0"/>
                      </a:cubicBezTo>
                      <a:cubicBezTo>
                        <a:pt x="22" y="0"/>
                        <a:pt x="21" y="0"/>
                        <a:pt x="21" y="0"/>
                      </a:cubicBezTo>
                      <a:cubicBezTo>
                        <a:pt x="20" y="0"/>
                        <a:pt x="19" y="0"/>
                        <a:pt x="18" y="1"/>
                      </a:cubicBezTo>
                      <a:cubicBezTo>
                        <a:pt x="12" y="2"/>
                        <a:pt x="6" y="7"/>
                        <a:pt x="3" y="15"/>
                      </a:cubicBezTo>
                      <a:cubicBezTo>
                        <a:pt x="0" y="22"/>
                        <a:pt x="1" y="30"/>
                        <a:pt x="5" y="35"/>
                      </a:cubicBezTo>
                      <a:cubicBezTo>
                        <a:pt x="5" y="36"/>
                        <a:pt x="6" y="37"/>
                        <a:pt x="7" y="38"/>
                      </a:cubicBezTo>
                      <a:cubicBezTo>
                        <a:pt x="8" y="39"/>
                        <a:pt x="9" y="39"/>
                        <a:pt x="10" y="40"/>
                      </a:cubicBezTo>
                      <a:cubicBezTo>
                        <a:pt x="12" y="40"/>
                        <a:pt x="13" y="40"/>
                        <a:pt x="15" y="40"/>
                      </a:cubicBezTo>
                      <a:cubicBezTo>
                        <a:pt x="22" y="40"/>
                        <a:pt x="29" y="35"/>
                        <a:pt x="32" y="26"/>
                      </a:cubicBezTo>
                      <a:cubicBezTo>
                        <a:pt x="36" y="16"/>
                        <a:pt x="33" y="4"/>
                        <a:pt x="26" y="1"/>
                      </a:cubicBezTo>
                      <a:close/>
                      <a:moveTo>
                        <a:pt x="30" y="25"/>
                      </a:moveTo>
                      <a:cubicBezTo>
                        <a:pt x="27" y="33"/>
                        <a:pt x="21" y="38"/>
                        <a:pt x="15" y="38"/>
                      </a:cubicBezTo>
                      <a:cubicBezTo>
                        <a:pt x="13" y="38"/>
                        <a:pt x="12" y="38"/>
                        <a:pt x="11" y="38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0" y="37"/>
                        <a:pt x="9" y="37"/>
                        <a:pt x="8" y="36"/>
                      </a:cubicBezTo>
                      <a:cubicBezTo>
                        <a:pt x="3" y="32"/>
                        <a:pt x="2" y="23"/>
                        <a:pt x="5" y="15"/>
                      </a:cubicBezTo>
                      <a:cubicBezTo>
                        <a:pt x="8" y="8"/>
                        <a:pt x="15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3" y="2"/>
                        <a:pt x="24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32" y="6"/>
                        <a:pt x="34" y="16"/>
                        <a:pt x="30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0" name="ï$1iḋê"/>
                <p:cNvSpPr/>
                <p:nvPr/>
              </p:nvSpPr>
              <p:spPr bwMode="auto">
                <a:xfrm>
                  <a:off x="3984715" y="5647588"/>
                  <a:ext cx="274473" cy="395049"/>
                </a:xfrm>
                <a:custGeom>
                  <a:avLst/>
                  <a:gdLst>
                    <a:gd name="T0" fmla="*/ 125 w 173"/>
                    <a:gd name="T1" fmla="*/ 0 h 249"/>
                    <a:gd name="T2" fmla="*/ 2 w 173"/>
                    <a:gd name="T3" fmla="*/ 244 h 249"/>
                    <a:gd name="T4" fmla="*/ 0 w 173"/>
                    <a:gd name="T5" fmla="*/ 249 h 249"/>
                    <a:gd name="T6" fmla="*/ 0 w 173"/>
                    <a:gd name="T7" fmla="*/ 249 h 249"/>
                    <a:gd name="T8" fmla="*/ 47 w 173"/>
                    <a:gd name="T9" fmla="*/ 249 h 249"/>
                    <a:gd name="T10" fmla="*/ 173 w 173"/>
                    <a:gd name="T11" fmla="*/ 0 h 249"/>
                    <a:gd name="T12" fmla="*/ 125 w 173"/>
                    <a:gd name="T13" fmla="*/ 0 h 249"/>
                    <a:gd name="T14" fmla="*/ 45 w 173"/>
                    <a:gd name="T15" fmla="*/ 244 h 249"/>
                    <a:gd name="T16" fmla="*/ 7 w 173"/>
                    <a:gd name="T17" fmla="*/ 244 h 249"/>
                    <a:gd name="T18" fmla="*/ 128 w 173"/>
                    <a:gd name="T19" fmla="*/ 5 h 249"/>
                    <a:gd name="T20" fmla="*/ 166 w 173"/>
                    <a:gd name="T21" fmla="*/ 5 h 249"/>
                    <a:gd name="T22" fmla="*/ 130 w 173"/>
                    <a:gd name="T23" fmla="*/ 73 h 249"/>
                    <a:gd name="T24" fmla="*/ 45 w 173"/>
                    <a:gd name="T25" fmla="*/ 24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249">
                      <a:moveTo>
                        <a:pt x="125" y="0"/>
                      </a:moveTo>
                      <a:lnTo>
                        <a:pt x="2" y="244"/>
                      </a:lnTo>
                      <a:lnTo>
                        <a:pt x="0" y="249"/>
                      </a:lnTo>
                      <a:lnTo>
                        <a:pt x="0" y="249"/>
                      </a:lnTo>
                      <a:lnTo>
                        <a:pt x="47" y="249"/>
                      </a:lnTo>
                      <a:lnTo>
                        <a:pt x="173" y="0"/>
                      </a:lnTo>
                      <a:lnTo>
                        <a:pt x="125" y="0"/>
                      </a:lnTo>
                      <a:close/>
                      <a:moveTo>
                        <a:pt x="45" y="244"/>
                      </a:moveTo>
                      <a:lnTo>
                        <a:pt x="7" y="244"/>
                      </a:lnTo>
                      <a:lnTo>
                        <a:pt x="128" y="5"/>
                      </a:lnTo>
                      <a:lnTo>
                        <a:pt x="166" y="5"/>
                      </a:lnTo>
                      <a:lnTo>
                        <a:pt x="130" y="73"/>
                      </a:lnTo>
                      <a:lnTo>
                        <a:pt x="45" y="24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1" name="îšlidê"/>
                <p:cNvSpPr/>
                <p:nvPr/>
              </p:nvSpPr>
              <p:spPr bwMode="auto">
                <a:xfrm>
                  <a:off x="3968849" y="5628549"/>
                  <a:ext cx="290338" cy="414088"/>
                </a:xfrm>
                <a:custGeom>
                  <a:avLst/>
                  <a:gdLst>
                    <a:gd name="T0" fmla="*/ 166 w 183"/>
                    <a:gd name="T1" fmla="*/ 0 h 261"/>
                    <a:gd name="T2" fmla="*/ 126 w 183"/>
                    <a:gd name="T3" fmla="*/ 0 h 261"/>
                    <a:gd name="T4" fmla="*/ 0 w 183"/>
                    <a:gd name="T5" fmla="*/ 246 h 261"/>
                    <a:gd name="T6" fmla="*/ 0 w 183"/>
                    <a:gd name="T7" fmla="*/ 246 h 261"/>
                    <a:gd name="T8" fmla="*/ 10 w 183"/>
                    <a:gd name="T9" fmla="*/ 261 h 261"/>
                    <a:gd name="T10" fmla="*/ 10 w 183"/>
                    <a:gd name="T11" fmla="*/ 261 h 261"/>
                    <a:gd name="T12" fmla="*/ 40 w 183"/>
                    <a:gd name="T13" fmla="*/ 261 h 261"/>
                    <a:gd name="T14" fmla="*/ 43 w 183"/>
                    <a:gd name="T15" fmla="*/ 256 h 261"/>
                    <a:gd name="T16" fmla="*/ 12 w 183"/>
                    <a:gd name="T17" fmla="*/ 256 h 261"/>
                    <a:gd name="T18" fmla="*/ 12 w 183"/>
                    <a:gd name="T19" fmla="*/ 256 h 261"/>
                    <a:gd name="T20" fmla="*/ 5 w 183"/>
                    <a:gd name="T21" fmla="*/ 246 h 261"/>
                    <a:gd name="T22" fmla="*/ 128 w 183"/>
                    <a:gd name="T23" fmla="*/ 5 h 261"/>
                    <a:gd name="T24" fmla="*/ 164 w 183"/>
                    <a:gd name="T25" fmla="*/ 5 h 261"/>
                    <a:gd name="T26" fmla="*/ 173 w 183"/>
                    <a:gd name="T27" fmla="*/ 12 h 261"/>
                    <a:gd name="T28" fmla="*/ 176 w 183"/>
                    <a:gd name="T29" fmla="*/ 14 h 261"/>
                    <a:gd name="T30" fmla="*/ 173 w 183"/>
                    <a:gd name="T31" fmla="*/ 17 h 261"/>
                    <a:gd name="T32" fmla="*/ 176 w 183"/>
                    <a:gd name="T33" fmla="*/ 17 h 261"/>
                    <a:gd name="T34" fmla="*/ 140 w 183"/>
                    <a:gd name="T35" fmla="*/ 85 h 261"/>
                    <a:gd name="T36" fmla="*/ 183 w 183"/>
                    <a:gd name="T37" fmla="*/ 12 h 261"/>
                    <a:gd name="T38" fmla="*/ 183 w 183"/>
                    <a:gd name="T39" fmla="*/ 12 h 261"/>
                    <a:gd name="T40" fmla="*/ 166 w 183"/>
                    <a:gd name="T41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3" h="261">
                      <a:moveTo>
                        <a:pt x="166" y="0"/>
                      </a:moveTo>
                      <a:lnTo>
                        <a:pt x="126" y="0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10" y="261"/>
                      </a:lnTo>
                      <a:lnTo>
                        <a:pt x="10" y="261"/>
                      </a:lnTo>
                      <a:lnTo>
                        <a:pt x="40" y="261"/>
                      </a:lnTo>
                      <a:lnTo>
                        <a:pt x="43" y="256"/>
                      </a:lnTo>
                      <a:lnTo>
                        <a:pt x="12" y="256"/>
                      </a:lnTo>
                      <a:lnTo>
                        <a:pt x="12" y="256"/>
                      </a:lnTo>
                      <a:lnTo>
                        <a:pt x="5" y="246"/>
                      </a:lnTo>
                      <a:lnTo>
                        <a:pt x="128" y="5"/>
                      </a:lnTo>
                      <a:lnTo>
                        <a:pt x="164" y="5"/>
                      </a:lnTo>
                      <a:lnTo>
                        <a:pt x="173" y="12"/>
                      </a:lnTo>
                      <a:lnTo>
                        <a:pt x="176" y="14"/>
                      </a:lnTo>
                      <a:lnTo>
                        <a:pt x="173" y="17"/>
                      </a:lnTo>
                      <a:lnTo>
                        <a:pt x="176" y="17"/>
                      </a:lnTo>
                      <a:lnTo>
                        <a:pt x="140" y="85"/>
                      </a:lnTo>
                      <a:lnTo>
                        <a:pt x="183" y="12"/>
                      </a:lnTo>
                      <a:lnTo>
                        <a:pt x="183" y="12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3" name="íśliḋê"/>
              <p:cNvGrpSpPr/>
              <p:nvPr/>
            </p:nvGrpSpPr>
            <p:grpSpPr>
              <a:xfrm>
                <a:off x="1882274" y="3689768"/>
                <a:ext cx="414088" cy="488656"/>
                <a:chOff x="4711354" y="5301720"/>
                <a:chExt cx="414088" cy="488656"/>
              </a:xfrm>
            </p:grpSpPr>
            <p:sp>
              <p:nvSpPr>
                <p:cNvPr id="92" name="iṥḻïḍe"/>
                <p:cNvSpPr/>
                <p:nvPr/>
              </p:nvSpPr>
              <p:spPr bwMode="auto">
                <a:xfrm>
                  <a:off x="4801786" y="5301720"/>
                  <a:ext cx="323656" cy="323656"/>
                </a:xfrm>
                <a:custGeom>
                  <a:avLst/>
                  <a:gdLst>
                    <a:gd name="T0" fmla="*/ 43 w 86"/>
                    <a:gd name="T1" fmla="*/ 86 h 86"/>
                    <a:gd name="T2" fmla="*/ 0 w 86"/>
                    <a:gd name="T3" fmla="*/ 43 h 86"/>
                    <a:gd name="T4" fmla="*/ 43 w 86"/>
                    <a:gd name="T5" fmla="*/ 0 h 86"/>
                    <a:gd name="T6" fmla="*/ 86 w 86"/>
                    <a:gd name="T7" fmla="*/ 43 h 86"/>
                    <a:gd name="T8" fmla="*/ 43 w 86"/>
                    <a:gd name="T9" fmla="*/ 86 h 86"/>
                    <a:gd name="T10" fmla="*/ 43 w 86"/>
                    <a:gd name="T11" fmla="*/ 3 h 86"/>
                    <a:gd name="T12" fmla="*/ 3 w 86"/>
                    <a:gd name="T13" fmla="*/ 43 h 86"/>
                    <a:gd name="T14" fmla="*/ 43 w 86"/>
                    <a:gd name="T15" fmla="*/ 83 h 86"/>
                    <a:gd name="T16" fmla="*/ 83 w 86"/>
                    <a:gd name="T17" fmla="*/ 43 h 86"/>
                    <a:gd name="T18" fmla="*/ 43 w 86"/>
                    <a:gd name="T19" fmla="*/ 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86">
                      <a:moveTo>
                        <a:pt x="43" y="86"/>
                      </a:move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3"/>
                      </a:cubicBezTo>
                      <a:cubicBezTo>
                        <a:pt x="86" y="67"/>
                        <a:pt x="67" y="86"/>
                        <a:pt x="43" y="86"/>
                      </a:cubicBezTo>
                      <a:close/>
                      <a:moveTo>
                        <a:pt x="43" y="3"/>
                      </a:moveTo>
                      <a:cubicBezTo>
                        <a:pt x="21" y="3"/>
                        <a:pt x="3" y="21"/>
                        <a:pt x="3" y="43"/>
                      </a:cubicBezTo>
                      <a:cubicBezTo>
                        <a:pt x="3" y="65"/>
                        <a:pt x="21" y="83"/>
                        <a:pt x="43" y="83"/>
                      </a:cubicBezTo>
                      <a:cubicBezTo>
                        <a:pt x="65" y="83"/>
                        <a:pt x="83" y="65"/>
                        <a:pt x="83" y="43"/>
                      </a:cubicBezTo>
                      <a:cubicBezTo>
                        <a:pt x="83" y="21"/>
                        <a:pt x="65" y="3"/>
                        <a:pt x="43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3" name="îṧļíḍe"/>
                <p:cNvSpPr/>
                <p:nvPr/>
              </p:nvSpPr>
              <p:spPr bwMode="auto">
                <a:xfrm>
                  <a:off x="4835104" y="5335037"/>
                  <a:ext cx="257020" cy="260193"/>
                </a:xfrm>
                <a:custGeom>
                  <a:avLst/>
                  <a:gdLst>
                    <a:gd name="T0" fmla="*/ 34 w 68"/>
                    <a:gd name="T1" fmla="*/ 69 h 69"/>
                    <a:gd name="T2" fmla="*/ 0 w 68"/>
                    <a:gd name="T3" fmla="*/ 34 h 69"/>
                    <a:gd name="T4" fmla="*/ 34 w 68"/>
                    <a:gd name="T5" fmla="*/ 0 h 69"/>
                    <a:gd name="T6" fmla="*/ 68 w 68"/>
                    <a:gd name="T7" fmla="*/ 34 h 69"/>
                    <a:gd name="T8" fmla="*/ 34 w 68"/>
                    <a:gd name="T9" fmla="*/ 69 h 69"/>
                    <a:gd name="T10" fmla="*/ 34 w 68"/>
                    <a:gd name="T11" fmla="*/ 3 h 69"/>
                    <a:gd name="T12" fmla="*/ 3 w 68"/>
                    <a:gd name="T13" fmla="*/ 34 h 69"/>
                    <a:gd name="T14" fmla="*/ 34 w 68"/>
                    <a:gd name="T15" fmla="*/ 66 h 69"/>
                    <a:gd name="T16" fmla="*/ 65 w 68"/>
                    <a:gd name="T17" fmla="*/ 34 h 69"/>
                    <a:gd name="T18" fmla="*/ 34 w 68"/>
                    <a:gd name="T19" fmla="*/ 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9">
                      <a:moveTo>
                        <a:pt x="34" y="69"/>
                      </a:moveTo>
                      <a:cubicBezTo>
                        <a:pt x="15" y="69"/>
                        <a:pt x="0" y="53"/>
                        <a:pt x="0" y="34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53" y="0"/>
                        <a:pt x="68" y="15"/>
                        <a:pt x="68" y="34"/>
                      </a:cubicBezTo>
                      <a:cubicBezTo>
                        <a:pt x="68" y="53"/>
                        <a:pt x="53" y="69"/>
                        <a:pt x="34" y="69"/>
                      </a:cubicBezTo>
                      <a:close/>
                      <a:moveTo>
                        <a:pt x="34" y="3"/>
                      </a:moveTo>
                      <a:cubicBezTo>
                        <a:pt x="17" y="3"/>
                        <a:pt x="3" y="17"/>
                        <a:pt x="3" y="34"/>
                      </a:cubicBezTo>
                      <a:cubicBezTo>
                        <a:pt x="3" y="51"/>
                        <a:pt x="17" y="66"/>
                        <a:pt x="34" y="66"/>
                      </a:cubicBezTo>
                      <a:cubicBezTo>
                        <a:pt x="51" y="66"/>
                        <a:pt x="65" y="51"/>
                        <a:pt x="65" y="34"/>
                      </a:cubicBezTo>
                      <a:cubicBezTo>
                        <a:pt x="65" y="17"/>
                        <a:pt x="51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4" name="íś1iḍè"/>
                <p:cNvSpPr/>
                <p:nvPr/>
              </p:nvSpPr>
              <p:spPr bwMode="auto">
                <a:xfrm>
                  <a:off x="4711354" y="5584125"/>
                  <a:ext cx="199905" cy="206251"/>
                </a:xfrm>
                <a:custGeom>
                  <a:avLst/>
                  <a:gdLst>
                    <a:gd name="T0" fmla="*/ 8 w 53"/>
                    <a:gd name="T1" fmla="*/ 55 h 55"/>
                    <a:gd name="T2" fmla="*/ 8 w 53"/>
                    <a:gd name="T3" fmla="*/ 55 h 55"/>
                    <a:gd name="T4" fmla="*/ 4 w 53"/>
                    <a:gd name="T5" fmla="*/ 53 h 55"/>
                    <a:gd name="T6" fmla="*/ 40 w 53"/>
                    <a:gd name="T7" fmla="*/ 0 h 55"/>
                    <a:gd name="T8" fmla="*/ 42 w 53"/>
                    <a:gd name="T9" fmla="*/ 2 h 55"/>
                    <a:gd name="T10" fmla="*/ 6 w 53"/>
                    <a:gd name="T11" fmla="*/ 51 h 55"/>
                    <a:gd name="T12" fmla="*/ 8 w 53"/>
                    <a:gd name="T13" fmla="*/ 52 h 55"/>
                    <a:gd name="T14" fmla="*/ 50 w 53"/>
                    <a:gd name="T15" fmla="*/ 6 h 55"/>
                    <a:gd name="T16" fmla="*/ 53 w 53"/>
                    <a:gd name="T17" fmla="*/ 8 h 55"/>
                    <a:gd name="T18" fmla="*/ 8 w 53"/>
                    <a:gd name="T1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55">
                      <a:moveTo>
                        <a:pt x="8" y="55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6" y="55"/>
                        <a:pt x="5" y="54"/>
                        <a:pt x="4" y="53"/>
                      </a:cubicBezTo>
                      <a:cubicBezTo>
                        <a:pt x="0" y="45"/>
                        <a:pt x="31" y="10"/>
                        <a:pt x="40" y="0"/>
                      </a:cubicBez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23" y="23"/>
                        <a:pt x="4" y="47"/>
                        <a:pt x="6" y="51"/>
                      </a:cubicBezTo>
                      <a:cubicBezTo>
                        <a:pt x="7" y="52"/>
                        <a:pt x="7" y="52"/>
                        <a:pt x="8" y="52"/>
                      </a:cubicBezTo>
                      <a:cubicBezTo>
                        <a:pt x="15" y="52"/>
                        <a:pt x="32" y="38"/>
                        <a:pt x="50" y="6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35" y="39"/>
                        <a:pt x="17" y="55"/>
                        <a:pt x="8" y="5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5" name="îṣľidê"/>
                <p:cNvSpPr/>
                <p:nvPr/>
              </p:nvSpPr>
              <p:spPr bwMode="auto">
                <a:xfrm>
                  <a:off x="5009624" y="5376288"/>
                  <a:ext cx="52356" cy="82500"/>
                </a:xfrm>
                <a:custGeom>
                  <a:avLst/>
                  <a:gdLst>
                    <a:gd name="T0" fmla="*/ 11 w 14"/>
                    <a:gd name="T1" fmla="*/ 22 h 22"/>
                    <a:gd name="T2" fmla="*/ 0 w 14"/>
                    <a:gd name="T3" fmla="*/ 3 h 22"/>
                    <a:gd name="T4" fmla="*/ 1 w 14"/>
                    <a:gd name="T5" fmla="*/ 0 h 22"/>
                    <a:gd name="T6" fmla="*/ 14 w 14"/>
                    <a:gd name="T7" fmla="*/ 21 h 22"/>
                    <a:gd name="T8" fmla="*/ 11 w 14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1" y="22"/>
                      </a:moveTo>
                      <a:cubicBezTo>
                        <a:pt x="9" y="7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12" y="5"/>
                        <a:pt x="14" y="21"/>
                      </a:cubicBezTo>
                      <a:lnTo>
                        <a:pt x="11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4" name="iṩḷíḓe"/>
              <p:cNvGrpSpPr/>
              <p:nvPr/>
            </p:nvGrpSpPr>
            <p:grpSpPr>
              <a:xfrm>
                <a:off x="2627909" y="1485488"/>
                <a:ext cx="339521" cy="337934"/>
                <a:chOff x="5698186" y="4535417"/>
                <a:chExt cx="339521" cy="337934"/>
              </a:xfrm>
            </p:grpSpPr>
            <p:sp>
              <p:nvSpPr>
                <p:cNvPr id="87" name="iş1ide"/>
                <p:cNvSpPr/>
                <p:nvPr/>
              </p:nvSpPr>
              <p:spPr bwMode="auto">
                <a:xfrm>
                  <a:off x="5698186" y="4535417"/>
                  <a:ext cx="339521" cy="337934"/>
                </a:xfrm>
                <a:custGeom>
                  <a:avLst/>
                  <a:gdLst>
                    <a:gd name="T0" fmla="*/ 45 w 90"/>
                    <a:gd name="T1" fmla="*/ 90 h 90"/>
                    <a:gd name="T2" fmla="*/ 0 w 90"/>
                    <a:gd name="T3" fmla="*/ 45 h 90"/>
                    <a:gd name="T4" fmla="*/ 45 w 90"/>
                    <a:gd name="T5" fmla="*/ 0 h 90"/>
                    <a:gd name="T6" fmla="*/ 90 w 90"/>
                    <a:gd name="T7" fmla="*/ 45 h 90"/>
                    <a:gd name="T8" fmla="*/ 45 w 90"/>
                    <a:gd name="T9" fmla="*/ 90 h 90"/>
                    <a:gd name="T10" fmla="*/ 45 w 90"/>
                    <a:gd name="T11" fmla="*/ 3 h 90"/>
                    <a:gd name="T12" fmla="*/ 3 w 90"/>
                    <a:gd name="T13" fmla="*/ 45 h 90"/>
                    <a:gd name="T14" fmla="*/ 45 w 90"/>
                    <a:gd name="T15" fmla="*/ 87 h 90"/>
                    <a:gd name="T16" fmla="*/ 87 w 90"/>
                    <a:gd name="T17" fmla="*/ 45 h 90"/>
                    <a:gd name="T18" fmla="*/ 45 w 90"/>
                    <a:gd name="T19" fmla="*/ 3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0">
                      <a:moveTo>
                        <a:pt x="45" y="90"/>
                      </a:moveTo>
                      <a:cubicBezTo>
                        <a:pt x="20" y="90"/>
                        <a:pt x="0" y="70"/>
                        <a:pt x="0" y="45"/>
                      </a:cubicBezTo>
                      <a:cubicBezTo>
                        <a:pt x="0" y="21"/>
                        <a:pt x="20" y="0"/>
                        <a:pt x="45" y="0"/>
                      </a:cubicBezTo>
                      <a:cubicBezTo>
                        <a:pt x="70" y="0"/>
                        <a:pt x="90" y="21"/>
                        <a:pt x="90" y="45"/>
                      </a:cubicBezTo>
                      <a:cubicBezTo>
                        <a:pt x="90" y="70"/>
                        <a:pt x="70" y="90"/>
                        <a:pt x="45" y="90"/>
                      </a:cubicBezTo>
                      <a:close/>
                      <a:moveTo>
                        <a:pt x="45" y="3"/>
                      </a:moveTo>
                      <a:cubicBezTo>
                        <a:pt x="22" y="3"/>
                        <a:pt x="3" y="22"/>
                        <a:pt x="3" y="45"/>
                      </a:cubicBezTo>
                      <a:cubicBezTo>
                        <a:pt x="3" y="69"/>
                        <a:pt x="22" y="87"/>
                        <a:pt x="45" y="87"/>
                      </a:cubicBezTo>
                      <a:cubicBezTo>
                        <a:pt x="68" y="87"/>
                        <a:pt x="87" y="69"/>
                        <a:pt x="87" y="45"/>
                      </a:cubicBezTo>
                      <a:cubicBezTo>
                        <a:pt x="87" y="22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ïšḷïḍè"/>
                <p:cNvSpPr/>
                <p:nvPr/>
              </p:nvSpPr>
              <p:spPr bwMode="auto">
                <a:xfrm>
                  <a:off x="5733090" y="4573495"/>
                  <a:ext cx="271300" cy="266540"/>
                </a:xfrm>
                <a:custGeom>
                  <a:avLst/>
                  <a:gdLst>
                    <a:gd name="T0" fmla="*/ 36 w 72"/>
                    <a:gd name="T1" fmla="*/ 71 h 71"/>
                    <a:gd name="T2" fmla="*/ 0 w 72"/>
                    <a:gd name="T3" fmla="*/ 35 h 71"/>
                    <a:gd name="T4" fmla="*/ 36 w 72"/>
                    <a:gd name="T5" fmla="*/ 0 h 71"/>
                    <a:gd name="T6" fmla="*/ 72 w 72"/>
                    <a:gd name="T7" fmla="*/ 35 h 71"/>
                    <a:gd name="T8" fmla="*/ 36 w 72"/>
                    <a:gd name="T9" fmla="*/ 71 h 71"/>
                    <a:gd name="T10" fmla="*/ 36 w 72"/>
                    <a:gd name="T11" fmla="*/ 3 h 71"/>
                    <a:gd name="T12" fmla="*/ 3 w 72"/>
                    <a:gd name="T13" fmla="*/ 35 h 71"/>
                    <a:gd name="T14" fmla="*/ 36 w 72"/>
                    <a:gd name="T15" fmla="*/ 68 h 71"/>
                    <a:gd name="T16" fmla="*/ 69 w 72"/>
                    <a:gd name="T17" fmla="*/ 35 h 71"/>
                    <a:gd name="T18" fmla="*/ 36 w 72"/>
                    <a:gd name="T19" fmla="*/ 3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71">
                      <a:moveTo>
                        <a:pt x="36" y="71"/>
                      </a:moveTo>
                      <a:cubicBezTo>
                        <a:pt x="16" y="71"/>
                        <a:pt x="0" y="55"/>
                        <a:pt x="0" y="35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6" y="0"/>
                        <a:pt x="72" y="16"/>
                        <a:pt x="72" y="35"/>
                      </a:cubicBezTo>
                      <a:cubicBezTo>
                        <a:pt x="72" y="55"/>
                        <a:pt x="56" y="71"/>
                        <a:pt x="36" y="71"/>
                      </a:cubicBezTo>
                      <a:close/>
                      <a:moveTo>
                        <a:pt x="36" y="3"/>
                      </a:moveTo>
                      <a:cubicBezTo>
                        <a:pt x="18" y="3"/>
                        <a:pt x="3" y="17"/>
                        <a:pt x="3" y="35"/>
                      </a:cubicBezTo>
                      <a:cubicBezTo>
                        <a:pt x="3" y="53"/>
                        <a:pt x="18" y="68"/>
                        <a:pt x="36" y="68"/>
                      </a:cubicBezTo>
                      <a:cubicBezTo>
                        <a:pt x="54" y="68"/>
                        <a:pt x="69" y="53"/>
                        <a:pt x="69" y="35"/>
                      </a:cubicBezTo>
                      <a:cubicBezTo>
                        <a:pt x="69" y="17"/>
                        <a:pt x="54" y="3"/>
                        <a:pt x="3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îşḷîďè"/>
                <p:cNvSpPr/>
                <p:nvPr/>
              </p:nvSpPr>
              <p:spPr bwMode="auto">
                <a:xfrm>
                  <a:off x="5845734" y="4686140"/>
                  <a:ext cx="41250" cy="41250"/>
                </a:xfrm>
                <a:custGeom>
                  <a:avLst/>
                  <a:gdLst>
                    <a:gd name="T0" fmla="*/ 6 w 11"/>
                    <a:gd name="T1" fmla="*/ 11 h 11"/>
                    <a:gd name="T2" fmla="*/ 0 w 11"/>
                    <a:gd name="T3" fmla="*/ 5 h 11"/>
                    <a:gd name="T4" fmla="*/ 6 w 11"/>
                    <a:gd name="T5" fmla="*/ 0 h 11"/>
                    <a:gd name="T6" fmla="*/ 11 w 11"/>
                    <a:gd name="T7" fmla="*/ 5 h 11"/>
                    <a:gd name="T8" fmla="*/ 6 w 11"/>
                    <a:gd name="T9" fmla="*/ 11 h 11"/>
                    <a:gd name="T10" fmla="*/ 6 w 11"/>
                    <a:gd name="T11" fmla="*/ 3 h 11"/>
                    <a:gd name="T12" fmla="*/ 3 w 11"/>
                    <a:gd name="T13" fmla="*/ 5 h 11"/>
                    <a:gd name="T14" fmla="*/ 6 w 11"/>
                    <a:gd name="T15" fmla="*/ 8 h 11"/>
                    <a:gd name="T16" fmla="*/ 8 w 11"/>
                    <a:gd name="T17" fmla="*/ 5 h 11"/>
                    <a:gd name="T18" fmla="*/ 6 w 11"/>
                    <a:gd name="T1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1">
                      <a:moveTo>
                        <a:pt x="6" y="11"/>
                      </a:moveTo>
                      <a:cubicBezTo>
                        <a:pt x="3" y="11"/>
                        <a:pt x="0" y="9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9"/>
                        <a:pt x="9" y="11"/>
                        <a:pt x="6" y="11"/>
                      </a:cubicBezTo>
                      <a:close/>
                      <a:moveTo>
                        <a:pt x="6" y="3"/>
                      </a:moveTo>
                      <a:cubicBezTo>
                        <a:pt x="4" y="3"/>
                        <a:pt x="3" y="4"/>
                        <a:pt x="3" y="5"/>
                      </a:cubicBezTo>
                      <a:cubicBezTo>
                        <a:pt x="3" y="7"/>
                        <a:pt x="4" y="8"/>
                        <a:pt x="6" y="8"/>
                      </a:cubicBezTo>
                      <a:cubicBezTo>
                        <a:pt x="7" y="8"/>
                        <a:pt x="8" y="7"/>
                        <a:pt x="8" y="5"/>
                      </a:cubicBezTo>
                      <a:cubicBezTo>
                        <a:pt x="8" y="4"/>
                        <a:pt x="7" y="3"/>
                        <a:pt x="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0" name="ïṩḷiḓê"/>
                <p:cNvSpPr/>
                <p:nvPr/>
              </p:nvSpPr>
              <p:spPr bwMode="auto">
                <a:xfrm>
                  <a:off x="5853667" y="4598880"/>
                  <a:ext cx="30145" cy="98366"/>
                </a:xfrm>
                <a:custGeom>
                  <a:avLst/>
                  <a:gdLst>
                    <a:gd name="T0" fmla="*/ 5 w 8"/>
                    <a:gd name="T1" fmla="*/ 26 h 26"/>
                    <a:gd name="T2" fmla="*/ 4 w 8"/>
                    <a:gd name="T3" fmla="*/ 6 h 26"/>
                    <a:gd name="T4" fmla="*/ 3 w 8"/>
                    <a:gd name="T5" fmla="*/ 24 h 26"/>
                    <a:gd name="T6" fmla="*/ 0 w 8"/>
                    <a:gd name="T7" fmla="*/ 24 h 26"/>
                    <a:gd name="T8" fmla="*/ 3 w 8"/>
                    <a:gd name="T9" fmla="*/ 1 h 26"/>
                    <a:gd name="T10" fmla="*/ 5 w 8"/>
                    <a:gd name="T11" fmla="*/ 1 h 26"/>
                    <a:gd name="T12" fmla="*/ 8 w 8"/>
                    <a:gd name="T13" fmla="*/ 26 h 26"/>
                    <a:gd name="T14" fmla="*/ 5 w 8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26">
                      <a:moveTo>
                        <a:pt x="5" y="26"/>
                      </a:moveTo>
                      <a:cubicBezTo>
                        <a:pt x="5" y="18"/>
                        <a:pt x="5" y="10"/>
                        <a:pt x="4" y="6"/>
                      </a:cubicBezTo>
                      <a:cubicBezTo>
                        <a:pt x="3" y="10"/>
                        <a:pt x="3" y="17"/>
                        <a:pt x="3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5"/>
                        <a:pt x="0" y="3"/>
                        <a:pt x="3" y="1"/>
                      </a:cubicBezTo>
                      <a:cubicBezTo>
                        <a:pt x="4" y="0"/>
                        <a:pt x="4" y="0"/>
                        <a:pt x="5" y="1"/>
                      </a:cubicBezTo>
                      <a:cubicBezTo>
                        <a:pt x="6" y="1"/>
                        <a:pt x="8" y="2"/>
                        <a:pt x="8" y="26"/>
                      </a:cubicBezTo>
                      <a:lnTo>
                        <a:pt x="5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îṩľiḑè"/>
                <p:cNvSpPr/>
                <p:nvPr/>
              </p:nvSpPr>
              <p:spPr bwMode="auto">
                <a:xfrm>
                  <a:off x="5763233" y="4689313"/>
                  <a:ext cx="93606" cy="44423"/>
                </a:xfrm>
                <a:custGeom>
                  <a:avLst/>
                  <a:gdLst>
                    <a:gd name="T0" fmla="*/ 5 w 25"/>
                    <a:gd name="T1" fmla="*/ 12 h 12"/>
                    <a:gd name="T2" fmla="*/ 1 w 25"/>
                    <a:gd name="T3" fmla="*/ 11 h 12"/>
                    <a:gd name="T4" fmla="*/ 0 w 25"/>
                    <a:gd name="T5" fmla="*/ 9 h 12"/>
                    <a:gd name="T6" fmla="*/ 24 w 25"/>
                    <a:gd name="T7" fmla="*/ 0 h 12"/>
                    <a:gd name="T8" fmla="*/ 25 w 25"/>
                    <a:gd name="T9" fmla="*/ 3 h 12"/>
                    <a:gd name="T10" fmla="*/ 6 w 25"/>
                    <a:gd name="T11" fmla="*/ 9 h 12"/>
                    <a:gd name="T12" fmla="*/ 24 w 25"/>
                    <a:gd name="T13" fmla="*/ 6 h 12"/>
                    <a:gd name="T14" fmla="*/ 24 w 25"/>
                    <a:gd name="T15" fmla="*/ 8 h 12"/>
                    <a:gd name="T16" fmla="*/ 5 w 25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2">
                      <a:moveTo>
                        <a:pt x="5" y="12"/>
                      </a:move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1" y="8"/>
                        <a:pt x="1" y="6"/>
                        <a:pt x="24" y="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18" y="5"/>
                        <a:pt x="10" y="7"/>
                        <a:pt x="6" y="9"/>
                      </a:cubicBezTo>
                      <a:cubicBezTo>
                        <a:pt x="10" y="8"/>
                        <a:pt x="17" y="7"/>
                        <a:pt x="24" y="6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18" y="10"/>
                        <a:pt x="10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5" name="isliḓe"/>
              <p:cNvGrpSpPr/>
              <p:nvPr/>
            </p:nvGrpSpPr>
            <p:grpSpPr>
              <a:xfrm>
                <a:off x="3272006" y="1596959"/>
                <a:ext cx="425193" cy="425194"/>
                <a:chOff x="5623618" y="3915078"/>
                <a:chExt cx="425193" cy="425194"/>
              </a:xfrm>
            </p:grpSpPr>
            <p:sp>
              <p:nvSpPr>
                <p:cNvPr id="82" name="íSľïḓè"/>
                <p:cNvSpPr/>
                <p:nvPr/>
              </p:nvSpPr>
              <p:spPr bwMode="auto">
                <a:xfrm>
                  <a:off x="5653762" y="3942049"/>
                  <a:ext cx="11106" cy="37601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iŝḷíḍé"/>
                <p:cNvSpPr/>
                <p:nvPr/>
              </p:nvSpPr>
              <p:spPr bwMode="auto">
                <a:xfrm>
                  <a:off x="5623618" y="3915078"/>
                  <a:ext cx="60288" cy="82500"/>
                </a:xfrm>
                <a:custGeom>
                  <a:avLst/>
                  <a:gdLst>
                    <a:gd name="T0" fmla="*/ 7 w 38"/>
                    <a:gd name="T1" fmla="*/ 52 h 52"/>
                    <a:gd name="T2" fmla="*/ 0 w 38"/>
                    <a:gd name="T3" fmla="*/ 48 h 52"/>
                    <a:gd name="T4" fmla="*/ 21 w 38"/>
                    <a:gd name="T5" fmla="*/ 0 h 52"/>
                    <a:gd name="T6" fmla="*/ 38 w 38"/>
                    <a:gd name="T7" fmla="*/ 45 h 52"/>
                    <a:gd name="T8" fmla="*/ 31 w 38"/>
                    <a:gd name="T9" fmla="*/ 48 h 52"/>
                    <a:gd name="T10" fmla="*/ 21 w 38"/>
                    <a:gd name="T11" fmla="*/ 19 h 52"/>
                    <a:gd name="T12" fmla="*/ 7 w 38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2">
                      <a:moveTo>
                        <a:pt x="7" y="52"/>
                      </a:moveTo>
                      <a:lnTo>
                        <a:pt x="0" y="48"/>
                      </a:lnTo>
                      <a:lnTo>
                        <a:pt x="21" y="0"/>
                      </a:lnTo>
                      <a:lnTo>
                        <a:pt x="38" y="45"/>
                      </a:lnTo>
                      <a:lnTo>
                        <a:pt x="31" y="48"/>
                      </a:lnTo>
                      <a:lnTo>
                        <a:pt x="21" y="19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4" name="íṥḻîḑè"/>
                <p:cNvSpPr/>
                <p:nvPr/>
              </p:nvSpPr>
              <p:spPr bwMode="auto">
                <a:xfrm>
                  <a:off x="5653762" y="4305369"/>
                  <a:ext cx="369666" cy="126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íşḷiḍé"/>
                <p:cNvSpPr/>
                <p:nvPr/>
              </p:nvSpPr>
              <p:spPr bwMode="auto">
                <a:xfrm>
                  <a:off x="5969484" y="4279984"/>
                  <a:ext cx="79327" cy="60288"/>
                </a:xfrm>
                <a:custGeom>
                  <a:avLst/>
                  <a:gdLst>
                    <a:gd name="T0" fmla="*/ 5 w 50"/>
                    <a:gd name="T1" fmla="*/ 38 h 38"/>
                    <a:gd name="T2" fmla="*/ 3 w 50"/>
                    <a:gd name="T3" fmla="*/ 31 h 38"/>
                    <a:gd name="T4" fmla="*/ 31 w 50"/>
                    <a:gd name="T5" fmla="*/ 21 h 38"/>
                    <a:gd name="T6" fmla="*/ 0 w 50"/>
                    <a:gd name="T7" fmla="*/ 7 h 38"/>
                    <a:gd name="T8" fmla="*/ 3 w 50"/>
                    <a:gd name="T9" fmla="*/ 0 h 38"/>
                    <a:gd name="T10" fmla="*/ 50 w 50"/>
                    <a:gd name="T11" fmla="*/ 21 h 38"/>
                    <a:gd name="T12" fmla="*/ 5 w 50"/>
                    <a:gd name="T13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8">
                      <a:moveTo>
                        <a:pt x="5" y="38"/>
                      </a:moveTo>
                      <a:lnTo>
                        <a:pt x="3" y="31"/>
                      </a:lnTo>
                      <a:lnTo>
                        <a:pt x="3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50" y="21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işliḋé"/>
                <p:cNvSpPr/>
                <p:nvPr/>
              </p:nvSpPr>
              <p:spPr bwMode="auto">
                <a:xfrm>
                  <a:off x="5653762" y="4084838"/>
                  <a:ext cx="304617" cy="228463"/>
                </a:xfrm>
                <a:custGeom>
                  <a:avLst/>
                  <a:gdLst>
                    <a:gd name="T0" fmla="*/ 78 w 81"/>
                    <a:gd name="T1" fmla="*/ 61 h 61"/>
                    <a:gd name="T2" fmla="*/ 63 w 81"/>
                    <a:gd name="T3" fmla="*/ 5 h 61"/>
                    <a:gd name="T4" fmla="*/ 55 w 81"/>
                    <a:gd name="T5" fmla="*/ 4 h 61"/>
                    <a:gd name="T6" fmla="*/ 48 w 81"/>
                    <a:gd name="T7" fmla="*/ 23 h 61"/>
                    <a:gd name="T8" fmla="*/ 39 w 81"/>
                    <a:gd name="T9" fmla="*/ 44 h 61"/>
                    <a:gd name="T10" fmla="*/ 23 w 81"/>
                    <a:gd name="T11" fmla="*/ 37 h 61"/>
                    <a:gd name="T12" fmla="*/ 15 w 81"/>
                    <a:gd name="T13" fmla="*/ 28 h 61"/>
                    <a:gd name="T14" fmla="*/ 13 w 81"/>
                    <a:gd name="T15" fmla="*/ 29 h 61"/>
                    <a:gd name="T16" fmla="*/ 3 w 81"/>
                    <a:gd name="T17" fmla="*/ 59 h 61"/>
                    <a:gd name="T18" fmla="*/ 0 w 81"/>
                    <a:gd name="T19" fmla="*/ 58 h 61"/>
                    <a:gd name="T20" fmla="*/ 11 w 81"/>
                    <a:gd name="T21" fmla="*/ 26 h 61"/>
                    <a:gd name="T22" fmla="*/ 16 w 81"/>
                    <a:gd name="T23" fmla="*/ 26 h 61"/>
                    <a:gd name="T24" fmla="*/ 26 w 81"/>
                    <a:gd name="T25" fmla="*/ 35 h 61"/>
                    <a:gd name="T26" fmla="*/ 38 w 81"/>
                    <a:gd name="T27" fmla="*/ 41 h 61"/>
                    <a:gd name="T28" fmla="*/ 45 w 81"/>
                    <a:gd name="T29" fmla="*/ 23 h 61"/>
                    <a:gd name="T30" fmla="*/ 54 w 81"/>
                    <a:gd name="T31" fmla="*/ 2 h 61"/>
                    <a:gd name="T32" fmla="*/ 64 w 81"/>
                    <a:gd name="T33" fmla="*/ 3 h 61"/>
                    <a:gd name="T34" fmla="*/ 81 w 81"/>
                    <a:gd name="T35" fmla="*/ 61 h 61"/>
                    <a:gd name="T36" fmla="*/ 78 w 81"/>
                    <a:gd name="T3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1" h="61">
                      <a:moveTo>
                        <a:pt x="78" y="61"/>
                      </a:moveTo>
                      <a:cubicBezTo>
                        <a:pt x="78" y="47"/>
                        <a:pt x="75" y="11"/>
                        <a:pt x="63" y="5"/>
                      </a:cubicBezTo>
                      <a:cubicBezTo>
                        <a:pt x="60" y="4"/>
                        <a:pt x="57" y="3"/>
                        <a:pt x="55" y="4"/>
                      </a:cubicBezTo>
                      <a:cubicBezTo>
                        <a:pt x="51" y="7"/>
                        <a:pt x="50" y="15"/>
                        <a:pt x="48" y="23"/>
                      </a:cubicBezTo>
                      <a:cubicBezTo>
                        <a:pt x="47" y="33"/>
                        <a:pt x="45" y="41"/>
                        <a:pt x="39" y="44"/>
                      </a:cubicBezTo>
                      <a:cubicBezTo>
                        <a:pt x="31" y="48"/>
                        <a:pt x="27" y="42"/>
                        <a:pt x="23" y="37"/>
                      </a:cubicBezTo>
                      <a:cubicBezTo>
                        <a:pt x="21" y="33"/>
                        <a:pt x="19" y="30"/>
                        <a:pt x="15" y="28"/>
                      </a:cubicBezTo>
                      <a:cubicBezTo>
                        <a:pt x="14" y="28"/>
                        <a:pt x="13" y="28"/>
                        <a:pt x="13" y="29"/>
                      </a:cubicBezTo>
                      <a:cubicBezTo>
                        <a:pt x="7" y="32"/>
                        <a:pt x="4" y="51"/>
                        <a:pt x="3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5"/>
                        <a:pt x="3" y="30"/>
                        <a:pt x="11" y="26"/>
                      </a:cubicBezTo>
                      <a:cubicBezTo>
                        <a:pt x="13" y="25"/>
                        <a:pt x="14" y="25"/>
                        <a:pt x="16" y="26"/>
                      </a:cubicBezTo>
                      <a:cubicBezTo>
                        <a:pt x="21" y="28"/>
                        <a:pt x="23" y="32"/>
                        <a:pt x="26" y="35"/>
                      </a:cubicBezTo>
                      <a:cubicBezTo>
                        <a:pt x="30" y="41"/>
                        <a:pt x="32" y="44"/>
                        <a:pt x="38" y="41"/>
                      </a:cubicBezTo>
                      <a:cubicBezTo>
                        <a:pt x="42" y="39"/>
                        <a:pt x="44" y="31"/>
                        <a:pt x="45" y="23"/>
                      </a:cubicBezTo>
                      <a:cubicBezTo>
                        <a:pt x="47" y="13"/>
                        <a:pt x="48" y="5"/>
                        <a:pt x="54" y="2"/>
                      </a:cubicBezTo>
                      <a:cubicBezTo>
                        <a:pt x="57" y="0"/>
                        <a:pt x="60" y="1"/>
                        <a:pt x="64" y="3"/>
                      </a:cubicBezTo>
                      <a:cubicBezTo>
                        <a:pt x="80" y="10"/>
                        <a:pt x="81" y="59"/>
                        <a:pt x="81" y="61"/>
                      </a:cubicBez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6" name="ïśḻïḋé"/>
              <p:cNvGrpSpPr/>
              <p:nvPr/>
            </p:nvGrpSpPr>
            <p:grpSpPr>
              <a:xfrm>
                <a:off x="4263837" y="2865836"/>
                <a:ext cx="380772" cy="341108"/>
                <a:chOff x="5100057" y="4749602"/>
                <a:chExt cx="380772" cy="341108"/>
              </a:xfrm>
            </p:grpSpPr>
            <p:sp>
              <p:nvSpPr>
                <p:cNvPr id="80" name="îṧlíḍè"/>
                <p:cNvSpPr/>
                <p:nvPr/>
              </p:nvSpPr>
              <p:spPr bwMode="auto">
                <a:xfrm>
                  <a:off x="5100057" y="4809891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ïṣ1íḍe"/>
                <p:cNvSpPr/>
                <p:nvPr/>
              </p:nvSpPr>
              <p:spPr bwMode="auto">
                <a:xfrm>
                  <a:off x="5133375" y="4749602"/>
                  <a:ext cx="347454" cy="258607"/>
                </a:xfrm>
                <a:custGeom>
                  <a:avLst/>
                  <a:gdLst>
                    <a:gd name="T0" fmla="*/ 91 w 92"/>
                    <a:gd name="T1" fmla="*/ 22 h 69"/>
                    <a:gd name="T2" fmla="*/ 83 w 92"/>
                    <a:gd name="T3" fmla="*/ 17 h 69"/>
                    <a:gd name="T4" fmla="*/ 66 w 92"/>
                    <a:gd name="T5" fmla="*/ 24 h 69"/>
                    <a:gd name="T6" fmla="*/ 63 w 92"/>
                    <a:gd name="T7" fmla="*/ 26 h 69"/>
                    <a:gd name="T8" fmla="*/ 44 w 92"/>
                    <a:gd name="T9" fmla="*/ 39 h 69"/>
                    <a:gd name="T10" fmla="*/ 35 w 92"/>
                    <a:gd name="T11" fmla="*/ 46 h 69"/>
                    <a:gd name="T12" fmla="*/ 29 w 92"/>
                    <a:gd name="T13" fmla="*/ 31 h 69"/>
                    <a:gd name="T14" fmla="*/ 23 w 92"/>
                    <a:gd name="T15" fmla="*/ 19 h 69"/>
                    <a:gd name="T16" fmla="*/ 22 w 92"/>
                    <a:gd name="T17" fmla="*/ 16 h 69"/>
                    <a:gd name="T18" fmla="*/ 8 w 92"/>
                    <a:gd name="T19" fmla="*/ 0 h 69"/>
                    <a:gd name="T20" fmla="*/ 0 w 92"/>
                    <a:gd name="T21" fmla="*/ 7 h 69"/>
                    <a:gd name="T22" fmla="*/ 0 w 92"/>
                    <a:gd name="T23" fmla="*/ 8 h 69"/>
                    <a:gd name="T24" fmla="*/ 0 w 92"/>
                    <a:gd name="T25" fmla="*/ 8 h 69"/>
                    <a:gd name="T26" fmla="*/ 2 w 92"/>
                    <a:gd name="T27" fmla="*/ 16 h 69"/>
                    <a:gd name="T28" fmla="*/ 3 w 92"/>
                    <a:gd name="T29" fmla="*/ 19 h 69"/>
                    <a:gd name="T30" fmla="*/ 28 w 92"/>
                    <a:gd name="T31" fmla="*/ 69 h 69"/>
                    <a:gd name="T32" fmla="*/ 63 w 92"/>
                    <a:gd name="T33" fmla="*/ 49 h 69"/>
                    <a:gd name="T34" fmla="*/ 66 w 92"/>
                    <a:gd name="T35" fmla="*/ 47 h 69"/>
                    <a:gd name="T36" fmla="*/ 90 w 92"/>
                    <a:gd name="T37" fmla="*/ 26 h 69"/>
                    <a:gd name="T38" fmla="*/ 91 w 92"/>
                    <a:gd name="T39" fmla="*/ 22 h 69"/>
                    <a:gd name="T40" fmla="*/ 85 w 92"/>
                    <a:gd name="T41" fmla="*/ 27 h 69"/>
                    <a:gd name="T42" fmla="*/ 66 w 92"/>
                    <a:gd name="T43" fmla="*/ 43 h 69"/>
                    <a:gd name="T44" fmla="*/ 63 w 92"/>
                    <a:gd name="T45" fmla="*/ 45 h 69"/>
                    <a:gd name="T46" fmla="*/ 28 w 92"/>
                    <a:gd name="T47" fmla="*/ 66 h 69"/>
                    <a:gd name="T48" fmla="*/ 7 w 92"/>
                    <a:gd name="T49" fmla="*/ 19 h 69"/>
                    <a:gd name="T50" fmla="*/ 6 w 92"/>
                    <a:gd name="T51" fmla="*/ 16 h 69"/>
                    <a:gd name="T52" fmla="*/ 3 w 92"/>
                    <a:gd name="T53" fmla="*/ 8 h 69"/>
                    <a:gd name="T54" fmla="*/ 8 w 92"/>
                    <a:gd name="T55" fmla="*/ 3 h 69"/>
                    <a:gd name="T56" fmla="*/ 19 w 92"/>
                    <a:gd name="T57" fmla="*/ 16 h 69"/>
                    <a:gd name="T58" fmla="*/ 20 w 92"/>
                    <a:gd name="T59" fmla="*/ 19 h 69"/>
                    <a:gd name="T60" fmla="*/ 26 w 92"/>
                    <a:gd name="T61" fmla="*/ 33 h 69"/>
                    <a:gd name="T62" fmla="*/ 35 w 92"/>
                    <a:gd name="T63" fmla="*/ 49 h 69"/>
                    <a:gd name="T64" fmla="*/ 36 w 92"/>
                    <a:gd name="T65" fmla="*/ 49 h 69"/>
                    <a:gd name="T66" fmla="*/ 46 w 92"/>
                    <a:gd name="T67" fmla="*/ 41 h 69"/>
                    <a:gd name="T68" fmla="*/ 63 w 92"/>
                    <a:gd name="T69" fmla="*/ 29 h 69"/>
                    <a:gd name="T70" fmla="*/ 66 w 92"/>
                    <a:gd name="T71" fmla="*/ 27 h 69"/>
                    <a:gd name="T72" fmla="*/ 83 w 92"/>
                    <a:gd name="T73" fmla="*/ 20 h 69"/>
                    <a:gd name="T74" fmla="*/ 88 w 92"/>
                    <a:gd name="T75" fmla="*/ 23 h 69"/>
                    <a:gd name="T76" fmla="*/ 85 w 92"/>
                    <a:gd name="T77" fmla="*/ 2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2" h="69">
                      <a:moveTo>
                        <a:pt x="91" y="22"/>
                      </a:moveTo>
                      <a:cubicBezTo>
                        <a:pt x="89" y="19"/>
                        <a:pt x="87" y="17"/>
                        <a:pt x="83" y="17"/>
                      </a:cubicBezTo>
                      <a:cubicBezTo>
                        <a:pt x="78" y="17"/>
                        <a:pt x="72" y="20"/>
                        <a:pt x="66" y="24"/>
                      </a:cubicBezTo>
                      <a:cubicBezTo>
                        <a:pt x="65" y="24"/>
                        <a:pt x="64" y="25"/>
                        <a:pt x="63" y="26"/>
                      </a:cubicBezTo>
                      <a:cubicBezTo>
                        <a:pt x="56" y="30"/>
                        <a:pt x="50" y="35"/>
                        <a:pt x="44" y="39"/>
                      </a:cubicBezTo>
                      <a:cubicBezTo>
                        <a:pt x="41" y="42"/>
                        <a:pt x="37" y="45"/>
                        <a:pt x="35" y="46"/>
                      </a:cubicBezTo>
                      <a:cubicBezTo>
                        <a:pt x="34" y="44"/>
                        <a:pt x="31" y="37"/>
                        <a:pt x="29" y="31"/>
                      </a:cubicBezTo>
                      <a:cubicBezTo>
                        <a:pt x="27" y="27"/>
                        <a:pt x="25" y="23"/>
                        <a:pt x="23" y="19"/>
                      </a:cubicBezTo>
                      <a:cubicBezTo>
                        <a:pt x="23" y="18"/>
                        <a:pt x="23" y="17"/>
                        <a:pt x="22" y="16"/>
                      </a:cubicBezTo>
                      <a:cubicBezTo>
                        <a:pt x="17" y="6"/>
                        <a:pt x="13" y="0"/>
                        <a:pt x="8" y="0"/>
                      </a:cubicBezTo>
                      <a:cubicBezTo>
                        <a:pt x="5" y="0"/>
                        <a:pt x="2" y="2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" y="10"/>
                        <a:pt x="1" y="13"/>
                        <a:pt x="2" y="16"/>
                      </a:cubicBezTo>
                      <a:cubicBezTo>
                        <a:pt x="3" y="17"/>
                        <a:pt x="3" y="18"/>
                        <a:pt x="3" y="19"/>
                      </a:cubicBezTo>
                      <a:cubicBezTo>
                        <a:pt x="10" y="38"/>
                        <a:pt x="21" y="69"/>
                        <a:pt x="28" y="69"/>
                      </a:cubicBezTo>
                      <a:cubicBezTo>
                        <a:pt x="32" y="69"/>
                        <a:pt x="48" y="59"/>
                        <a:pt x="63" y="49"/>
                      </a:cubicBezTo>
                      <a:cubicBezTo>
                        <a:pt x="64" y="48"/>
                        <a:pt x="65" y="48"/>
                        <a:pt x="66" y="47"/>
                      </a:cubicBezTo>
                      <a:cubicBezTo>
                        <a:pt x="77" y="39"/>
                        <a:pt x="88" y="30"/>
                        <a:pt x="90" y="26"/>
                      </a:cubicBezTo>
                      <a:cubicBezTo>
                        <a:pt x="91" y="25"/>
                        <a:pt x="92" y="23"/>
                        <a:pt x="91" y="22"/>
                      </a:cubicBezTo>
                      <a:close/>
                      <a:moveTo>
                        <a:pt x="85" y="27"/>
                      </a:moveTo>
                      <a:cubicBezTo>
                        <a:pt x="81" y="32"/>
                        <a:pt x="74" y="37"/>
                        <a:pt x="66" y="43"/>
                      </a:cubicBezTo>
                      <a:cubicBezTo>
                        <a:pt x="65" y="44"/>
                        <a:pt x="64" y="45"/>
                        <a:pt x="63" y="45"/>
                      </a:cubicBezTo>
                      <a:cubicBezTo>
                        <a:pt x="48" y="56"/>
                        <a:pt x="31" y="66"/>
                        <a:pt x="28" y="66"/>
                      </a:cubicBezTo>
                      <a:cubicBezTo>
                        <a:pt x="24" y="66"/>
                        <a:pt x="15" y="43"/>
                        <a:pt x="7" y="19"/>
                      </a:cubicBezTo>
                      <a:cubicBezTo>
                        <a:pt x="6" y="18"/>
                        <a:pt x="6" y="17"/>
                        <a:pt x="6" y="16"/>
                      </a:cubicBezTo>
                      <a:cubicBezTo>
                        <a:pt x="5" y="13"/>
                        <a:pt x="4" y="11"/>
                        <a:pt x="3" y="8"/>
                      </a:cubicBezTo>
                      <a:cubicBezTo>
                        <a:pt x="4" y="6"/>
                        <a:pt x="6" y="3"/>
                        <a:pt x="8" y="3"/>
                      </a:cubicBezTo>
                      <a:cubicBezTo>
                        <a:pt x="11" y="3"/>
                        <a:pt x="15" y="9"/>
                        <a:pt x="19" y="16"/>
                      </a:cubicBezTo>
                      <a:cubicBezTo>
                        <a:pt x="19" y="17"/>
                        <a:pt x="20" y="18"/>
                        <a:pt x="20" y="19"/>
                      </a:cubicBezTo>
                      <a:cubicBezTo>
                        <a:pt x="22" y="24"/>
                        <a:pt x="24" y="28"/>
                        <a:pt x="26" y="33"/>
                      </a:cubicBezTo>
                      <a:cubicBezTo>
                        <a:pt x="31" y="45"/>
                        <a:pt x="33" y="49"/>
                        <a:pt x="35" y="49"/>
                      </a:cubicBezTo>
                      <a:cubicBezTo>
                        <a:pt x="36" y="49"/>
                        <a:pt x="36" y="49"/>
                        <a:pt x="36" y="49"/>
                      </a:cubicBezTo>
                      <a:cubicBezTo>
                        <a:pt x="37" y="48"/>
                        <a:pt x="40" y="46"/>
                        <a:pt x="46" y="41"/>
                      </a:cubicBezTo>
                      <a:cubicBezTo>
                        <a:pt x="51" y="38"/>
                        <a:pt x="57" y="33"/>
                        <a:pt x="63" y="29"/>
                      </a:cubicBezTo>
                      <a:cubicBezTo>
                        <a:pt x="64" y="29"/>
                        <a:pt x="65" y="28"/>
                        <a:pt x="66" y="27"/>
                      </a:cubicBezTo>
                      <a:cubicBezTo>
                        <a:pt x="72" y="23"/>
                        <a:pt x="79" y="20"/>
                        <a:pt x="83" y="20"/>
                      </a:cubicBezTo>
                      <a:cubicBezTo>
                        <a:pt x="86" y="20"/>
                        <a:pt x="87" y="21"/>
                        <a:pt x="88" y="23"/>
                      </a:cubicBezTo>
                      <a:cubicBezTo>
                        <a:pt x="88" y="23"/>
                        <a:pt x="88" y="24"/>
                        <a:pt x="85" y="2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7" name="ïṥľïḋe"/>
              <p:cNvGrpSpPr/>
              <p:nvPr/>
            </p:nvGrpSpPr>
            <p:grpSpPr>
              <a:xfrm>
                <a:off x="4006816" y="3479570"/>
                <a:ext cx="447407" cy="322069"/>
                <a:chOff x="5141307" y="4268878"/>
                <a:chExt cx="447407" cy="322069"/>
              </a:xfrm>
            </p:grpSpPr>
            <p:sp>
              <p:nvSpPr>
                <p:cNvPr id="78" name="îṩḻiḓe"/>
                <p:cNvSpPr/>
                <p:nvPr/>
              </p:nvSpPr>
              <p:spPr bwMode="auto">
                <a:xfrm>
                  <a:off x="5141307" y="4268878"/>
                  <a:ext cx="339521" cy="225290"/>
                </a:xfrm>
                <a:custGeom>
                  <a:avLst/>
                  <a:gdLst>
                    <a:gd name="T0" fmla="*/ 5 w 90"/>
                    <a:gd name="T1" fmla="*/ 60 h 60"/>
                    <a:gd name="T2" fmla="*/ 10 w 90"/>
                    <a:gd name="T3" fmla="*/ 43 h 60"/>
                    <a:gd name="T4" fmla="*/ 0 w 90"/>
                    <a:gd name="T5" fmla="*/ 26 h 60"/>
                    <a:gd name="T6" fmla="*/ 45 w 90"/>
                    <a:gd name="T7" fmla="*/ 0 h 60"/>
                    <a:gd name="T8" fmla="*/ 90 w 90"/>
                    <a:gd name="T9" fmla="*/ 26 h 60"/>
                    <a:gd name="T10" fmla="*/ 45 w 90"/>
                    <a:gd name="T11" fmla="*/ 52 h 60"/>
                    <a:gd name="T12" fmla="*/ 35 w 90"/>
                    <a:gd name="T13" fmla="*/ 52 h 60"/>
                    <a:gd name="T14" fmla="*/ 5 w 90"/>
                    <a:gd name="T15" fmla="*/ 60 h 60"/>
                    <a:gd name="T16" fmla="*/ 45 w 90"/>
                    <a:gd name="T17" fmla="*/ 3 h 60"/>
                    <a:gd name="T18" fmla="*/ 3 w 90"/>
                    <a:gd name="T19" fmla="*/ 26 h 60"/>
                    <a:gd name="T20" fmla="*/ 13 w 90"/>
                    <a:gd name="T21" fmla="*/ 41 h 60"/>
                    <a:gd name="T22" fmla="*/ 13 w 90"/>
                    <a:gd name="T23" fmla="*/ 42 h 60"/>
                    <a:gd name="T24" fmla="*/ 9 w 90"/>
                    <a:gd name="T25" fmla="*/ 56 h 60"/>
                    <a:gd name="T26" fmla="*/ 32 w 90"/>
                    <a:gd name="T27" fmla="*/ 49 h 60"/>
                    <a:gd name="T28" fmla="*/ 31 w 90"/>
                    <a:gd name="T29" fmla="*/ 48 h 60"/>
                    <a:gd name="T30" fmla="*/ 35 w 90"/>
                    <a:gd name="T31" fmla="*/ 49 h 60"/>
                    <a:gd name="T32" fmla="*/ 45 w 90"/>
                    <a:gd name="T33" fmla="*/ 49 h 60"/>
                    <a:gd name="T34" fmla="*/ 87 w 90"/>
                    <a:gd name="T35" fmla="*/ 26 h 60"/>
                    <a:gd name="T36" fmla="*/ 45 w 90"/>
                    <a:gd name="T37" fmla="*/ 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0">
                      <a:moveTo>
                        <a:pt x="5" y="60"/>
                      </a:move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6"/>
                      </a:cubicBezTo>
                      <a:cubicBezTo>
                        <a:pt x="90" y="41"/>
                        <a:pt x="70" y="52"/>
                        <a:pt x="45" y="52"/>
                      </a:cubicBezTo>
                      <a:cubicBezTo>
                        <a:pt x="42" y="52"/>
                        <a:pt x="38" y="52"/>
                        <a:pt x="35" y="52"/>
                      </a:cubicBezTo>
                      <a:lnTo>
                        <a:pt x="5" y="60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3"/>
                        <a:pt x="3" y="26"/>
                      </a:cubicBezTo>
                      <a:cubicBezTo>
                        <a:pt x="3" y="31"/>
                        <a:pt x="6" y="37"/>
                        <a:pt x="13" y="41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6"/>
                        <a:pt x="9" y="56"/>
                        <a:pt x="9" y="56"/>
                      </a:cubicBezTo>
                      <a:cubicBezTo>
                        <a:pt x="32" y="49"/>
                        <a:pt x="32" y="49"/>
                        <a:pt x="32" y="49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49"/>
                        <a:pt x="42" y="49"/>
                        <a:pt x="45" y="49"/>
                      </a:cubicBezTo>
                      <a:cubicBezTo>
                        <a:pt x="68" y="49"/>
                        <a:pt x="87" y="39"/>
                        <a:pt x="87" y="26"/>
                      </a:cubicBezTo>
                      <a:cubicBezTo>
                        <a:pt x="87" y="13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iSḻïḑé"/>
                <p:cNvSpPr/>
                <p:nvPr/>
              </p:nvSpPr>
              <p:spPr bwMode="auto">
                <a:xfrm>
                  <a:off x="5250779" y="4362484"/>
                  <a:ext cx="337935" cy="228463"/>
                </a:xfrm>
                <a:custGeom>
                  <a:avLst/>
                  <a:gdLst>
                    <a:gd name="T0" fmla="*/ 5 w 90"/>
                    <a:gd name="T1" fmla="*/ 61 h 61"/>
                    <a:gd name="T2" fmla="*/ 10 w 90"/>
                    <a:gd name="T3" fmla="*/ 44 h 61"/>
                    <a:gd name="T4" fmla="*/ 0 w 90"/>
                    <a:gd name="T5" fmla="*/ 27 h 61"/>
                    <a:gd name="T6" fmla="*/ 45 w 90"/>
                    <a:gd name="T7" fmla="*/ 0 h 61"/>
                    <a:gd name="T8" fmla="*/ 90 w 90"/>
                    <a:gd name="T9" fmla="*/ 27 h 61"/>
                    <a:gd name="T10" fmla="*/ 45 w 90"/>
                    <a:gd name="T11" fmla="*/ 53 h 61"/>
                    <a:gd name="T12" fmla="*/ 35 w 90"/>
                    <a:gd name="T13" fmla="*/ 53 h 61"/>
                    <a:gd name="T14" fmla="*/ 5 w 90"/>
                    <a:gd name="T15" fmla="*/ 61 h 61"/>
                    <a:gd name="T16" fmla="*/ 45 w 90"/>
                    <a:gd name="T17" fmla="*/ 3 h 61"/>
                    <a:gd name="T18" fmla="*/ 3 w 90"/>
                    <a:gd name="T19" fmla="*/ 27 h 61"/>
                    <a:gd name="T20" fmla="*/ 12 w 90"/>
                    <a:gd name="T21" fmla="*/ 42 h 61"/>
                    <a:gd name="T22" fmla="*/ 13 w 90"/>
                    <a:gd name="T23" fmla="*/ 42 h 61"/>
                    <a:gd name="T24" fmla="*/ 9 w 90"/>
                    <a:gd name="T25" fmla="*/ 57 h 61"/>
                    <a:gd name="T26" fmla="*/ 32 w 90"/>
                    <a:gd name="T27" fmla="*/ 50 h 61"/>
                    <a:gd name="T28" fmla="*/ 30 w 90"/>
                    <a:gd name="T29" fmla="*/ 49 h 61"/>
                    <a:gd name="T30" fmla="*/ 35 w 90"/>
                    <a:gd name="T31" fmla="*/ 49 h 61"/>
                    <a:gd name="T32" fmla="*/ 45 w 90"/>
                    <a:gd name="T33" fmla="*/ 50 h 61"/>
                    <a:gd name="T34" fmla="*/ 87 w 90"/>
                    <a:gd name="T35" fmla="*/ 27 h 61"/>
                    <a:gd name="T36" fmla="*/ 45 w 90"/>
                    <a:gd name="T37" fmla="*/ 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1">
                      <a:moveTo>
                        <a:pt x="5" y="61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3" y="39"/>
                        <a:pt x="0" y="33"/>
                        <a:pt x="0" y="27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7"/>
                      </a:cubicBezTo>
                      <a:cubicBezTo>
                        <a:pt x="90" y="41"/>
                        <a:pt x="70" y="53"/>
                        <a:pt x="45" y="53"/>
                      </a:cubicBezTo>
                      <a:cubicBezTo>
                        <a:pt x="42" y="53"/>
                        <a:pt x="38" y="53"/>
                        <a:pt x="35" y="53"/>
                      </a:cubicBezTo>
                      <a:lnTo>
                        <a:pt x="5" y="61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4"/>
                        <a:pt x="3" y="27"/>
                      </a:cubicBezTo>
                      <a:cubicBezTo>
                        <a:pt x="3" y="32"/>
                        <a:pt x="6" y="37"/>
                        <a:pt x="12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7"/>
                        <a:pt x="9" y="57"/>
                        <a:pt x="9" y="57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50"/>
                        <a:pt x="42" y="50"/>
                        <a:pt x="45" y="50"/>
                      </a:cubicBezTo>
                      <a:cubicBezTo>
                        <a:pt x="68" y="50"/>
                        <a:pt x="87" y="40"/>
                        <a:pt x="87" y="27"/>
                      </a:cubicBezTo>
                      <a:cubicBezTo>
                        <a:pt x="87" y="14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8" name="iŝḷíde"/>
              <p:cNvGrpSpPr/>
              <p:nvPr/>
            </p:nvGrpSpPr>
            <p:grpSpPr>
              <a:xfrm>
                <a:off x="3748713" y="3953154"/>
                <a:ext cx="285578" cy="412502"/>
                <a:chOff x="4651064" y="4359311"/>
                <a:chExt cx="285578" cy="412502"/>
              </a:xfrm>
            </p:grpSpPr>
            <p:sp>
              <p:nvSpPr>
                <p:cNvPr id="73" name="îṩļïďê"/>
                <p:cNvSpPr/>
                <p:nvPr/>
              </p:nvSpPr>
              <p:spPr bwMode="auto">
                <a:xfrm>
                  <a:off x="4738324" y="4456090"/>
                  <a:ext cx="55530" cy="315723"/>
                </a:xfrm>
                <a:custGeom>
                  <a:avLst/>
                  <a:gdLst>
                    <a:gd name="T0" fmla="*/ 8 w 15"/>
                    <a:gd name="T1" fmla="*/ 84 h 84"/>
                    <a:gd name="T2" fmla="*/ 0 w 15"/>
                    <a:gd name="T3" fmla="*/ 76 h 84"/>
                    <a:gd name="T4" fmla="*/ 0 w 15"/>
                    <a:gd name="T5" fmla="*/ 8 h 84"/>
                    <a:gd name="T6" fmla="*/ 8 w 15"/>
                    <a:gd name="T7" fmla="*/ 0 h 84"/>
                    <a:gd name="T8" fmla="*/ 15 w 15"/>
                    <a:gd name="T9" fmla="*/ 8 h 84"/>
                    <a:gd name="T10" fmla="*/ 15 w 15"/>
                    <a:gd name="T11" fmla="*/ 76 h 84"/>
                    <a:gd name="T12" fmla="*/ 8 w 15"/>
                    <a:gd name="T13" fmla="*/ 84 h 84"/>
                    <a:gd name="T14" fmla="*/ 8 w 15"/>
                    <a:gd name="T15" fmla="*/ 3 h 84"/>
                    <a:gd name="T16" fmla="*/ 3 w 15"/>
                    <a:gd name="T17" fmla="*/ 8 h 84"/>
                    <a:gd name="T18" fmla="*/ 3 w 15"/>
                    <a:gd name="T19" fmla="*/ 76 h 84"/>
                    <a:gd name="T20" fmla="*/ 8 w 15"/>
                    <a:gd name="T21" fmla="*/ 81 h 84"/>
                    <a:gd name="T22" fmla="*/ 12 w 15"/>
                    <a:gd name="T23" fmla="*/ 76 h 84"/>
                    <a:gd name="T24" fmla="*/ 12 w 15"/>
                    <a:gd name="T25" fmla="*/ 8 h 84"/>
                    <a:gd name="T26" fmla="*/ 8 w 15"/>
                    <a:gd name="T27" fmla="*/ 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84">
                      <a:moveTo>
                        <a:pt x="8" y="84"/>
                      </a:moveTo>
                      <a:cubicBezTo>
                        <a:pt x="4" y="84"/>
                        <a:pt x="0" y="80"/>
                        <a:pt x="0" y="7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80"/>
                        <a:pt x="12" y="84"/>
                        <a:pt x="8" y="84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9"/>
                        <a:pt x="5" y="81"/>
                        <a:pt x="8" y="81"/>
                      </a:cubicBezTo>
                      <a:cubicBezTo>
                        <a:pt x="10" y="81"/>
                        <a:pt x="12" y="79"/>
                        <a:pt x="12" y="7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isľiḑé"/>
                <p:cNvSpPr/>
                <p:nvPr/>
              </p:nvSpPr>
              <p:spPr bwMode="auto">
                <a:xfrm>
                  <a:off x="4820824" y="4524312"/>
                  <a:ext cx="55530" cy="247501"/>
                </a:xfrm>
                <a:custGeom>
                  <a:avLst/>
                  <a:gdLst>
                    <a:gd name="T0" fmla="*/ 7 w 15"/>
                    <a:gd name="T1" fmla="*/ 66 h 66"/>
                    <a:gd name="T2" fmla="*/ 0 w 15"/>
                    <a:gd name="T3" fmla="*/ 58 h 66"/>
                    <a:gd name="T4" fmla="*/ 0 w 15"/>
                    <a:gd name="T5" fmla="*/ 8 h 66"/>
                    <a:gd name="T6" fmla="*/ 7 w 15"/>
                    <a:gd name="T7" fmla="*/ 0 h 66"/>
                    <a:gd name="T8" fmla="*/ 15 w 15"/>
                    <a:gd name="T9" fmla="*/ 8 h 66"/>
                    <a:gd name="T10" fmla="*/ 15 w 15"/>
                    <a:gd name="T11" fmla="*/ 58 h 66"/>
                    <a:gd name="T12" fmla="*/ 7 w 15"/>
                    <a:gd name="T13" fmla="*/ 66 h 66"/>
                    <a:gd name="T14" fmla="*/ 7 w 15"/>
                    <a:gd name="T15" fmla="*/ 3 h 66"/>
                    <a:gd name="T16" fmla="*/ 3 w 15"/>
                    <a:gd name="T17" fmla="*/ 8 h 66"/>
                    <a:gd name="T18" fmla="*/ 3 w 15"/>
                    <a:gd name="T19" fmla="*/ 58 h 66"/>
                    <a:gd name="T20" fmla="*/ 7 w 15"/>
                    <a:gd name="T21" fmla="*/ 63 h 66"/>
                    <a:gd name="T22" fmla="*/ 12 w 15"/>
                    <a:gd name="T23" fmla="*/ 58 h 66"/>
                    <a:gd name="T24" fmla="*/ 12 w 15"/>
                    <a:gd name="T25" fmla="*/ 8 h 66"/>
                    <a:gd name="T26" fmla="*/ 7 w 15"/>
                    <a:gd name="T27" fmla="*/ 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66">
                      <a:moveTo>
                        <a:pt x="7" y="66"/>
                      </a:moveTo>
                      <a:cubicBezTo>
                        <a:pt x="3" y="66"/>
                        <a:pt x="0" y="62"/>
                        <a:pt x="0" y="5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5" y="3"/>
                        <a:pt x="15" y="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2"/>
                        <a:pt x="11" y="66"/>
                        <a:pt x="7" y="6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íşlíďê"/>
                <p:cNvSpPr/>
                <p:nvPr/>
              </p:nvSpPr>
              <p:spPr bwMode="auto">
                <a:xfrm>
                  <a:off x="4651064" y="4636957"/>
                  <a:ext cx="52356" cy="134856"/>
                </a:xfrm>
                <a:custGeom>
                  <a:avLst/>
                  <a:gdLst>
                    <a:gd name="T0" fmla="*/ 7 w 14"/>
                    <a:gd name="T1" fmla="*/ 36 h 36"/>
                    <a:gd name="T2" fmla="*/ 0 w 14"/>
                    <a:gd name="T3" fmla="*/ 28 h 36"/>
                    <a:gd name="T4" fmla="*/ 0 w 14"/>
                    <a:gd name="T5" fmla="*/ 7 h 36"/>
                    <a:gd name="T6" fmla="*/ 7 w 14"/>
                    <a:gd name="T7" fmla="*/ 0 h 36"/>
                    <a:gd name="T8" fmla="*/ 14 w 14"/>
                    <a:gd name="T9" fmla="*/ 7 h 36"/>
                    <a:gd name="T10" fmla="*/ 14 w 14"/>
                    <a:gd name="T11" fmla="*/ 28 h 36"/>
                    <a:gd name="T12" fmla="*/ 7 w 14"/>
                    <a:gd name="T13" fmla="*/ 36 h 36"/>
                    <a:gd name="T14" fmla="*/ 7 w 14"/>
                    <a:gd name="T15" fmla="*/ 3 h 36"/>
                    <a:gd name="T16" fmla="*/ 3 w 14"/>
                    <a:gd name="T17" fmla="*/ 7 h 36"/>
                    <a:gd name="T18" fmla="*/ 3 w 14"/>
                    <a:gd name="T19" fmla="*/ 28 h 36"/>
                    <a:gd name="T20" fmla="*/ 7 w 14"/>
                    <a:gd name="T21" fmla="*/ 33 h 36"/>
                    <a:gd name="T22" fmla="*/ 11 w 14"/>
                    <a:gd name="T23" fmla="*/ 28 h 36"/>
                    <a:gd name="T24" fmla="*/ 11 w 14"/>
                    <a:gd name="T25" fmla="*/ 7 h 36"/>
                    <a:gd name="T26" fmla="*/ 7 w 14"/>
                    <a:gd name="T27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36">
                      <a:moveTo>
                        <a:pt x="7" y="36"/>
                      </a:moveTo>
                      <a:cubicBezTo>
                        <a:pt x="3" y="36"/>
                        <a:pt x="0" y="32"/>
                        <a:pt x="0" y="2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32"/>
                        <a:pt x="11" y="36"/>
                        <a:pt x="7" y="3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31"/>
                        <a:pt x="5" y="33"/>
                        <a:pt x="7" y="33"/>
                      </a:cubicBezTo>
                      <a:cubicBezTo>
                        <a:pt x="9" y="33"/>
                        <a:pt x="11" y="31"/>
                        <a:pt x="11" y="2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5"/>
                        <a:pt x="9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íSļîḍe"/>
                <p:cNvSpPr/>
                <p:nvPr/>
              </p:nvSpPr>
              <p:spPr bwMode="auto">
                <a:xfrm>
                  <a:off x="4651064" y="4359311"/>
                  <a:ext cx="285578" cy="118991"/>
                </a:xfrm>
                <a:custGeom>
                  <a:avLst/>
                  <a:gdLst>
                    <a:gd name="T0" fmla="*/ 2 w 180"/>
                    <a:gd name="T1" fmla="*/ 75 h 75"/>
                    <a:gd name="T2" fmla="*/ 0 w 180"/>
                    <a:gd name="T3" fmla="*/ 68 h 75"/>
                    <a:gd name="T4" fmla="*/ 97 w 180"/>
                    <a:gd name="T5" fmla="*/ 19 h 75"/>
                    <a:gd name="T6" fmla="*/ 114 w 180"/>
                    <a:gd name="T7" fmla="*/ 42 h 75"/>
                    <a:gd name="T8" fmla="*/ 159 w 180"/>
                    <a:gd name="T9" fmla="*/ 7 h 75"/>
                    <a:gd name="T10" fmla="*/ 152 w 180"/>
                    <a:gd name="T11" fmla="*/ 7 h 75"/>
                    <a:gd name="T12" fmla="*/ 152 w 180"/>
                    <a:gd name="T13" fmla="*/ 0 h 75"/>
                    <a:gd name="T14" fmla="*/ 180 w 180"/>
                    <a:gd name="T15" fmla="*/ 0 h 75"/>
                    <a:gd name="T16" fmla="*/ 112 w 180"/>
                    <a:gd name="T17" fmla="*/ 52 h 75"/>
                    <a:gd name="T18" fmla="*/ 95 w 180"/>
                    <a:gd name="T19" fmla="*/ 28 h 75"/>
                    <a:gd name="T20" fmla="*/ 2 w 180"/>
                    <a:gd name="T2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75">
                      <a:moveTo>
                        <a:pt x="2" y="75"/>
                      </a:moveTo>
                      <a:lnTo>
                        <a:pt x="0" y="68"/>
                      </a:lnTo>
                      <a:lnTo>
                        <a:pt x="97" y="19"/>
                      </a:lnTo>
                      <a:lnTo>
                        <a:pt x="114" y="42"/>
                      </a:lnTo>
                      <a:lnTo>
                        <a:pt x="159" y="7"/>
                      </a:lnTo>
                      <a:lnTo>
                        <a:pt x="152" y="7"/>
                      </a:lnTo>
                      <a:lnTo>
                        <a:pt x="152" y="0"/>
                      </a:lnTo>
                      <a:lnTo>
                        <a:pt x="180" y="0"/>
                      </a:lnTo>
                      <a:lnTo>
                        <a:pt x="112" y="52"/>
                      </a:lnTo>
                      <a:lnTo>
                        <a:pt x="95" y="28"/>
                      </a:lnTo>
                      <a:lnTo>
                        <a:pt x="2" y="7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îšliďe"/>
                <p:cNvSpPr/>
                <p:nvPr/>
              </p:nvSpPr>
              <p:spPr bwMode="auto">
                <a:xfrm>
                  <a:off x="4906498" y="4362484"/>
                  <a:ext cx="23799" cy="30144"/>
                </a:xfrm>
                <a:custGeom>
                  <a:avLst/>
                  <a:gdLst>
                    <a:gd name="T0" fmla="*/ 8 w 15"/>
                    <a:gd name="T1" fmla="*/ 19 h 19"/>
                    <a:gd name="T2" fmla="*/ 0 w 15"/>
                    <a:gd name="T3" fmla="*/ 17 h 19"/>
                    <a:gd name="T4" fmla="*/ 8 w 15"/>
                    <a:gd name="T5" fmla="*/ 0 h 19"/>
                    <a:gd name="T6" fmla="*/ 15 w 15"/>
                    <a:gd name="T7" fmla="*/ 2 h 19"/>
                    <a:gd name="T8" fmla="*/ 8 w 15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9">
                      <a:moveTo>
                        <a:pt x="8" y="19"/>
                      </a:moveTo>
                      <a:lnTo>
                        <a:pt x="0" y="17"/>
                      </a:lnTo>
                      <a:lnTo>
                        <a:pt x="8" y="0"/>
                      </a:lnTo>
                      <a:lnTo>
                        <a:pt x="15" y="2"/>
                      </a:lnTo>
                      <a:lnTo>
                        <a:pt x="8" y="1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9" name="iṧlîḑê"/>
              <p:cNvGrpSpPr/>
              <p:nvPr/>
            </p:nvGrpSpPr>
            <p:grpSpPr>
              <a:xfrm>
                <a:off x="3835973" y="2208213"/>
                <a:ext cx="490243" cy="463271"/>
                <a:chOff x="5607752" y="3426422"/>
                <a:chExt cx="490243" cy="463271"/>
              </a:xfrm>
            </p:grpSpPr>
            <p:sp>
              <p:nvSpPr>
                <p:cNvPr id="65" name="îŝlîḑê"/>
                <p:cNvSpPr/>
                <p:nvPr/>
              </p:nvSpPr>
              <p:spPr bwMode="auto">
                <a:xfrm>
                  <a:off x="5607752" y="3426422"/>
                  <a:ext cx="490243" cy="463271"/>
                </a:xfrm>
                <a:custGeom>
                  <a:avLst/>
                  <a:gdLst>
                    <a:gd name="T0" fmla="*/ 86 w 130"/>
                    <a:gd name="T1" fmla="*/ 123 h 123"/>
                    <a:gd name="T2" fmla="*/ 0 w 130"/>
                    <a:gd name="T3" fmla="*/ 102 h 123"/>
                    <a:gd name="T4" fmla="*/ 3 w 130"/>
                    <a:gd name="T5" fmla="*/ 100 h 123"/>
                    <a:gd name="T6" fmla="*/ 54 w 130"/>
                    <a:gd name="T7" fmla="*/ 1 h 123"/>
                    <a:gd name="T8" fmla="*/ 54 w 130"/>
                    <a:gd name="T9" fmla="*/ 0 h 123"/>
                    <a:gd name="T10" fmla="*/ 130 w 130"/>
                    <a:gd name="T11" fmla="*/ 18 h 123"/>
                    <a:gd name="T12" fmla="*/ 130 w 130"/>
                    <a:gd name="T13" fmla="*/ 20 h 123"/>
                    <a:gd name="T14" fmla="*/ 86 w 130"/>
                    <a:gd name="T15" fmla="*/ 123 h 123"/>
                    <a:gd name="T16" fmla="*/ 7 w 130"/>
                    <a:gd name="T17" fmla="*/ 101 h 123"/>
                    <a:gd name="T18" fmla="*/ 86 w 130"/>
                    <a:gd name="T19" fmla="*/ 120 h 123"/>
                    <a:gd name="T20" fmla="*/ 127 w 130"/>
                    <a:gd name="T21" fmla="*/ 20 h 123"/>
                    <a:gd name="T22" fmla="*/ 56 w 130"/>
                    <a:gd name="T23" fmla="*/ 4 h 123"/>
                    <a:gd name="T24" fmla="*/ 7 w 130"/>
                    <a:gd name="T25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0" h="123">
                      <a:moveTo>
                        <a:pt x="86" y="123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28" y="85"/>
                        <a:pt x="53" y="2"/>
                        <a:pt x="54" y="1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130" y="18"/>
                        <a:pt x="130" y="18"/>
                        <a:pt x="130" y="18"/>
                      </a:cubicBezTo>
                      <a:cubicBezTo>
                        <a:pt x="130" y="20"/>
                        <a:pt x="130" y="20"/>
                        <a:pt x="130" y="20"/>
                      </a:cubicBezTo>
                      <a:cubicBezTo>
                        <a:pt x="117" y="108"/>
                        <a:pt x="88" y="122"/>
                        <a:pt x="86" y="123"/>
                      </a:cubicBezTo>
                      <a:close/>
                      <a:moveTo>
                        <a:pt x="7" y="101"/>
                      </a:move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9" y="117"/>
                        <a:pt x="115" y="100"/>
                        <a:pt x="127" y="20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3" y="14"/>
                        <a:pt x="30" y="82"/>
                        <a:pt x="7" y="1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ïSḷíḋè"/>
                <p:cNvSpPr/>
                <p:nvPr/>
              </p:nvSpPr>
              <p:spPr bwMode="auto">
                <a:xfrm>
                  <a:off x="5829869" y="3516854"/>
                  <a:ext cx="193559" cy="57115"/>
                </a:xfrm>
                <a:custGeom>
                  <a:avLst/>
                  <a:gdLst>
                    <a:gd name="T0" fmla="*/ 122 w 122"/>
                    <a:gd name="T1" fmla="*/ 36 h 36"/>
                    <a:gd name="T2" fmla="*/ 0 w 122"/>
                    <a:gd name="T3" fmla="*/ 7 h 36"/>
                    <a:gd name="T4" fmla="*/ 3 w 122"/>
                    <a:gd name="T5" fmla="*/ 0 h 36"/>
                    <a:gd name="T6" fmla="*/ 122 w 122"/>
                    <a:gd name="T7" fmla="*/ 29 h 36"/>
                    <a:gd name="T8" fmla="*/ 122 w 122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36">
                      <a:moveTo>
                        <a:pt x="122" y="36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22" y="29"/>
                      </a:lnTo>
                      <a:lnTo>
                        <a:pt x="122" y="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îṩḷíḓê"/>
                <p:cNvSpPr/>
                <p:nvPr/>
              </p:nvSpPr>
              <p:spPr bwMode="auto">
                <a:xfrm>
                  <a:off x="5823523" y="3558104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ïŝliḑé"/>
                <p:cNvSpPr/>
                <p:nvPr/>
              </p:nvSpPr>
              <p:spPr bwMode="auto">
                <a:xfrm>
                  <a:off x="5812417" y="3604115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iş1îdê"/>
                <p:cNvSpPr/>
                <p:nvPr/>
              </p:nvSpPr>
              <p:spPr bwMode="auto">
                <a:xfrm>
                  <a:off x="5788618" y="3634259"/>
                  <a:ext cx="177693" cy="52355"/>
                </a:xfrm>
                <a:custGeom>
                  <a:avLst/>
                  <a:gdLst>
                    <a:gd name="T0" fmla="*/ 112 w 112"/>
                    <a:gd name="T1" fmla="*/ 33 h 33"/>
                    <a:gd name="T2" fmla="*/ 0 w 112"/>
                    <a:gd name="T3" fmla="*/ 7 h 33"/>
                    <a:gd name="T4" fmla="*/ 0 w 112"/>
                    <a:gd name="T5" fmla="*/ 0 h 33"/>
                    <a:gd name="T6" fmla="*/ 112 w 112"/>
                    <a:gd name="T7" fmla="*/ 26 h 33"/>
                    <a:gd name="T8" fmla="*/ 112 w 112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2" y="26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îSliḑê"/>
                <p:cNvSpPr/>
                <p:nvPr/>
              </p:nvSpPr>
              <p:spPr bwMode="auto">
                <a:xfrm>
                  <a:off x="5769579" y="3675509"/>
                  <a:ext cx="180866" cy="52355"/>
                </a:xfrm>
                <a:custGeom>
                  <a:avLst/>
                  <a:gdLst>
                    <a:gd name="T0" fmla="*/ 112 w 114"/>
                    <a:gd name="T1" fmla="*/ 33 h 33"/>
                    <a:gd name="T2" fmla="*/ 0 w 114"/>
                    <a:gd name="T3" fmla="*/ 7 h 33"/>
                    <a:gd name="T4" fmla="*/ 3 w 114"/>
                    <a:gd name="T5" fmla="*/ 0 h 33"/>
                    <a:gd name="T6" fmla="*/ 114 w 114"/>
                    <a:gd name="T7" fmla="*/ 28 h 33"/>
                    <a:gd name="T8" fmla="*/ 112 w 114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14" y="28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íšľíḑê"/>
                <p:cNvSpPr/>
                <p:nvPr/>
              </p:nvSpPr>
              <p:spPr bwMode="auto">
                <a:xfrm>
                  <a:off x="5980591" y="3434354"/>
                  <a:ext cx="76154" cy="90433"/>
                </a:xfrm>
                <a:custGeom>
                  <a:avLst/>
                  <a:gdLst>
                    <a:gd name="T0" fmla="*/ 0 w 48"/>
                    <a:gd name="T1" fmla="*/ 38 h 57"/>
                    <a:gd name="T2" fmla="*/ 29 w 48"/>
                    <a:gd name="T3" fmla="*/ 0 h 57"/>
                    <a:gd name="T4" fmla="*/ 48 w 48"/>
                    <a:gd name="T5" fmla="*/ 12 h 57"/>
                    <a:gd name="T6" fmla="*/ 12 w 48"/>
                    <a:gd name="T7" fmla="*/ 57 h 57"/>
                    <a:gd name="T8" fmla="*/ 0 w 48"/>
                    <a:gd name="T9" fmla="*/ 3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7">
                      <a:moveTo>
                        <a:pt x="0" y="38"/>
                      </a:moveTo>
                      <a:lnTo>
                        <a:pt x="29" y="0"/>
                      </a:lnTo>
                      <a:lnTo>
                        <a:pt x="48" y="12"/>
                      </a:lnTo>
                      <a:lnTo>
                        <a:pt x="12" y="57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işḻiďê"/>
                <p:cNvSpPr/>
                <p:nvPr/>
              </p:nvSpPr>
              <p:spPr bwMode="auto">
                <a:xfrm>
                  <a:off x="5974244" y="3426422"/>
                  <a:ext cx="93606" cy="106298"/>
                </a:xfrm>
                <a:custGeom>
                  <a:avLst/>
                  <a:gdLst>
                    <a:gd name="T0" fmla="*/ 14 w 59"/>
                    <a:gd name="T1" fmla="*/ 67 h 67"/>
                    <a:gd name="T2" fmla="*/ 0 w 59"/>
                    <a:gd name="T3" fmla="*/ 43 h 67"/>
                    <a:gd name="T4" fmla="*/ 33 w 59"/>
                    <a:gd name="T5" fmla="*/ 0 h 67"/>
                    <a:gd name="T6" fmla="*/ 59 w 59"/>
                    <a:gd name="T7" fmla="*/ 15 h 67"/>
                    <a:gd name="T8" fmla="*/ 14 w 59"/>
                    <a:gd name="T9" fmla="*/ 67 h 67"/>
                    <a:gd name="T10" fmla="*/ 9 w 59"/>
                    <a:gd name="T11" fmla="*/ 45 h 67"/>
                    <a:gd name="T12" fmla="*/ 16 w 59"/>
                    <a:gd name="T13" fmla="*/ 55 h 67"/>
                    <a:gd name="T14" fmla="*/ 47 w 59"/>
                    <a:gd name="T15" fmla="*/ 17 h 67"/>
                    <a:gd name="T16" fmla="*/ 35 w 59"/>
                    <a:gd name="T17" fmla="*/ 10 h 67"/>
                    <a:gd name="T18" fmla="*/ 9 w 59"/>
                    <a:gd name="T19" fmla="*/ 4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67">
                      <a:moveTo>
                        <a:pt x="14" y="67"/>
                      </a:moveTo>
                      <a:lnTo>
                        <a:pt x="0" y="43"/>
                      </a:lnTo>
                      <a:lnTo>
                        <a:pt x="33" y="0"/>
                      </a:lnTo>
                      <a:lnTo>
                        <a:pt x="59" y="15"/>
                      </a:lnTo>
                      <a:lnTo>
                        <a:pt x="14" y="67"/>
                      </a:lnTo>
                      <a:close/>
                      <a:moveTo>
                        <a:pt x="9" y="45"/>
                      </a:moveTo>
                      <a:lnTo>
                        <a:pt x="16" y="55"/>
                      </a:lnTo>
                      <a:lnTo>
                        <a:pt x="47" y="17"/>
                      </a:lnTo>
                      <a:lnTo>
                        <a:pt x="35" y="10"/>
                      </a:lnTo>
                      <a:lnTo>
                        <a:pt x="9" y="4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0" name="ïślîḍe"/>
              <p:cNvGrpSpPr/>
              <p:nvPr/>
            </p:nvGrpSpPr>
            <p:grpSpPr>
              <a:xfrm>
                <a:off x="4009701" y="3982239"/>
                <a:ext cx="547357" cy="255434"/>
                <a:chOff x="5057221" y="3151948"/>
                <a:chExt cx="547357" cy="255434"/>
              </a:xfrm>
            </p:grpSpPr>
            <p:sp>
              <p:nvSpPr>
                <p:cNvPr id="60" name="iṡ1íḋe"/>
                <p:cNvSpPr/>
                <p:nvPr/>
              </p:nvSpPr>
              <p:spPr bwMode="auto">
                <a:xfrm>
                  <a:off x="5220634" y="3151948"/>
                  <a:ext cx="383944" cy="255434"/>
                </a:xfrm>
                <a:custGeom>
                  <a:avLst/>
                  <a:gdLst>
                    <a:gd name="T0" fmla="*/ 53 w 102"/>
                    <a:gd name="T1" fmla="*/ 68 h 68"/>
                    <a:gd name="T2" fmla="*/ 53 w 102"/>
                    <a:gd name="T3" fmla="*/ 68 h 68"/>
                    <a:gd name="T4" fmla="*/ 19 w 102"/>
                    <a:gd name="T5" fmla="*/ 67 h 68"/>
                    <a:gd name="T6" fmla="*/ 6 w 102"/>
                    <a:gd name="T7" fmla="*/ 4 h 68"/>
                    <a:gd name="T8" fmla="*/ 6 w 102"/>
                    <a:gd name="T9" fmla="*/ 3 h 68"/>
                    <a:gd name="T10" fmla="*/ 11 w 102"/>
                    <a:gd name="T11" fmla="*/ 2 h 68"/>
                    <a:gd name="T12" fmla="*/ 62 w 102"/>
                    <a:gd name="T13" fmla="*/ 0 h 68"/>
                    <a:gd name="T14" fmla="*/ 89 w 102"/>
                    <a:gd name="T15" fmla="*/ 3 h 68"/>
                    <a:gd name="T16" fmla="*/ 94 w 102"/>
                    <a:gd name="T17" fmla="*/ 66 h 68"/>
                    <a:gd name="T18" fmla="*/ 94 w 102"/>
                    <a:gd name="T19" fmla="*/ 67 h 68"/>
                    <a:gd name="T20" fmla="*/ 93 w 102"/>
                    <a:gd name="T21" fmla="*/ 67 h 68"/>
                    <a:gd name="T22" fmla="*/ 53 w 102"/>
                    <a:gd name="T23" fmla="*/ 68 h 68"/>
                    <a:gd name="T24" fmla="*/ 9 w 102"/>
                    <a:gd name="T25" fmla="*/ 6 h 68"/>
                    <a:gd name="T26" fmla="*/ 19 w 102"/>
                    <a:gd name="T27" fmla="*/ 64 h 68"/>
                    <a:gd name="T28" fmla="*/ 53 w 102"/>
                    <a:gd name="T29" fmla="*/ 65 h 68"/>
                    <a:gd name="T30" fmla="*/ 91 w 102"/>
                    <a:gd name="T31" fmla="*/ 64 h 68"/>
                    <a:gd name="T32" fmla="*/ 88 w 102"/>
                    <a:gd name="T33" fmla="*/ 6 h 68"/>
                    <a:gd name="T34" fmla="*/ 62 w 102"/>
                    <a:gd name="T35" fmla="*/ 3 h 68"/>
                    <a:gd name="T36" fmla="*/ 12 w 102"/>
                    <a:gd name="T37" fmla="*/ 5 h 68"/>
                    <a:gd name="T38" fmla="*/ 9 w 102"/>
                    <a:gd name="T39" fmla="*/ 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68"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36" y="68"/>
                        <a:pt x="25" y="67"/>
                        <a:pt x="19" y="67"/>
                      </a:cubicBezTo>
                      <a:cubicBezTo>
                        <a:pt x="0" y="64"/>
                        <a:pt x="5" y="10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20" y="2"/>
                        <a:pt x="43" y="0"/>
                        <a:pt x="62" y="0"/>
                      </a:cubicBezTo>
                      <a:cubicBezTo>
                        <a:pt x="76" y="0"/>
                        <a:pt x="85" y="1"/>
                        <a:pt x="89" y="3"/>
                      </a:cubicBezTo>
                      <a:cubicBezTo>
                        <a:pt x="102" y="10"/>
                        <a:pt x="95" y="60"/>
                        <a:pt x="94" y="66"/>
                      </a:cubicBezTo>
                      <a:cubicBezTo>
                        <a:pt x="94" y="67"/>
                        <a:pt x="94" y="67"/>
                        <a:pt x="94" y="67"/>
                      </a:cubicBezTo>
                      <a:cubicBezTo>
                        <a:pt x="93" y="67"/>
                        <a:pt x="93" y="67"/>
                        <a:pt x="93" y="67"/>
                      </a:cubicBezTo>
                      <a:cubicBezTo>
                        <a:pt x="93" y="67"/>
                        <a:pt x="72" y="68"/>
                        <a:pt x="53" y="68"/>
                      </a:cubicBezTo>
                      <a:close/>
                      <a:moveTo>
                        <a:pt x="9" y="6"/>
                      </a:moveTo>
                      <a:cubicBezTo>
                        <a:pt x="7" y="22"/>
                        <a:pt x="6" y="62"/>
                        <a:pt x="19" y="64"/>
                      </a:cubicBezTo>
                      <a:cubicBezTo>
                        <a:pt x="25" y="64"/>
                        <a:pt x="37" y="65"/>
                        <a:pt x="53" y="65"/>
                      </a:cubicBezTo>
                      <a:cubicBezTo>
                        <a:pt x="70" y="65"/>
                        <a:pt x="87" y="64"/>
                        <a:pt x="91" y="64"/>
                      </a:cubicBezTo>
                      <a:cubicBezTo>
                        <a:pt x="93" y="48"/>
                        <a:pt x="96" y="10"/>
                        <a:pt x="88" y="6"/>
                      </a:cubicBezTo>
                      <a:cubicBezTo>
                        <a:pt x="85" y="4"/>
                        <a:pt x="79" y="3"/>
                        <a:pt x="62" y="3"/>
                      </a:cubicBezTo>
                      <a:cubicBezTo>
                        <a:pt x="43" y="3"/>
                        <a:pt x="20" y="5"/>
                        <a:pt x="12" y="5"/>
                      </a:cubicBez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iṣ1îḍé"/>
                <p:cNvSpPr/>
                <p:nvPr/>
              </p:nvSpPr>
              <p:spPr bwMode="auto">
                <a:xfrm>
                  <a:off x="5242846" y="3164641"/>
                  <a:ext cx="312550" cy="123751"/>
                </a:xfrm>
                <a:custGeom>
                  <a:avLst/>
                  <a:gdLst>
                    <a:gd name="T0" fmla="*/ 46 w 83"/>
                    <a:gd name="T1" fmla="*/ 33 h 33"/>
                    <a:gd name="T2" fmla="*/ 44 w 83"/>
                    <a:gd name="T3" fmla="*/ 32 h 33"/>
                    <a:gd name="T4" fmla="*/ 0 w 83"/>
                    <a:gd name="T5" fmla="*/ 2 h 33"/>
                    <a:gd name="T6" fmla="*/ 2 w 83"/>
                    <a:gd name="T7" fmla="*/ 0 h 33"/>
                    <a:gd name="T8" fmla="*/ 45 w 83"/>
                    <a:gd name="T9" fmla="*/ 30 h 33"/>
                    <a:gd name="T10" fmla="*/ 81 w 83"/>
                    <a:gd name="T11" fmla="*/ 0 h 33"/>
                    <a:gd name="T12" fmla="*/ 83 w 83"/>
                    <a:gd name="T13" fmla="*/ 2 h 33"/>
                    <a:gd name="T14" fmla="*/ 46 w 83"/>
                    <a:gd name="T1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33">
                      <a:moveTo>
                        <a:pt x="46" y="33"/>
                      </a:moveTo>
                      <a:cubicBezTo>
                        <a:pt x="45" y="33"/>
                        <a:pt x="45" y="33"/>
                        <a:pt x="44" y="32"/>
                      </a:cubicBezTo>
                      <a:cubicBezTo>
                        <a:pt x="36" y="29"/>
                        <a:pt x="2" y="3"/>
                        <a:pt x="0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7" y="26"/>
                        <a:pt x="45" y="30"/>
                      </a:cubicBezTo>
                      <a:cubicBezTo>
                        <a:pt x="50" y="32"/>
                        <a:pt x="69" y="14"/>
                        <a:pt x="81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79" y="8"/>
                        <a:pt x="56" y="33"/>
                        <a:pt x="46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ïṡḻïḓe"/>
                <p:cNvSpPr/>
                <p:nvPr/>
              </p:nvSpPr>
              <p:spPr bwMode="auto">
                <a:xfrm>
                  <a:off x="5100057" y="3220170"/>
                  <a:ext cx="9360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iṥḻïďê"/>
                <p:cNvSpPr/>
                <p:nvPr/>
              </p:nvSpPr>
              <p:spPr bwMode="auto">
                <a:xfrm>
                  <a:off x="5111163" y="3332815"/>
                  <a:ext cx="9836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íṣ1íďé"/>
                <p:cNvSpPr/>
                <p:nvPr/>
              </p:nvSpPr>
              <p:spPr bwMode="auto">
                <a:xfrm>
                  <a:off x="5057221" y="3277286"/>
                  <a:ext cx="136443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1" name="íśļíḋé"/>
              <p:cNvGrpSpPr/>
              <p:nvPr/>
            </p:nvGrpSpPr>
            <p:grpSpPr>
              <a:xfrm>
                <a:off x="3859160" y="4537310"/>
                <a:ext cx="325243" cy="337935"/>
                <a:chOff x="5125442" y="3615221"/>
                <a:chExt cx="325243" cy="337935"/>
              </a:xfrm>
            </p:grpSpPr>
            <p:sp>
              <p:nvSpPr>
                <p:cNvPr id="56" name="îş1iḋê"/>
                <p:cNvSpPr/>
                <p:nvPr/>
              </p:nvSpPr>
              <p:spPr bwMode="auto">
                <a:xfrm>
                  <a:off x="5204769" y="3615221"/>
                  <a:ext cx="166588" cy="165001"/>
                </a:xfrm>
                <a:custGeom>
                  <a:avLst/>
                  <a:gdLst>
                    <a:gd name="T0" fmla="*/ 22 w 44"/>
                    <a:gd name="T1" fmla="*/ 44 h 44"/>
                    <a:gd name="T2" fmla="*/ 0 w 44"/>
                    <a:gd name="T3" fmla="*/ 22 h 44"/>
                    <a:gd name="T4" fmla="*/ 22 w 44"/>
                    <a:gd name="T5" fmla="*/ 0 h 44"/>
                    <a:gd name="T6" fmla="*/ 44 w 44"/>
                    <a:gd name="T7" fmla="*/ 22 h 44"/>
                    <a:gd name="T8" fmla="*/ 22 w 44"/>
                    <a:gd name="T9" fmla="*/ 44 h 44"/>
                    <a:gd name="T10" fmla="*/ 22 w 44"/>
                    <a:gd name="T11" fmla="*/ 3 h 44"/>
                    <a:gd name="T12" fmla="*/ 3 w 44"/>
                    <a:gd name="T13" fmla="*/ 22 h 44"/>
                    <a:gd name="T14" fmla="*/ 22 w 44"/>
                    <a:gd name="T15" fmla="*/ 41 h 44"/>
                    <a:gd name="T16" fmla="*/ 41 w 44"/>
                    <a:gd name="T17" fmla="*/ 22 h 44"/>
                    <a:gd name="T18" fmla="*/ 22 w 44"/>
                    <a:gd name="T19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22" y="44"/>
                      </a:move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4"/>
                        <a:pt x="34" y="44"/>
                        <a:pt x="22" y="44"/>
                      </a:cubicBezTo>
                      <a:close/>
                      <a:moveTo>
                        <a:pt x="22" y="3"/>
                      </a:moveTo>
                      <a:cubicBezTo>
                        <a:pt x="11" y="3"/>
                        <a:pt x="3" y="12"/>
                        <a:pt x="3" y="22"/>
                      </a:cubicBezTo>
                      <a:cubicBezTo>
                        <a:pt x="3" y="33"/>
                        <a:pt x="11" y="41"/>
                        <a:pt x="22" y="41"/>
                      </a:cubicBezTo>
                      <a:cubicBezTo>
                        <a:pt x="32" y="41"/>
                        <a:pt x="41" y="33"/>
                        <a:pt x="41" y="22"/>
                      </a:cubicBezTo>
                      <a:cubicBezTo>
                        <a:pt x="41" y="12"/>
                        <a:pt x="32" y="3"/>
                        <a:pt x="22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ï$ḻidê"/>
                <p:cNvSpPr/>
                <p:nvPr/>
              </p:nvSpPr>
              <p:spPr bwMode="auto">
                <a:xfrm>
                  <a:off x="5125442" y="3783394"/>
                  <a:ext cx="325243" cy="169760"/>
                </a:xfrm>
                <a:custGeom>
                  <a:avLst/>
                  <a:gdLst>
                    <a:gd name="T0" fmla="*/ 86 w 86"/>
                    <a:gd name="T1" fmla="*/ 45 h 45"/>
                    <a:gd name="T2" fmla="*/ 0 w 86"/>
                    <a:gd name="T3" fmla="*/ 45 h 45"/>
                    <a:gd name="T4" fmla="*/ 0 w 86"/>
                    <a:gd name="T5" fmla="*/ 44 h 45"/>
                    <a:gd name="T6" fmla="*/ 43 w 86"/>
                    <a:gd name="T7" fmla="*/ 0 h 45"/>
                    <a:gd name="T8" fmla="*/ 86 w 86"/>
                    <a:gd name="T9" fmla="*/ 44 h 45"/>
                    <a:gd name="T10" fmla="*/ 86 w 86"/>
                    <a:gd name="T11" fmla="*/ 45 h 45"/>
                    <a:gd name="T12" fmla="*/ 3 w 86"/>
                    <a:gd name="T13" fmla="*/ 42 h 45"/>
                    <a:gd name="T14" fmla="*/ 83 w 86"/>
                    <a:gd name="T15" fmla="*/ 42 h 45"/>
                    <a:gd name="T16" fmla="*/ 43 w 86"/>
                    <a:gd name="T17" fmla="*/ 3 h 45"/>
                    <a:gd name="T18" fmla="*/ 3 w 86"/>
                    <a:gd name="T19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45">
                      <a:moveTo>
                        <a:pt x="86" y="45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4"/>
                      </a:cubicBezTo>
                      <a:lnTo>
                        <a:pt x="86" y="45"/>
                      </a:lnTo>
                      <a:close/>
                      <a:moveTo>
                        <a:pt x="3" y="42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21" y="3"/>
                        <a:pt x="4" y="21"/>
                        <a:pt x="3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ïŝļîḍe"/>
                <p:cNvSpPr/>
                <p:nvPr/>
              </p:nvSpPr>
              <p:spPr bwMode="auto">
                <a:xfrm>
                  <a:off x="5250779" y="3791327"/>
                  <a:ext cx="71395" cy="49182"/>
                </a:xfrm>
                <a:custGeom>
                  <a:avLst/>
                  <a:gdLst>
                    <a:gd name="T0" fmla="*/ 10 w 19"/>
                    <a:gd name="T1" fmla="*/ 13 h 13"/>
                    <a:gd name="T2" fmla="*/ 0 w 19"/>
                    <a:gd name="T3" fmla="*/ 1 h 13"/>
                    <a:gd name="T4" fmla="*/ 3 w 19"/>
                    <a:gd name="T5" fmla="*/ 0 h 13"/>
                    <a:gd name="T6" fmla="*/ 10 w 19"/>
                    <a:gd name="T7" fmla="*/ 10 h 13"/>
                    <a:gd name="T8" fmla="*/ 16 w 19"/>
                    <a:gd name="T9" fmla="*/ 0 h 13"/>
                    <a:gd name="T10" fmla="*/ 19 w 19"/>
                    <a:gd name="T11" fmla="*/ 1 h 13"/>
                    <a:gd name="T12" fmla="*/ 10 w 19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3">
                      <a:moveTo>
                        <a:pt x="10" y="13"/>
                      </a:moveTo>
                      <a:cubicBezTo>
                        <a:pt x="4" y="13"/>
                        <a:pt x="1" y="3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10" y="10"/>
                      </a:cubicBezTo>
                      <a:cubicBezTo>
                        <a:pt x="12" y="10"/>
                        <a:pt x="15" y="4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3"/>
                        <a:pt x="15" y="13"/>
                        <a:pt x="10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ïṡlïḋè"/>
                <p:cNvSpPr/>
                <p:nvPr/>
              </p:nvSpPr>
              <p:spPr bwMode="auto">
                <a:xfrm>
                  <a:off x="5250779" y="3829405"/>
                  <a:ext cx="79327" cy="123751"/>
                </a:xfrm>
                <a:custGeom>
                  <a:avLst/>
                  <a:gdLst>
                    <a:gd name="T0" fmla="*/ 21 w 21"/>
                    <a:gd name="T1" fmla="*/ 33 h 33"/>
                    <a:gd name="T2" fmla="*/ 0 w 21"/>
                    <a:gd name="T3" fmla="*/ 33 h 33"/>
                    <a:gd name="T4" fmla="*/ 0 w 21"/>
                    <a:gd name="T5" fmla="*/ 32 h 33"/>
                    <a:gd name="T6" fmla="*/ 10 w 21"/>
                    <a:gd name="T7" fmla="*/ 0 h 33"/>
                    <a:gd name="T8" fmla="*/ 21 w 21"/>
                    <a:gd name="T9" fmla="*/ 32 h 33"/>
                    <a:gd name="T10" fmla="*/ 21 w 21"/>
                    <a:gd name="T11" fmla="*/ 33 h 33"/>
                    <a:gd name="T12" fmla="*/ 3 w 21"/>
                    <a:gd name="T13" fmla="*/ 30 h 33"/>
                    <a:gd name="T14" fmla="*/ 17 w 21"/>
                    <a:gd name="T15" fmla="*/ 30 h 33"/>
                    <a:gd name="T16" fmla="*/ 10 w 21"/>
                    <a:gd name="T17" fmla="*/ 3 h 33"/>
                    <a:gd name="T18" fmla="*/ 3 w 21"/>
                    <a:gd name="T19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3">
                      <a:moveTo>
                        <a:pt x="21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22"/>
                        <a:pt x="3" y="0"/>
                        <a:pt x="10" y="0"/>
                      </a:cubicBezTo>
                      <a:cubicBezTo>
                        <a:pt x="17" y="0"/>
                        <a:pt x="20" y="22"/>
                        <a:pt x="21" y="32"/>
                      </a:cubicBezTo>
                      <a:lnTo>
                        <a:pt x="21" y="33"/>
                      </a:lnTo>
                      <a:close/>
                      <a:moveTo>
                        <a:pt x="3" y="30"/>
                      </a:move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6" y="15"/>
                        <a:pt x="12" y="3"/>
                        <a:pt x="10" y="3"/>
                      </a:cubicBezTo>
                      <a:cubicBezTo>
                        <a:pt x="7" y="3"/>
                        <a:pt x="4" y="15"/>
                        <a:pt x="3" y="3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2" name="iṩ1îḍé"/>
              <p:cNvGrpSpPr/>
              <p:nvPr/>
            </p:nvGrpSpPr>
            <p:grpSpPr>
              <a:xfrm>
                <a:off x="1682532" y="3174341"/>
                <a:ext cx="214184" cy="315721"/>
                <a:chOff x="5303135" y="5279509"/>
                <a:chExt cx="214184" cy="315721"/>
              </a:xfrm>
            </p:grpSpPr>
            <p:sp>
              <p:nvSpPr>
                <p:cNvPr id="53" name="iśľiďé"/>
                <p:cNvSpPr/>
                <p:nvPr/>
              </p:nvSpPr>
              <p:spPr bwMode="auto">
                <a:xfrm>
                  <a:off x="5303135" y="5323932"/>
                  <a:ext cx="214184" cy="236395"/>
                </a:xfrm>
                <a:custGeom>
                  <a:avLst/>
                  <a:gdLst>
                    <a:gd name="T0" fmla="*/ 34 w 57"/>
                    <a:gd name="T1" fmla="*/ 63 h 63"/>
                    <a:gd name="T2" fmla="*/ 5 w 57"/>
                    <a:gd name="T3" fmla="*/ 54 h 63"/>
                    <a:gd name="T4" fmla="*/ 5 w 57"/>
                    <a:gd name="T5" fmla="*/ 54 h 63"/>
                    <a:gd name="T6" fmla="*/ 7 w 57"/>
                    <a:gd name="T7" fmla="*/ 45 h 63"/>
                    <a:gd name="T8" fmla="*/ 9 w 57"/>
                    <a:gd name="T9" fmla="*/ 44 h 63"/>
                    <a:gd name="T10" fmla="*/ 12 w 57"/>
                    <a:gd name="T11" fmla="*/ 44 h 63"/>
                    <a:gd name="T12" fmla="*/ 22 w 57"/>
                    <a:gd name="T13" fmla="*/ 44 h 63"/>
                    <a:gd name="T14" fmla="*/ 32 w 57"/>
                    <a:gd name="T15" fmla="*/ 43 h 63"/>
                    <a:gd name="T16" fmla="*/ 24 w 57"/>
                    <a:gd name="T17" fmla="*/ 40 h 63"/>
                    <a:gd name="T18" fmla="*/ 16 w 57"/>
                    <a:gd name="T19" fmla="*/ 38 h 63"/>
                    <a:gd name="T20" fmla="*/ 0 w 57"/>
                    <a:gd name="T21" fmla="*/ 18 h 63"/>
                    <a:gd name="T22" fmla="*/ 22 w 57"/>
                    <a:gd name="T23" fmla="*/ 0 h 63"/>
                    <a:gd name="T24" fmla="*/ 50 w 57"/>
                    <a:gd name="T25" fmla="*/ 9 h 63"/>
                    <a:gd name="T26" fmla="*/ 50 w 57"/>
                    <a:gd name="T27" fmla="*/ 10 h 63"/>
                    <a:gd name="T28" fmla="*/ 50 w 57"/>
                    <a:gd name="T29" fmla="*/ 23 h 63"/>
                    <a:gd name="T30" fmla="*/ 47 w 57"/>
                    <a:gd name="T31" fmla="*/ 23 h 63"/>
                    <a:gd name="T32" fmla="*/ 47 w 57"/>
                    <a:gd name="T33" fmla="*/ 23 h 63"/>
                    <a:gd name="T34" fmla="*/ 27 w 57"/>
                    <a:gd name="T35" fmla="*/ 16 h 63"/>
                    <a:gd name="T36" fmla="*/ 24 w 57"/>
                    <a:gd name="T37" fmla="*/ 19 h 63"/>
                    <a:gd name="T38" fmla="*/ 33 w 57"/>
                    <a:gd name="T39" fmla="*/ 23 h 63"/>
                    <a:gd name="T40" fmla="*/ 38 w 57"/>
                    <a:gd name="T41" fmla="*/ 24 h 63"/>
                    <a:gd name="T42" fmla="*/ 57 w 57"/>
                    <a:gd name="T43" fmla="*/ 44 h 63"/>
                    <a:gd name="T44" fmla="*/ 34 w 57"/>
                    <a:gd name="T45" fmla="*/ 63 h 63"/>
                    <a:gd name="T46" fmla="*/ 8 w 57"/>
                    <a:gd name="T47" fmla="*/ 53 h 63"/>
                    <a:gd name="T48" fmla="*/ 34 w 57"/>
                    <a:gd name="T49" fmla="*/ 60 h 63"/>
                    <a:gd name="T50" fmla="*/ 54 w 57"/>
                    <a:gd name="T51" fmla="*/ 44 h 63"/>
                    <a:gd name="T52" fmla="*/ 37 w 57"/>
                    <a:gd name="T53" fmla="*/ 27 h 63"/>
                    <a:gd name="T54" fmla="*/ 32 w 57"/>
                    <a:gd name="T55" fmla="*/ 26 h 63"/>
                    <a:gd name="T56" fmla="*/ 21 w 57"/>
                    <a:gd name="T57" fmla="*/ 19 h 63"/>
                    <a:gd name="T58" fmla="*/ 27 w 57"/>
                    <a:gd name="T59" fmla="*/ 13 h 63"/>
                    <a:gd name="T60" fmla="*/ 47 w 57"/>
                    <a:gd name="T61" fmla="*/ 19 h 63"/>
                    <a:gd name="T62" fmla="*/ 47 w 57"/>
                    <a:gd name="T63" fmla="*/ 10 h 63"/>
                    <a:gd name="T64" fmla="*/ 22 w 57"/>
                    <a:gd name="T65" fmla="*/ 3 h 63"/>
                    <a:gd name="T66" fmla="*/ 3 w 57"/>
                    <a:gd name="T67" fmla="*/ 18 h 63"/>
                    <a:gd name="T68" fmla="*/ 17 w 57"/>
                    <a:gd name="T69" fmla="*/ 35 h 63"/>
                    <a:gd name="T70" fmla="*/ 25 w 57"/>
                    <a:gd name="T71" fmla="*/ 37 h 63"/>
                    <a:gd name="T72" fmla="*/ 35 w 57"/>
                    <a:gd name="T73" fmla="*/ 43 h 63"/>
                    <a:gd name="T74" fmla="*/ 22 w 57"/>
                    <a:gd name="T75" fmla="*/ 47 h 63"/>
                    <a:gd name="T76" fmla="*/ 11 w 57"/>
                    <a:gd name="T77" fmla="*/ 47 h 63"/>
                    <a:gd name="T78" fmla="*/ 9 w 57"/>
                    <a:gd name="T79" fmla="*/ 47 h 63"/>
                    <a:gd name="T80" fmla="*/ 8 w 57"/>
                    <a:gd name="T81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" h="63">
                      <a:moveTo>
                        <a:pt x="34" y="63"/>
                      </a:moveTo>
                      <a:cubicBezTo>
                        <a:pt x="26" y="63"/>
                        <a:pt x="9" y="59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5" y="52"/>
                        <a:pt x="5" y="47"/>
                        <a:pt x="7" y="45"/>
                      </a:cubicBezTo>
                      <a:cubicBezTo>
                        <a:pt x="7" y="44"/>
                        <a:pt x="8" y="44"/>
                        <a:pt x="9" y="44"/>
                      </a:cubicBezTo>
                      <a:cubicBezTo>
                        <a:pt x="10" y="44"/>
                        <a:pt x="10" y="44"/>
                        <a:pt x="12" y="44"/>
                      </a:cubicBezTo>
                      <a:cubicBezTo>
                        <a:pt x="14" y="44"/>
                        <a:pt x="18" y="44"/>
                        <a:pt x="22" y="44"/>
                      </a:cubicBezTo>
                      <a:cubicBezTo>
                        <a:pt x="29" y="44"/>
                        <a:pt x="31" y="43"/>
                        <a:pt x="32" y="43"/>
                      </a:cubicBezTo>
                      <a:cubicBezTo>
                        <a:pt x="31" y="42"/>
                        <a:pt x="27" y="41"/>
                        <a:pt x="24" y="40"/>
                      </a:cubicBezTo>
                      <a:cubicBezTo>
                        <a:pt x="22" y="39"/>
                        <a:pt x="19" y="39"/>
                        <a:pt x="16" y="38"/>
                      </a:cubicBezTo>
                      <a:cubicBezTo>
                        <a:pt x="5" y="34"/>
                        <a:pt x="0" y="27"/>
                        <a:pt x="0" y="18"/>
                      </a:cubicBezTo>
                      <a:cubicBezTo>
                        <a:pt x="0" y="5"/>
                        <a:pt x="13" y="0"/>
                        <a:pt x="22" y="0"/>
                      </a:cubicBezTo>
                      <a:cubicBezTo>
                        <a:pt x="29" y="0"/>
                        <a:pt x="47" y="3"/>
                        <a:pt x="50" y="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0"/>
                        <a:pt x="34" y="16"/>
                        <a:pt x="27" y="16"/>
                      </a:cubicBezTo>
                      <a:cubicBezTo>
                        <a:pt x="26" y="16"/>
                        <a:pt x="24" y="16"/>
                        <a:pt x="24" y="19"/>
                      </a:cubicBezTo>
                      <a:cubicBezTo>
                        <a:pt x="24" y="20"/>
                        <a:pt x="29" y="22"/>
                        <a:pt x="33" y="23"/>
                      </a:cubicBezTo>
                      <a:cubicBezTo>
                        <a:pt x="35" y="23"/>
                        <a:pt x="36" y="24"/>
                        <a:pt x="38" y="24"/>
                      </a:cubicBezTo>
                      <a:cubicBezTo>
                        <a:pt x="46" y="27"/>
                        <a:pt x="57" y="31"/>
                        <a:pt x="57" y="44"/>
                      </a:cubicBezTo>
                      <a:cubicBezTo>
                        <a:pt x="57" y="57"/>
                        <a:pt x="45" y="63"/>
                        <a:pt x="34" y="63"/>
                      </a:cubicBezTo>
                      <a:close/>
                      <a:moveTo>
                        <a:pt x="8" y="53"/>
                      </a:moveTo>
                      <a:cubicBezTo>
                        <a:pt x="11" y="56"/>
                        <a:pt x="26" y="60"/>
                        <a:pt x="34" y="60"/>
                      </a:cubicBezTo>
                      <a:cubicBezTo>
                        <a:pt x="44" y="60"/>
                        <a:pt x="54" y="55"/>
                        <a:pt x="54" y="44"/>
                      </a:cubicBezTo>
                      <a:cubicBezTo>
                        <a:pt x="54" y="33"/>
                        <a:pt x="45" y="30"/>
                        <a:pt x="37" y="27"/>
                      </a:cubicBezTo>
                      <a:cubicBezTo>
                        <a:pt x="35" y="27"/>
                        <a:pt x="34" y="26"/>
                        <a:pt x="32" y="26"/>
                      </a:cubicBezTo>
                      <a:cubicBezTo>
                        <a:pt x="26" y="24"/>
                        <a:pt x="21" y="22"/>
                        <a:pt x="21" y="19"/>
                      </a:cubicBezTo>
                      <a:cubicBezTo>
                        <a:pt x="21" y="15"/>
                        <a:pt x="24" y="13"/>
                        <a:pt x="27" y="13"/>
                      </a:cubicBezTo>
                      <a:cubicBezTo>
                        <a:pt x="31" y="13"/>
                        <a:pt x="42" y="15"/>
                        <a:pt x="47" y="19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0" y="3"/>
                        <a:pt x="22" y="3"/>
                      </a:cubicBezTo>
                      <a:cubicBezTo>
                        <a:pt x="14" y="3"/>
                        <a:pt x="3" y="7"/>
                        <a:pt x="3" y="18"/>
                      </a:cubicBezTo>
                      <a:cubicBezTo>
                        <a:pt x="3" y="26"/>
                        <a:pt x="7" y="32"/>
                        <a:pt x="17" y="35"/>
                      </a:cubicBezTo>
                      <a:cubicBezTo>
                        <a:pt x="20" y="36"/>
                        <a:pt x="23" y="37"/>
                        <a:pt x="25" y="37"/>
                      </a:cubicBezTo>
                      <a:cubicBezTo>
                        <a:pt x="31" y="39"/>
                        <a:pt x="35" y="40"/>
                        <a:pt x="35" y="43"/>
                      </a:cubicBezTo>
                      <a:cubicBezTo>
                        <a:pt x="35" y="46"/>
                        <a:pt x="32" y="47"/>
                        <a:pt x="22" y="47"/>
                      </a:cubicBezTo>
                      <a:cubicBezTo>
                        <a:pt x="18" y="47"/>
                        <a:pt x="14" y="47"/>
                        <a:pt x="11" y="47"/>
                      </a:cubicBezTo>
                      <a:cubicBezTo>
                        <a:pt x="10" y="47"/>
                        <a:pt x="10" y="47"/>
                        <a:pt x="9" y="47"/>
                      </a:cubicBezTo>
                      <a:cubicBezTo>
                        <a:pt x="8" y="48"/>
                        <a:pt x="8" y="51"/>
                        <a:pt x="8" y="5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iṣḷídè"/>
                <p:cNvSpPr/>
                <p:nvPr/>
              </p:nvSpPr>
              <p:spPr bwMode="auto">
                <a:xfrm>
                  <a:off x="5371357" y="5279509"/>
                  <a:ext cx="82500" cy="60288"/>
                </a:xfrm>
                <a:custGeom>
                  <a:avLst/>
                  <a:gdLst>
                    <a:gd name="T0" fmla="*/ 45 w 52"/>
                    <a:gd name="T1" fmla="*/ 38 h 38"/>
                    <a:gd name="T2" fmla="*/ 38 w 52"/>
                    <a:gd name="T3" fmla="*/ 35 h 38"/>
                    <a:gd name="T4" fmla="*/ 42 w 52"/>
                    <a:gd name="T5" fmla="*/ 14 h 38"/>
                    <a:gd name="T6" fmla="*/ 7 w 52"/>
                    <a:gd name="T7" fmla="*/ 9 h 38"/>
                    <a:gd name="T8" fmla="*/ 12 w 52"/>
                    <a:gd name="T9" fmla="*/ 31 h 38"/>
                    <a:gd name="T10" fmla="*/ 4 w 52"/>
                    <a:gd name="T11" fmla="*/ 31 h 38"/>
                    <a:gd name="T12" fmla="*/ 0 w 52"/>
                    <a:gd name="T13" fmla="*/ 0 h 38"/>
                    <a:gd name="T14" fmla="*/ 52 w 52"/>
                    <a:gd name="T15" fmla="*/ 9 h 38"/>
                    <a:gd name="T16" fmla="*/ 45 w 52"/>
                    <a:gd name="T1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38">
                      <a:moveTo>
                        <a:pt x="45" y="38"/>
                      </a:moveTo>
                      <a:lnTo>
                        <a:pt x="38" y="35"/>
                      </a:lnTo>
                      <a:lnTo>
                        <a:pt x="42" y="14"/>
                      </a:lnTo>
                      <a:lnTo>
                        <a:pt x="7" y="9"/>
                      </a:lnTo>
                      <a:lnTo>
                        <a:pt x="12" y="31"/>
                      </a:lnTo>
                      <a:lnTo>
                        <a:pt x="4" y="31"/>
                      </a:lnTo>
                      <a:lnTo>
                        <a:pt x="0" y="0"/>
                      </a:lnTo>
                      <a:lnTo>
                        <a:pt x="52" y="9"/>
                      </a:lnTo>
                      <a:lnTo>
                        <a:pt x="4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îṧ1iďé"/>
                <p:cNvSpPr/>
                <p:nvPr/>
              </p:nvSpPr>
              <p:spPr bwMode="auto">
                <a:xfrm>
                  <a:off x="5377703" y="5549221"/>
                  <a:ext cx="84087" cy="46009"/>
                </a:xfrm>
                <a:custGeom>
                  <a:avLst/>
                  <a:gdLst>
                    <a:gd name="T0" fmla="*/ 53 w 53"/>
                    <a:gd name="T1" fmla="*/ 29 h 29"/>
                    <a:gd name="T2" fmla="*/ 0 w 53"/>
                    <a:gd name="T3" fmla="*/ 29 h 29"/>
                    <a:gd name="T4" fmla="*/ 0 w 53"/>
                    <a:gd name="T5" fmla="*/ 0 h 29"/>
                    <a:gd name="T6" fmla="*/ 8 w 53"/>
                    <a:gd name="T7" fmla="*/ 0 h 29"/>
                    <a:gd name="T8" fmla="*/ 8 w 53"/>
                    <a:gd name="T9" fmla="*/ 22 h 29"/>
                    <a:gd name="T10" fmla="*/ 43 w 53"/>
                    <a:gd name="T11" fmla="*/ 22 h 29"/>
                    <a:gd name="T12" fmla="*/ 38 w 53"/>
                    <a:gd name="T13" fmla="*/ 5 h 29"/>
                    <a:gd name="T14" fmla="*/ 46 w 53"/>
                    <a:gd name="T15" fmla="*/ 3 h 29"/>
                    <a:gd name="T16" fmla="*/ 53 w 53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29">
                      <a:moveTo>
                        <a:pt x="53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2"/>
                      </a:lnTo>
                      <a:lnTo>
                        <a:pt x="43" y="22"/>
                      </a:lnTo>
                      <a:lnTo>
                        <a:pt x="38" y="5"/>
                      </a:lnTo>
                      <a:lnTo>
                        <a:pt x="46" y="3"/>
                      </a:lnTo>
                      <a:lnTo>
                        <a:pt x="53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7" name="i$líďe"/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name="adj1" fmla="val 10800000"/>
                <a:gd name="adj2" fmla="val 523590"/>
                <a:gd name="adj3" fmla="val 23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531267" y="2934474"/>
              <a:ext cx="598922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ṧ1idê"/>
            <p:cNvGrpSpPr/>
            <p:nvPr/>
          </p:nvGrpSpPr>
          <p:grpSpPr>
            <a:xfrm>
              <a:off x="4518571" y="1665238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6" name="îşḷiḓe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š1ïḑé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531267" y="4436045"/>
              <a:ext cx="598922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$ļidê"/>
            <p:cNvGrpSpPr/>
            <p:nvPr/>
          </p:nvGrpSpPr>
          <p:grpSpPr>
            <a:xfrm>
              <a:off x="5146791" y="3155877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4" name="îśļîḓé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ïšlîḑé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2" name="í$1íḍê"/>
            <p:cNvGrpSpPr/>
            <p:nvPr/>
          </p:nvGrpSpPr>
          <p:grpSpPr>
            <a:xfrm>
              <a:off x="4755799" y="4572785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2" name="ïS1idé"/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ļíḑe"/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3" name="îŝļiḋé"/>
            <p:cNvGrpSpPr/>
            <p:nvPr/>
          </p:nvGrpSpPr>
          <p:grpSpPr>
            <a:xfrm>
              <a:off x="5589075" y="1549813"/>
              <a:ext cx="5931412" cy="1059056"/>
              <a:chOff x="5589075" y="1432904"/>
              <a:chExt cx="5931412" cy="1059056"/>
            </a:xfrm>
          </p:grpSpPr>
          <p:sp>
            <p:nvSpPr>
              <p:cNvPr id="20" name="ïş1íḍé"/>
              <p:cNvSpPr txBox="1"/>
              <p:nvPr/>
            </p:nvSpPr>
            <p:spPr>
              <a:xfrm>
                <a:off x="5589075" y="1904725"/>
                <a:ext cx="5931412" cy="5872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/>
                  <a:t>主要从需求分析文档的条理化需求中提取</a:t>
                </a:r>
                <a:endParaRPr lang="zh-CN" altLang="en-US" sz="900" dirty="0"/>
              </a:p>
            </p:txBody>
          </p:sp>
          <p:sp>
            <p:nvSpPr>
              <p:cNvPr id="21" name="i$ļíḓè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条例化的需求</a:t>
                </a:r>
                <a:endParaRPr lang="zh-CN" altLang="en-US" sz="1600" b="1" dirty="0"/>
              </a:p>
            </p:txBody>
          </p:sp>
        </p:grpSp>
        <p:grpSp>
          <p:nvGrpSpPr>
            <p:cNvPr id="14" name="ïṥľîdè"/>
            <p:cNvGrpSpPr/>
            <p:nvPr/>
          </p:nvGrpSpPr>
          <p:grpSpPr>
            <a:xfrm>
              <a:off x="5928677" y="3123379"/>
              <a:ext cx="5591809" cy="1059056"/>
              <a:chOff x="5589075" y="1432904"/>
              <a:chExt cx="5931412" cy="1059056"/>
            </a:xfrm>
          </p:grpSpPr>
          <p:sp>
            <p:nvSpPr>
              <p:cNvPr id="18" name="íṣľîḍê"/>
              <p:cNvSpPr txBox="1"/>
              <p:nvPr/>
            </p:nvSpPr>
            <p:spPr>
              <a:xfrm>
                <a:off x="5589075" y="1904725"/>
                <a:ext cx="5931412" cy="5872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/>
                  <a:t>主要从需求建模文档的用例图及用例表中提取</a:t>
                </a:r>
                <a:endParaRPr lang="zh-CN" altLang="en-US" sz="900" dirty="0"/>
              </a:p>
            </p:txBody>
          </p:sp>
          <p:sp>
            <p:nvSpPr>
              <p:cNvPr id="19" name="ïSľiḍé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已建模的用例</a:t>
                </a:r>
                <a:endParaRPr lang="zh-CN" altLang="en-US" sz="1600" b="1" dirty="0"/>
              </a:p>
            </p:txBody>
          </p:sp>
        </p:grpSp>
        <p:grpSp>
          <p:nvGrpSpPr>
            <p:cNvPr id="15" name="îṡ1íḋé"/>
            <p:cNvGrpSpPr/>
            <p:nvPr/>
          </p:nvGrpSpPr>
          <p:grpSpPr>
            <a:xfrm>
              <a:off x="5589075" y="4516159"/>
              <a:ext cx="5931412" cy="1059056"/>
              <a:chOff x="5589075" y="1432904"/>
              <a:chExt cx="5931412" cy="1059056"/>
            </a:xfrm>
          </p:grpSpPr>
          <p:sp>
            <p:nvSpPr>
              <p:cNvPr id="16" name="iSḷíḑê"/>
              <p:cNvSpPr txBox="1"/>
              <p:nvPr/>
            </p:nvSpPr>
            <p:spPr>
              <a:xfrm>
                <a:off x="5589075" y="1904725"/>
                <a:ext cx="5931412" cy="5872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/>
                  <a:t>对业务对象进行进一步的筛选</a:t>
                </a:r>
                <a:endParaRPr lang="zh-CN" altLang="en-US" sz="900" dirty="0"/>
              </a:p>
            </p:txBody>
          </p:sp>
          <p:sp>
            <p:nvSpPr>
              <p:cNvPr id="17" name="i$ḷíďê"/>
              <p:cNvSpPr txBox="1"/>
              <p:nvPr/>
            </p:nvSpPr>
            <p:spPr>
              <a:xfrm>
                <a:off x="5589075" y="1432904"/>
                <a:ext cx="5931412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名词筛选法</a:t>
                </a:r>
                <a:endParaRPr lang="zh-CN" altLang="en-US" sz="1600" b="1" dirty="0"/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15657" y="1908765"/>
          <a:ext cx="2781070" cy="3164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290"/>
                <a:gridCol w="1390780"/>
              </a:tblGrid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属性名称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属性类型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文献摘要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第一作者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String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42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出版年份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Int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263058" y="692741"/>
            <a:ext cx="348342" cy="3483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圆: 空心 2"/>
          <p:cNvSpPr/>
          <p:nvPr/>
        </p:nvSpPr>
        <p:spPr>
          <a:xfrm>
            <a:off x="799254" y="692741"/>
            <a:ext cx="348342" cy="348342"/>
          </a:xfrm>
          <a:prstGeom prst="donut">
            <a:avLst>
              <a:gd name="adj" fmla="val 33829"/>
            </a:avLst>
          </a:prstGeom>
          <a:solidFill>
            <a:srgbClr val="44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0" t="42840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07368" y="260648"/>
            <a:ext cx="5401594" cy="288032"/>
            <a:chOff x="6022998" y="221538"/>
            <a:chExt cx="5401594" cy="288032"/>
          </a:xfrm>
        </p:grpSpPr>
        <p:sp>
          <p:nvSpPr>
            <p:cNvPr id="4" name="文本框 3"/>
            <p:cNvSpPr txBox="1"/>
            <p:nvPr/>
          </p:nvSpPr>
          <p:spPr>
            <a:xfrm>
              <a:off x="6455046" y="238596"/>
              <a:ext cx="49695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聚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能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前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行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 跨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越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未</a:t>
              </a:r>
              <a:r>
                <a:rPr lang="en-US" altLang="zh-CN" sz="1050" dirty="0">
                  <a:solidFill>
                    <a:srgbClr val="447469"/>
                  </a:solidFill>
                  <a:cs typeface="+mn-ea"/>
                  <a:sym typeface="+mn-lt"/>
                </a:rPr>
                <a:t>/</a:t>
              </a:r>
              <a:r>
                <a:rPr lang="zh-CN" altLang="en-US" sz="1050" dirty="0">
                  <a:solidFill>
                    <a:srgbClr val="447469"/>
                  </a:solidFill>
                  <a:cs typeface="+mn-ea"/>
                  <a:sym typeface="+mn-lt"/>
                </a:rPr>
                <a:t>来</a:t>
              </a:r>
              <a:endParaRPr lang="zh-CN" altLang="en-US" sz="1050" dirty="0">
                <a:solidFill>
                  <a:srgbClr val="447469"/>
                </a:solidFill>
                <a:cs typeface="+mn-ea"/>
                <a:sym typeface="+mn-lt"/>
              </a:endParaRPr>
            </a:p>
          </p:txBody>
        </p:sp>
        <p:sp>
          <p:nvSpPr>
            <p:cNvPr id="5" name="加号 4"/>
            <p:cNvSpPr/>
            <p:nvPr/>
          </p:nvSpPr>
          <p:spPr>
            <a:xfrm>
              <a:off x="6022998" y="221538"/>
              <a:ext cx="288032" cy="288032"/>
            </a:xfrm>
            <a:prstGeom prst="mathPlus">
              <a:avLst/>
            </a:prstGeom>
            <a:solidFill>
              <a:srgbClr val="447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8021" y="1988840"/>
            <a:ext cx="7171684" cy="2239104"/>
            <a:chOff x="-885233" y="1366293"/>
            <a:chExt cx="7171684" cy="2239104"/>
          </a:xfrm>
        </p:grpSpPr>
        <p:sp>
          <p:nvSpPr>
            <p:cNvPr id="7" name="文本框 6"/>
            <p:cNvSpPr txBox="1"/>
            <p:nvPr/>
          </p:nvSpPr>
          <p:spPr>
            <a:xfrm>
              <a:off x="-885233" y="1366293"/>
              <a:ext cx="46362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7CB3A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PART 03</a:t>
              </a:r>
              <a:endParaRPr lang="zh-CN" altLang="en-US" sz="8000" dirty="0">
                <a:solidFill>
                  <a:srgbClr val="7CB3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885233" y="2660719"/>
              <a:ext cx="64374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分析核心业务用例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885233" y="3359176"/>
              <a:ext cx="7171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THE COMPANY'S ANNUAL PROJECT SITUATION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722" y="5563157"/>
            <a:ext cx="5972934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BUSINESS REPORT GENERAL BUSINESS STYLE MONTHLY REPORT ANNUAL REPORT BUSINESS PLAN PROJECT PLAN PROJECT REPORT COMPLETION REPORT</a:t>
            </a:r>
            <a:endParaRPr lang="zh-CN" altLang="en-US" sz="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20817" y="247568"/>
            <a:ext cx="2628709" cy="2628709"/>
          </a:xfrm>
          <a:prstGeom prst="ellipse">
            <a:avLst/>
          </a:prstGeom>
          <a:solidFill>
            <a:srgbClr val="7CB3A1">
              <a:alpha val="43000"/>
            </a:srgb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KSO_WM_UNIT_TABLE_BEAUTIFY" val="smartTable{a99062b3-83ff-4ade-965a-e4b8b1ab265b}"/>
  <p:tag name="TABLE_ENDDRAG_ORIGIN_RECT" val="804*457"/>
  <p:tag name="TABLE_ENDDRAG_RECT" val="59*20*804*457"/>
</p:tagLst>
</file>

<file path=ppt/tags/tag2.xml><?xml version="1.0" encoding="utf-8"?>
<p:tagLst xmlns:p="http://schemas.openxmlformats.org/presentationml/2006/main">
  <p:tag name="ISLIDE.DIAGRAM" val="ea8196ce-cd1a-4fec-a71d-d24a165c23f2"/>
</p:tagLst>
</file>

<file path=ppt/tags/tag3.xml><?xml version="1.0" encoding="utf-8"?>
<p:tagLst xmlns:p="http://schemas.openxmlformats.org/presentationml/2006/main">
  <p:tag name="KSO_WM_UNIT_TABLE_BEAUTIFY" val="smartTable{c4f1412e-0539-4479-aac0-ec7cb5224bfd}"/>
</p:tagLst>
</file>

<file path=ppt/tags/tag4.xml><?xml version="1.0" encoding="utf-8"?>
<p:tagLst xmlns:p="http://schemas.openxmlformats.org/presentationml/2006/main">
  <p:tag name="COMMONDATA" val="eyJoZGlkIjoiZTkzNWNjOGZmOTJlYjgwNWUzN2ZhZWJjYzJmYzcxOW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c2wpsl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宽屏</PresentationFormat>
  <Paragraphs>276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汉仪中圆简</vt:lpstr>
      <vt:lpstr>Arial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获取关键业务对象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绿色鎏金</dc:title>
  <dc:creator>第一PPT</dc:creator>
  <cp:keywords>www.1ppt.com</cp:keywords>
  <dc:description>www.1ppt.com</dc:description>
  <cp:lastModifiedBy>尧风</cp:lastModifiedBy>
  <cp:revision>17</cp:revision>
  <dcterms:created xsi:type="dcterms:W3CDTF">2022-06-30T05:01:00Z</dcterms:created>
  <dcterms:modified xsi:type="dcterms:W3CDTF">2022-10-08T11:46:42Z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C296B863F9984B75B484489AFCA6270A</vt:lpwstr>
  </property>
  <property fmtid="{D5CDD505-2E9C-101B-9397-08002B2CF9AE}" pid="3" name="KSOProductBuildVer">
    <vt:lpwstr>2052-11.1.0.12358</vt:lpwstr>
  </property>
</Properties>
</file>