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3"/>
  </p:notesMasterIdLst>
  <p:sldIdLst>
    <p:sldId id="256" r:id="rId4"/>
    <p:sldId id="257" r:id="rId5"/>
    <p:sldId id="258" r:id="rId6"/>
    <p:sldId id="259" r:id="rId7"/>
    <p:sldId id="260" r:id="rId8"/>
    <p:sldId id="287" r:id="rId9"/>
    <p:sldId id="288" r:id="rId10"/>
    <p:sldId id="263" r:id="rId11"/>
    <p:sldId id="295" r:id="rId12"/>
    <p:sldId id="267" r:id="rId14"/>
    <p:sldId id="289" r:id="rId15"/>
    <p:sldId id="271" r:id="rId16"/>
    <p:sldId id="273" r:id="rId17"/>
    <p:sldId id="275"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947F"/>
    <a:srgbClr val="7CB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6" d="100"/>
          <a:sy n="66" d="100"/>
        </p:scale>
        <p:origin x="2274" y="924"/>
      </p:cViewPr>
      <p:guideLst>
        <p:guide orient="horz" pos="2176"/>
        <p:guide pos="3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3.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D34708-1B51-4A81-9D26-2EBA623D666C}" type="slidenum">
              <a:rPr lang="zh-CN" altLang="en-US" smtClean="0"/>
            </a:fld>
            <a:endParaRPr lang="zh-CN" altLang="en-US"/>
          </a:p>
        </p:txBody>
      </p:sp>
      <p:sp>
        <p:nvSpPr>
          <p:cNvPr id="11" name="TextBox 3"/>
          <p:cNvSpPr txBox="1"/>
          <p:nvPr userDrawn="1"/>
        </p:nvSpPr>
        <p:spPr>
          <a:xfrm>
            <a:off x="838200" y="671675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AEDD93A-6BED-4F0A-BA9A-DB91F02C0C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D34708-1B51-4A81-9D26-2EBA623D666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DD93A-6BED-4F0A-BA9A-DB91F02C0C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34708-1B51-4A81-9D26-2EBA623D66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8" name="椭圆 27"/>
          <p:cNvSpPr/>
          <p:nvPr/>
        </p:nvSpPr>
        <p:spPr>
          <a:xfrm>
            <a:off x="9342103" y="-1127216"/>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2221057" y="2143288"/>
            <a:ext cx="7749887" cy="2306955"/>
          </a:xfrm>
          <a:prstGeom prst="rect">
            <a:avLst/>
          </a:prstGeom>
          <a:noFill/>
        </p:spPr>
        <p:txBody>
          <a:bodyPr wrap="square" rtlCol="0">
            <a:spAutoFit/>
          </a:bodyPr>
          <a:lstStyle/>
          <a:p>
            <a:pPr algn="dist"/>
            <a:r>
              <a:rPr lang="zh-CN" altLang="en-US" sz="7200" dirty="0">
                <a:sym typeface="+mn-ea"/>
              </a:rPr>
              <a:t>架构调研过程</a:t>
            </a:r>
            <a:endParaRPr lang="zh-CN" altLang="en-US" sz="7200" dirty="0">
              <a:solidFill>
                <a:schemeClr val="accent1"/>
              </a:solidFill>
            </a:endParaRPr>
          </a:p>
          <a:p>
            <a:pPr algn="dist"/>
            <a:endParaRPr lang="zh-CN" altLang="en-US" sz="7200" dirty="0">
              <a:solidFill>
                <a:srgbClr val="447469"/>
              </a:solidFill>
              <a:effectLst>
                <a:outerShdw blurRad="38100" dist="38100" dir="2700000" algn="tl">
                  <a:srgbClr val="000000">
                    <a:alpha val="43137"/>
                  </a:srgbClr>
                </a:outerShdw>
              </a:effectLst>
              <a:cs typeface="+mn-ea"/>
              <a:sym typeface="+mn-lt"/>
            </a:endParaRPr>
          </a:p>
        </p:txBody>
      </p:sp>
      <p:sp>
        <p:nvSpPr>
          <p:cNvPr id="10" name="文本框 9"/>
          <p:cNvSpPr txBox="1"/>
          <p:nvPr/>
        </p:nvSpPr>
        <p:spPr>
          <a:xfrm>
            <a:off x="3109533" y="4264766"/>
            <a:ext cx="5972934" cy="630044"/>
          </a:xfrm>
          <a:prstGeom prst="rect">
            <a:avLst/>
          </a:prstGeom>
          <a:noFill/>
        </p:spPr>
        <p:txBody>
          <a:bodyPr wrap="square" rtlCol="0">
            <a:spAutoFit/>
          </a:bodyPr>
          <a:lstStyle/>
          <a:p>
            <a:pPr algn="ctr">
              <a:lnSpc>
                <a:spcPct val="150000"/>
              </a:lnSpc>
            </a:pPr>
            <a:r>
              <a:rPr lang="en-US" altLang="zh-CN" sz="800" spc="300" dirty="0">
                <a:solidFill>
                  <a:schemeClr val="tx1">
                    <a:lumMod val="75000"/>
                    <a:lumOff val="25000"/>
                  </a:schemeClr>
                </a:solidFill>
                <a:cs typeface="+mn-ea"/>
                <a:sym typeface="+mn-lt"/>
              </a:rPr>
              <a:t>WORK REPORT BUSINESS REPORT GENERAL BUSINESS STYLE MONTHLY REPORT ANNUAL REPORT BUSINESS PLAN PROJECT PLAN PROJECT REPORT COMPLETION REPORT</a:t>
            </a:r>
            <a:endParaRPr lang="zh-CN" altLang="en-US" sz="800" spc="300" dirty="0">
              <a:solidFill>
                <a:schemeClr val="tx1">
                  <a:lumMod val="75000"/>
                  <a:lumOff val="25000"/>
                </a:schemeClr>
              </a:solidFill>
              <a:cs typeface="+mn-ea"/>
              <a:sym typeface="+mn-lt"/>
            </a:endParaRPr>
          </a:p>
        </p:txBody>
      </p:sp>
      <p:sp>
        <p:nvSpPr>
          <p:cNvPr id="11" name="文本框 10"/>
          <p:cNvSpPr txBox="1"/>
          <p:nvPr/>
        </p:nvSpPr>
        <p:spPr>
          <a:xfrm>
            <a:off x="4079776" y="5299878"/>
            <a:ext cx="1800200" cy="521970"/>
          </a:xfrm>
          <a:prstGeom prst="rect">
            <a:avLst/>
          </a:prstGeom>
          <a:noFill/>
        </p:spPr>
        <p:txBody>
          <a:bodyPr wrap="square" rtlCol="0">
            <a:spAutoFit/>
          </a:bodyPr>
          <a:lstStyle/>
          <a:p>
            <a:pPr algn="ctr"/>
            <a:r>
              <a:rPr lang="zh-CN" altLang="en-US" sz="1400" dirty="0">
                <a:cs typeface="+mn-ea"/>
                <a:sym typeface="+mn-lt"/>
              </a:rPr>
              <a:t>汇报人：唐熙程</a:t>
            </a:r>
            <a:r>
              <a:rPr lang="en-US" altLang="zh-CN" sz="1400" dirty="0">
                <a:cs typeface="+mn-ea"/>
                <a:sym typeface="+mn-lt"/>
              </a:rPr>
              <a:t> </a:t>
            </a:r>
            <a:r>
              <a:rPr lang="zh-CN" altLang="en-US" sz="1400" dirty="0">
                <a:cs typeface="+mn-ea"/>
                <a:sym typeface="+mn-lt"/>
              </a:rPr>
              <a:t>（</a:t>
            </a:r>
            <a:r>
              <a:rPr lang="zh-CN" sz="1400" dirty="0">
                <a:cs typeface="+mn-ea"/>
                <a:sym typeface="+mn-lt"/>
              </a:rPr>
              <a:t>三组）</a:t>
            </a:r>
            <a:endParaRPr lang="zh-CN" sz="1400" dirty="0">
              <a:cs typeface="+mn-ea"/>
              <a:sym typeface="+mn-lt"/>
            </a:endParaRPr>
          </a:p>
        </p:txBody>
      </p:sp>
      <p:sp>
        <p:nvSpPr>
          <p:cNvPr id="12" name="文本框 11"/>
          <p:cNvSpPr txBox="1"/>
          <p:nvPr/>
        </p:nvSpPr>
        <p:spPr>
          <a:xfrm>
            <a:off x="6312024" y="5281463"/>
            <a:ext cx="1800200" cy="306705"/>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2022</a:t>
            </a:r>
            <a:r>
              <a:rPr lang="zh-CN" altLang="en-US" sz="1400" dirty="0">
                <a:cs typeface="+mn-ea"/>
                <a:sym typeface="+mn-lt"/>
              </a:rPr>
              <a:t>年</a:t>
            </a:r>
            <a:r>
              <a:rPr lang="en-US" altLang="zh-CN" sz="1400" dirty="0">
                <a:cs typeface="+mn-ea"/>
                <a:sym typeface="+mn-lt"/>
              </a:rPr>
              <a:t>10</a:t>
            </a:r>
            <a:r>
              <a:rPr lang="zh-CN" altLang="en-US" sz="1400" dirty="0">
                <a:cs typeface="+mn-ea"/>
                <a:sym typeface="+mn-lt"/>
              </a:rPr>
              <a:t>月</a:t>
            </a:r>
            <a:endParaRPr lang="zh-CN" altLang="en-US" sz="1400" dirty="0">
              <a:cs typeface="+mn-ea"/>
              <a:sym typeface="+mn-lt"/>
            </a:endParaRPr>
          </a:p>
        </p:txBody>
      </p:sp>
      <p:grpSp>
        <p:nvGrpSpPr>
          <p:cNvPr id="13" name="组合 12"/>
          <p:cNvGrpSpPr/>
          <p:nvPr/>
        </p:nvGrpSpPr>
        <p:grpSpPr>
          <a:xfrm>
            <a:off x="6488516" y="322169"/>
            <a:ext cx="5269310" cy="288032"/>
            <a:chOff x="6455046" y="238596"/>
            <a:chExt cx="5269310" cy="288032"/>
          </a:xfrm>
        </p:grpSpPr>
        <p:sp>
          <p:nvSpPr>
            <p:cNvPr id="14" name="文本框 13"/>
            <p:cNvSpPr txBox="1"/>
            <p:nvPr/>
          </p:nvSpPr>
          <p:spPr>
            <a:xfrm>
              <a:off x="6455046" y="255654"/>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15" name="加号 14"/>
            <p:cNvSpPr/>
            <p:nvPr/>
          </p:nvSpPr>
          <p:spPr>
            <a:xfrm>
              <a:off x="11436324" y="238596"/>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3054595" y="1619508"/>
            <a:ext cx="6082811" cy="368300"/>
            <a:chOff x="3109533" y="1575949"/>
            <a:chExt cx="6082811" cy="368300"/>
          </a:xfrm>
        </p:grpSpPr>
        <p:grpSp>
          <p:nvGrpSpPr>
            <p:cNvPr id="22" name="组合 21"/>
            <p:cNvGrpSpPr/>
            <p:nvPr/>
          </p:nvGrpSpPr>
          <p:grpSpPr>
            <a:xfrm>
              <a:off x="3109533" y="1760615"/>
              <a:ext cx="6082811" cy="0"/>
              <a:chOff x="3239628" y="1484784"/>
              <a:chExt cx="6082811" cy="0"/>
            </a:xfrm>
          </p:grpSpPr>
          <p:cxnSp>
            <p:nvCxnSpPr>
              <p:cNvPr id="20" name="直接连接符 19"/>
              <p:cNvCxnSpPr/>
              <p:nvPr/>
            </p:nvCxnSpPr>
            <p:spPr>
              <a:xfrm>
                <a:off x="3239628" y="1484784"/>
                <a:ext cx="1848260" cy="0"/>
              </a:xfrm>
              <a:prstGeom prst="line">
                <a:avLst/>
              </a:prstGeom>
              <a:ln w="22225">
                <a:solidFill>
                  <a:srgbClr val="7CB3A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364302" y="1484784"/>
                <a:ext cx="1958137" cy="0"/>
              </a:xfrm>
              <a:prstGeom prst="line">
                <a:avLst/>
              </a:prstGeom>
              <a:ln w="22225">
                <a:solidFill>
                  <a:srgbClr val="7CB3A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5087887" y="1575949"/>
              <a:ext cx="2016224" cy="368300"/>
            </a:xfrm>
            <a:prstGeom prst="rect">
              <a:avLst/>
            </a:prstGeom>
            <a:noFill/>
          </p:spPr>
          <p:txBody>
            <a:bodyPr wrap="square" rtlCol="0">
              <a:spAutoFit/>
            </a:bodyPr>
            <a:lstStyle/>
            <a:p>
              <a:pPr algn="dist"/>
              <a:r>
                <a:rPr lang="zh-CN" altLang="en-US" dirty="0">
                  <a:solidFill>
                    <a:srgbClr val="7CB3A1"/>
                  </a:solidFill>
                  <a:effectLst>
                    <a:outerShdw blurRad="38100" dist="38100" dir="2700000" algn="tl">
                      <a:srgbClr val="000000">
                        <a:alpha val="43137"/>
                      </a:srgbClr>
                    </a:outerShdw>
                  </a:effectLst>
                  <a:cs typeface="+mn-ea"/>
                  <a:sym typeface="+mn-lt"/>
                </a:rPr>
                <a:t>成果展示</a:t>
              </a:r>
              <a:endParaRPr lang="zh-CN" altLang="en-US" dirty="0">
                <a:solidFill>
                  <a:srgbClr val="7CB3A1"/>
                </a:solidFill>
                <a:effectLst>
                  <a:outerShdw blurRad="38100" dist="38100" dir="2700000" algn="tl">
                    <a:srgbClr val="000000">
                      <a:alpha val="43137"/>
                    </a:srgbClr>
                  </a:outerShdw>
                </a:effectLst>
                <a:cs typeface="+mn-ea"/>
                <a:sym typeface="+mn-lt"/>
              </a:endParaRPr>
            </a:p>
          </p:txBody>
        </p:sp>
      </p:grpSp>
      <p:sp>
        <p:nvSpPr>
          <p:cNvPr id="27" name="椭圆 26"/>
          <p:cNvSpPr/>
          <p:nvPr/>
        </p:nvSpPr>
        <p:spPr>
          <a:xfrm>
            <a:off x="119336" y="5299766"/>
            <a:ext cx="2628709" cy="2628709"/>
          </a:xfrm>
          <a:prstGeom prst="ellipse">
            <a:avLst/>
          </a:prstGeom>
          <a:solidFill>
            <a:srgbClr val="7CB3A1"/>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26037" y="339227"/>
            <a:ext cx="677299" cy="418174"/>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42840" t="42840"/>
          <a:stretch>
            <a:fillRect/>
          </a:stretch>
        </p:blipFill>
        <p:spPr>
          <a:xfrm>
            <a:off x="-1" y="0"/>
            <a:ext cx="12192001" cy="6858000"/>
          </a:xfrm>
          <a:prstGeom prst="rect">
            <a:avLst/>
          </a:prstGeom>
        </p:spPr>
      </p:pic>
      <p:grpSp>
        <p:nvGrpSpPr>
          <p:cNvPr id="3" name="组合 2"/>
          <p:cNvGrpSpPr/>
          <p:nvPr/>
        </p:nvGrpSpPr>
        <p:grpSpPr>
          <a:xfrm>
            <a:off x="407368" y="260648"/>
            <a:ext cx="5401594" cy="288032"/>
            <a:chOff x="6022998" y="221538"/>
            <a:chExt cx="5401594" cy="288032"/>
          </a:xfrm>
        </p:grpSpPr>
        <p:sp>
          <p:nvSpPr>
            <p:cNvPr id="4" name="文本框 3"/>
            <p:cNvSpPr txBox="1"/>
            <p:nvPr/>
          </p:nvSpPr>
          <p:spPr>
            <a:xfrm>
              <a:off x="6455046" y="238596"/>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5" name="加号 4"/>
            <p:cNvSpPr/>
            <p:nvPr/>
          </p:nvSpPr>
          <p:spPr>
            <a:xfrm>
              <a:off x="6022998" y="221538"/>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358021" y="1988840"/>
            <a:ext cx="7171684" cy="2239104"/>
            <a:chOff x="-885233" y="1366293"/>
            <a:chExt cx="7171684" cy="2239104"/>
          </a:xfrm>
        </p:grpSpPr>
        <p:sp>
          <p:nvSpPr>
            <p:cNvPr id="7" name="文本框 6"/>
            <p:cNvSpPr txBox="1"/>
            <p:nvPr/>
          </p:nvSpPr>
          <p:spPr>
            <a:xfrm>
              <a:off x="-885233" y="1366293"/>
              <a:ext cx="4636285" cy="1323439"/>
            </a:xfrm>
            <a:prstGeom prst="rect">
              <a:avLst/>
            </a:prstGeom>
            <a:noFill/>
          </p:spPr>
          <p:txBody>
            <a:bodyPr wrap="square" rtlCol="0">
              <a:spAutoFit/>
            </a:bodyPr>
            <a:lstStyle/>
            <a:p>
              <a:r>
                <a:rPr lang="en-US" altLang="zh-CN" sz="8000" dirty="0">
                  <a:solidFill>
                    <a:srgbClr val="7CB3A1"/>
                  </a:solidFill>
                  <a:effectLst>
                    <a:outerShdw blurRad="38100" dist="38100" dir="2700000" algn="tl">
                      <a:srgbClr val="000000">
                        <a:alpha val="43137"/>
                      </a:srgbClr>
                    </a:outerShdw>
                  </a:effectLst>
                  <a:cs typeface="+mn-ea"/>
                  <a:sym typeface="+mn-lt"/>
                </a:rPr>
                <a:t>PART 03</a:t>
              </a:r>
              <a:endParaRPr lang="zh-CN" altLang="en-US" sz="8000" dirty="0">
                <a:solidFill>
                  <a:srgbClr val="7CB3A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885233" y="2660719"/>
              <a:ext cx="6437413" cy="768350"/>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可靠性分析</a:t>
              </a:r>
              <a:endParaRPr lang="zh-CN" altLang="en-US" sz="4400" dirty="0">
                <a:solidFill>
                  <a:schemeClr val="tx1">
                    <a:lumMod val="65000"/>
                    <a:lumOff val="35000"/>
                  </a:schemeClr>
                </a:solidFill>
                <a:cs typeface="+mn-ea"/>
                <a:sym typeface="+mn-lt"/>
              </a:endParaRPr>
            </a:p>
          </p:txBody>
        </p:sp>
        <p:sp>
          <p:nvSpPr>
            <p:cNvPr id="9" name="文本框 8"/>
            <p:cNvSpPr txBox="1"/>
            <p:nvPr/>
          </p:nvSpPr>
          <p:spPr>
            <a:xfrm>
              <a:off x="-885233" y="3359176"/>
              <a:ext cx="7171684" cy="246221"/>
            </a:xfrm>
            <a:prstGeom prst="rect">
              <a:avLst/>
            </a:prstGeom>
            <a:noFill/>
          </p:spPr>
          <p:txBody>
            <a:bodyPr wrap="square" rtlCol="0">
              <a:spAutoFit/>
            </a:bodyPr>
            <a:lstStyle/>
            <a:p>
              <a:pPr algn="dist"/>
              <a:r>
                <a:rPr lang="en-US" altLang="zh-CN" sz="1000" dirty="0">
                  <a:solidFill>
                    <a:schemeClr val="tx1">
                      <a:lumMod val="65000"/>
                      <a:lumOff val="35000"/>
                    </a:schemeClr>
                  </a:solidFill>
                  <a:cs typeface="+mn-ea"/>
                  <a:sym typeface="+mn-lt"/>
                </a:rPr>
                <a:t>OVERVIEW OF THE COMPANY'S ANNUAL PROJECT SITUATION</a:t>
              </a:r>
              <a:endParaRPr lang="zh-CN" altLang="en-US" sz="1000" dirty="0">
                <a:solidFill>
                  <a:schemeClr val="tx1">
                    <a:lumMod val="65000"/>
                    <a:lumOff val="35000"/>
                  </a:schemeClr>
                </a:solidFill>
                <a:cs typeface="+mn-ea"/>
                <a:sym typeface="+mn-lt"/>
              </a:endParaRPr>
            </a:p>
          </p:txBody>
        </p:sp>
      </p:grpSp>
      <p:sp>
        <p:nvSpPr>
          <p:cNvPr id="10" name="文本框 9"/>
          <p:cNvSpPr txBox="1"/>
          <p:nvPr/>
        </p:nvSpPr>
        <p:spPr>
          <a:xfrm>
            <a:off x="337722" y="5563157"/>
            <a:ext cx="5972934" cy="630044"/>
          </a:xfrm>
          <a:prstGeom prst="rect">
            <a:avLst/>
          </a:prstGeom>
          <a:noFill/>
        </p:spPr>
        <p:txBody>
          <a:bodyPr wrap="square" rtlCol="0">
            <a:spAutoFit/>
          </a:bodyPr>
          <a:lstStyle/>
          <a:p>
            <a:pPr>
              <a:lnSpc>
                <a:spcPct val="150000"/>
              </a:lnSpc>
            </a:pPr>
            <a:r>
              <a:rPr lang="en-US" altLang="zh-CN" sz="800" spc="300" dirty="0">
                <a:solidFill>
                  <a:schemeClr val="tx1">
                    <a:lumMod val="75000"/>
                    <a:lumOff val="25000"/>
                  </a:schemeClr>
                </a:solidFill>
                <a:cs typeface="+mn-ea"/>
                <a:sym typeface="+mn-lt"/>
              </a:rPr>
              <a:t>WORK REPORT BUSINESS REPORT GENERAL BUSINESS STYLE MONTHLY REPORT ANNUAL REPORT BUSINESS PLAN PROJECT PLAN PROJECT REPORT COMPLETION REPORT</a:t>
            </a:r>
            <a:endParaRPr lang="zh-CN" altLang="en-US" sz="800" spc="300" dirty="0">
              <a:solidFill>
                <a:schemeClr val="tx1">
                  <a:lumMod val="75000"/>
                  <a:lumOff val="25000"/>
                </a:schemeClr>
              </a:solidFill>
              <a:cs typeface="+mn-ea"/>
              <a:sym typeface="+mn-lt"/>
            </a:endParaRPr>
          </a:p>
        </p:txBody>
      </p:sp>
      <p:sp>
        <p:nvSpPr>
          <p:cNvPr id="11" name="椭圆 10"/>
          <p:cNvSpPr/>
          <p:nvPr/>
        </p:nvSpPr>
        <p:spPr>
          <a:xfrm>
            <a:off x="6920817" y="247568"/>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可靠性解决方案</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a8196ce-cd1a-4fec-a71d-d24a165c23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4444" y="1469544"/>
            <a:ext cx="10799378" cy="4191676"/>
            <a:chOff x="721109" y="1484784"/>
            <a:chExt cx="10799378" cy="4191676"/>
          </a:xfrm>
        </p:grpSpPr>
        <p:grpSp>
          <p:nvGrpSpPr>
            <p:cNvPr id="6" name="íṣļîḑè"/>
            <p:cNvGrpSpPr/>
            <p:nvPr/>
          </p:nvGrpSpPr>
          <p:grpSpPr>
            <a:xfrm>
              <a:off x="721109" y="1484784"/>
              <a:ext cx="3206742" cy="4191676"/>
              <a:chOff x="1416748" y="1485488"/>
              <a:chExt cx="3129494" cy="4090703"/>
            </a:xfrm>
          </p:grpSpPr>
          <p:grpSp>
            <p:nvGrpSpPr>
              <p:cNvPr id="28" name="iśľîḓé"/>
              <p:cNvGrpSpPr/>
              <p:nvPr/>
            </p:nvGrpSpPr>
            <p:grpSpPr>
              <a:xfrm>
                <a:off x="1416748" y="1485488"/>
                <a:ext cx="3129494" cy="4090703"/>
                <a:chOff x="1416748" y="1485488"/>
                <a:chExt cx="3129494" cy="4090703"/>
              </a:xfrm>
            </p:grpSpPr>
            <p:sp>
              <p:nvSpPr>
                <p:cNvPr id="37" name="ïşlîďê"/>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8" name="iṣļîḍè"/>
                <p:cNvGrpSpPr/>
                <p:nvPr/>
              </p:nvGrpSpPr>
              <p:grpSpPr>
                <a:xfrm>
                  <a:off x="3359518" y="4532488"/>
                  <a:ext cx="312551" cy="393463"/>
                  <a:chOff x="4541592" y="4960612"/>
                  <a:chExt cx="312551" cy="393463"/>
                </a:xfrm>
              </p:grpSpPr>
              <p:sp>
                <p:nvSpPr>
                  <p:cNvPr id="122" name="íśḻïḍé"/>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3" name="i$ľïd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4" name="iṩļîḓe"/>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5" name="íśļíḑê"/>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6" name="iṥ1îdè"/>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7" name="îSļîḑè"/>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8" name="íṧḷídê"/>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9" name="îŝļíḍè"/>
                <p:cNvGrpSpPr/>
                <p:nvPr/>
              </p:nvGrpSpPr>
              <p:grpSpPr>
                <a:xfrm>
                  <a:off x="1416748" y="2456247"/>
                  <a:ext cx="312549" cy="442646"/>
                  <a:chOff x="5698186" y="1950933"/>
                  <a:chExt cx="312549" cy="442646"/>
                </a:xfrm>
              </p:grpSpPr>
              <p:sp>
                <p:nvSpPr>
                  <p:cNvPr id="119" name="îṣľ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20" name="isliḍé"/>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1" name="işḷïḓê"/>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41" name="îSḷîḋé"/>
                <p:cNvGrpSpPr/>
                <p:nvPr/>
              </p:nvGrpSpPr>
              <p:grpSpPr>
                <a:xfrm>
                  <a:off x="1931456" y="1808281"/>
                  <a:ext cx="406156" cy="679041"/>
                  <a:chOff x="5714051" y="2563340"/>
                  <a:chExt cx="406156" cy="679041"/>
                </a:xfrm>
              </p:grpSpPr>
              <p:sp>
                <p:nvSpPr>
                  <p:cNvPr id="102" name="îsľïḍ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3" name="iṥḷïḋé"/>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4" name="îṩ1ïď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5" name="ïṥlíḓè"/>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6" name="ísḻíḓè"/>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íṥ1î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8" name="íṩ1iďê"/>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9" name="íṩľíḍê"/>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10" name="ïṡ1îďè"/>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1" name="î$ľiḓè"/>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2" name="iṧḷíḑê"/>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3" name="íş1îḍé"/>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4" name="íṣļîdè"/>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5" name="ïşḷiḍ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sp>
              <p:nvSpPr>
                <p:cNvPr id="98" name="işḷîďé"/>
                <p:cNvSpPr/>
                <p:nvPr/>
              </p:nvSpPr>
              <p:spPr bwMode="auto">
                <a:xfrm>
                  <a:off x="3419806" y="5425470"/>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grpSp>
              <p:nvGrpSpPr>
                <p:cNvPr id="43" name="íśliḋê"/>
                <p:cNvGrpSpPr/>
                <p:nvPr/>
              </p:nvGrpSpPr>
              <p:grpSpPr>
                <a:xfrm>
                  <a:off x="1882274" y="3689768"/>
                  <a:ext cx="414088" cy="488656"/>
                  <a:chOff x="4711354" y="5301720"/>
                  <a:chExt cx="414088" cy="488656"/>
                </a:xfrm>
              </p:grpSpPr>
              <p:sp>
                <p:nvSpPr>
                  <p:cNvPr id="92" name="iṥḻïḍe"/>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3" name="îṧļíḍe"/>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4" name="íś1iḍè"/>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5" name="îṣľidê"/>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4" name="iṩḷíḓe"/>
                <p:cNvGrpSpPr/>
                <p:nvPr/>
              </p:nvGrpSpPr>
              <p:grpSpPr>
                <a:xfrm>
                  <a:off x="2627909" y="1485488"/>
                  <a:ext cx="339521" cy="337934"/>
                  <a:chOff x="5698186" y="4535417"/>
                  <a:chExt cx="339521" cy="337934"/>
                </a:xfrm>
              </p:grpSpPr>
              <p:sp>
                <p:nvSpPr>
                  <p:cNvPr id="87" name="iş1ide"/>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8" name="ïšḷïḍè"/>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9" name="îşḷîďè"/>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90" name="ïṩḷiḓê"/>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1" name="îṩľiḑè"/>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5" name="isliḓe"/>
                <p:cNvGrpSpPr/>
                <p:nvPr/>
              </p:nvGrpSpPr>
              <p:grpSpPr>
                <a:xfrm>
                  <a:off x="3272006" y="1596959"/>
                  <a:ext cx="425193" cy="425194"/>
                  <a:chOff x="5623618" y="3915078"/>
                  <a:chExt cx="425193" cy="425194"/>
                </a:xfrm>
              </p:grpSpPr>
              <p:sp>
                <p:nvSpPr>
                  <p:cNvPr id="82" name="íSľïḓè"/>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3" name="iŝḷíḍé"/>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4" name="íṥḻîḑè"/>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5" name="íşḷiḍé"/>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6" name="işliḋ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sp>
              <p:nvSpPr>
                <p:cNvPr id="80" name="îṧlíḍè"/>
                <p:cNvSpPr/>
                <p:nvPr/>
              </p:nvSpPr>
              <p:spPr bwMode="auto">
                <a:xfrm>
                  <a:off x="4263837" y="2926125"/>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grpSp>
              <p:nvGrpSpPr>
                <p:cNvPr id="47" name="ïṥľïḋe"/>
                <p:cNvGrpSpPr/>
                <p:nvPr/>
              </p:nvGrpSpPr>
              <p:grpSpPr>
                <a:xfrm>
                  <a:off x="4006816" y="3479570"/>
                  <a:ext cx="447407" cy="322069"/>
                  <a:chOff x="5141307" y="4268878"/>
                  <a:chExt cx="447407" cy="322069"/>
                </a:xfrm>
              </p:grpSpPr>
              <p:sp>
                <p:nvSpPr>
                  <p:cNvPr id="78" name="îṩḻiḓe"/>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9" name="iSḻïḑé"/>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8" name="iŝḷíde"/>
                <p:cNvGrpSpPr/>
                <p:nvPr/>
              </p:nvGrpSpPr>
              <p:grpSpPr>
                <a:xfrm>
                  <a:off x="3748713" y="3953154"/>
                  <a:ext cx="285578" cy="412502"/>
                  <a:chOff x="4651064" y="4359311"/>
                  <a:chExt cx="285578" cy="412502"/>
                </a:xfrm>
              </p:grpSpPr>
              <p:sp>
                <p:nvSpPr>
                  <p:cNvPr id="73" name="îṩļïďê"/>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5" name="íşlíďê"/>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6" name="íSļîḍe"/>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7" name="îšliďe"/>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9" name="iṧlîḑê"/>
                <p:cNvGrpSpPr/>
                <p:nvPr/>
              </p:nvGrpSpPr>
              <p:grpSpPr>
                <a:xfrm>
                  <a:off x="3835973" y="2208213"/>
                  <a:ext cx="490243" cy="463271"/>
                  <a:chOff x="5607752" y="3426422"/>
                  <a:chExt cx="490243" cy="463271"/>
                </a:xfrm>
              </p:grpSpPr>
              <p:sp>
                <p:nvSpPr>
                  <p:cNvPr id="65" name="îŝlîḑê"/>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6" name="ïSḷíḋè"/>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7" name="îṩḷíḓê"/>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ŝliḑé"/>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9" name="iş1îdê"/>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70" name="îSliḑê"/>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1" name="íšľíḑê"/>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2" name="işḻiď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50" name="ïślîḍe"/>
                <p:cNvGrpSpPr/>
                <p:nvPr/>
              </p:nvGrpSpPr>
              <p:grpSpPr>
                <a:xfrm>
                  <a:off x="4009701" y="3994932"/>
                  <a:ext cx="498175" cy="179279"/>
                  <a:chOff x="5057221" y="3164641"/>
                  <a:chExt cx="498175" cy="179279"/>
                </a:xfrm>
              </p:grpSpPr>
              <p:sp>
                <p:nvSpPr>
                  <p:cNvPr id="61" name="iṣ1îḍé"/>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2" name="ïṡḻïḓe"/>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3" name="iṥḻïďê"/>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4" name="íṣ1íďé"/>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1" name="íśļíḋé"/>
                <p:cNvGrpSpPr/>
                <p:nvPr/>
              </p:nvGrpSpPr>
              <p:grpSpPr>
                <a:xfrm>
                  <a:off x="3859160" y="4537310"/>
                  <a:ext cx="325243" cy="337933"/>
                  <a:chOff x="5125442" y="3615221"/>
                  <a:chExt cx="325243" cy="337933"/>
                </a:xfrm>
              </p:grpSpPr>
              <p:sp>
                <p:nvSpPr>
                  <p:cNvPr id="56" name="îş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7" name="ï$ḻidê"/>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8" name="ïŝļîḍe"/>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grpSp>
            <p:grpSp>
              <p:nvGrpSpPr>
                <p:cNvPr id="52" name="iṩ1îḍé"/>
                <p:cNvGrpSpPr/>
                <p:nvPr/>
              </p:nvGrpSpPr>
              <p:grpSpPr>
                <a:xfrm>
                  <a:off x="1682532" y="3174341"/>
                  <a:ext cx="214184" cy="315721"/>
                  <a:chOff x="5303135" y="5279509"/>
                  <a:chExt cx="214184" cy="315721"/>
                </a:xfrm>
              </p:grpSpPr>
              <p:sp>
                <p:nvSpPr>
                  <p:cNvPr id="53" name="iśľiď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4" name="iṣḷídè"/>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5" name="îṧ1iďé"/>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9" name="íṡlíḋê"/>
              <p:cNvGrpSpPr/>
              <p:nvPr/>
            </p:nvGrpSpPr>
            <p:grpSpPr>
              <a:xfrm>
                <a:off x="2343004" y="3190077"/>
                <a:ext cx="1280174" cy="1488038"/>
                <a:chOff x="8509003" y="1428750"/>
                <a:chExt cx="615950" cy="715963"/>
              </a:xfrm>
            </p:grpSpPr>
            <p:sp>
              <p:nvSpPr>
                <p:cNvPr id="32" name="îšḷîď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ṧľíďé"/>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ṩļidé"/>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26" name="îşḷiḓe"/>
            <p:cNvSpPr/>
            <p:nvPr/>
          </p:nvSpPr>
          <p:spPr>
            <a:xfrm>
              <a:off x="4518571" y="1665238"/>
              <a:ext cx="540000" cy="540000"/>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4" name="îśļîḓé"/>
            <p:cNvSpPr/>
            <p:nvPr/>
          </p:nvSpPr>
          <p:spPr>
            <a:xfrm>
              <a:off x="4518776" y="3364792"/>
              <a:ext cx="540000" cy="540000"/>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3" name="íšļíḑe"/>
            <p:cNvSpPr/>
            <p:nvPr/>
          </p:nvSpPr>
          <p:spPr>
            <a:xfrm>
              <a:off x="4891675" y="4714869"/>
              <a:ext cx="268250" cy="25582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nvGrpSpPr>
            <p:cNvPr id="13" name="îŝļiḋé"/>
            <p:cNvGrpSpPr/>
            <p:nvPr/>
          </p:nvGrpSpPr>
          <p:grpSpPr>
            <a:xfrm>
              <a:off x="5589075" y="1549813"/>
              <a:ext cx="5931412" cy="1059056"/>
              <a:chOff x="5589075" y="1432904"/>
              <a:chExt cx="5931412" cy="1059056"/>
            </a:xfrm>
          </p:grpSpPr>
          <p:sp>
            <p:nvSpPr>
              <p:cNvPr id="20" name="ïş1íḍé"/>
              <p:cNvSpPr txBox="1"/>
              <p:nvPr/>
            </p:nvSpPr>
            <p:spPr>
              <a:xfrm>
                <a:off x="5589075" y="1904725"/>
                <a:ext cx="5931412" cy="587235"/>
              </a:xfrm>
              <a:prstGeom prst="rect">
                <a:avLst/>
              </a:prstGeom>
              <a:noFill/>
            </p:spPr>
            <p:txBody>
              <a:bodyPr wrap="square" lIns="90000" tIns="46800" rIns="90000" bIns="46800" rtlCol="0">
                <a:normAutofit fontScale="77500" lnSpcReduction="20000"/>
              </a:bodyPr>
              <a:lstStyle/>
              <a:p>
                <a:pPr>
                  <a:lnSpc>
                    <a:spcPct val="150000"/>
                  </a:lnSpc>
                  <a:spcBef>
                    <a:spcPct val="0"/>
                  </a:spcBef>
                </a:pPr>
                <a:r>
                  <a:rPr lang="zh-CN" altLang="en-US" sz="1600" dirty="0"/>
                  <a:t>数据备份是针对数据文件进行离线冗余操作，当出现人为误操作或者不可逆故障的时候，能够使用副本进行数据的恢复。</a:t>
                </a:r>
                <a:endParaRPr lang="zh-CN" altLang="en-US" sz="1600" dirty="0"/>
              </a:p>
            </p:txBody>
          </p:sp>
          <p:sp>
            <p:nvSpPr>
              <p:cNvPr id="21" name="i$ļíḓè"/>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zh-CN" altLang="en-US" sz="2400" b="1" dirty="0"/>
                  <a:t>数据备份</a:t>
                </a:r>
                <a:endParaRPr lang="zh-CN" altLang="en-US" sz="2400" b="1" dirty="0"/>
              </a:p>
            </p:txBody>
          </p:sp>
        </p:grpSp>
        <p:grpSp>
          <p:nvGrpSpPr>
            <p:cNvPr id="14" name="ïṥľîdè"/>
            <p:cNvGrpSpPr/>
            <p:nvPr/>
          </p:nvGrpSpPr>
          <p:grpSpPr>
            <a:xfrm>
              <a:off x="5578792" y="3348169"/>
              <a:ext cx="5664199" cy="1311786"/>
              <a:chOff x="5217941" y="1657694"/>
              <a:chExt cx="6008198" cy="1311786"/>
            </a:xfrm>
          </p:grpSpPr>
          <p:sp>
            <p:nvSpPr>
              <p:cNvPr id="18" name="íṣľîḍê"/>
              <p:cNvSpPr txBox="1"/>
              <p:nvPr/>
            </p:nvSpPr>
            <p:spPr>
              <a:xfrm>
                <a:off x="5217941" y="2382245"/>
                <a:ext cx="5931412" cy="587235"/>
              </a:xfrm>
              <a:prstGeom prst="rect">
                <a:avLst/>
              </a:prstGeom>
              <a:noFill/>
            </p:spPr>
            <p:txBody>
              <a:bodyPr wrap="square" lIns="90000" tIns="46800" rIns="90000" bIns="46800" rtlCol="0">
                <a:noAutofit/>
              </a:bodyPr>
              <a:lstStyle/>
              <a:p>
                <a:pPr>
                  <a:lnSpc>
                    <a:spcPct val="150000"/>
                  </a:lnSpc>
                  <a:spcBef>
                    <a:spcPct val="0"/>
                  </a:spcBef>
                </a:pPr>
                <a:r>
                  <a:rPr lang="zh-CN" altLang="en-US" sz="1200" dirty="0"/>
                  <a:t>软件容错的主要目的是提供足够的冗余信息和算法程序，使系统在实际运行时能够及时发现程序设计错误，采取补救措施，以提高软件可靠性。</a:t>
                </a:r>
                <a:endParaRPr lang="zh-CN" altLang="en-US" sz="1200" dirty="0"/>
              </a:p>
            </p:txBody>
          </p:sp>
          <p:sp>
            <p:nvSpPr>
              <p:cNvPr id="19" name="ïSľiḍé"/>
              <p:cNvSpPr txBox="1"/>
              <p:nvPr/>
            </p:nvSpPr>
            <p:spPr>
              <a:xfrm>
                <a:off x="5294727" y="1657694"/>
                <a:ext cx="5931412" cy="471820"/>
              </a:xfrm>
              <a:prstGeom prst="rect">
                <a:avLst/>
              </a:prstGeom>
              <a:noFill/>
            </p:spPr>
            <p:txBody>
              <a:bodyPr wrap="square" rtlCol="0" anchor="ctr">
                <a:normAutofit/>
              </a:bodyPr>
              <a:lstStyle/>
              <a:p>
                <a:pPr lvl="0" defTabSz="914400">
                  <a:spcBef>
                    <a:spcPct val="0"/>
                  </a:spcBef>
                  <a:defRPr/>
                </a:pPr>
                <a:r>
                  <a:rPr lang="zh-CN" altLang="en-US" sz="2400" b="1" dirty="0"/>
                  <a:t>软件容错</a:t>
                </a:r>
                <a:endParaRPr lang="zh-CN" altLang="en-US" sz="2400" b="1" dirty="0"/>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42840" t="42840"/>
          <a:stretch>
            <a:fillRect/>
          </a:stretch>
        </p:blipFill>
        <p:spPr>
          <a:xfrm>
            <a:off x="-1" y="0"/>
            <a:ext cx="12192001" cy="6858000"/>
          </a:xfrm>
          <a:prstGeom prst="rect">
            <a:avLst/>
          </a:prstGeom>
        </p:spPr>
      </p:pic>
      <p:grpSp>
        <p:nvGrpSpPr>
          <p:cNvPr id="3" name="组合 2"/>
          <p:cNvGrpSpPr/>
          <p:nvPr/>
        </p:nvGrpSpPr>
        <p:grpSpPr>
          <a:xfrm>
            <a:off x="407368" y="260648"/>
            <a:ext cx="5401594" cy="288032"/>
            <a:chOff x="6022998" y="221538"/>
            <a:chExt cx="5401594" cy="288032"/>
          </a:xfrm>
        </p:grpSpPr>
        <p:sp>
          <p:nvSpPr>
            <p:cNvPr id="4" name="文本框 3"/>
            <p:cNvSpPr txBox="1"/>
            <p:nvPr/>
          </p:nvSpPr>
          <p:spPr>
            <a:xfrm>
              <a:off x="6455046" y="238596"/>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5" name="加号 4"/>
            <p:cNvSpPr/>
            <p:nvPr/>
          </p:nvSpPr>
          <p:spPr>
            <a:xfrm>
              <a:off x="6022998" y="221538"/>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358021" y="1988840"/>
            <a:ext cx="7171684" cy="2239104"/>
            <a:chOff x="-885233" y="1366293"/>
            <a:chExt cx="7171684" cy="2239104"/>
          </a:xfrm>
        </p:grpSpPr>
        <p:sp>
          <p:nvSpPr>
            <p:cNvPr id="7" name="文本框 6"/>
            <p:cNvSpPr txBox="1"/>
            <p:nvPr/>
          </p:nvSpPr>
          <p:spPr>
            <a:xfrm>
              <a:off x="-885233" y="1366293"/>
              <a:ext cx="4636285" cy="1323439"/>
            </a:xfrm>
            <a:prstGeom prst="rect">
              <a:avLst/>
            </a:prstGeom>
            <a:noFill/>
          </p:spPr>
          <p:txBody>
            <a:bodyPr wrap="square" rtlCol="0">
              <a:spAutoFit/>
            </a:bodyPr>
            <a:lstStyle/>
            <a:p>
              <a:r>
                <a:rPr lang="en-US" altLang="zh-CN" sz="8000" dirty="0">
                  <a:solidFill>
                    <a:srgbClr val="7CB3A1"/>
                  </a:solidFill>
                  <a:effectLst>
                    <a:outerShdw blurRad="38100" dist="38100" dir="2700000" algn="tl">
                      <a:srgbClr val="000000">
                        <a:alpha val="43137"/>
                      </a:srgbClr>
                    </a:outerShdw>
                  </a:effectLst>
                  <a:cs typeface="+mn-ea"/>
                  <a:sym typeface="+mn-lt"/>
                </a:rPr>
                <a:t>PART 04</a:t>
              </a:r>
              <a:endParaRPr lang="zh-CN" altLang="en-US" sz="8000" dirty="0">
                <a:solidFill>
                  <a:srgbClr val="7CB3A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885233" y="2660719"/>
              <a:ext cx="6437413" cy="768350"/>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扩展性分析</a:t>
              </a:r>
              <a:endParaRPr lang="zh-CN" altLang="en-US" sz="4400" dirty="0">
                <a:solidFill>
                  <a:schemeClr val="tx1">
                    <a:lumMod val="65000"/>
                    <a:lumOff val="35000"/>
                  </a:schemeClr>
                </a:solidFill>
                <a:cs typeface="+mn-ea"/>
                <a:sym typeface="+mn-lt"/>
              </a:endParaRPr>
            </a:p>
          </p:txBody>
        </p:sp>
        <p:sp>
          <p:nvSpPr>
            <p:cNvPr id="9" name="文本框 8"/>
            <p:cNvSpPr txBox="1"/>
            <p:nvPr/>
          </p:nvSpPr>
          <p:spPr>
            <a:xfrm>
              <a:off x="-885233" y="3359176"/>
              <a:ext cx="7171684" cy="246221"/>
            </a:xfrm>
            <a:prstGeom prst="rect">
              <a:avLst/>
            </a:prstGeom>
            <a:noFill/>
          </p:spPr>
          <p:txBody>
            <a:bodyPr wrap="square" rtlCol="0">
              <a:spAutoFit/>
            </a:bodyPr>
            <a:lstStyle/>
            <a:p>
              <a:pPr algn="dist"/>
              <a:r>
                <a:rPr lang="en-US" altLang="zh-CN" sz="1000" dirty="0">
                  <a:solidFill>
                    <a:schemeClr val="tx1">
                      <a:lumMod val="65000"/>
                      <a:lumOff val="35000"/>
                    </a:schemeClr>
                  </a:solidFill>
                  <a:cs typeface="+mn-ea"/>
                  <a:sym typeface="+mn-lt"/>
                </a:rPr>
                <a:t>OVERVIEW OF THE COMPANY'S ANNUAL PROJECT SITUATION</a:t>
              </a:r>
              <a:endParaRPr lang="zh-CN" altLang="en-US" sz="1000" dirty="0">
                <a:solidFill>
                  <a:schemeClr val="tx1">
                    <a:lumMod val="65000"/>
                    <a:lumOff val="35000"/>
                  </a:schemeClr>
                </a:solidFill>
                <a:cs typeface="+mn-ea"/>
                <a:sym typeface="+mn-lt"/>
              </a:endParaRPr>
            </a:p>
          </p:txBody>
        </p:sp>
      </p:grpSp>
      <p:sp>
        <p:nvSpPr>
          <p:cNvPr id="10" name="文本框 9"/>
          <p:cNvSpPr txBox="1"/>
          <p:nvPr/>
        </p:nvSpPr>
        <p:spPr>
          <a:xfrm>
            <a:off x="337722" y="5563157"/>
            <a:ext cx="5972934" cy="630044"/>
          </a:xfrm>
          <a:prstGeom prst="rect">
            <a:avLst/>
          </a:prstGeom>
          <a:noFill/>
        </p:spPr>
        <p:txBody>
          <a:bodyPr wrap="square" rtlCol="0">
            <a:spAutoFit/>
          </a:bodyPr>
          <a:lstStyle/>
          <a:p>
            <a:pPr>
              <a:lnSpc>
                <a:spcPct val="150000"/>
              </a:lnSpc>
            </a:pPr>
            <a:r>
              <a:rPr lang="en-US" altLang="zh-CN" sz="800" spc="300" dirty="0">
                <a:solidFill>
                  <a:schemeClr val="tx1">
                    <a:lumMod val="75000"/>
                    <a:lumOff val="25000"/>
                  </a:schemeClr>
                </a:solidFill>
                <a:cs typeface="+mn-ea"/>
                <a:sym typeface="+mn-lt"/>
              </a:rPr>
              <a:t>WORK REPORT BUSINESS REPORT GENERAL BUSINESS STYLE MONTHLY REPORT ANNUAL REPORT BUSINESS PLAN PROJECT PLAN PROJECT REPORT COMPLETION REPORT</a:t>
            </a:r>
            <a:endParaRPr lang="zh-CN" altLang="en-US" sz="800" spc="300" dirty="0">
              <a:solidFill>
                <a:schemeClr val="tx1">
                  <a:lumMod val="75000"/>
                  <a:lumOff val="25000"/>
                </a:schemeClr>
              </a:solidFill>
              <a:cs typeface="+mn-ea"/>
              <a:sym typeface="+mn-lt"/>
            </a:endParaRPr>
          </a:p>
        </p:txBody>
      </p:sp>
      <p:sp>
        <p:nvSpPr>
          <p:cNvPr id="11" name="椭圆 10"/>
          <p:cNvSpPr/>
          <p:nvPr/>
        </p:nvSpPr>
        <p:spPr>
          <a:xfrm>
            <a:off x="6920817" y="247568"/>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063" y="398101"/>
            <a:ext cx="348342" cy="348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 空心 2"/>
          <p:cNvSpPr/>
          <p:nvPr/>
        </p:nvSpPr>
        <p:spPr>
          <a:xfrm>
            <a:off x="766234" y="398101"/>
            <a:ext cx="348342" cy="348342"/>
          </a:xfrm>
          <a:prstGeom prst="donut">
            <a:avLst>
              <a:gd name="adj" fmla="val 33829"/>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组合 3"/>
          <p:cNvGrpSpPr/>
          <p:nvPr/>
        </p:nvGrpSpPr>
        <p:grpSpPr>
          <a:xfrm>
            <a:off x="1185657" y="260648"/>
            <a:ext cx="4550303" cy="623248"/>
            <a:chOff x="1199456" y="178186"/>
            <a:chExt cx="4550303" cy="623248"/>
          </a:xfrm>
        </p:grpSpPr>
        <p:sp>
          <p:nvSpPr>
            <p:cNvPr id="5" name="文本框 4"/>
            <p:cNvSpPr txBox="1"/>
            <p:nvPr/>
          </p:nvSpPr>
          <p:spPr>
            <a:xfrm>
              <a:off x="1199456" y="178186"/>
              <a:ext cx="3672408" cy="521970"/>
            </a:xfrm>
            <a:prstGeom prst="rect">
              <a:avLst/>
            </a:prstGeom>
            <a:noFill/>
          </p:spPr>
          <p:txBody>
            <a:bodyPr wrap="square" rtlCol="0">
              <a:spAutoFit/>
            </a:bodyPr>
            <a:lstStyle/>
            <a:p>
              <a:pPr algn="dist"/>
              <a:r>
                <a:rPr lang="zh-CN" altLang="en-US" sz="2800" dirty="0">
                  <a:solidFill>
                    <a:schemeClr val="tx1">
                      <a:lumMod val="75000"/>
                      <a:lumOff val="25000"/>
                    </a:schemeClr>
                  </a:solidFill>
                  <a:cs typeface="+mn-ea"/>
                  <a:sym typeface="+mn-lt"/>
                </a:rPr>
                <a:t>扩展性分析</a:t>
              </a:r>
              <a:endParaRPr lang="zh-CN" altLang="en-US" sz="2800" dirty="0">
                <a:solidFill>
                  <a:schemeClr val="tx1">
                    <a:lumMod val="75000"/>
                    <a:lumOff val="25000"/>
                  </a:schemeClr>
                </a:solidFill>
                <a:cs typeface="+mn-ea"/>
                <a:sym typeface="+mn-lt"/>
              </a:endParaRPr>
            </a:p>
          </p:txBody>
        </p:sp>
        <p:sp>
          <p:nvSpPr>
            <p:cNvPr id="6" name="文本框 5"/>
            <p:cNvSpPr txBox="1"/>
            <p:nvPr/>
          </p:nvSpPr>
          <p:spPr>
            <a:xfrm>
              <a:off x="1199456" y="601379"/>
              <a:ext cx="4550303" cy="200055"/>
            </a:xfrm>
            <a:prstGeom prst="rect">
              <a:avLst/>
            </a:prstGeom>
            <a:noFill/>
          </p:spPr>
          <p:txBody>
            <a:bodyPr wrap="square" rtlCol="0">
              <a:spAutoFit/>
            </a:bodyPr>
            <a:lstStyle/>
            <a:p>
              <a:pPr algn="dist"/>
              <a:r>
                <a:rPr lang="en-US" altLang="zh-CN" sz="700" dirty="0">
                  <a:solidFill>
                    <a:schemeClr val="tx1">
                      <a:lumMod val="75000"/>
                      <a:lumOff val="25000"/>
                    </a:schemeClr>
                  </a:solidFill>
                  <a:cs typeface="+mn-ea"/>
                  <a:sym typeface="+mn-lt"/>
                </a:rPr>
                <a:t>OVERVIEW OF THE COMPANY'S ANNUAL PROJECT SITUATION</a:t>
              </a:r>
              <a:endParaRPr lang="zh-CN" altLang="en-US" sz="700" dirty="0">
                <a:solidFill>
                  <a:schemeClr val="tx1">
                    <a:lumMod val="75000"/>
                    <a:lumOff val="25000"/>
                  </a:schemeClr>
                </a:solidFill>
                <a:cs typeface="+mn-ea"/>
                <a:sym typeface="+mn-lt"/>
              </a:endParaRPr>
            </a:p>
          </p:txBody>
        </p:sp>
      </p:grpSp>
      <p:grpSp>
        <p:nvGrpSpPr>
          <p:cNvPr id="16" name="组合 15"/>
          <p:cNvGrpSpPr/>
          <p:nvPr/>
        </p:nvGrpSpPr>
        <p:grpSpPr>
          <a:xfrm>
            <a:off x="2594911" y="2233228"/>
            <a:ext cx="1741573" cy="1734217"/>
            <a:chOff x="5228891" y="2151313"/>
            <a:chExt cx="1741573" cy="1734217"/>
          </a:xfrm>
        </p:grpSpPr>
        <p:grpSp>
          <p:nvGrpSpPr>
            <p:cNvPr id="17" name="组合 16"/>
            <p:cNvGrpSpPr/>
            <p:nvPr/>
          </p:nvGrpSpPr>
          <p:grpSpPr>
            <a:xfrm>
              <a:off x="5228891" y="2151313"/>
              <a:ext cx="1734217" cy="1734217"/>
              <a:chOff x="5228891" y="2392613"/>
              <a:chExt cx="1734217" cy="1734217"/>
            </a:xfrm>
          </p:grpSpPr>
          <p:sp>
            <p:nvSpPr>
              <p:cNvPr id="22" name="椭圆 21"/>
              <p:cNvSpPr/>
              <p:nvPr/>
            </p:nvSpPr>
            <p:spPr>
              <a:xfrm>
                <a:off x="5228891" y="2392613"/>
                <a:ext cx="1734217" cy="1734217"/>
              </a:xfrm>
              <a:prstGeom prst="ellipse">
                <a:avLst/>
              </a:prstGeom>
              <a:solidFill>
                <a:schemeClr val="bg1"/>
              </a:solidFill>
              <a:ln>
                <a:noFill/>
              </a:ln>
              <a:effectLst>
                <a:outerShdw blurRad="2413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3" name="椭圆 22"/>
              <p:cNvSpPr/>
              <p:nvPr/>
            </p:nvSpPr>
            <p:spPr>
              <a:xfrm>
                <a:off x="5457155" y="2620877"/>
                <a:ext cx="1277687" cy="1277687"/>
              </a:xfrm>
              <a:prstGeom prst="ellipse">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633488" y="2868137"/>
                <a:ext cx="1047181" cy="911574"/>
              </a:xfrm>
              <a:prstGeom prst="rect">
                <a:avLst/>
              </a:prstGeom>
            </p:spPr>
          </p:pic>
        </p:grpSp>
        <p:grpSp>
          <p:nvGrpSpPr>
            <p:cNvPr id="18" name="组合 17"/>
            <p:cNvGrpSpPr/>
            <p:nvPr/>
          </p:nvGrpSpPr>
          <p:grpSpPr>
            <a:xfrm>
              <a:off x="6379914" y="3294978"/>
              <a:ext cx="590550" cy="590550"/>
              <a:chOff x="2802879" y="3536278"/>
              <a:chExt cx="590550" cy="590550"/>
            </a:xfrm>
          </p:grpSpPr>
          <p:sp>
            <p:nvSpPr>
              <p:cNvPr id="19" name="椭圆 18"/>
              <p:cNvSpPr/>
              <p:nvPr/>
            </p:nvSpPr>
            <p:spPr>
              <a:xfrm>
                <a:off x="2802879" y="3536278"/>
                <a:ext cx="590550" cy="590550"/>
              </a:xfrm>
              <a:prstGeom prst="ellipse">
                <a:avLst/>
              </a:prstGeom>
              <a:solidFill>
                <a:schemeClr val="bg1"/>
              </a:solidFill>
              <a:ln>
                <a:noFill/>
              </a:ln>
              <a:effectLst>
                <a:outerShdw blurRad="190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0" name="椭圆 19"/>
              <p:cNvSpPr/>
              <p:nvPr/>
            </p:nvSpPr>
            <p:spPr>
              <a:xfrm>
                <a:off x="2885002" y="3618401"/>
                <a:ext cx="426304" cy="4263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1" name="文本框 20"/>
              <p:cNvSpPr txBox="1"/>
              <p:nvPr/>
            </p:nvSpPr>
            <p:spPr>
              <a:xfrm>
                <a:off x="2828397" y="3643364"/>
                <a:ext cx="539513" cy="338554"/>
              </a:xfrm>
              <a:prstGeom prst="rect">
                <a:avLst/>
              </a:prstGeom>
              <a:noFill/>
            </p:spPr>
            <p:txBody>
              <a:bodyPr wrap="square" rtlCol="0">
                <a:spAutoFit/>
              </a:bodyPr>
              <a:lstStyle/>
              <a:p>
                <a:pPr algn="ctr"/>
                <a:r>
                  <a:rPr lang="en-US" altLang="zh-CN" sz="1600" dirty="0">
                    <a:solidFill>
                      <a:schemeClr val="bg1"/>
                    </a:solidFill>
                    <a:effectLst>
                      <a:outerShdw blurRad="38100" dist="38100" dir="2700000" algn="tl">
                        <a:srgbClr val="000000">
                          <a:alpha val="43137"/>
                        </a:srgbClr>
                      </a:outerShdw>
                    </a:effectLst>
                    <a:cs typeface="+mn-ea"/>
                    <a:sym typeface="+mn-lt"/>
                  </a:rPr>
                  <a:t>02</a:t>
                </a:r>
                <a:endParaRPr lang="zh-CN" altLang="en-US" sz="1600" dirty="0">
                  <a:solidFill>
                    <a:schemeClr val="bg1"/>
                  </a:solidFill>
                  <a:effectLst>
                    <a:outerShdw blurRad="38100" dist="38100" dir="2700000" algn="tl">
                      <a:srgbClr val="000000">
                        <a:alpha val="43137"/>
                      </a:srgbClr>
                    </a:outerShdw>
                  </a:effectLst>
                  <a:cs typeface="+mn-ea"/>
                  <a:sym typeface="+mn-lt"/>
                </a:endParaRPr>
              </a:p>
            </p:txBody>
          </p:sp>
        </p:grpSp>
      </p:grpSp>
      <p:grpSp>
        <p:nvGrpSpPr>
          <p:cNvPr id="25" name="组合 24"/>
          <p:cNvGrpSpPr/>
          <p:nvPr/>
        </p:nvGrpSpPr>
        <p:grpSpPr>
          <a:xfrm>
            <a:off x="7464527" y="2232593"/>
            <a:ext cx="1738042" cy="1734217"/>
            <a:chOff x="8809457" y="2151313"/>
            <a:chExt cx="1738042" cy="1734217"/>
          </a:xfrm>
        </p:grpSpPr>
        <p:grpSp>
          <p:nvGrpSpPr>
            <p:cNvPr id="26" name="组合 25"/>
            <p:cNvGrpSpPr/>
            <p:nvPr/>
          </p:nvGrpSpPr>
          <p:grpSpPr>
            <a:xfrm>
              <a:off x="8809457" y="2151313"/>
              <a:ext cx="1734217" cy="1734217"/>
              <a:chOff x="8809457" y="2392613"/>
              <a:chExt cx="1734217" cy="1734217"/>
            </a:xfrm>
          </p:grpSpPr>
          <p:sp>
            <p:nvSpPr>
              <p:cNvPr id="31" name="椭圆 30"/>
              <p:cNvSpPr/>
              <p:nvPr/>
            </p:nvSpPr>
            <p:spPr>
              <a:xfrm>
                <a:off x="8809457" y="2392613"/>
                <a:ext cx="1734217" cy="1734217"/>
              </a:xfrm>
              <a:prstGeom prst="ellipse">
                <a:avLst/>
              </a:prstGeom>
              <a:solidFill>
                <a:schemeClr val="bg1"/>
              </a:solidFill>
              <a:ln>
                <a:noFill/>
              </a:ln>
              <a:effectLst>
                <a:outerShdw blurRad="2413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32" name="椭圆 31"/>
              <p:cNvSpPr/>
              <p:nvPr/>
            </p:nvSpPr>
            <p:spPr>
              <a:xfrm>
                <a:off x="9037722" y="2620878"/>
                <a:ext cx="1277687" cy="1277687"/>
              </a:xfrm>
              <a:prstGeom prst="ellipse">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195631" y="2756733"/>
                <a:ext cx="961868" cy="837309"/>
              </a:xfrm>
              <a:prstGeom prst="rect">
                <a:avLst/>
              </a:prstGeom>
            </p:spPr>
          </p:pic>
        </p:grpSp>
        <p:grpSp>
          <p:nvGrpSpPr>
            <p:cNvPr id="27" name="组合 26"/>
            <p:cNvGrpSpPr/>
            <p:nvPr/>
          </p:nvGrpSpPr>
          <p:grpSpPr>
            <a:xfrm>
              <a:off x="9956949" y="3294978"/>
              <a:ext cx="590550" cy="590550"/>
              <a:chOff x="2802879" y="3536278"/>
              <a:chExt cx="590550" cy="590550"/>
            </a:xfrm>
          </p:grpSpPr>
          <p:sp>
            <p:nvSpPr>
              <p:cNvPr id="28" name="椭圆 27"/>
              <p:cNvSpPr/>
              <p:nvPr/>
            </p:nvSpPr>
            <p:spPr>
              <a:xfrm>
                <a:off x="2802879" y="3536278"/>
                <a:ext cx="590550" cy="590550"/>
              </a:xfrm>
              <a:prstGeom prst="ellipse">
                <a:avLst/>
              </a:prstGeom>
              <a:solidFill>
                <a:schemeClr val="bg1"/>
              </a:solidFill>
              <a:ln>
                <a:noFill/>
              </a:ln>
              <a:effectLst>
                <a:outerShdw blurRad="190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9" name="椭圆 28"/>
              <p:cNvSpPr/>
              <p:nvPr/>
            </p:nvSpPr>
            <p:spPr>
              <a:xfrm>
                <a:off x="2885002" y="3618401"/>
                <a:ext cx="426304" cy="4263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30" name="文本框 29"/>
              <p:cNvSpPr txBox="1"/>
              <p:nvPr/>
            </p:nvSpPr>
            <p:spPr>
              <a:xfrm>
                <a:off x="2828397" y="3643364"/>
                <a:ext cx="539513" cy="338554"/>
              </a:xfrm>
              <a:prstGeom prst="rect">
                <a:avLst/>
              </a:prstGeom>
              <a:noFill/>
            </p:spPr>
            <p:txBody>
              <a:bodyPr wrap="square" rtlCol="0">
                <a:spAutoFit/>
              </a:bodyPr>
              <a:lstStyle/>
              <a:p>
                <a:pPr algn="ctr"/>
                <a:r>
                  <a:rPr lang="en-US" altLang="zh-CN" sz="1600" dirty="0">
                    <a:solidFill>
                      <a:schemeClr val="bg1"/>
                    </a:solidFill>
                    <a:effectLst>
                      <a:outerShdw blurRad="38100" dist="38100" dir="2700000" algn="tl">
                        <a:srgbClr val="000000">
                          <a:alpha val="43137"/>
                        </a:srgbClr>
                      </a:outerShdw>
                    </a:effectLst>
                    <a:cs typeface="+mn-ea"/>
                    <a:sym typeface="+mn-lt"/>
                  </a:rPr>
                  <a:t>03</a:t>
                </a:r>
                <a:endParaRPr lang="zh-CN" altLang="en-US" sz="1600" dirty="0">
                  <a:solidFill>
                    <a:schemeClr val="bg1"/>
                  </a:solidFill>
                  <a:effectLst>
                    <a:outerShdw blurRad="38100" dist="38100" dir="2700000" algn="tl">
                      <a:srgbClr val="000000">
                        <a:alpha val="43137"/>
                      </a:srgbClr>
                    </a:outerShdw>
                  </a:effectLst>
                  <a:cs typeface="+mn-ea"/>
                  <a:sym typeface="+mn-lt"/>
                </a:endParaRPr>
              </a:p>
            </p:txBody>
          </p:sp>
        </p:grpSp>
      </p:grpSp>
      <p:grpSp>
        <p:nvGrpSpPr>
          <p:cNvPr id="37" name="组合 36"/>
          <p:cNvGrpSpPr/>
          <p:nvPr/>
        </p:nvGrpSpPr>
        <p:grpSpPr>
          <a:xfrm>
            <a:off x="2063550" y="4220738"/>
            <a:ext cx="2780030" cy="1451630"/>
            <a:chOff x="1073413" y="4309147"/>
            <a:chExt cx="2780030" cy="1451630"/>
          </a:xfrm>
        </p:grpSpPr>
        <p:sp>
          <p:nvSpPr>
            <p:cNvPr id="38" name="文本框 37"/>
            <p:cNvSpPr txBox="1"/>
            <p:nvPr/>
          </p:nvSpPr>
          <p:spPr>
            <a:xfrm>
              <a:off x="1073413" y="4309147"/>
              <a:ext cx="2780030" cy="39878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扩展性实现方案</a:t>
              </a:r>
              <a:endParaRPr lang="zh-CN" altLang="en-US" sz="2000" b="1" dirty="0">
                <a:solidFill>
                  <a:schemeClr val="tx1">
                    <a:lumMod val="85000"/>
                    <a:lumOff val="15000"/>
                  </a:schemeClr>
                </a:solidFill>
                <a:cs typeface="+mn-ea"/>
                <a:sym typeface="+mn-lt"/>
              </a:endParaRPr>
            </a:p>
          </p:txBody>
        </p:sp>
        <p:sp>
          <p:nvSpPr>
            <p:cNvPr id="39" name="文本框 38"/>
            <p:cNvSpPr txBox="1"/>
            <p:nvPr/>
          </p:nvSpPr>
          <p:spPr>
            <a:xfrm>
              <a:off x="1284233" y="4838757"/>
              <a:ext cx="2371489" cy="922020"/>
            </a:xfrm>
            <a:prstGeom prst="rect">
              <a:avLst/>
            </a:prstGeom>
            <a:noFill/>
          </p:spPr>
          <p:txBody>
            <a:bodyPr wrap="square" rtlCol="0">
              <a:spAutoFit/>
            </a:bodyPr>
            <a:lstStyle/>
            <a:p>
              <a:pPr>
                <a:lnSpc>
                  <a:spcPct val="150000"/>
                </a:lnSpc>
                <a:spcBef>
                  <a:spcPct val="0"/>
                </a:spcBef>
              </a:pPr>
              <a:r>
                <a:rPr lang="zh-CN" altLang="en-US" sz="1200" dirty="0">
                  <a:sym typeface="+mn-ea"/>
                </a:rPr>
                <a:t>事件驱动架构（EDA）过程展示</a:t>
              </a:r>
              <a:r>
                <a:rPr lang="en-US" altLang="zh-CN" sz="1200" dirty="0">
                  <a:sym typeface="+mn-ea"/>
                </a:rPr>
                <a:t>分布式服务</a:t>
              </a:r>
              <a:endParaRPr lang="en-US" altLang="zh-CN" sz="1200" dirty="0">
                <a:sym typeface="+mn-ea"/>
              </a:endParaRPr>
            </a:p>
            <a:p>
              <a:pPr>
                <a:lnSpc>
                  <a:spcPct val="150000"/>
                </a:lnSpc>
                <a:spcBef>
                  <a:spcPct val="0"/>
                </a:spcBef>
              </a:pPr>
              <a:r>
                <a:rPr lang="zh-CN" altLang="en-US" sz="1200" dirty="0">
                  <a:sym typeface="+mn-ea"/>
                </a:rPr>
                <a:t>可扩展数据结构</a:t>
              </a:r>
              <a:endParaRPr lang="zh-CN" altLang="en-US" sz="1200" dirty="0">
                <a:sym typeface="+mn-ea"/>
              </a:endParaRPr>
            </a:p>
          </p:txBody>
        </p:sp>
      </p:grpSp>
      <p:grpSp>
        <p:nvGrpSpPr>
          <p:cNvPr id="40" name="组合 39"/>
          <p:cNvGrpSpPr/>
          <p:nvPr/>
        </p:nvGrpSpPr>
        <p:grpSpPr>
          <a:xfrm>
            <a:off x="7268450" y="4288683"/>
            <a:ext cx="2371489" cy="1430675"/>
            <a:chOff x="1406153" y="4377092"/>
            <a:chExt cx="2371489" cy="1430675"/>
          </a:xfrm>
        </p:grpSpPr>
        <p:sp>
          <p:nvSpPr>
            <p:cNvPr id="41" name="文本框 40"/>
            <p:cNvSpPr txBox="1"/>
            <p:nvPr/>
          </p:nvSpPr>
          <p:spPr>
            <a:xfrm>
              <a:off x="1406153" y="4377092"/>
              <a:ext cx="2266950" cy="39878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微博扩展性设计</a:t>
              </a:r>
              <a:endParaRPr lang="zh-CN" altLang="en-US" sz="2000" b="1" dirty="0">
                <a:solidFill>
                  <a:schemeClr val="tx1">
                    <a:lumMod val="85000"/>
                    <a:lumOff val="15000"/>
                  </a:schemeClr>
                </a:solidFill>
                <a:cs typeface="+mn-ea"/>
                <a:sym typeface="+mn-lt"/>
              </a:endParaRPr>
            </a:p>
          </p:txBody>
        </p:sp>
        <p:sp>
          <p:nvSpPr>
            <p:cNvPr id="42" name="文本框 41"/>
            <p:cNvSpPr txBox="1"/>
            <p:nvPr/>
          </p:nvSpPr>
          <p:spPr>
            <a:xfrm>
              <a:off x="1406153" y="4885747"/>
              <a:ext cx="2371489" cy="922020"/>
            </a:xfrm>
            <a:prstGeom prst="rect">
              <a:avLst/>
            </a:prstGeom>
            <a:noFill/>
          </p:spPr>
          <p:txBody>
            <a:bodyPr wrap="square" rtlCol="0">
              <a:spAutoFit/>
            </a:bodyPr>
            <a:lstStyle/>
            <a:p>
              <a:pPr>
                <a:lnSpc>
                  <a:spcPct val="150000"/>
                </a:lnSpc>
                <a:spcBef>
                  <a:spcPct val="0"/>
                </a:spcBef>
              </a:pPr>
              <a:r>
                <a:rPr sz="1200" dirty="0">
                  <a:sym typeface="+mn-ea"/>
                </a:rPr>
                <a:t>架构细分</a:t>
              </a:r>
              <a:endParaRPr sz="1200" dirty="0">
                <a:sym typeface="+mn-ea"/>
              </a:endParaRPr>
            </a:p>
            <a:p>
              <a:pPr>
                <a:lnSpc>
                  <a:spcPct val="150000"/>
                </a:lnSpc>
                <a:spcBef>
                  <a:spcPct val="0"/>
                </a:spcBef>
              </a:pPr>
              <a:r>
                <a:rPr lang="zh-CN" sz="1200" dirty="0">
                  <a:sym typeface="+mn-ea"/>
                </a:rPr>
                <a:t>应用服务拆</a:t>
              </a:r>
              <a:r>
                <a:rPr sz="1200" dirty="0">
                  <a:sym typeface="+mn-ea"/>
                </a:rPr>
                <a:t>分</a:t>
              </a:r>
              <a:endParaRPr sz="1200" dirty="0">
                <a:sym typeface="+mn-ea"/>
              </a:endParaRPr>
            </a:p>
            <a:p>
              <a:pPr>
                <a:lnSpc>
                  <a:spcPct val="150000"/>
                </a:lnSpc>
                <a:spcBef>
                  <a:spcPct val="0"/>
                </a:spcBef>
              </a:pPr>
              <a:r>
                <a:rPr sz="1200" dirty="0">
                  <a:sym typeface="+mn-ea"/>
                </a:rPr>
                <a:t>MCQ消息队列</a:t>
              </a:r>
              <a:endParaRPr sz="1200" dirty="0">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28" name="椭圆 27"/>
          <p:cNvSpPr/>
          <p:nvPr/>
        </p:nvSpPr>
        <p:spPr>
          <a:xfrm>
            <a:off x="9342103" y="-1127216"/>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3008688" y="2143288"/>
            <a:ext cx="6174625" cy="1200329"/>
          </a:xfrm>
          <a:prstGeom prst="rect">
            <a:avLst/>
          </a:prstGeom>
          <a:noFill/>
        </p:spPr>
        <p:txBody>
          <a:bodyPr wrap="square" rtlCol="0">
            <a:spAutoFit/>
          </a:bodyPr>
          <a:lstStyle/>
          <a:p>
            <a:pPr algn="dist"/>
            <a:r>
              <a:rPr lang="zh-CN" altLang="en-US" sz="7200" dirty="0">
                <a:solidFill>
                  <a:srgbClr val="447469"/>
                </a:solidFill>
                <a:effectLst>
                  <a:outerShdw blurRad="38100" dist="38100" dir="2700000" algn="tl">
                    <a:srgbClr val="000000">
                      <a:alpha val="43137"/>
                    </a:srgbClr>
                  </a:outerShdw>
                </a:effectLst>
                <a:cs typeface="+mn-ea"/>
                <a:sym typeface="+mn-lt"/>
              </a:rPr>
              <a:t>谢谢观看</a:t>
            </a:r>
            <a:endParaRPr lang="zh-CN" altLang="en-US" sz="7200" dirty="0">
              <a:solidFill>
                <a:srgbClr val="447469"/>
              </a:solidFill>
              <a:effectLst>
                <a:outerShdw blurRad="38100" dist="38100" dir="2700000" algn="tl">
                  <a:srgbClr val="000000">
                    <a:alpha val="43137"/>
                  </a:srgbClr>
                </a:outerShdw>
              </a:effectLst>
              <a:cs typeface="+mn-ea"/>
              <a:sym typeface="+mn-lt"/>
            </a:endParaRPr>
          </a:p>
        </p:txBody>
      </p:sp>
      <p:grpSp>
        <p:nvGrpSpPr>
          <p:cNvPr id="7" name="组合 6"/>
          <p:cNvGrpSpPr/>
          <p:nvPr/>
        </p:nvGrpSpPr>
        <p:grpSpPr>
          <a:xfrm>
            <a:off x="2824525" y="3421210"/>
            <a:ext cx="6480720" cy="513945"/>
            <a:chOff x="2826296" y="3710840"/>
            <a:chExt cx="6221976" cy="513945"/>
          </a:xfrm>
        </p:grpSpPr>
        <p:sp>
          <p:nvSpPr>
            <p:cNvPr id="8" name="矩形 7"/>
            <p:cNvSpPr/>
            <p:nvPr/>
          </p:nvSpPr>
          <p:spPr>
            <a:xfrm>
              <a:off x="2826296" y="3710840"/>
              <a:ext cx="6221976" cy="513945"/>
            </a:xfrm>
            <a:prstGeom prst="rect">
              <a:avLst/>
            </a:prstGeom>
            <a:solidFill>
              <a:srgbClr val="7C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3477784" y="3767757"/>
              <a:ext cx="4919001" cy="398780"/>
            </a:xfrm>
            <a:prstGeom prst="rect">
              <a:avLst/>
            </a:prstGeom>
            <a:noFill/>
          </p:spPr>
          <p:txBody>
            <a:bodyPr wrap="square" rtlCol="0">
              <a:spAutoFit/>
            </a:bodyPr>
            <a:lstStyle/>
            <a:p>
              <a:pPr algn="dist"/>
              <a:r>
                <a:rPr lang="en-US" altLang="zh-CN" sz="2000" dirty="0">
                  <a:solidFill>
                    <a:schemeClr val="bg1"/>
                  </a:solidFill>
                  <a:effectLst>
                    <a:outerShdw blurRad="38100" dist="38100" dir="2700000" algn="tl">
                      <a:srgbClr val="000000">
                        <a:alpha val="43137"/>
                      </a:srgbClr>
                    </a:outerShdw>
                  </a:effectLst>
                  <a:cs typeface="+mn-ea"/>
                  <a:sym typeface="+mn-lt"/>
                </a:rPr>
                <a:t>thanks</a:t>
              </a:r>
              <a:endParaRPr lang="en-US" altLang="zh-CN" sz="2000" dirty="0">
                <a:solidFill>
                  <a:schemeClr val="bg1"/>
                </a:solidFill>
                <a:effectLst>
                  <a:outerShdw blurRad="38100" dist="38100" dir="2700000" algn="tl">
                    <a:srgbClr val="000000">
                      <a:alpha val="43137"/>
                    </a:srgbClr>
                  </a:outerShdw>
                </a:effectLst>
                <a:cs typeface="+mn-ea"/>
                <a:sym typeface="+mn-lt"/>
              </a:endParaRPr>
            </a:p>
          </p:txBody>
        </p:sp>
      </p:grpSp>
      <p:sp>
        <p:nvSpPr>
          <p:cNvPr id="10" name="文本框 9"/>
          <p:cNvSpPr txBox="1"/>
          <p:nvPr/>
        </p:nvSpPr>
        <p:spPr>
          <a:xfrm>
            <a:off x="3109533" y="4264766"/>
            <a:ext cx="5972934" cy="630044"/>
          </a:xfrm>
          <a:prstGeom prst="rect">
            <a:avLst/>
          </a:prstGeom>
          <a:noFill/>
        </p:spPr>
        <p:txBody>
          <a:bodyPr wrap="square" rtlCol="0">
            <a:spAutoFit/>
          </a:bodyPr>
          <a:lstStyle/>
          <a:p>
            <a:pPr algn="ctr">
              <a:lnSpc>
                <a:spcPct val="150000"/>
              </a:lnSpc>
            </a:pPr>
            <a:r>
              <a:rPr lang="en-US" altLang="zh-CN" sz="800" spc="300" dirty="0">
                <a:solidFill>
                  <a:schemeClr val="tx1">
                    <a:lumMod val="75000"/>
                    <a:lumOff val="25000"/>
                  </a:schemeClr>
                </a:solidFill>
                <a:cs typeface="+mn-ea"/>
                <a:sym typeface="+mn-lt"/>
              </a:rPr>
              <a:t>WORK REPORT BUSINESS REPORT GENERAL BUSINESS STYLE MONTHLY REPORT ANNUAL REPORT BUSINESS PLAN PROJECT PLAN PROJECT REPORT COMPLETION REPORT</a:t>
            </a:r>
            <a:endParaRPr lang="zh-CN" altLang="en-US" sz="800" spc="300" dirty="0">
              <a:solidFill>
                <a:schemeClr val="tx1">
                  <a:lumMod val="75000"/>
                  <a:lumOff val="25000"/>
                </a:schemeClr>
              </a:solidFill>
              <a:cs typeface="+mn-ea"/>
              <a:sym typeface="+mn-lt"/>
            </a:endParaRPr>
          </a:p>
        </p:txBody>
      </p:sp>
      <p:sp>
        <p:nvSpPr>
          <p:cNvPr id="11" name="文本框 10"/>
          <p:cNvSpPr txBox="1"/>
          <p:nvPr/>
        </p:nvSpPr>
        <p:spPr>
          <a:xfrm>
            <a:off x="3796318" y="5281463"/>
            <a:ext cx="1800200" cy="306705"/>
          </a:xfrm>
          <a:prstGeom prst="rect">
            <a:avLst/>
          </a:prstGeom>
          <a:noFill/>
        </p:spPr>
        <p:txBody>
          <a:bodyPr wrap="square" rtlCol="0">
            <a:spAutoFit/>
          </a:bodyPr>
          <a:lstStyle/>
          <a:p>
            <a:pPr algn="ctr"/>
            <a:r>
              <a:rPr lang="zh-CN" altLang="en-US" sz="1400" dirty="0">
                <a:cs typeface="+mn-ea"/>
                <a:sym typeface="+mn-lt"/>
              </a:rPr>
              <a:t>汇报人：</a:t>
            </a:r>
            <a:r>
              <a:rPr lang="zh-CN" sz="1400" dirty="0">
                <a:cs typeface="+mn-ea"/>
                <a:sym typeface="+mn-lt"/>
              </a:rPr>
              <a:t>三组</a:t>
            </a:r>
            <a:endParaRPr lang="zh-CN" sz="1400" dirty="0">
              <a:cs typeface="+mn-ea"/>
              <a:sym typeface="+mn-lt"/>
            </a:endParaRPr>
          </a:p>
        </p:txBody>
      </p:sp>
      <p:sp>
        <p:nvSpPr>
          <p:cNvPr id="12" name="文本框 11"/>
          <p:cNvSpPr txBox="1"/>
          <p:nvPr/>
        </p:nvSpPr>
        <p:spPr>
          <a:xfrm>
            <a:off x="6595482" y="5281463"/>
            <a:ext cx="1800200" cy="306705"/>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2022</a:t>
            </a:r>
            <a:r>
              <a:rPr lang="zh-CN" altLang="en-US" sz="1400" dirty="0">
                <a:cs typeface="+mn-ea"/>
                <a:sym typeface="+mn-lt"/>
              </a:rPr>
              <a:t>年</a:t>
            </a:r>
            <a:r>
              <a:rPr lang="en-US" altLang="zh-CN" sz="1400" dirty="0">
                <a:cs typeface="+mn-ea"/>
                <a:sym typeface="+mn-lt"/>
              </a:rPr>
              <a:t>10</a:t>
            </a:r>
            <a:r>
              <a:rPr lang="zh-CN" altLang="en-US" sz="1400" dirty="0">
                <a:cs typeface="+mn-ea"/>
                <a:sym typeface="+mn-lt"/>
              </a:rPr>
              <a:t>月</a:t>
            </a:r>
            <a:endParaRPr lang="zh-CN" altLang="en-US" sz="1400" dirty="0">
              <a:cs typeface="+mn-ea"/>
              <a:sym typeface="+mn-lt"/>
            </a:endParaRPr>
          </a:p>
        </p:txBody>
      </p:sp>
      <p:grpSp>
        <p:nvGrpSpPr>
          <p:cNvPr id="13" name="组合 12"/>
          <p:cNvGrpSpPr/>
          <p:nvPr/>
        </p:nvGrpSpPr>
        <p:grpSpPr>
          <a:xfrm>
            <a:off x="6488516" y="322169"/>
            <a:ext cx="5269310" cy="288032"/>
            <a:chOff x="6455046" y="238596"/>
            <a:chExt cx="5269310" cy="288032"/>
          </a:xfrm>
        </p:grpSpPr>
        <p:sp>
          <p:nvSpPr>
            <p:cNvPr id="14" name="文本框 13"/>
            <p:cNvSpPr txBox="1"/>
            <p:nvPr/>
          </p:nvSpPr>
          <p:spPr>
            <a:xfrm>
              <a:off x="6455046" y="255654"/>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15" name="加号 14"/>
            <p:cNvSpPr/>
            <p:nvPr/>
          </p:nvSpPr>
          <p:spPr>
            <a:xfrm>
              <a:off x="11436324" y="238596"/>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3054595" y="1619508"/>
            <a:ext cx="6082811" cy="369332"/>
            <a:chOff x="3109533" y="1575949"/>
            <a:chExt cx="6082811" cy="369332"/>
          </a:xfrm>
        </p:grpSpPr>
        <p:grpSp>
          <p:nvGrpSpPr>
            <p:cNvPr id="22" name="组合 21"/>
            <p:cNvGrpSpPr/>
            <p:nvPr/>
          </p:nvGrpSpPr>
          <p:grpSpPr>
            <a:xfrm>
              <a:off x="3109533" y="1760615"/>
              <a:ext cx="6082811" cy="0"/>
              <a:chOff x="3239628" y="1484784"/>
              <a:chExt cx="6082811" cy="0"/>
            </a:xfrm>
          </p:grpSpPr>
          <p:cxnSp>
            <p:nvCxnSpPr>
              <p:cNvPr id="20" name="直接连接符 19"/>
              <p:cNvCxnSpPr/>
              <p:nvPr/>
            </p:nvCxnSpPr>
            <p:spPr>
              <a:xfrm>
                <a:off x="3239628" y="1484784"/>
                <a:ext cx="1848260" cy="0"/>
              </a:xfrm>
              <a:prstGeom prst="line">
                <a:avLst/>
              </a:prstGeom>
              <a:ln w="22225">
                <a:solidFill>
                  <a:srgbClr val="7CB3A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364302" y="1484784"/>
                <a:ext cx="1958137" cy="0"/>
              </a:xfrm>
              <a:prstGeom prst="line">
                <a:avLst/>
              </a:prstGeom>
              <a:ln w="22225">
                <a:solidFill>
                  <a:srgbClr val="7CB3A1"/>
                </a:solidFill>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5087887" y="1575949"/>
              <a:ext cx="2016224" cy="369332"/>
            </a:xfrm>
            <a:prstGeom prst="rect">
              <a:avLst/>
            </a:prstGeom>
            <a:noFill/>
          </p:spPr>
          <p:txBody>
            <a:bodyPr wrap="square" rtlCol="0">
              <a:spAutoFit/>
            </a:bodyPr>
            <a:lstStyle/>
            <a:p>
              <a:pPr algn="dist"/>
              <a:r>
                <a:rPr lang="zh-CN" altLang="en-US" dirty="0">
                  <a:solidFill>
                    <a:srgbClr val="7CB3A1"/>
                  </a:solidFill>
                  <a:effectLst>
                    <a:outerShdw blurRad="38100" dist="38100" dir="2700000" algn="tl">
                      <a:srgbClr val="000000">
                        <a:alpha val="43137"/>
                      </a:srgbClr>
                    </a:outerShdw>
                  </a:effectLst>
                  <a:cs typeface="+mn-ea"/>
                  <a:sym typeface="+mn-lt"/>
                </a:rPr>
                <a:t>第一</a:t>
              </a:r>
              <a:r>
                <a:rPr lang="en-US" altLang="zh-CN" dirty="0">
                  <a:solidFill>
                    <a:srgbClr val="7CB3A1"/>
                  </a:solidFill>
                  <a:effectLst>
                    <a:outerShdw blurRad="38100" dist="38100" dir="2700000" algn="tl">
                      <a:srgbClr val="000000">
                        <a:alpha val="43137"/>
                      </a:srgbClr>
                    </a:outerShdw>
                  </a:effectLst>
                  <a:cs typeface="+mn-ea"/>
                  <a:sym typeface="+mn-lt"/>
                </a:rPr>
                <a:t>PPT</a:t>
              </a:r>
              <a:endParaRPr lang="zh-CN" altLang="en-US" dirty="0">
                <a:solidFill>
                  <a:srgbClr val="7CB3A1"/>
                </a:solidFill>
                <a:effectLst>
                  <a:outerShdw blurRad="38100" dist="38100" dir="2700000" algn="tl">
                    <a:srgbClr val="000000">
                      <a:alpha val="43137"/>
                    </a:srgbClr>
                  </a:outerShdw>
                </a:effectLst>
                <a:cs typeface="+mn-ea"/>
                <a:sym typeface="+mn-lt"/>
              </a:endParaRPr>
            </a:p>
          </p:txBody>
        </p:sp>
      </p:grpSp>
      <p:sp>
        <p:nvSpPr>
          <p:cNvPr id="27" name="椭圆 26"/>
          <p:cNvSpPr/>
          <p:nvPr/>
        </p:nvSpPr>
        <p:spPr>
          <a:xfrm>
            <a:off x="119336" y="5299766"/>
            <a:ext cx="2628709" cy="2628709"/>
          </a:xfrm>
          <a:prstGeom prst="ellipse">
            <a:avLst/>
          </a:prstGeom>
          <a:solidFill>
            <a:srgbClr val="7CB3A1"/>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0" name="图片 2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626037" y="339227"/>
            <a:ext cx="677299" cy="418174"/>
          </a:xfrm>
          <a:prstGeom prst="rect">
            <a:avLst/>
          </a:prstGeom>
          <a:effectLst>
            <a:outerShdw blurRad="50800" dist="38100" dir="2700000" algn="tl"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r="36346" b="36346"/>
          <a:stretch>
            <a:fillRect/>
          </a:stretch>
        </p:blipFill>
        <p:spPr>
          <a:xfrm>
            <a:off x="-1" y="0"/>
            <a:ext cx="12192001" cy="6858000"/>
          </a:xfrm>
          <a:prstGeom prst="rect">
            <a:avLst/>
          </a:prstGeom>
        </p:spPr>
      </p:pic>
      <p:grpSp>
        <p:nvGrpSpPr>
          <p:cNvPr id="3" name="组合 2"/>
          <p:cNvGrpSpPr/>
          <p:nvPr/>
        </p:nvGrpSpPr>
        <p:grpSpPr>
          <a:xfrm>
            <a:off x="6488516" y="322169"/>
            <a:ext cx="5269310" cy="288032"/>
            <a:chOff x="6455046" y="238596"/>
            <a:chExt cx="5269310" cy="288032"/>
          </a:xfrm>
        </p:grpSpPr>
        <p:sp>
          <p:nvSpPr>
            <p:cNvPr id="4" name="文本框 3"/>
            <p:cNvSpPr txBox="1"/>
            <p:nvPr/>
          </p:nvSpPr>
          <p:spPr>
            <a:xfrm>
              <a:off x="6455046" y="255654"/>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5" name="加号 4"/>
            <p:cNvSpPr/>
            <p:nvPr/>
          </p:nvSpPr>
          <p:spPr>
            <a:xfrm>
              <a:off x="11436324" y="238596"/>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6984732" y="1157781"/>
            <a:ext cx="3552460" cy="534810"/>
            <a:chOff x="1338551" y="1737967"/>
            <a:chExt cx="3552460" cy="534810"/>
          </a:xfrm>
        </p:grpSpPr>
        <p:sp>
          <p:nvSpPr>
            <p:cNvPr id="7" name="圆角矩形 3"/>
            <p:cNvSpPr/>
            <p:nvPr/>
          </p:nvSpPr>
          <p:spPr>
            <a:xfrm>
              <a:off x="1763692" y="1737967"/>
              <a:ext cx="3127319" cy="534810"/>
            </a:xfrm>
            <a:prstGeom prst="roundRect">
              <a:avLst>
                <a:gd name="adj" fmla="val 50000"/>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8" name="椭圆 7"/>
            <p:cNvSpPr/>
            <p:nvPr/>
          </p:nvSpPr>
          <p:spPr>
            <a:xfrm>
              <a:off x="1338551" y="1846199"/>
              <a:ext cx="318347" cy="318347"/>
            </a:xfrm>
            <a:prstGeom prst="ellipse">
              <a:avLst/>
            </a:prstGeom>
            <a:solidFill>
              <a:srgbClr val="56947F"/>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extBox 51"/>
            <p:cNvSpPr txBox="1"/>
            <p:nvPr/>
          </p:nvSpPr>
          <p:spPr>
            <a:xfrm>
              <a:off x="1690341" y="1784957"/>
              <a:ext cx="3181350" cy="460375"/>
            </a:xfrm>
            <a:prstGeom prst="rect">
              <a:avLst/>
            </a:prstGeom>
            <a:noFill/>
          </p:spPr>
          <p:txBody>
            <a:bodyPr wrap="square" rtlCol="0">
              <a:spAutoFit/>
            </a:bodyPr>
            <a:lstStyle/>
            <a:p>
              <a:pPr algn="ctr"/>
              <a:r>
                <a:rPr lang="zh-CN" altLang="en-US" sz="2400" b="1" dirty="0">
                  <a:solidFill>
                    <a:schemeClr val="bg1"/>
                  </a:solidFill>
                  <a:sym typeface="+mn-ea"/>
                </a:rPr>
                <a:t>架构</a:t>
              </a:r>
              <a:r>
                <a:rPr lang="zh-CN" altLang="en-US" sz="2400" b="1" dirty="0">
                  <a:solidFill>
                    <a:schemeClr val="bg1"/>
                  </a:solidFill>
                  <a:sym typeface="+mn-ea"/>
                </a:rPr>
                <a:t>分析</a:t>
              </a:r>
              <a:endParaRPr lang="zh-CN" altLang="en-US" sz="2400" b="1" dirty="0">
                <a:solidFill>
                  <a:schemeClr val="bg1"/>
                </a:solidFill>
                <a:sym typeface="+mn-ea"/>
              </a:endParaRPr>
            </a:p>
          </p:txBody>
        </p:sp>
      </p:grpSp>
      <p:grpSp>
        <p:nvGrpSpPr>
          <p:cNvPr id="10" name="组合 9"/>
          <p:cNvGrpSpPr/>
          <p:nvPr/>
        </p:nvGrpSpPr>
        <p:grpSpPr>
          <a:xfrm>
            <a:off x="6959967" y="2220595"/>
            <a:ext cx="3552460" cy="534810"/>
            <a:chOff x="1338551" y="2955721"/>
            <a:chExt cx="3552460" cy="534810"/>
          </a:xfrm>
        </p:grpSpPr>
        <p:sp>
          <p:nvSpPr>
            <p:cNvPr id="11" name="椭圆 10"/>
            <p:cNvSpPr/>
            <p:nvPr/>
          </p:nvSpPr>
          <p:spPr>
            <a:xfrm>
              <a:off x="1338551" y="3063786"/>
              <a:ext cx="318347" cy="318347"/>
            </a:xfrm>
            <a:prstGeom prst="ellipse">
              <a:avLst/>
            </a:prstGeom>
            <a:solidFill>
              <a:srgbClr val="56947F"/>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圆角矩形 22"/>
            <p:cNvSpPr/>
            <p:nvPr/>
          </p:nvSpPr>
          <p:spPr>
            <a:xfrm>
              <a:off x="1763692" y="2955721"/>
              <a:ext cx="3127319" cy="534810"/>
            </a:xfrm>
            <a:prstGeom prst="roundRect">
              <a:avLst>
                <a:gd name="adj" fmla="val 50000"/>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TextBox 51"/>
            <p:cNvSpPr txBox="1"/>
            <p:nvPr/>
          </p:nvSpPr>
          <p:spPr>
            <a:xfrm>
              <a:off x="1979266" y="2992551"/>
              <a:ext cx="2653030" cy="460375"/>
            </a:xfrm>
            <a:prstGeom prst="rect">
              <a:avLst/>
            </a:prstGeom>
            <a:noFill/>
          </p:spPr>
          <p:txBody>
            <a:bodyPr wrap="square" rtlCol="0">
              <a:spAutoFit/>
            </a:bodyPr>
            <a:lstStyle/>
            <a:p>
              <a:pPr algn="ctr"/>
              <a:r>
                <a:rPr lang="zh-CN" altLang="en-US" sz="2400" b="1" dirty="0">
                  <a:solidFill>
                    <a:srgbClr val="FFFFFF"/>
                  </a:solidFill>
                  <a:uFillTx/>
                  <a:sym typeface="+mn-ea"/>
                </a:rPr>
                <a:t>安全性</a:t>
              </a:r>
              <a:r>
                <a:rPr lang="zh-CN" altLang="en-US" sz="2400" b="1" dirty="0">
                  <a:solidFill>
                    <a:srgbClr val="FFFFFF"/>
                  </a:solidFill>
                  <a:uFillTx/>
                  <a:sym typeface="+mn-ea"/>
                </a:rPr>
                <a:t>分析</a:t>
              </a:r>
              <a:endParaRPr lang="zh-CN" altLang="en-US" sz="2400" b="1" dirty="0">
                <a:solidFill>
                  <a:srgbClr val="FFFFFF"/>
                </a:solidFill>
                <a:uFillTx/>
                <a:sym typeface="+mn-ea"/>
              </a:endParaRPr>
            </a:p>
          </p:txBody>
        </p:sp>
      </p:grpSp>
      <p:grpSp>
        <p:nvGrpSpPr>
          <p:cNvPr id="14" name="组合 13"/>
          <p:cNvGrpSpPr/>
          <p:nvPr/>
        </p:nvGrpSpPr>
        <p:grpSpPr>
          <a:xfrm>
            <a:off x="6959967" y="3388184"/>
            <a:ext cx="3552460" cy="534810"/>
            <a:chOff x="1338551" y="4173475"/>
            <a:chExt cx="3552460" cy="534810"/>
          </a:xfrm>
        </p:grpSpPr>
        <p:sp>
          <p:nvSpPr>
            <p:cNvPr id="15" name="椭圆 14"/>
            <p:cNvSpPr/>
            <p:nvPr/>
          </p:nvSpPr>
          <p:spPr>
            <a:xfrm>
              <a:off x="1338551" y="4281373"/>
              <a:ext cx="318347" cy="318347"/>
            </a:xfrm>
            <a:prstGeom prst="ellipse">
              <a:avLst/>
            </a:prstGeom>
            <a:solidFill>
              <a:srgbClr val="56947F"/>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圆角矩形 23"/>
            <p:cNvSpPr/>
            <p:nvPr/>
          </p:nvSpPr>
          <p:spPr>
            <a:xfrm>
              <a:off x="1763692" y="4173475"/>
              <a:ext cx="3127319" cy="534810"/>
            </a:xfrm>
            <a:prstGeom prst="roundRect">
              <a:avLst>
                <a:gd name="adj" fmla="val 50000"/>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7" name="TextBox 51"/>
            <p:cNvSpPr txBox="1"/>
            <p:nvPr/>
          </p:nvSpPr>
          <p:spPr>
            <a:xfrm>
              <a:off x="1927196" y="4209670"/>
              <a:ext cx="2732405" cy="460375"/>
            </a:xfrm>
            <a:prstGeom prst="rect">
              <a:avLst/>
            </a:prstGeom>
            <a:noFill/>
          </p:spPr>
          <p:txBody>
            <a:bodyPr wrap="square" rtlCol="0">
              <a:spAutoFit/>
            </a:bodyPr>
            <a:lstStyle/>
            <a:p>
              <a:pPr algn="ctr"/>
              <a:r>
                <a:rPr lang="zh-CN" altLang="en-US" sz="2400" b="1" dirty="0">
                  <a:solidFill>
                    <a:schemeClr val="bg1"/>
                  </a:solidFill>
                  <a:sym typeface="+mn-ea"/>
                </a:rPr>
                <a:t>可靠性</a:t>
              </a:r>
              <a:r>
                <a:rPr lang="zh-CN" altLang="en-US" sz="2400" b="1" dirty="0">
                  <a:solidFill>
                    <a:schemeClr val="bg1"/>
                  </a:solidFill>
                  <a:sym typeface="+mn-ea"/>
                </a:rPr>
                <a:t>分析</a:t>
              </a:r>
              <a:endParaRPr lang="zh-CN" altLang="en-US" sz="2400" b="1" dirty="0">
                <a:solidFill>
                  <a:schemeClr val="bg1"/>
                </a:solidFill>
                <a:sym typeface="+mn-ea"/>
              </a:endParaRPr>
            </a:p>
          </p:txBody>
        </p:sp>
      </p:grpSp>
      <p:grpSp>
        <p:nvGrpSpPr>
          <p:cNvPr id="22" name="组合 21"/>
          <p:cNvGrpSpPr/>
          <p:nvPr/>
        </p:nvGrpSpPr>
        <p:grpSpPr>
          <a:xfrm>
            <a:off x="4055497" y="1981188"/>
            <a:ext cx="1214502" cy="2284491"/>
            <a:chOff x="6362160" y="1111199"/>
            <a:chExt cx="1214502" cy="2284491"/>
          </a:xfrm>
        </p:grpSpPr>
        <p:grpSp>
          <p:nvGrpSpPr>
            <p:cNvPr id="23" name="组合 22"/>
            <p:cNvGrpSpPr/>
            <p:nvPr/>
          </p:nvGrpSpPr>
          <p:grpSpPr>
            <a:xfrm>
              <a:off x="6362160" y="1111199"/>
              <a:ext cx="752837" cy="2111760"/>
              <a:chOff x="6362160" y="1111199"/>
              <a:chExt cx="752837" cy="2111760"/>
            </a:xfrm>
          </p:grpSpPr>
          <p:sp>
            <p:nvSpPr>
              <p:cNvPr id="25" name="文本框 24"/>
              <p:cNvSpPr txBox="1"/>
              <p:nvPr/>
            </p:nvSpPr>
            <p:spPr>
              <a:xfrm>
                <a:off x="6362160" y="1111199"/>
                <a:ext cx="752837" cy="1107996"/>
              </a:xfrm>
              <a:prstGeom prst="rect">
                <a:avLst/>
              </a:prstGeom>
              <a:noFill/>
            </p:spPr>
            <p:txBody>
              <a:bodyPr wrap="square" rtlCol="0">
                <a:spAutoFit/>
              </a:bodyPr>
              <a:lstStyle/>
              <a:p>
                <a:pPr algn="ctr"/>
                <a:r>
                  <a:rPr lang="zh-CN" altLang="en-US" sz="6600" b="1" dirty="0">
                    <a:solidFill>
                      <a:srgbClr val="56947F"/>
                    </a:solidFill>
                    <a:effectLst>
                      <a:outerShdw blurRad="38100" dist="38100" dir="2700000" algn="tl">
                        <a:srgbClr val="000000">
                          <a:alpha val="43137"/>
                        </a:srgbClr>
                      </a:outerShdw>
                    </a:effectLst>
                    <a:cs typeface="+mn-ea"/>
                    <a:sym typeface="+mn-lt"/>
                  </a:rPr>
                  <a:t>目</a:t>
                </a:r>
                <a:endParaRPr lang="zh-CN" altLang="en-US" sz="6600" b="1" dirty="0">
                  <a:solidFill>
                    <a:srgbClr val="56947F"/>
                  </a:solidFill>
                  <a:effectLst>
                    <a:outerShdw blurRad="38100" dist="38100" dir="2700000" algn="tl">
                      <a:srgbClr val="000000">
                        <a:alpha val="43137"/>
                      </a:srgbClr>
                    </a:outerShdw>
                  </a:effectLst>
                  <a:cs typeface="+mn-ea"/>
                  <a:sym typeface="+mn-lt"/>
                </a:endParaRPr>
              </a:p>
            </p:txBody>
          </p:sp>
          <p:sp>
            <p:nvSpPr>
              <p:cNvPr id="26" name="文本框 25"/>
              <p:cNvSpPr txBox="1"/>
              <p:nvPr/>
            </p:nvSpPr>
            <p:spPr>
              <a:xfrm>
                <a:off x="6362160" y="2114963"/>
                <a:ext cx="752837" cy="1107996"/>
              </a:xfrm>
              <a:prstGeom prst="rect">
                <a:avLst/>
              </a:prstGeom>
              <a:noFill/>
            </p:spPr>
            <p:txBody>
              <a:bodyPr wrap="square" rtlCol="0">
                <a:spAutoFit/>
              </a:bodyPr>
              <a:lstStyle/>
              <a:p>
                <a:pPr algn="ctr"/>
                <a:r>
                  <a:rPr lang="zh-CN" altLang="en-US" sz="6600" b="1" dirty="0">
                    <a:solidFill>
                      <a:srgbClr val="56947F"/>
                    </a:solidFill>
                    <a:effectLst>
                      <a:outerShdw blurRad="38100" dist="38100" dir="2700000" algn="tl">
                        <a:srgbClr val="000000">
                          <a:alpha val="43137"/>
                        </a:srgbClr>
                      </a:outerShdw>
                    </a:effectLst>
                    <a:cs typeface="+mn-ea"/>
                    <a:sym typeface="+mn-lt"/>
                  </a:rPr>
                  <a:t>录</a:t>
                </a:r>
                <a:endParaRPr lang="zh-CN" altLang="en-US" sz="6600" b="1" dirty="0">
                  <a:solidFill>
                    <a:srgbClr val="56947F"/>
                  </a:solidFill>
                  <a:effectLst>
                    <a:outerShdw blurRad="38100" dist="38100" dir="2700000" algn="tl">
                      <a:srgbClr val="000000">
                        <a:alpha val="43137"/>
                      </a:srgbClr>
                    </a:outerShdw>
                  </a:effectLst>
                  <a:cs typeface="+mn-ea"/>
                  <a:sym typeface="+mn-lt"/>
                </a:endParaRPr>
              </a:p>
            </p:txBody>
          </p:sp>
        </p:grpSp>
        <p:sp>
          <p:nvSpPr>
            <p:cNvPr id="24" name="文本框 23"/>
            <p:cNvSpPr txBox="1"/>
            <p:nvPr/>
          </p:nvSpPr>
          <p:spPr>
            <a:xfrm>
              <a:off x="7114997" y="1642357"/>
              <a:ext cx="461665" cy="1753333"/>
            </a:xfrm>
            <a:prstGeom prst="rect">
              <a:avLst/>
            </a:prstGeom>
            <a:noFill/>
          </p:spPr>
          <p:txBody>
            <a:bodyPr vert="eaVert" wrap="square" rtlCol="0">
              <a:spAutoFit/>
            </a:bodyPr>
            <a:lstStyle/>
            <a:p>
              <a:pPr algn="dist"/>
              <a:r>
                <a:rPr lang="en-US" altLang="zh-CN" dirty="0">
                  <a:cs typeface="+mn-ea"/>
                  <a:sym typeface="+mn-lt"/>
                </a:rPr>
                <a:t>CONTENTES</a:t>
              </a:r>
              <a:endParaRPr lang="zh-CN" altLang="en-US" dirty="0">
                <a:cs typeface="+mn-ea"/>
                <a:sym typeface="+mn-lt"/>
              </a:endParaRPr>
            </a:p>
          </p:txBody>
        </p:sp>
      </p:grpSp>
      <p:sp>
        <p:nvSpPr>
          <p:cNvPr id="27" name="椭圆 26"/>
          <p:cNvSpPr/>
          <p:nvPr/>
        </p:nvSpPr>
        <p:spPr>
          <a:xfrm>
            <a:off x="1775674" y="5229245"/>
            <a:ext cx="4167986" cy="4167986"/>
          </a:xfrm>
          <a:prstGeom prst="ellipse">
            <a:avLst/>
          </a:prstGeom>
          <a:solidFill>
            <a:srgbClr val="7CB3A1"/>
          </a:solidFill>
          <a:ln>
            <a:noFill/>
          </a:ln>
          <a:effectLst>
            <a:softEdge rad="965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0704632" y="0"/>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3" name="组合 32"/>
          <p:cNvGrpSpPr/>
          <p:nvPr/>
        </p:nvGrpSpPr>
        <p:grpSpPr>
          <a:xfrm>
            <a:off x="6960235" y="4525010"/>
            <a:ext cx="3589020" cy="491516"/>
            <a:chOff x="3764406" y="5807269"/>
            <a:chExt cx="3561281" cy="543975"/>
          </a:xfrm>
        </p:grpSpPr>
        <p:sp>
          <p:nvSpPr>
            <p:cNvPr id="34" name="椭圆 33"/>
            <p:cNvSpPr/>
            <p:nvPr/>
          </p:nvSpPr>
          <p:spPr>
            <a:xfrm>
              <a:off x="3764406" y="5914298"/>
              <a:ext cx="318347" cy="318347"/>
            </a:xfrm>
            <a:prstGeom prst="ellipse">
              <a:avLst/>
            </a:prstGeom>
            <a:solidFill>
              <a:srgbClr val="56947F"/>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35" name="圆角矩形 24"/>
            <p:cNvSpPr/>
            <p:nvPr/>
          </p:nvSpPr>
          <p:spPr>
            <a:xfrm>
              <a:off x="4198368" y="5807269"/>
              <a:ext cx="3127319" cy="534810"/>
            </a:xfrm>
            <a:prstGeom prst="roundRect">
              <a:avLst>
                <a:gd name="adj" fmla="val 50000"/>
              </a:avLst>
            </a:prstGeom>
            <a:solidFill>
              <a:srgbClr val="5694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TextBox 51"/>
            <p:cNvSpPr txBox="1"/>
            <p:nvPr/>
          </p:nvSpPr>
          <p:spPr>
            <a:xfrm>
              <a:off x="4679120" y="5841734"/>
              <a:ext cx="2116668" cy="509510"/>
            </a:xfrm>
            <a:prstGeom prst="rect">
              <a:avLst/>
            </a:prstGeom>
            <a:noFill/>
          </p:spPr>
          <p:txBody>
            <a:bodyPr wrap="square" rtlCol="0">
              <a:spAutoFit/>
            </a:bodyPr>
            <a:lstStyle/>
            <a:p>
              <a:pPr algn="ctr"/>
              <a:r>
                <a:rPr lang="zh-CN" altLang="en-US" sz="2400" b="1" dirty="0">
                  <a:solidFill>
                    <a:schemeClr val="bg1"/>
                  </a:solidFill>
                  <a:sym typeface="+mn-ea"/>
                </a:rPr>
                <a:t>扩展分析</a:t>
              </a:r>
              <a:endParaRPr lang="zh-CN" altLang="en-US" sz="2400" b="1" dirty="0">
                <a:solidFill>
                  <a:schemeClr val="bg1"/>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42840" t="42840"/>
          <a:stretch>
            <a:fillRect/>
          </a:stretch>
        </p:blipFill>
        <p:spPr>
          <a:xfrm>
            <a:off x="-1" y="0"/>
            <a:ext cx="12192001" cy="6858000"/>
          </a:xfrm>
          <a:prstGeom prst="rect">
            <a:avLst/>
          </a:prstGeom>
        </p:spPr>
      </p:pic>
      <p:grpSp>
        <p:nvGrpSpPr>
          <p:cNvPr id="3" name="组合 2"/>
          <p:cNvGrpSpPr/>
          <p:nvPr/>
        </p:nvGrpSpPr>
        <p:grpSpPr>
          <a:xfrm>
            <a:off x="407368" y="260648"/>
            <a:ext cx="5401594" cy="288032"/>
            <a:chOff x="6022998" y="221538"/>
            <a:chExt cx="5401594" cy="288032"/>
          </a:xfrm>
        </p:grpSpPr>
        <p:sp>
          <p:nvSpPr>
            <p:cNvPr id="4" name="文本框 3"/>
            <p:cNvSpPr txBox="1"/>
            <p:nvPr/>
          </p:nvSpPr>
          <p:spPr>
            <a:xfrm>
              <a:off x="6455046" y="238596"/>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5" name="加号 4"/>
            <p:cNvSpPr/>
            <p:nvPr/>
          </p:nvSpPr>
          <p:spPr>
            <a:xfrm>
              <a:off x="6022998" y="221538"/>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407368" y="1988840"/>
            <a:ext cx="7171684" cy="2739686"/>
            <a:chOff x="-885233" y="1366293"/>
            <a:chExt cx="7171684" cy="2739686"/>
          </a:xfrm>
        </p:grpSpPr>
        <p:sp>
          <p:nvSpPr>
            <p:cNvPr id="7" name="文本框 6"/>
            <p:cNvSpPr txBox="1"/>
            <p:nvPr/>
          </p:nvSpPr>
          <p:spPr>
            <a:xfrm>
              <a:off x="-885233" y="1366293"/>
              <a:ext cx="4636285" cy="1323439"/>
            </a:xfrm>
            <a:prstGeom prst="rect">
              <a:avLst/>
            </a:prstGeom>
            <a:noFill/>
          </p:spPr>
          <p:txBody>
            <a:bodyPr wrap="square" rtlCol="0">
              <a:spAutoFit/>
            </a:bodyPr>
            <a:lstStyle/>
            <a:p>
              <a:r>
                <a:rPr lang="en-US" altLang="zh-CN" sz="8000" dirty="0">
                  <a:solidFill>
                    <a:srgbClr val="7CB3A1"/>
                  </a:solidFill>
                  <a:effectLst>
                    <a:outerShdw blurRad="38100" dist="38100" dir="2700000" algn="tl">
                      <a:srgbClr val="000000">
                        <a:alpha val="43137"/>
                      </a:srgbClr>
                    </a:outerShdw>
                  </a:effectLst>
                  <a:cs typeface="+mn-ea"/>
                  <a:sym typeface="+mn-lt"/>
                </a:rPr>
                <a:t>PART 01</a:t>
              </a:r>
              <a:endParaRPr lang="zh-CN" altLang="en-US" sz="8000" dirty="0">
                <a:solidFill>
                  <a:srgbClr val="7CB3A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885233" y="2660719"/>
              <a:ext cx="6437413" cy="1445260"/>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架构</a:t>
              </a:r>
              <a:r>
                <a:rPr lang="zh-CN" altLang="en-US" sz="4400" dirty="0">
                  <a:solidFill>
                    <a:schemeClr val="tx1">
                      <a:lumMod val="65000"/>
                      <a:lumOff val="35000"/>
                    </a:schemeClr>
                  </a:solidFill>
                  <a:cs typeface="+mn-ea"/>
                  <a:sym typeface="+mn-lt"/>
                </a:rPr>
                <a:t>分析</a:t>
              </a:r>
              <a:endParaRPr lang="zh-CN" altLang="en-US" sz="4400" dirty="0">
                <a:solidFill>
                  <a:schemeClr val="tx1">
                    <a:lumMod val="65000"/>
                    <a:lumOff val="35000"/>
                  </a:schemeClr>
                </a:solidFill>
                <a:cs typeface="+mn-ea"/>
                <a:sym typeface="+mn-lt"/>
              </a:endParaRPr>
            </a:p>
            <a:p>
              <a:pPr algn="dist"/>
              <a:endParaRPr lang="zh-CN" altLang="en-US" sz="4400" dirty="0">
                <a:solidFill>
                  <a:schemeClr val="tx1">
                    <a:lumMod val="65000"/>
                    <a:lumOff val="35000"/>
                  </a:schemeClr>
                </a:solidFill>
                <a:cs typeface="+mn-ea"/>
                <a:sym typeface="+mn-lt"/>
              </a:endParaRPr>
            </a:p>
          </p:txBody>
        </p:sp>
        <p:sp>
          <p:nvSpPr>
            <p:cNvPr id="9" name="文本框 8"/>
            <p:cNvSpPr txBox="1"/>
            <p:nvPr/>
          </p:nvSpPr>
          <p:spPr>
            <a:xfrm>
              <a:off x="-885233" y="3359176"/>
              <a:ext cx="7171684" cy="246221"/>
            </a:xfrm>
            <a:prstGeom prst="rect">
              <a:avLst/>
            </a:prstGeom>
            <a:noFill/>
          </p:spPr>
          <p:txBody>
            <a:bodyPr wrap="square" rtlCol="0">
              <a:spAutoFit/>
            </a:bodyPr>
            <a:lstStyle/>
            <a:p>
              <a:pPr algn="dist"/>
              <a:r>
                <a:rPr lang="en-US" altLang="zh-CN" sz="1000" dirty="0">
                  <a:solidFill>
                    <a:schemeClr val="tx1">
                      <a:lumMod val="65000"/>
                      <a:lumOff val="35000"/>
                    </a:schemeClr>
                  </a:solidFill>
                  <a:cs typeface="+mn-ea"/>
                  <a:sym typeface="+mn-lt"/>
                </a:rPr>
                <a:t>OVERVIEW OF THE COMPANY'S ANNUAL PROJECT SITUATION</a:t>
              </a:r>
              <a:endParaRPr lang="zh-CN" altLang="en-US" sz="1000" dirty="0">
                <a:solidFill>
                  <a:schemeClr val="tx1">
                    <a:lumMod val="65000"/>
                    <a:lumOff val="35000"/>
                  </a:schemeClr>
                </a:solidFill>
                <a:cs typeface="+mn-ea"/>
                <a:sym typeface="+mn-lt"/>
              </a:endParaRPr>
            </a:p>
          </p:txBody>
        </p:sp>
      </p:grpSp>
      <p:sp>
        <p:nvSpPr>
          <p:cNvPr id="10" name="文本框 9"/>
          <p:cNvSpPr txBox="1"/>
          <p:nvPr/>
        </p:nvSpPr>
        <p:spPr>
          <a:xfrm>
            <a:off x="-98" y="5445047"/>
            <a:ext cx="5972934" cy="275590"/>
          </a:xfrm>
          <a:prstGeom prst="rect">
            <a:avLst/>
          </a:prstGeom>
          <a:noFill/>
        </p:spPr>
        <p:txBody>
          <a:bodyPr wrap="square" rtlCol="0">
            <a:spAutoFit/>
          </a:bodyPr>
          <a:lstStyle/>
          <a:p>
            <a:pPr>
              <a:lnSpc>
                <a:spcPct val="150000"/>
              </a:lnSpc>
            </a:pPr>
            <a:endParaRPr lang="zh-CN" altLang="en-US" sz="800" spc="300" dirty="0">
              <a:solidFill>
                <a:schemeClr val="tx1">
                  <a:lumMod val="75000"/>
                  <a:lumOff val="25000"/>
                </a:schemeClr>
              </a:solidFill>
              <a:cs typeface="+mn-ea"/>
              <a:sym typeface="+mn-lt"/>
            </a:endParaRPr>
          </a:p>
        </p:txBody>
      </p:sp>
      <p:sp>
        <p:nvSpPr>
          <p:cNvPr id="11" name="椭圆 10"/>
          <p:cNvSpPr/>
          <p:nvPr/>
        </p:nvSpPr>
        <p:spPr>
          <a:xfrm>
            <a:off x="6920817" y="247568"/>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063" y="398101"/>
            <a:ext cx="348342" cy="348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 空心 2"/>
          <p:cNvSpPr/>
          <p:nvPr/>
        </p:nvSpPr>
        <p:spPr>
          <a:xfrm>
            <a:off x="766234" y="398101"/>
            <a:ext cx="348342" cy="348342"/>
          </a:xfrm>
          <a:prstGeom prst="donut">
            <a:avLst>
              <a:gd name="adj" fmla="val 33829"/>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组合 3"/>
          <p:cNvGrpSpPr/>
          <p:nvPr/>
        </p:nvGrpSpPr>
        <p:grpSpPr>
          <a:xfrm>
            <a:off x="1185657" y="260648"/>
            <a:ext cx="4550303" cy="623248"/>
            <a:chOff x="1199456" y="178186"/>
            <a:chExt cx="4550303" cy="623248"/>
          </a:xfrm>
        </p:grpSpPr>
        <p:sp>
          <p:nvSpPr>
            <p:cNvPr id="5" name="文本框 4"/>
            <p:cNvSpPr txBox="1"/>
            <p:nvPr/>
          </p:nvSpPr>
          <p:spPr>
            <a:xfrm>
              <a:off x="1199456" y="178186"/>
              <a:ext cx="3672408" cy="521970"/>
            </a:xfrm>
            <a:prstGeom prst="rect">
              <a:avLst/>
            </a:prstGeom>
            <a:noFill/>
          </p:spPr>
          <p:txBody>
            <a:bodyPr wrap="square" rtlCol="0">
              <a:spAutoFit/>
            </a:bodyPr>
            <a:lstStyle/>
            <a:p>
              <a:pPr algn="dist"/>
              <a:r>
                <a:rPr lang="zh-CN" altLang="en-US" sz="2800" dirty="0">
                  <a:sym typeface="+mn-ea"/>
                </a:rPr>
                <a:t>架构分析</a:t>
              </a:r>
              <a:endParaRPr lang="zh-CN" altLang="en-US" sz="2800" dirty="0">
                <a:sym typeface="+mn-ea"/>
              </a:endParaRPr>
            </a:p>
          </p:txBody>
        </p:sp>
        <p:sp>
          <p:nvSpPr>
            <p:cNvPr id="6" name="文本框 5"/>
            <p:cNvSpPr txBox="1"/>
            <p:nvPr/>
          </p:nvSpPr>
          <p:spPr>
            <a:xfrm>
              <a:off x="1199456" y="601379"/>
              <a:ext cx="4550303" cy="200055"/>
            </a:xfrm>
            <a:prstGeom prst="rect">
              <a:avLst/>
            </a:prstGeom>
            <a:noFill/>
          </p:spPr>
          <p:txBody>
            <a:bodyPr wrap="square" rtlCol="0">
              <a:spAutoFit/>
            </a:bodyPr>
            <a:lstStyle/>
            <a:p>
              <a:pPr algn="dist"/>
              <a:r>
                <a:rPr lang="en-US" altLang="zh-CN" sz="700" dirty="0">
                  <a:solidFill>
                    <a:schemeClr val="tx1">
                      <a:lumMod val="75000"/>
                      <a:lumOff val="25000"/>
                    </a:schemeClr>
                  </a:solidFill>
                  <a:cs typeface="+mn-ea"/>
                  <a:sym typeface="+mn-lt"/>
                </a:rPr>
                <a:t>OVERVIEW OF THE COMPANY'S ANNUAL PROJECT SITUATION</a:t>
              </a:r>
              <a:endParaRPr lang="zh-CN" altLang="en-US" sz="700" dirty="0">
                <a:solidFill>
                  <a:schemeClr val="tx1">
                    <a:lumMod val="75000"/>
                    <a:lumOff val="25000"/>
                  </a:schemeClr>
                </a:solidFill>
                <a:cs typeface="+mn-ea"/>
                <a:sym typeface="+mn-lt"/>
              </a:endParaRPr>
            </a:p>
          </p:txBody>
        </p:sp>
      </p:grpSp>
      <p:cxnSp>
        <p:nvCxnSpPr>
          <p:cNvPr id="7" name="直接连接符 6"/>
          <p:cNvCxnSpPr/>
          <p:nvPr/>
        </p:nvCxnSpPr>
        <p:spPr>
          <a:xfrm>
            <a:off x="1114326" y="2349416"/>
            <a:ext cx="0" cy="693854"/>
          </a:xfrm>
          <a:prstGeom prst="line">
            <a:avLst/>
          </a:prstGeom>
          <a:ln w="12700">
            <a:solidFill>
              <a:schemeClr val="bg1">
                <a:lumMod val="50000"/>
                <a:alpha val="49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14732" y="5085908"/>
            <a:ext cx="0" cy="693854"/>
          </a:xfrm>
          <a:prstGeom prst="line">
            <a:avLst/>
          </a:prstGeom>
          <a:ln w="12700">
            <a:solidFill>
              <a:schemeClr val="bg1">
                <a:lumMod val="50000"/>
                <a:alpha val="49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68475" y="2277110"/>
            <a:ext cx="4381500" cy="783590"/>
          </a:xfrm>
          <a:prstGeom prst="rect">
            <a:avLst/>
          </a:prstGeom>
          <a:noFill/>
        </p:spPr>
        <p:txBody>
          <a:bodyPr wrap="square" rtlCol="0">
            <a:spAutoFit/>
          </a:bodyPr>
          <a:lstStyle/>
          <a:p>
            <a:pPr>
              <a:lnSpc>
                <a:spcPts val="1800"/>
              </a:lnSpc>
            </a:pPr>
            <a:r>
              <a:rPr lang="zh-CN" altLang="en-US" b="1" dirty="0">
                <a:solidFill>
                  <a:schemeClr val="tx1">
                    <a:lumMod val="85000"/>
                    <a:lumOff val="15000"/>
                  </a:schemeClr>
                </a:solidFill>
                <a:cs typeface="+mn-ea"/>
                <a:sym typeface="+mn-lt"/>
              </a:rPr>
              <a:t>应用层：</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应用层主要处理网站应用的业务逻辑，所以有时也称做业务逻辑层，应用的一个显著特色是应用的无状态性。</a:t>
            </a:r>
            <a:endParaRPr lang="zh-CN" altLang="en-US" dirty="0">
              <a:solidFill>
                <a:schemeClr val="tx1">
                  <a:lumMod val="85000"/>
                  <a:lumOff val="15000"/>
                </a:schemeClr>
              </a:solidFill>
              <a:cs typeface="+mn-ea"/>
              <a:sym typeface="+mn-lt"/>
            </a:endParaRPr>
          </a:p>
        </p:txBody>
      </p:sp>
      <p:sp>
        <p:nvSpPr>
          <p:cNvPr id="11" name="文本框 10"/>
          <p:cNvSpPr txBox="1"/>
          <p:nvPr/>
        </p:nvSpPr>
        <p:spPr>
          <a:xfrm>
            <a:off x="1775460" y="4797425"/>
            <a:ext cx="4119880" cy="553085"/>
          </a:xfrm>
          <a:prstGeom prst="rect">
            <a:avLst/>
          </a:prstGeom>
          <a:noFill/>
        </p:spPr>
        <p:txBody>
          <a:bodyPr wrap="square" rtlCol="0">
            <a:spAutoFit/>
          </a:bodyPr>
          <a:lstStyle/>
          <a:p>
            <a:pPr>
              <a:lnSpc>
                <a:spcPts val="1800"/>
              </a:lnSpc>
            </a:pPr>
            <a:r>
              <a:rPr lang="zh-CN" altLang="en-US" b="1" dirty="0">
                <a:solidFill>
                  <a:schemeClr val="tx1"/>
                </a:solidFill>
                <a:sym typeface="+mn-ea"/>
              </a:rPr>
              <a:t>资源层：</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资源层负责</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资源的存储与访问。</a:t>
            </a:r>
            <a:endParaRPr lang="en-US" altLang="zh-CN" dirty="0"/>
          </a:p>
          <a:p>
            <a:pPr>
              <a:lnSpc>
                <a:spcPts val="1800"/>
              </a:lnSpc>
            </a:pPr>
            <a:endParaRPr lang="zh-CN" altLang="en-US" dirty="0">
              <a:solidFill>
                <a:schemeClr val="tx1"/>
              </a:solidFill>
              <a:sym typeface="+mn-ea"/>
            </a:endParaRPr>
          </a:p>
        </p:txBody>
      </p:sp>
      <p:cxnSp>
        <p:nvCxnSpPr>
          <p:cNvPr id="28" name="直接连接符 27"/>
          <p:cNvCxnSpPr/>
          <p:nvPr/>
        </p:nvCxnSpPr>
        <p:spPr>
          <a:xfrm>
            <a:off x="6770906" y="2349416"/>
            <a:ext cx="0" cy="693854"/>
          </a:xfrm>
          <a:prstGeom prst="line">
            <a:avLst/>
          </a:prstGeom>
          <a:ln w="12700">
            <a:solidFill>
              <a:schemeClr val="bg1">
                <a:lumMod val="50000"/>
                <a:alpha val="49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463790" y="2132965"/>
            <a:ext cx="4381500" cy="1753235"/>
          </a:xfrm>
          <a:prstGeom prst="rect">
            <a:avLst/>
          </a:prstGeom>
          <a:noFill/>
        </p:spPr>
        <p:txBody>
          <a:bodyPr wrap="square" rtlCol="0">
            <a:spAutoFit/>
          </a:bodyPr>
          <a:p>
            <a:pPr algn="ctr">
              <a:lnSpc>
                <a:spcPct val="150000"/>
              </a:lnSpc>
            </a:pPr>
            <a:r>
              <a:rPr lang="zh-CN" altLang="en-US" b="1" dirty="0">
                <a:solidFill>
                  <a:schemeClr val="tx1">
                    <a:lumMod val="85000"/>
                    <a:lumOff val="15000"/>
                  </a:schemeClr>
                </a:solidFill>
                <a:cs typeface="+mn-ea"/>
                <a:sym typeface="+mn-lt"/>
              </a:rPr>
              <a:t>服务层：</a:t>
            </a:r>
            <a:r>
              <a:rPr lang="zh-CN" altLang="en-US" dirty="0">
                <a:latin typeface="宋体" panose="02010600030101010101" pitchFamily="2" charset="-122"/>
                <a:ea typeface="宋体" panose="02010600030101010101" pitchFamily="2" charset="-122"/>
                <a:sym typeface="+mn-ea"/>
              </a:rPr>
              <a:t>服务层主要负责提供可复用的服务。可复用的服务模块为业务产品提供基础公共服务，大型网站中这些服务通常都独立分布式部署，被具体应用远程调用。</a:t>
            </a:r>
            <a:endParaRPr lang="zh-CN" altLang="en-US"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1000"/>
                                        <p:tgtEl>
                                          <p:spTgt spid="28"/>
                                        </p:tgtEl>
                                      </p:cBhvr>
                                    </p:animEffect>
                                    <p:anim calcmode="lin" valueType="num">
                                      <p:cBhvr>
                                        <p:cTn id="45" dur="1000" fill="hold"/>
                                        <p:tgtEl>
                                          <p:spTgt spid="28"/>
                                        </p:tgtEl>
                                        <p:attrNameLst>
                                          <p:attrName>ppt_x</p:attrName>
                                        </p:attrNameLst>
                                      </p:cBhvr>
                                      <p:tavLst>
                                        <p:tav tm="0">
                                          <p:val>
                                            <p:strVal val="#ppt_x"/>
                                          </p:val>
                                        </p:tav>
                                        <p:tav tm="100000">
                                          <p:val>
                                            <p:strVal val="#ppt_x"/>
                                          </p:val>
                                        </p:tav>
                                      </p:tavLst>
                                    </p:anim>
                                    <p:anim calcmode="lin" valueType="num">
                                      <p:cBhvr>
                                        <p:cTn id="4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p:bldP spid="11"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063" y="398101"/>
            <a:ext cx="348342" cy="348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 空心 2"/>
          <p:cNvSpPr/>
          <p:nvPr/>
        </p:nvSpPr>
        <p:spPr>
          <a:xfrm>
            <a:off x="766234" y="398101"/>
            <a:ext cx="348342" cy="348342"/>
          </a:xfrm>
          <a:prstGeom prst="donut">
            <a:avLst>
              <a:gd name="adj" fmla="val 33829"/>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组合 3"/>
          <p:cNvGrpSpPr/>
          <p:nvPr/>
        </p:nvGrpSpPr>
        <p:grpSpPr>
          <a:xfrm>
            <a:off x="1185657" y="288588"/>
            <a:ext cx="4550303" cy="953135"/>
            <a:chOff x="1199456" y="206126"/>
            <a:chExt cx="4550303" cy="953135"/>
          </a:xfrm>
        </p:grpSpPr>
        <p:sp>
          <p:nvSpPr>
            <p:cNvPr id="5" name="文本框 4"/>
            <p:cNvSpPr txBox="1"/>
            <p:nvPr/>
          </p:nvSpPr>
          <p:spPr>
            <a:xfrm>
              <a:off x="1199456" y="206126"/>
              <a:ext cx="4152900" cy="953135"/>
            </a:xfrm>
            <a:prstGeom prst="rect">
              <a:avLst/>
            </a:prstGeom>
            <a:noFill/>
          </p:spPr>
          <p:txBody>
            <a:bodyPr wrap="square" rtlCol="0">
              <a:spAutoFit/>
            </a:bodyPr>
            <a:lstStyle/>
            <a:p>
              <a:pPr algn="dist"/>
              <a:r>
                <a:rPr lang="zh-CN" altLang="en-US" sz="2800" dirty="0">
                  <a:solidFill>
                    <a:schemeClr val="tx1">
                      <a:lumMod val="75000"/>
                      <a:lumOff val="25000"/>
                    </a:schemeClr>
                  </a:solidFill>
                  <a:cs typeface="+mn-ea"/>
                  <a:sym typeface="+mn-lt"/>
                </a:rPr>
                <a:t>应用层</a:t>
              </a:r>
              <a:endParaRPr lang="zh-CN" altLang="en-US" sz="2800" dirty="0">
                <a:solidFill>
                  <a:schemeClr val="tx1">
                    <a:lumMod val="75000"/>
                    <a:lumOff val="25000"/>
                  </a:schemeClr>
                </a:solidFill>
                <a:cs typeface="+mn-ea"/>
                <a:sym typeface="+mn-lt"/>
              </a:endParaRPr>
            </a:p>
            <a:p>
              <a:pPr algn="dist"/>
              <a:endParaRPr lang="zh-CN" altLang="en-US" sz="2800" dirty="0">
                <a:solidFill>
                  <a:schemeClr val="tx1">
                    <a:lumMod val="75000"/>
                    <a:lumOff val="25000"/>
                  </a:schemeClr>
                </a:solidFill>
                <a:cs typeface="+mn-ea"/>
                <a:sym typeface="+mn-lt"/>
              </a:endParaRPr>
            </a:p>
          </p:txBody>
        </p:sp>
        <p:sp>
          <p:nvSpPr>
            <p:cNvPr id="6" name="文本框 5"/>
            <p:cNvSpPr txBox="1"/>
            <p:nvPr/>
          </p:nvSpPr>
          <p:spPr>
            <a:xfrm>
              <a:off x="1199456" y="601379"/>
              <a:ext cx="4550303" cy="200055"/>
            </a:xfrm>
            <a:prstGeom prst="rect">
              <a:avLst/>
            </a:prstGeom>
            <a:noFill/>
          </p:spPr>
          <p:txBody>
            <a:bodyPr wrap="square" rtlCol="0">
              <a:spAutoFit/>
            </a:bodyPr>
            <a:lstStyle/>
            <a:p>
              <a:pPr algn="dist"/>
              <a:r>
                <a:rPr lang="en-US" altLang="zh-CN" sz="700" dirty="0">
                  <a:solidFill>
                    <a:schemeClr val="tx1">
                      <a:lumMod val="75000"/>
                      <a:lumOff val="25000"/>
                    </a:schemeClr>
                  </a:solidFill>
                  <a:cs typeface="+mn-ea"/>
                  <a:sym typeface="+mn-lt"/>
                </a:rPr>
                <a:t>OVERVIEW OF THE COMPANY'S ANNUAL PROJECT SITUATION</a:t>
              </a:r>
              <a:endParaRPr lang="zh-CN" altLang="en-US" sz="700" dirty="0">
                <a:solidFill>
                  <a:schemeClr val="tx1">
                    <a:lumMod val="75000"/>
                    <a:lumOff val="25000"/>
                  </a:schemeClr>
                </a:solidFill>
                <a:cs typeface="+mn-ea"/>
                <a:sym typeface="+mn-lt"/>
              </a:endParaRPr>
            </a:p>
          </p:txBody>
        </p:sp>
      </p:grpSp>
      <p:sp>
        <p:nvSpPr>
          <p:cNvPr id="67" name="文本框 66"/>
          <p:cNvSpPr txBox="1"/>
          <p:nvPr/>
        </p:nvSpPr>
        <p:spPr>
          <a:xfrm>
            <a:off x="1603375" y="1595755"/>
            <a:ext cx="8596630" cy="645160"/>
          </a:xfrm>
          <a:prstGeom prst="rect">
            <a:avLst/>
          </a:prstGeom>
          <a:noFill/>
        </p:spPr>
        <p:txBody>
          <a:bodyPr wrap="square" rtlCol="0">
            <a:spAutoFit/>
          </a:bodyPr>
          <a:p>
            <a:r>
              <a:rPr lang="zh-CN" altLang="en-US" b="1"/>
              <a:t>jersey框架：</a:t>
            </a:r>
            <a:r>
              <a:rPr lang="zh-CN" altLang="en-US"/>
              <a:t>Jersey是一个RESTful服务JAVA框架，与常规的JAVA编程使用的Struts框架类似，它主要用于处理业务逻辑层。</a:t>
            </a:r>
            <a:endParaRPr lang="zh-CN" altLang="en-US"/>
          </a:p>
        </p:txBody>
      </p:sp>
      <p:sp>
        <p:nvSpPr>
          <p:cNvPr id="68" name="椭圆 67"/>
          <p:cNvSpPr/>
          <p:nvPr/>
        </p:nvSpPr>
        <p:spPr>
          <a:xfrm>
            <a:off x="839470" y="1846580"/>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898525" y="2925445"/>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603375" y="2708910"/>
            <a:ext cx="9738995" cy="2030095"/>
          </a:xfrm>
          <a:prstGeom prst="rect">
            <a:avLst/>
          </a:prstGeom>
          <a:noFill/>
        </p:spPr>
        <p:txBody>
          <a:bodyPr wrap="square" rtlCol="0">
            <a:spAutoFit/>
          </a:bodyPr>
          <a:p>
            <a:r>
              <a:rPr lang="zh-CN" altLang="en-US" b="1"/>
              <a:t>Jersey的优势：</a:t>
            </a:r>
            <a:endParaRPr lang="zh-CN" altLang="en-US"/>
          </a:p>
          <a:p>
            <a:r>
              <a:rPr lang="zh-CN" altLang="en-US"/>
              <a:t>强大而清晰的标准化注解；</a:t>
            </a:r>
            <a:endParaRPr lang="zh-CN" altLang="en-US"/>
          </a:p>
          <a:p>
            <a:r>
              <a:rPr lang="zh-CN" altLang="en-US"/>
              <a:t>高并发支持；</a:t>
            </a:r>
            <a:endParaRPr lang="zh-CN" altLang="en-US"/>
          </a:p>
          <a:p>
            <a:r>
              <a:rPr lang="zh-CN" altLang="en-US"/>
              <a:t>可与Spring生态组件完美整合；</a:t>
            </a:r>
            <a:endParaRPr lang="zh-CN" altLang="en-US"/>
          </a:p>
          <a:p>
            <a:r>
              <a:rPr lang="zh-CN" altLang="en-US"/>
              <a:t>搭载Jetty容器，部署简单；</a:t>
            </a:r>
            <a:endParaRPr lang="zh-CN" altLang="en-US"/>
          </a:p>
          <a:p>
            <a:r>
              <a:rPr lang="zh-CN" altLang="en-US"/>
              <a:t>RESTful Client支持，单元测试轻松完成；</a:t>
            </a:r>
            <a:endParaRPr lang="zh-CN" altLang="en-US"/>
          </a:p>
          <a:p>
            <a:r>
              <a:rPr lang="zh-CN" altLang="en-US"/>
              <a:t>技术文档全面；</a:t>
            </a:r>
            <a:endParaRPr lang="zh-CN" altLang="en-US"/>
          </a:p>
        </p:txBody>
      </p:sp>
      <p:sp>
        <p:nvSpPr>
          <p:cNvPr id="72" name="椭圆 71"/>
          <p:cNvSpPr/>
          <p:nvPr/>
        </p:nvSpPr>
        <p:spPr>
          <a:xfrm>
            <a:off x="898525" y="4941570"/>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文本框 72"/>
          <p:cNvSpPr txBox="1"/>
          <p:nvPr/>
        </p:nvSpPr>
        <p:spPr>
          <a:xfrm>
            <a:off x="1620520" y="4813935"/>
            <a:ext cx="8723630" cy="368300"/>
          </a:xfrm>
          <a:prstGeom prst="rect">
            <a:avLst/>
          </a:prstGeom>
          <a:noFill/>
        </p:spPr>
        <p:txBody>
          <a:bodyPr wrap="square" rtlCol="0">
            <a:spAutoFit/>
          </a:bodyPr>
          <a:p>
            <a:r>
              <a:rPr lang="zh-CN" altLang="en-US" b="1"/>
              <a:t>注意与SpringMVC的区别</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063" y="398101"/>
            <a:ext cx="348342" cy="348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 空心 2"/>
          <p:cNvSpPr/>
          <p:nvPr/>
        </p:nvSpPr>
        <p:spPr>
          <a:xfrm>
            <a:off x="766234" y="398101"/>
            <a:ext cx="348342" cy="348342"/>
          </a:xfrm>
          <a:prstGeom prst="donut">
            <a:avLst>
              <a:gd name="adj" fmla="val 33829"/>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组合 3"/>
          <p:cNvGrpSpPr/>
          <p:nvPr/>
        </p:nvGrpSpPr>
        <p:grpSpPr>
          <a:xfrm>
            <a:off x="1185657" y="288588"/>
            <a:ext cx="4550303" cy="1383665"/>
            <a:chOff x="1199456" y="206126"/>
            <a:chExt cx="4550303" cy="1383665"/>
          </a:xfrm>
        </p:grpSpPr>
        <p:sp>
          <p:nvSpPr>
            <p:cNvPr id="5" name="文本框 4"/>
            <p:cNvSpPr txBox="1"/>
            <p:nvPr/>
          </p:nvSpPr>
          <p:spPr>
            <a:xfrm>
              <a:off x="1199456" y="206126"/>
              <a:ext cx="4152900" cy="1383665"/>
            </a:xfrm>
            <a:prstGeom prst="rect">
              <a:avLst/>
            </a:prstGeom>
            <a:noFill/>
          </p:spPr>
          <p:txBody>
            <a:bodyPr wrap="square" rtlCol="0">
              <a:spAutoFit/>
            </a:bodyPr>
            <a:lstStyle/>
            <a:p>
              <a:pPr algn="dist"/>
              <a:r>
                <a:rPr lang="zh-CN" altLang="en-US" sz="2800" dirty="0">
                  <a:solidFill>
                    <a:schemeClr val="tx1">
                      <a:lumMod val="75000"/>
                      <a:lumOff val="25000"/>
                    </a:schemeClr>
                  </a:solidFill>
                  <a:cs typeface="+mn-ea"/>
                  <a:sym typeface="+mn-lt"/>
                </a:rPr>
                <a:t>服务</a:t>
              </a:r>
              <a:r>
                <a:rPr lang="zh-CN" altLang="en-US" sz="2800" dirty="0">
                  <a:solidFill>
                    <a:schemeClr val="tx1">
                      <a:lumMod val="75000"/>
                      <a:lumOff val="25000"/>
                    </a:schemeClr>
                  </a:solidFill>
                  <a:cs typeface="+mn-ea"/>
                  <a:sym typeface="+mn-lt"/>
                </a:rPr>
                <a:t>层</a:t>
              </a:r>
              <a:endParaRPr lang="zh-CN" altLang="en-US" sz="2800" dirty="0">
                <a:solidFill>
                  <a:schemeClr val="tx1">
                    <a:lumMod val="75000"/>
                    <a:lumOff val="25000"/>
                  </a:schemeClr>
                </a:solidFill>
                <a:cs typeface="+mn-ea"/>
                <a:sym typeface="+mn-lt"/>
              </a:endParaRPr>
            </a:p>
            <a:p>
              <a:pPr algn="dist"/>
              <a:endParaRPr lang="zh-CN" altLang="en-US" sz="2800" dirty="0">
                <a:solidFill>
                  <a:schemeClr val="tx1">
                    <a:lumMod val="75000"/>
                    <a:lumOff val="25000"/>
                  </a:schemeClr>
                </a:solidFill>
                <a:cs typeface="+mn-ea"/>
                <a:sym typeface="+mn-lt"/>
              </a:endParaRPr>
            </a:p>
            <a:p>
              <a:pPr algn="dist"/>
              <a:endParaRPr lang="zh-CN" altLang="en-US" sz="2800" dirty="0">
                <a:solidFill>
                  <a:schemeClr val="tx1">
                    <a:lumMod val="75000"/>
                    <a:lumOff val="25000"/>
                  </a:schemeClr>
                </a:solidFill>
                <a:cs typeface="+mn-ea"/>
                <a:sym typeface="+mn-lt"/>
              </a:endParaRPr>
            </a:p>
          </p:txBody>
        </p:sp>
        <p:sp>
          <p:nvSpPr>
            <p:cNvPr id="6" name="文本框 5"/>
            <p:cNvSpPr txBox="1"/>
            <p:nvPr/>
          </p:nvSpPr>
          <p:spPr>
            <a:xfrm>
              <a:off x="1199456" y="601379"/>
              <a:ext cx="4550303" cy="200055"/>
            </a:xfrm>
            <a:prstGeom prst="rect">
              <a:avLst/>
            </a:prstGeom>
            <a:noFill/>
          </p:spPr>
          <p:txBody>
            <a:bodyPr wrap="square" rtlCol="0">
              <a:spAutoFit/>
            </a:bodyPr>
            <a:lstStyle/>
            <a:p>
              <a:pPr algn="dist"/>
              <a:r>
                <a:rPr lang="en-US" altLang="zh-CN" sz="700" dirty="0">
                  <a:solidFill>
                    <a:schemeClr val="tx1">
                      <a:lumMod val="75000"/>
                      <a:lumOff val="25000"/>
                    </a:schemeClr>
                  </a:solidFill>
                  <a:cs typeface="+mn-ea"/>
                  <a:sym typeface="+mn-lt"/>
                </a:rPr>
                <a:t>OVERVIEW OF THE COMPANY'S ANNUAL PROJECT SITUATION</a:t>
              </a:r>
              <a:endParaRPr lang="zh-CN" altLang="en-US" sz="700" dirty="0">
                <a:solidFill>
                  <a:schemeClr val="tx1">
                    <a:lumMod val="75000"/>
                    <a:lumOff val="25000"/>
                  </a:schemeClr>
                </a:solidFill>
                <a:cs typeface="+mn-ea"/>
                <a:sym typeface="+mn-lt"/>
              </a:endParaRPr>
            </a:p>
          </p:txBody>
        </p:sp>
      </p:grpSp>
      <p:sp>
        <p:nvSpPr>
          <p:cNvPr id="67" name="文本框 66"/>
          <p:cNvSpPr txBox="1"/>
          <p:nvPr/>
        </p:nvSpPr>
        <p:spPr>
          <a:xfrm>
            <a:off x="1603375" y="1772920"/>
            <a:ext cx="8596630" cy="368300"/>
          </a:xfrm>
          <a:prstGeom prst="rect">
            <a:avLst/>
          </a:prstGeom>
          <a:noFill/>
        </p:spPr>
        <p:txBody>
          <a:bodyPr wrap="square" rtlCol="0">
            <a:spAutoFit/>
          </a:bodyPr>
          <a:p>
            <a:r>
              <a:rPr lang="zh-CN" altLang="en-US" b="1"/>
              <a:t>消息队列 MCQ</a:t>
            </a:r>
            <a:endParaRPr lang="zh-CN" altLang="en-US" b="1"/>
          </a:p>
        </p:txBody>
      </p:sp>
      <p:sp>
        <p:nvSpPr>
          <p:cNvPr id="68" name="椭圆 67"/>
          <p:cNvSpPr/>
          <p:nvPr/>
        </p:nvSpPr>
        <p:spPr>
          <a:xfrm>
            <a:off x="839470" y="1846580"/>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898525" y="2925445"/>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620520" y="2813050"/>
            <a:ext cx="9738995" cy="368300"/>
          </a:xfrm>
          <a:prstGeom prst="rect">
            <a:avLst/>
          </a:prstGeom>
          <a:noFill/>
        </p:spPr>
        <p:txBody>
          <a:bodyPr wrap="square" rtlCol="0">
            <a:spAutoFit/>
          </a:bodyPr>
          <a:p>
            <a:r>
              <a:rPr lang="zh-CN" altLang="en-US" b="1"/>
              <a:t>Motan RPC框架</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03063" y="398101"/>
            <a:ext cx="348342" cy="34834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圆: 空心 2"/>
          <p:cNvSpPr/>
          <p:nvPr/>
        </p:nvSpPr>
        <p:spPr>
          <a:xfrm>
            <a:off x="766234" y="398101"/>
            <a:ext cx="348342" cy="348342"/>
          </a:xfrm>
          <a:prstGeom prst="donut">
            <a:avLst>
              <a:gd name="adj" fmla="val 33829"/>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4" name="组合 3"/>
          <p:cNvGrpSpPr/>
          <p:nvPr/>
        </p:nvGrpSpPr>
        <p:grpSpPr>
          <a:xfrm>
            <a:off x="1185657" y="288588"/>
            <a:ext cx="4550303" cy="595308"/>
            <a:chOff x="1199456" y="206126"/>
            <a:chExt cx="4550303" cy="595308"/>
          </a:xfrm>
        </p:grpSpPr>
        <p:sp>
          <p:nvSpPr>
            <p:cNvPr id="5" name="文本框 4"/>
            <p:cNvSpPr txBox="1"/>
            <p:nvPr/>
          </p:nvSpPr>
          <p:spPr>
            <a:xfrm>
              <a:off x="1199456" y="206126"/>
              <a:ext cx="4152900" cy="521970"/>
            </a:xfrm>
            <a:prstGeom prst="rect">
              <a:avLst/>
            </a:prstGeom>
            <a:noFill/>
          </p:spPr>
          <p:txBody>
            <a:bodyPr wrap="square" rtlCol="0">
              <a:spAutoFit/>
            </a:bodyPr>
            <a:lstStyle/>
            <a:p>
              <a:pPr algn="dist"/>
              <a:r>
                <a:rPr lang="zh-CN" altLang="en-US" sz="2800" dirty="0">
                  <a:solidFill>
                    <a:schemeClr val="tx1">
                      <a:lumMod val="75000"/>
                      <a:lumOff val="25000"/>
                    </a:schemeClr>
                  </a:solidFill>
                  <a:cs typeface="+mn-ea"/>
                  <a:sym typeface="+mn-lt"/>
                </a:rPr>
                <a:t>资源层</a:t>
              </a:r>
              <a:endParaRPr lang="zh-CN" altLang="en-US" sz="2800" dirty="0">
                <a:solidFill>
                  <a:schemeClr val="tx1">
                    <a:lumMod val="75000"/>
                    <a:lumOff val="25000"/>
                  </a:schemeClr>
                </a:solidFill>
                <a:cs typeface="+mn-ea"/>
                <a:sym typeface="+mn-lt"/>
              </a:endParaRPr>
            </a:p>
          </p:txBody>
        </p:sp>
        <p:sp>
          <p:nvSpPr>
            <p:cNvPr id="6" name="文本框 5"/>
            <p:cNvSpPr txBox="1"/>
            <p:nvPr/>
          </p:nvSpPr>
          <p:spPr>
            <a:xfrm>
              <a:off x="1199456" y="601379"/>
              <a:ext cx="4550303" cy="200055"/>
            </a:xfrm>
            <a:prstGeom prst="rect">
              <a:avLst/>
            </a:prstGeom>
            <a:noFill/>
          </p:spPr>
          <p:txBody>
            <a:bodyPr wrap="square" rtlCol="0">
              <a:spAutoFit/>
            </a:bodyPr>
            <a:lstStyle/>
            <a:p>
              <a:pPr algn="dist"/>
              <a:r>
                <a:rPr lang="en-US" altLang="zh-CN" sz="700" dirty="0">
                  <a:solidFill>
                    <a:schemeClr val="tx1">
                      <a:lumMod val="75000"/>
                      <a:lumOff val="25000"/>
                    </a:schemeClr>
                  </a:solidFill>
                  <a:cs typeface="+mn-ea"/>
                  <a:sym typeface="+mn-lt"/>
                </a:rPr>
                <a:t>OVERVIEW OF THE COMPANY'S ANNUAL PROJECT SITUATION</a:t>
              </a:r>
              <a:endParaRPr lang="zh-CN" altLang="en-US" sz="700" dirty="0">
                <a:solidFill>
                  <a:schemeClr val="tx1">
                    <a:lumMod val="75000"/>
                    <a:lumOff val="25000"/>
                  </a:schemeClr>
                </a:solidFill>
                <a:cs typeface="+mn-ea"/>
                <a:sym typeface="+mn-lt"/>
              </a:endParaRPr>
            </a:p>
          </p:txBody>
        </p:sp>
      </p:grpSp>
      <p:sp>
        <p:nvSpPr>
          <p:cNvPr id="67" name="文本框 66"/>
          <p:cNvSpPr txBox="1"/>
          <p:nvPr/>
        </p:nvSpPr>
        <p:spPr>
          <a:xfrm>
            <a:off x="1620520" y="1917065"/>
            <a:ext cx="8596630" cy="368300"/>
          </a:xfrm>
          <a:prstGeom prst="rect">
            <a:avLst/>
          </a:prstGeom>
          <a:noFill/>
        </p:spPr>
        <p:txBody>
          <a:bodyPr wrap="square" rtlCol="0">
            <a:spAutoFit/>
          </a:bodyPr>
          <a:p>
            <a:r>
              <a:rPr lang="zh-CN" altLang="en-US" b="1"/>
              <a:t>DAL中间件</a:t>
            </a:r>
            <a:endParaRPr lang="zh-CN" altLang="en-US" b="1"/>
          </a:p>
        </p:txBody>
      </p:sp>
      <p:sp>
        <p:nvSpPr>
          <p:cNvPr id="68" name="椭圆 67"/>
          <p:cNvSpPr/>
          <p:nvPr/>
        </p:nvSpPr>
        <p:spPr>
          <a:xfrm>
            <a:off x="832485" y="2060575"/>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832485" y="3500755"/>
            <a:ext cx="215900" cy="1435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559560" y="3357245"/>
            <a:ext cx="9738995" cy="368300"/>
          </a:xfrm>
          <a:prstGeom prst="rect">
            <a:avLst/>
          </a:prstGeom>
          <a:noFill/>
        </p:spPr>
        <p:txBody>
          <a:bodyPr wrap="square" rtlCol="0">
            <a:spAutoFit/>
          </a:bodyPr>
          <a:p>
            <a:r>
              <a:rPr lang="zh-CN" altLang="en-US" b="1"/>
              <a:t> Redis Proxy</a:t>
            </a:r>
            <a:endParaRPr lang="zh-CN" altLang="en-US" b="1"/>
          </a:p>
        </p:txBody>
      </p:sp>
      <p:pic>
        <p:nvPicPr>
          <p:cNvPr id="10" name="图片 10"/>
          <p:cNvPicPr>
            <a:picLocks noChangeAspect="1"/>
          </p:cNvPicPr>
          <p:nvPr/>
        </p:nvPicPr>
        <p:blipFill>
          <a:blip r:embed="rId1"/>
          <a:stretch>
            <a:fillRect/>
          </a:stretch>
        </p:blipFill>
        <p:spPr>
          <a:xfrm>
            <a:off x="3503930" y="1196975"/>
            <a:ext cx="7955280" cy="5139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42840" t="42840"/>
          <a:stretch>
            <a:fillRect/>
          </a:stretch>
        </p:blipFill>
        <p:spPr>
          <a:xfrm>
            <a:off x="-1" y="0"/>
            <a:ext cx="12192001" cy="6858000"/>
          </a:xfrm>
          <a:prstGeom prst="rect">
            <a:avLst/>
          </a:prstGeom>
        </p:spPr>
      </p:pic>
      <p:grpSp>
        <p:nvGrpSpPr>
          <p:cNvPr id="3" name="组合 2"/>
          <p:cNvGrpSpPr/>
          <p:nvPr/>
        </p:nvGrpSpPr>
        <p:grpSpPr>
          <a:xfrm>
            <a:off x="407368" y="260648"/>
            <a:ext cx="5401594" cy="288032"/>
            <a:chOff x="6022998" y="221538"/>
            <a:chExt cx="5401594" cy="288032"/>
          </a:xfrm>
        </p:grpSpPr>
        <p:sp>
          <p:nvSpPr>
            <p:cNvPr id="4" name="文本框 3"/>
            <p:cNvSpPr txBox="1"/>
            <p:nvPr/>
          </p:nvSpPr>
          <p:spPr>
            <a:xfrm>
              <a:off x="6455046" y="238596"/>
              <a:ext cx="4969546" cy="253916"/>
            </a:xfrm>
            <a:prstGeom prst="rect">
              <a:avLst/>
            </a:prstGeom>
            <a:noFill/>
          </p:spPr>
          <p:txBody>
            <a:bodyPr wrap="square" rtlCol="0">
              <a:spAutoFit/>
            </a:bodyPr>
            <a:lstStyle/>
            <a:p>
              <a:pPr algn="dist"/>
              <a:r>
                <a:rPr lang="zh-CN" altLang="en-US" sz="1050" dirty="0">
                  <a:solidFill>
                    <a:srgbClr val="447469"/>
                  </a:solidFill>
                  <a:cs typeface="+mn-ea"/>
                  <a:sym typeface="+mn-lt"/>
                </a:rPr>
                <a:t>聚</a:t>
              </a:r>
              <a:r>
                <a:rPr lang="en-US" altLang="zh-CN" sz="1050" dirty="0">
                  <a:solidFill>
                    <a:srgbClr val="447469"/>
                  </a:solidFill>
                  <a:cs typeface="+mn-ea"/>
                  <a:sym typeface="+mn-lt"/>
                </a:rPr>
                <a:t>/</a:t>
              </a:r>
              <a:r>
                <a:rPr lang="zh-CN" altLang="en-US" sz="1050" dirty="0">
                  <a:solidFill>
                    <a:srgbClr val="447469"/>
                  </a:solidFill>
                  <a:cs typeface="+mn-ea"/>
                  <a:sym typeface="+mn-lt"/>
                </a:rPr>
                <a:t>能</a:t>
              </a:r>
              <a:r>
                <a:rPr lang="en-US" altLang="zh-CN" sz="1050" dirty="0">
                  <a:solidFill>
                    <a:srgbClr val="447469"/>
                  </a:solidFill>
                  <a:cs typeface="+mn-ea"/>
                  <a:sym typeface="+mn-lt"/>
                </a:rPr>
                <a:t>/</a:t>
              </a:r>
              <a:r>
                <a:rPr lang="zh-CN" altLang="en-US" sz="1050" dirty="0">
                  <a:solidFill>
                    <a:srgbClr val="447469"/>
                  </a:solidFill>
                  <a:cs typeface="+mn-ea"/>
                  <a:sym typeface="+mn-lt"/>
                </a:rPr>
                <a:t>前</a:t>
              </a:r>
              <a:r>
                <a:rPr lang="en-US" altLang="zh-CN" sz="1050" dirty="0">
                  <a:solidFill>
                    <a:srgbClr val="447469"/>
                  </a:solidFill>
                  <a:cs typeface="+mn-ea"/>
                  <a:sym typeface="+mn-lt"/>
                </a:rPr>
                <a:t>/</a:t>
              </a:r>
              <a:r>
                <a:rPr lang="zh-CN" altLang="en-US" sz="1050" dirty="0">
                  <a:solidFill>
                    <a:srgbClr val="447469"/>
                  </a:solidFill>
                  <a:cs typeface="+mn-ea"/>
                  <a:sym typeface="+mn-lt"/>
                </a:rPr>
                <a:t>行</a:t>
              </a:r>
              <a:r>
                <a:rPr lang="en-US" altLang="zh-CN" sz="1050" dirty="0">
                  <a:solidFill>
                    <a:srgbClr val="447469"/>
                  </a:solidFill>
                  <a:cs typeface="+mn-ea"/>
                  <a:sym typeface="+mn-lt"/>
                </a:rPr>
                <a:t>/</a:t>
              </a:r>
              <a:r>
                <a:rPr lang="zh-CN" altLang="en-US" sz="1050" dirty="0">
                  <a:solidFill>
                    <a:srgbClr val="447469"/>
                  </a:solidFill>
                  <a:cs typeface="+mn-ea"/>
                  <a:sym typeface="+mn-lt"/>
                </a:rPr>
                <a:t> 跨</a:t>
              </a:r>
              <a:r>
                <a:rPr lang="en-US" altLang="zh-CN" sz="1050" dirty="0">
                  <a:solidFill>
                    <a:srgbClr val="447469"/>
                  </a:solidFill>
                  <a:cs typeface="+mn-ea"/>
                  <a:sym typeface="+mn-lt"/>
                </a:rPr>
                <a:t>/</a:t>
              </a:r>
              <a:r>
                <a:rPr lang="zh-CN" altLang="en-US" sz="1050" dirty="0">
                  <a:solidFill>
                    <a:srgbClr val="447469"/>
                  </a:solidFill>
                  <a:cs typeface="+mn-ea"/>
                  <a:sym typeface="+mn-lt"/>
                </a:rPr>
                <a:t>越</a:t>
              </a:r>
              <a:r>
                <a:rPr lang="en-US" altLang="zh-CN" sz="1050" dirty="0">
                  <a:solidFill>
                    <a:srgbClr val="447469"/>
                  </a:solidFill>
                  <a:cs typeface="+mn-ea"/>
                  <a:sym typeface="+mn-lt"/>
                </a:rPr>
                <a:t>/</a:t>
              </a:r>
              <a:r>
                <a:rPr lang="zh-CN" altLang="en-US" sz="1050" dirty="0">
                  <a:solidFill>
                    <a:srgbClr val="447469"/>
                  </a:solidFill>
                  <a:cs typeface="+mn-ea"/>
                  <a:sym typeface="+mn-lt"/>
                </a:rPr>
                <a:t>未</a:t>
              </a:r>
              <a:r>
                <a:rPr lang="en-US" altLang="zh-CN" sz="1050" dirty="0">
                  <a:solidFill>
                    <a:srgbClr val="447469"/>
                  </a:solidFill>
                  <a:cs typeface="+mn-ea"/>
                  <a:sym typeface="+mn-lt"/>
                </a:rPr>
                <a:t>/</a:t>
              </a:r>
              <a:r>
                <a:rPr lang="zh-CN" altLang="en-US" sz="1050" dirty="0">
                  <a:solidFill>
                    <a:srgbClr val="447469"/>
                  </a:solidFill>
                  <a:cs typeface="+mn-ea"/>
                  <a:sym typeface="+mn-lt"/>
                </a:rPr>
                <a:t>来</a:t>
              </a:r>
              <a:endParaRPr lang="zh-CN" altLang="en-US" sz="1050" dirty="0">
                <a:solidFill>
                  <a:srgbClr val="447469"/>
                </a:solidFill>
                <a:cs typeface="+mn-ea"/>
                <a:sym typeface="+mn-lt"/>
              </a:endParaRPr>
            </a:p>
          </p:txBody>
        </p:sp>
        <p:sp>
          <p:nvSpPr>
            <p:cNvPr id="5" name="加号 4"/>
            <p:cNvSpPr/>
            <p:nvPr/>
          </p:nvSpPr>
          <p:spPr>
            <a:xfrm>
              <a:off x="6022998" y="221538"/>
              <a:ext cx="288032" cy="288032"/>
            </a:xfrm>
            <a:prstGeom prst="mathPlus">
              <a:avLst/>
            </a:prstGeom>
            <a:solidFill>
              <a:srgbClr val="447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 name="组合 5"/>
          <p:cNvGrpSpPr/>
          <p:nvPr/>
        </p:nvGrpSpPr>
        <p:grpSpPr>
          <a:xfrm>
            <a:off x="407368" y="1988840"/>
            <a:ext cx="7171684" cy="2239104"/>
            <a:chOff x="-885233" y="1366293"/>
            <a:chExt cx="7171684" cy="2239104"/>
          </a:xfrm>
        </p:grpSpPr>
        <p:sp>
          <p:nvSpPr>
            <p:cNvPr id="7" name="文本框 6"/>
            <p:cNvSpPr txBox="1"/>
            <p:nvPr/>
          </p:nvSpPr>
          <p:spPr>
            <a:xfrm>
              <a:off x="-885233" y="1366293"/>
              <a:ext cx="4636285" cy="1323439"/>
            </a:xfrm>
            <a:prstGeom prst="rect">
              <a:avLst/>
            </a:prstGeom>
            <a:noFill/>
          </p:spPr>
          <p:txBody>
            <a:bodyPr wrap="square" rtlCol="0">
              <a:spAutoFit/>
            </a:bodyPr>
            <a:lstStyle/>
            <a:p>
              <a:r>
                <a:rPr lang="en-US" altLang="zh-CN" sz="8000" dirty="0">
                  <a:solidFill>
                    <a:srgbClr val="7CB3A1"/>
                  </a:solidFill>
                  <a:effectLst>
                    <a:outerShdw blurRad="38100" dist="38100" dir="2700000" algn="tl">
                      <a:srgbClr val="000000">
                        <a:alpha val="43137"/>
                      </a:srgbClr>
                    </a:outerShdw>
                  </a:effectLst>
                  <a:cs typeface="+mn-ea"/>
                  <a:sym typeface="+mn-lt"/>
                </a:rPr>
                <a:t>PART 02</a:t>
              </a:r>
              <a:endParaRPr lang="zh-CN" altLang="en-US" sz="8000" dirty="0">
                <a:solidFill>
                  <a:srgbClr val="7CB3A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885233" y="2660719"/>
              <a:ext cx="6437413" cy="768350"/>
            </a:xfrm>
            <a:prstGeom prst="rect">
              <a:avLst/>
            </a:prstGeom>
            <a:noFill/>
          </p:spPr>
          <p:txBody>
            <a:bodyPr wrap="square" rtlCol="0">
              <a:spAutoFit/>
            </a:bodyPr>
            <a:lstStyle/>
            <a:p>
              <a:pPr algn="dist"/>
              <a:r>
                <a:rPr lang="zh-CN" altLang="en-US" sz="4400" dirty="0">
                  <a:solidFill>
                    <a:schemeClr val="tx1">
                      <a:lumMod val="65000"/>
                      <a:lumOff val="35000"/>
                    </a:schemeClr>
                  </a:solidFill>
                  <a:cs typeface="+mn-ea"/>
                  <a:sym typeface="+mn-lt"/>
                </a:rPr>
                <a:t>安全性分析</a:t>
              </a:r>
              <a:endParaRPr lang="zh-CN" altLang="en-US" sz="4400" dirty="0">
                <a:solidFill>
                  <a:schemeClr val="tx1">
                    <a:lumMod val="65000"/>
                    <a:lumOff val="35000"/>
                  </a:schemeClr>
                </a:solidFill>
                <a:cs typeface="+mn-ea"/>
                <a:sym typeface="+mn-lt"/>
              </a:endParaRPr>
            </a:p>
          </p:txBody>
        </p:sp>
        <p:sp>
          <p:nvSpPr>
            <p:cNvPr id="9" name="文本框 8"/>
            <p:cNvSpPr txBox="1"/>
            <p:nvPr/>
          </p:nvSpPr>
          <p:spPr>
            <a:xfrm>
              <a:off x="-885233" y="3359176"/>
              <a:ext cx="7171684" cy="246221"/>
            </a:xfrm>
            <a:prstGeom prst="rect">
              <a:avLst/>
            </a:prstGeom>
            <a:noFill/>
          </p:spPr>
          <p:txBody>
            <a:bodyPr wrap="square" rtlCol="0">
              <a:spAutoFit/>
            </a:bodyPr>
            <a:lstStyle/>
            <a:p>
              <a:pPr algn="dist"/>
              <a:r>
                <a:rPr lang="en-US" altLang="zh-CN" sz="1000" dirty="0">
                  <a:solidFill>
                    <a:schemeClr val="tx1">
                      <a:lumMod val="65000"/>
                      <a:lumOff val="35000"/>
                    </a:schemeClr>
                  </a:solidFill>
                  <a:cs typeface="+mn-ea"/>
                  <a:sym typeface="+mn-lt"/>
                </a:rPr>
                <a:t>OVERVIEW OF THE COMPANY'S ANNUAL PROJECT SITUATION</a:t>
              </a:r>
              <a:endParaRPr lang="zh-CN" altLang="en-US" sz="1000" dirty="0">
                <a:solidFill>
                  <a:schemeClr val="tx1">
                    <a:lumMod val="65000"/>
                    <a:lumOff val="35000"/>
                  </a:schemeClr>
                </a:solidFill>
                <a:cs typeface="+mn-ea"/>
                <a:sym typeface="+mn-lt"/>
              </a:endParaRPr>
            </a:p>
          </p:txBody>
        </p:sp>
      </p:grpSp>
      <p:sp>
        <p:nvSpPr>
          <p:cNvPr id="10" name="文本框 9"/>
          <p:cNvSpPr txBox="1"/>
          <p:nvPr/>
        </p:nvSpPr>
        <p:spPr>
          <a:xfrm>
            <a:off x="337722" y="5563157"/>
            <a:ext cx="5972934" cy="630044"/>
          </a:xfrm>
          <a:prstGeom prst="rect">
            <a:avLst/>
          </a:prstGeom>
          <a:noFill/>
        </p:spPr>
        <p:txBody>
          <a:bodyPr wrap="square" rtlCol="0">
            <a:spAutoFit/>
          </a:bodyPr>
          <a:lstStyle/>
          <a:p>
            <a:pPr>
              <a:lnSpc>
                <a:spcPct val="150000"/>
              </a:lnSpc>
            </a:pPr>
            <a:r>
              <a:rPr lang="en-US" altLang="zh-CN" sz="800" spc="300" dirty="0">
                <a:solidFill>
                  <a:schemeClr val="tx1">
                    <a:lumMod val="75000"/>
                    <a:lumOff val="25000"/>
                  </a:schemeClr>
                </a:solidFill>
                <a:cs typeface="+mn-ea"/>
                <a:sym typeface="+mn-lt"/>
              </a:rPr>
              <a:t>WORK REPORT BUSINESS REPORT GENERAL BUSINESS STYLE MONTHLY REPORT ANNUAL REPORT BUSINESS PLAN PROJECT PLAN PROJECT REPORT COMPLETION REPORT</a:t>
            </a:r>
            <a:endParaRPr lang="zh-CN" altLang="en-US" sz="800" spc="300" dirty="0">
              <a:solidFill>
                <a:schemeClr val="tx1">
                  <a:lumMod val="75000"/>
                  <a:lumOff val="25000"/>
                </a:schemeClr>
              </a:solidFill>
              <a:cs typeface="+mn-ea"/>
              <a:sym typeface="+mn-lt"/>
            </a:endParaRPr>
          </a:p>
        </p:txBody>
      </p:sp>
      <p:sp>
        <p:nvSpPr>
          <p:cNvPr id="11" name="椭圆 10"/>
          <p:cNvSpPr/>
          <p:nvPr/>
        </p:nvSpPr>
        <p:spPr>
          <a:xfrm>
            <a:off x="6920817" y="247568"/>
            <a:ext cx="2628709" cy="2628709"/>
          </a:xfrm>
          <a:prstGeom prst="ellipse">
            <a:avLst/>
          </a:prstGeom>
          <a:solidFill>
            <a:srgbClr val="7CB3A1">
              <a:alpha val="43000"/>
            </a:srgbClr>
          </a:solidFill>
          <a:ln>
            <a:noFill/>
          </a:ln>
          <a:effectLst>
            <a:softEdge rad="495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常见攻击手段</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a8196ce-cd1a-4fec-a71d-d24a165c23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1109" y="1391756"/>
            <a:ext cx="10799378" cy="4464496"/>
            <a:chOff x="721109" y="1391756"/>
            <a:chExt cx="10799378" cy="4464496"/>
          </a:xfrm>
        </p:grpSpPr>
        <p:grpSp>
          <p:nvGrpSpPr>
            <p:cNvPr id="6" name="íṣļîḑè"/>
            <p:cNvGrpSpPr/>
            <p:nvPr/>
          </p:nvGrpSpPr>
          <p:grpSpPr>
            <a:xfrm>
              <a:off x="721109" y="1484784"/>
              <a:ext cx="3307537" cy="4199806"/>
              <a:chOff x="1416748" y="1485488"/>
              <a:chExt cx="3227861" cy="4098637"/>
            </a:xfrm>
          </p:grpSpPr>
          <p:grpSp>
            <p:nvGrpSpPr>
              <p:cNvPr id="28" name="iśľîḓé"/>
              <p:cNvGrpSpPr/>
              <p:nvPr/>
            </p:nvGrpSpPr>
            <p:grpSpPr>
              <a:xfrm>
                <a:off x="1416748" y="1485488"/>
                <a:ext cx="3227861" cy="4098637"/>
                <a:chOff x="1416748" y="1485488"/>
                <a:chExt cx="3227861" cy="4098637"/>
              </a:xfrm>
            </p:grpSpPr>
            <p:sp>
              <p:nvSpPr>
                <p:cNvPr id="37" name="ïşlîďê"/>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8" name="iṣļîḍè"/>
                <p:cNvGrpSpPr/>
                <p:nvPr/>
              </p:nvGrpSpPr>
              <p:grpSpPr>
                <a:xfrm>
                  <a:off x="3359518" y="4532488"/>
                  <a:ext cx="312551" cy="393463"/>
                  <a:chOff x="4541592" y="4960612"/>
                  <a:chExt cx="312551" cy="393463"/>
                </a:xfrm>
              </p:grpSpPr>
              <p:sp>
                <p:nvSpPr>
                  <p:cNvPr id="122" name="íśḻïḍé"/>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3" name="i$ľïd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4" name="iṩļîḓe"/>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5" name="íśļíḑê"/>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6" name="iṥ1îdè"/>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7" name="îSļîḑè"/>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8" name="íṧḷídê"/>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9" name="îŝļíḍè"/>
                <p:cNvGrpSpPr/>
                <p:nvPr/>
              </p:nvGrpSpPr>
              <p:grpSpPr>
                <a:xfrm>
                  <a:off x="1416748" y="2456247"/>
                  <a:ext cx="312549" cy="442646"/>
                  <a:chOff x="5698186" y="1950933"/>
                  <a:chExt cx="312549" cy="442646"/>
                </a:xfrm>
              </p:grpSpPr>
              <p:sp>
                <p:nvSpPr>
                  <p:cNvPr id="119" name="îṣľ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20" name="isliḍé"/>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1" name="işḷïḓê"/>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40" name="ïṥļïḍé"/>
                <p:cNvGrpSpPr/>
                <p:nvPr/>
              </p:nvGrpSpPr>
              <p:grpSpPr>
                <a:xfrm>
                  <a:off x="2170350" y="4994742"/>
                  <a:ext cx="230051" cy="326829"/>
                  <a:chOff x="4382937" y="5523837"/>
                  <a:chExt cx="230051" cy="326829"/>
                </a:xfrm>
              </p:grpSpPr>
              <p:sp>
                <p:nvSpPr>
                  <p:cNvPr id="116" name="íṥ1iḋe"/>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p>
                </p:txBody>
              </p:sp>
              <p:sp>
                <p:nvSpPr>
                  <p:cNvPr id="117" name="íŝḻiḋê"/>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p>
                </p:txBody>
              </p:sp>
              <p:sp>
                <p:nvSpPr>
                  <p:cNvPr id="118" name="íSlîḓê"/>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p>
                </p:txBody>
              </p:sp>
            </p:grpSp>
            <p:grpSp>
              <p:nvGrpSpPr>
                <p:cNvPr id="41" name="îSḷîḋé"/>
                <p:cNvGrpSpPr/>
                <p:nvPr/>
              </p:nvGrpSpPr>
              <p:grpSpPr>
                <a:xfrm>
                  <a:off x="1931456" y="1808281"/>
                  <a:ext cx="406156" cy="679041"/>
                  <a:chOff x="5714051" y="2563340"/>
                  <a:chExt cx="406156" cy="679041"/>
                </a:xfrm>
              </p:grpSpPr>
              <p:sp>
                <p:nvSpPr>
                  <p:cNvPr id="102" name="îsľïḍ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3" name="iṥḷïḋé"/>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4" name="îṩ1ïď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5" name="ïṥlíḓè"/>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6" name="ísḻíḓè"/>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íṥ1î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8" name="íṩ1iďê"/>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9" name="íṩľíḍê"/>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10" name="ïṡ1îďè"/>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1" name="î$ľiḓè"/>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2" name="iṧḷíḑê"/>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3" name="íş1îḍé"/>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4" name="íṣļîdè"/>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5" name="ïşḷiḍ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grpSp>
              <p:nvGrpSpPr>
                <p:cNvPr id="42" name="íśľiďe"/>
                <p:cNvGrpSpPr/>
                <p:nvPr/>
              </p:nvGrpSpPr>
              <p:grpSpPr>
                <a:xfrm>
                  <a:off x="3272257" y="5170037"/>
                  <a:ext cx="309377" cy="414088"/>
                  <a:chOff x="3957743" y="5628549"/>
                  <a:chExt cx="309377" cy="414088"/>
                </a:xfrm>
              </p:grpSpPr>
              <p:sp>
                <p:nvSpPr>
                  <p:cNvPr id="96" name="iṣļïde"/>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7" name="iśḷîde"/>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p>
                </p:txBody>
              </p:sp>
              <p:sp>
                <p:nvSpPr>
                  <p:cNvPr id="98" name="işḷîďé"/>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9" name="î$ḻîḋè"/>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p>
                </p:txBody>
              </p:sp>
              <p:sp>
                <p:nvSpPr>
                  <p:cNvPr id="100" name="ï$1iḋê"/>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p>
                </p:txBody>
              </p:sp>
              <p:sp>
                <p:nvSpPr>
                  <p:cNvPr id="101" name="îšlidê"/>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p>
                </p:txBody>
              </p:sp>
            </p:grpSp>
            <p:grpSp>
              <p:nvGrpSpPr>
                <p:cNvPr id="43" name="íśliḋê"/>
                <p:cNvGrpSpPr/>
                <p:nvPr/>
              </p:nvGrpSpPr>
              <p:grpSpPr>
                <a:xfrm>
                  <a:off x="1882274" y="3689768"/>
                  <a:ext cx="414088" cy="488656"/>
                  <a:chOff x="4711354" y="5301720"/>
                  <a:chExt cx="414088" cy="488656"/>
                </a:xfrm>
              </p:grpSpPr>
              <p:sp>
                <p:nvSpPr>
                  <p:cNvPr id="92" name="iṥḻïḍe"/>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3" name="îṧļíḍe"/>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4" name="íś1iḍè"/>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5" name="îṣľidê"/>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4" name="iṩḷíḓe"/>
                <p:cNvGrpSpPr/>
                <p:nvPr/>
              </p:nvGrpSpPr>
              <p:grpSpPr>
                <a:xfrm>
                  <a:off x="2627909" y="1485488"/>
                  <a:ext cx="339521" cy="337934"/>
                  <a:chOff x="5698186" y="4535417"/>
                  <a:chExt cx="339521" cy="337934"/>
                </a:xfrm>
              </p:grpSpPr>
              <p:sp>
                <p:nvSpPr>
                  <p:cNvPr id="87" name="iş1ide"/>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8" name="ïšḷïḍè"/>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9" name="îşḷîďè"/>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90" name="ïṩḷiḓê"/>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1" name="îṩľiḑè"/>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5" name="isliḓe"/>
                <p:cNvGrpSpPr/>
                <p:nvPr/>
              </p:nvGrpSpPr>
              <p:grpSpPr>
                <a:xfrm>
                  <a:off x="3272006" y="1596959"/>
                  <a:ext cx="425193" cy="425194"/>
                  <a:chOff x="5623618" y="3915078"/>
                  <a:chExt cx="425193" cy="425194"/>
                </a:xfrm>
              </p:grpSpPr>
              <p:sp>
                <p:nvSpPr>
                  <p:cNvPr id="82" name="íSľïḓè"/>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3" name="iŝḷíḍé"/>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4" name="íṥḻîḑè"/>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5" name="íşḷiḍé"/>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6" name="işliḋ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grpSp>
              <p:nvGrpSpPr>
                <p:cNvPr id="46" name="ïśḻïḋé"/>
                <p:cNvGrpSpPr/>
                <p:nvPr/>
              </p:nvGrpSpPr>
              <p:grpSpPr>
                <a:xfrm>
                  <a:off x="4263837" y="2865836"/>
                  <a:ext cx="380772" cy="341108"/>
                  <a:chOff x="5100057" y="4749602"/>
                  <a:chExt cx="380772" cy="341108"/>
                </a:xfrm>
              </p:grpSpPr>
              <p:sp>
                <p:nvSpPr>
                  <p:cNvPr id="80" name="îṧlíḍ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sp>
                <p:nvSpPr>
                  <p:cNvPr id="81" name="ïṣ1íḍe"/>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p>
                </p:txBody>
              </p:sp>
            </p:grpSp>
            <p:grpSp>
              <p:nvGrpSpPr>
                <p:cNvPr id="47" name="ïṥľïḋe"/>
                <p:cNvGrpSpPr/>
                <p:nvPr/>
              </p:nvGrpSpPr>
              <p:grpSpPr>
                <a:xfrm>
                  <a:off x="4006816" y="3479570"/>
                  <a:ext cx="447407" cy="322069"/>
                  <a:chOff x="5141307" y="4268878"/>
                  <a:chExt cx="447407" cy="322069"/>
                </a:xfrm>
              </p:grpSpPr>
              <p:sp>
                <p:nvSpPr>
                  <p:cNvPr id="78" name="îṩḻiḓe"/>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9" name="iSḻïḑé"/>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8" name="iŝḷíde"/>
                <p:cNvGrpSpPr/>
                <p:nvPr/>
              </p:nvGrpSpPr>
              <p:grpSpPr>
                <a:xfrm>
                  <a:off x="3748713" y="3953154"/>
                  <a:ext cx="285578" cy="412502"/>
                  <a:chOff x="4651064" y="4359311"/>
                  <a:chExt cx="285578" cy="412502"/>
                </a:xfrm>
              </p:grpSpPr>
              <p:sp>
                <p:nvSpPr>
                  <p:cNvPr id="73" name="îṩļïďê"/>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4" name="isľiḑé"/>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p>
                </p:txBody>
              </p:sp>
              <p:sp>
                <p:nvSpPr>
                  <p:cNvPr id="75" name="íşlíďê"/>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6" name="íSļîḍe"/>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7" name="îšliďe"/>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9" name="iṧlîḑê"/>
                <p:cNvGrpSpPr/>
                <p:nvPr/>
              </p:nvGrpSpPr>
              <p:grpSpPr>
                <a:xfrm>
                  <a:off x="3835973" y="2208213"/>
                  <a:ext cx="490243" cy="463271"/>
                  <a:chOff x="5607752" y="3426422"/>
                  <a:chExt cx="490243" cy="463271"/>
                </a:xfrm>
              </p:grpSpPr>
              <p:sp>
                <p:nvSpPr>
                  <p:cNvPr id="65" name="îŝlîḑê"/>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6" name="ïSḷíḋè"/>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7" name="îṩḷíḓê"/>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ŝliḑé"/>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9" name="iş1îdê"/>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70" name="îSliḑê"/>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1" name="íšľíḑê"/>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2" name="işḻiď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50" name="ïślîḍe"/>
                <p:cNvGrpSpPr/>
                <p:nvPr/>
              </p:nvGrpSpPr>
              <p:grpSpPr>
                <a:xfrm>
                  <a:off x="4009701" y="3982239"/>
                  <a:ext cx="547357" cy="255434"/>
                  <a:chOff x="5057221" y="3151948"/>
                  <a:chExt cx="547357" cy="255434"/>
                </a:xfrm>
              </p:grpSpPr>
              <p:sp>
                <p:nvSpPr>
                  <p:cNvPr id="60" name="iṡ1íḋe"/>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p>
                </p:txBody>
              </p:sp>
              <p:sp>
                <p:nvSpPr>
                  <p:cNvPr id="61" name="iṣ1îḍé"/>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2" name="ïṡḻïḓe"/>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3" name="iṥḻïďê"/>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4" name="íṣ1íďé"/>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1" name="íśļíḋé"/>
                <p:cNvGrpSpPr/>
                <p:nvPr/>
              </p:nvGrpSpPr>
              <p:grpSpPr>
                <a:xfrm>
                  <a:off x="3859160" y="4537310"/>
                  <a:ext cx="325243" cy="337935"/>
                  <a:chOff x="5125442" y="3615221"/>
                  <a:chExt cx="325243" cy="337935"/>
                </a:xfrm>
              </p:grpSpPr>
              <p:sp>
                <p:nvSpPr>
                  <p:cNvPr id="56" name="îş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7" name="ï$ḻidê"/>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8" name="ïŝļîḍe"/>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sp>
                <p:nvSpPr>
                  <p:cNvPr id="59" name="ïṡlïḋè"/>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p>
                </p:txBody>
              </p:sp>
            </p:grpSp>
            <p:grpSp>
              <p:nvGrpSpPr>
                <p:cNvPr id="52" name="iṩ1îḍé"/>
                <p:cNvGrpSpPr/>
                <p:nvPr/>
              </p:nvGrpSpPr>
              <p:grpSpPr>
                <a:xfrm>
                  <a:off x="1682532" y="3174341"/>
                  <a:ext cx="214184" cy="315721"/>
                  <a:chOff x="5303135" y="5279509"/>
                  <a:chExt cx="214184" cy="315721"/>
                </a:xfrm>
              </p:grpSpPr>
              <p:sp>
                <p:nvSpPr>
                  <p:cNvPr id="53" name="iśľiď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4" name="iṣḷídè"/>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5" name="îṧ1iďé"/>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9" name="íṡlíḋê"/>
              <p:cNvGrpSpPr/>
              <p:nvPr/>
            </p:nvGrpSpPr>
            <p:grpSpPr>
              <a:xfrm>
                <a:off x="1811797" y="1791124"/>
                <a:ext cx="2339288" cy="3761336"/>
                <a:chOff x="8253415" y="755650"/>
                <a:chExt cx="1125538" cy="1809750"/>
              </a:xfrm>
            </p:grpSpPr>
            <p:sp>
              <p:nvSpPr>
                <p:cNvPr id="30" name="iSľïde"/>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íṧlïḍè"/>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îšḷîď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ṧľíďé"/>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ṩļidé"/>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šľîḑe"/>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líḓe"/>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7" name="i$líďe"/>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8" name="直接连接符 7"/>
            <p:cNvCxnSpPr/>
            <p:nvPr/>
          </p:nvCxnSpPr>
          <p:spPr>
            <a:xfrm>
              <a:off x="5531267" y="2934474"/>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9" name="íṧ1idê"/>
            <p:cNvGrpSpPr/>
            <p:nvPr/>
          </p:nvGrpSpPr>
          <p:grpSpPr>
            <a:xfrm>
              <a:off x="4518571" y="1665238"/>
              <a:ext cx="540000" cy="540000"/>
              <a:chOff x="824229" y="5280877"/>
              <a:chExt cx="347557" cy="347557"/>
            </a:xfrm>
            <a:solidFill>
              <a:schemeClr val="accent1"/>
            </a:solidFill>
          </p:grpSpPr>
          <p:sp>
            <p:nvSpPr>
              <p:cNvPr id="26" name="îşḷiḓe"/>
              <p:cNvSpPr/>
              <p:nvPr/>
            </p:nvSpPr>
            <p:spPr>
              <a:xfrm>
                <a:off x="824229" y="5280877"/>
                <a:ext cx="347557" cy="347557"/>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7" name="iš1ï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cxnSp>
          <p:nvCxnSpPr>
            <p:cNvPr id="10" name="直接连接符 9"/>
            <p:cNvCxnSpPr/>
            <p:nvPr/>
          </p:nvCxnSpPr>
          <p:spPr>
            <a:xfrm>
              <a:off x="5531267" y="4436045"/>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 name="ï$ļidê"/>
            <p:cNvGrpSpPr/>
            <p:nvPr/>
          </p:nvGrpSpPr>
          <p:grpSpPr>
            <a:xfrm>
              <a:off x="5146791" y="3155877"/>
              <a:ext cx="540000" cy="540000"/>
              <a:chOff x="824229" y="5280877"/>
              <a:chExt cx="347557" cy="347557"/>
            </a:xfrm>
            <a:solidFill>
              <a:schemeClr val="accent1"/>
            </a:solidFill>
          </p:grpSpPr>
          <p:sp>
            <p:nvSpPr>
              <p:cNvPr id="24" name="îśļîḓé"/>
              <p:cNvSpPr/>
              <p:nvPr/>
            </p:nvSpPr>
            <p:spPr>
              <a:xfrm>
                <a:off x="824229" y="5280877"/>
                <a:ext cx="347557" cy="347557"/>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5" name="ïšlî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2" name="í$1íḍê"/>
            <p:cNvGrpSpPr/>
            <p:nvPr/>
          </p:nvGrpSpPr>
          <p:grpSpPr>
            <a:xfrm>
              <a:off x="4755799" y="4572785"/>
              <a:ext cx="540000" cy="540000"/>
              <a:chOff x="824229" y="5280877"/>
              <a:chExt cx="347557" cy="347557"/>
            </a:xfrm>
            <a:solidFill>
              <a:schemeClr val="accent1"/>
            </a:solidFill>
          </p:grpSpPr>
          <p:sp>
            <p:nvSpPr>
              <p:cNvPr id="22" name="ïS1idé"/>
              <p:cNvSpPr/>
              <p:nvPr/>
            </p:nvSpPr>
            <p:spPr>
              <a:xfrm>
                <a:off x="824229" y="5280877"/>
                <a:ext cx="347557" cy="347557"/>
              </a:xfrm>
              <a:prstGeom prst="ellipse">
                <a:avLst/>
              </a:prstGeom>
              <a:solidFill>
                <a:schemeClr val="accent3"/>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3" name="íšļíḑe"/>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3" name="îŝļiḋé"/>
            <p:cNvGrpSpPr/>
            <p:nvPr/>
          </p:nvGrpSpPr>
          <p:grpSpPr>
            <a:xfrm>
              <a:off x="5589075" y="1549813"/>
              <a:ext cx="5931412" cy="1059056"/>
              <a:chOff x="5589075" y="1432904"/>
              <a:chExt cx="5931412" cy="1059056"/>
            </a:xfrm>
          </p:grpSpPr>
          <p:sp>
            <p:nvSpPr>
              <p:cNvPr id="20" name="ïş1íḍé"/>
              <p:cNvSpPr txBox="1"/>
              <p:nvPr/>
            </p:nvSpPr>
            <p:spPr>
              <a:xfrm>
                <a:off x="5589075" y="1904725"/>
                <a:ext cx="5931412" cy="587235"/>
              </a:xfrm>
              <a:prstGeom prst="rect">
                <a:avLst/>
              </a:prstGeom>
              <a:noFill/>
            </p:spPr>
            <p:txBody>
              <a:bodyPr wrap="square" lIns="90000" tIns="46800" rIns="90000" bIns="46800" rtlCol="0">
                <a:normAutofit fontScale="77500" lnSpcReduction="20000"/>
              </a:bodyPr>
              <a:lstStyle/>
              <a:p>
                <a:pPr>
                  <a:lnSpc>
                    <a:spcPct val="150000"/>
                  </a:lnSpc>
                  <a:spcBef>
                    <a:spcPct val="0"/>
                  </a:spcBef>
                </a:pPr>
                <a:r>
                  <a:rPr lang="zh-CN" altLang="en-US" sz="1600" dirty="0"/>
                  <a:t>攻击者把</a:t>
                </a:r>
                <a:r>
                  <a:rPr lang="en-US" altLang="zh-CN" sz="1600" dirty="0"/>
                  <a:t>SQL</a:t>
                </a:r>
                <a:r>
                  <a:rPr lang="zh-CN" altLang="en-US" sz="1600" dirty="0"/>
                  <a:t>命令插入到</a:t>
                </a:r>
                <a:r>
                  <a:rPr lang="en-US" altLang="zh-CN" sz="1600" dirty="0"/>
                  <a:t>Web</a:t>
                </a:r>
                <a:r>
                  <a:rPr lang="zh-CN" altLang="en-US" sz="1600" dirty="0"/>
                  <a:t>表单的输入域或页面请求的查询字符串，欺骗服务器执行恶意的</a:t>
                </a:r>
                <a:r>
                  <a:rPr lang="en-US" altLang="zh-CN" sz="1600" dirty="0"/>
                  <a:t>SQL</a:t>
                </a:r>
                <a:r>
                  <a:rPr lang="zh-CN" altLang="en-US" sz="1600" dirty="0"/>
                  <a:t>命令</a:t>
                </a:r>
                <a:endParaRPr lang="zh-CN" altLang="en-US" sz="1600" dirty="0"/>
              </a:p>
            </p:txBody>
          </p:sp>
          <p:sp>
            <p:nvSpPr>
              <p:cNvPr id="21" name="i$ļíḓè"/>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2400" b="1" dirty="0"/>
                  <a:t>SQL</a:t>
                </a:r>
                <a:r>
                  <a:rPr lang="zh-CN" altLang="en-US" sz="2400" b="1" dirty="0"/>
                  <a:t>注入攻击</a:t>
                </a:r>
                <a:endParaRPr lang="zh-CN" altLang="en-US" sz="2400" b="1" dirty="0"/>
              </a:p>
            </p:txBody>
          </p:sp>
        </p:grpSp>
        <p:grpSp>
          <p:nvGrpSpPr>
            <p:cNvPr id="14" name="ïṥľîdè"/>
            <p:cNvGrpSpPr/>
            <p:nvPr/>
          </p:nvGrpSpPr>
          <p:grpSpPr>
            <a:xfrm>
              <a:off x="5928677" y="3123379"/>
              <a:ext cx="5591809" cy="1059056"/>
              <a:chOff x="5589075" y="1432904"/>
              <a:chExt cx="5931412" cy="1059056"/>
            </a:xfrm>
          </p:grpSpPr>
          <p:sp>
            <p:nvSpPr>
              <p:cNvPr id="18" name="íṣľîḍê"/>
              <p:cNvSpPr txBox="1"/>
              <p:nvPr/>
            </p:nvSpPr>
            <p:spPr>
              <a:xfrm>
                <a:off x="5589075" y="1904725"/>
                <a:ext cx="5931412" cy="587235"/>
              </a:xfrm>
              <a:prstGeom prst="rect">
                <a:avLst/>
              </a:prstGeom>
              <a:noFill/>
            </p:spPr>
            <p:txBody>
              <a:bodyPr wrap="square" lIns="90000" tIns="46800" rIns="90000" bIns="46800" rtlCol="0">
                <a:noAutofit/>
              </a:bodyPr>
              <a:lstStyle/>
              <a:p>
                <a:pPr>
                  <a:lnSpc>
                    <a:spcPct val="150000"/>
                  </a:lnSpc>
                  <a:spcBef>
                    <a:spcPct val="0"/>
                  </a:spcBef>
                </a:pPr>
                <a:r>
                  <a:rPr lang="zh-CN" altLang="en-US" sz="1200" dirty="0"/>
                  <a:t>分布式拒绝服务攻击是指处于不同位置的多个攻击者同时向一个或数个目标发动攻击，或者一个攻击者控制了位于不同位置的多台机器并利用这些机器对受害者同时实施攻击</a:t>
                </a:r>
                <a:endParaRPr lang="zh-CN" altLang="en-US" sz="1200" dirty="0"/>
              </a:p>
            </p:txBody>
          </p:sp>
          <p:sp>
            <p:nvSpPr>
              <p:cNvPr id="19" name="ïSľiḍé"/>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2400" b="1" dirty="0"/>
                  <a:t>DDoS</a:t>
                </a:r>
                <a:r>
                  <a:rPr lang="zh-CN" altLang="en-US" sz="2400" b="1" dirty="0"/>
                  <a:t>攻击</a:t>
                </a:r>
                <a:endParaRPr lang="zh-CN" altLang="en-US" sz="2400" b="1" dirty="0"/>
              </a:p>
            </p:txBody>
          </p:sp>
        </p:grpSp>
        <p:grpSp>
          <p:nvGrpSpPr>
            <p:cNvPr id="15" name="îṡ1íḋé"/>
            <p:cNvGrpSpPr/>
            <p:nvPr/>
          </p:nvGrpSpPr>
          <p:grpSpPr>
            <a:xfrm>
              <a:off x="5589075" y="4516159"/>
              <a:ext cx="5931412" cy="1059056"/>
              <a:chOff x="5589075" y="1432904"/>
              <a:chExt cx="5931412" cy="1059056"/>
            </a:xfrm>
          </p:grpSpPr>
          <p:sp>
            <p:nvSpPr>
              <p:cNvPr id="16" name="iSḷíḑê"/>
              <p:cNvSpPr txBox="1"/>
              <p:nvPr/>
            </p:nvSpPr>
            <p:spPr>
              <a:xfrm>
                <a:off x="5589075" y="1904725"/>
                <a:ext cx="5931412" cy="587235"/>
              </a:xfrm>
              <a:prstGeom prst="rect">
                <a:avLst/>
              </a:prstGeom>
              <a:noFill/>
            </p:spPr>
            <p:txBody>
              <a:bodyPr wrap="square" lIns="90000" tIns="46800" rIns="90000" bIns="46800" rtlCol="0">
                <a:noAutofit/>
              </a:bodyPr>
              <a:lstStyle/>
              <a:p>
                <a:pPr>
                  <a:lnSpc>
                    <a:spcPct val="150000"/>
                  </a:lnSpc>
                  <a:spcBef>
                    <a:spcPct val="0"/>
                  </a:spcBef>
                </a:pPr>
                <a:r>
                  <a:rPr lang="zh-CN" altLang="en-US" sz="1200" dirty="0">
                    <a:latin typeface="+mn-ea"/>
                  </a:rPr>
                  <a:t>恶意攻击者在</a:t>
                </a:r>
                <a:r>
                  <a:rPr lang="en-US" altLang="zh-CN" sz="1200" dirty="0">
                    <a:latin typeface="+mn-ea"/>
                  </a:rPr>
                  <a:t>web</a:t>
                </a:r>
                <a:r>
                  <a:rPr lang="zh-CN" altLang="en-US" sz="1200" dirty="0">
                    <a:latin typeface="+mn-ea"/>
                  </a:rPr>
                  <a:t>页面中插入一些恶意的</a:t>
                </a:r>
                <a:r>
                  <a:rPr lang="en-US" altLang="zh-CN" sz="1200" dirty="0">
                    <a:latin typeface="+mn-ea"/>
                  </a:rPr>
                  <a:t>script</a:t>
                </a:r>
                <a:r>
                  <a:rPr lang="zh-CN" altLang="en-US" sz="1200" dirty="0">
                    <a:latin typeface="+mn-ea"/>
                  </a:rPr>
                  <a:t>代码</a:t>
                </a:r>
                <a:endParaRPr lang="zh-CN" altLang="en-US" sz="1200" dirty="0">
                  <a:latin typeface="+mn-ea"/>
                </a:endParaRPr>
              </a:p>
            </p:txBody>
          </p:sp>
          <p:sp>
            <p:nvSpPr>
              <p:cNvPr id="17" name="i$ḷíďê"/>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en-US" altLang="zh-CN" sz="2400" b="1" dirty="0"/>
                  <a:t>XSS</a:t>
                </a:r>
                <a:r>
                  <a:rPr lang="zh-CN" altLang="en-US" sz="2400" b="1" dirty="0"/>
                  <a:t>攻击</a:t>
                </a:r>
                <a:endParaRPr lang="zh-CN" altLang="en-US" sz="2400" b="1" dirty="0"/>
              </a:p>
            </p:txBody>
          </p:sp>
        </p:gr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ISLIDE.DIAGRAM" val="ea8196ce-cd1a-4fec-a71d-d24a165c23f2"/>
</p:tagLst>
</file>

<file path=ppt/tags/tag2.xml><?xml version="1.0" encoding="utf-8"?>
<p:tagLst xmlns:p="http://schemas.openxmlformats.org/presentationml/2006/main">
  <p:tag name="ISLIDE.DIAGRAM" val="ea8196ce-cd1a-4fec-a71d-d24a165c23f2"/>
</p:tagLst>
</file>

<file path=ppt/tags/tag3.xml><?xml version="1.0" encoding="utf-8"?>
<p:tagLst xmlns:p="http://schemas.openxmlformats.org/presentationml/2006/main">
  <p:tag name="COMMONDATA" val="eyJoZGlkIjoiZTkzNWNjOGZmOTJlYjgwNWUzN2ZhZWJjYzJmYzcxOWMifQ=="/>
  <p:tag name="KSO_WPP_MARK_KEY" val="d5573a80-a6ca-4251-87ca-6c32996dd3d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c2wpsl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WPS 演示</Application>
  <PresentationFormat>宽屏</PresentationFormat>
  <Paragraphs>175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Arial</vt:lpstr>
      <vt:lpstr>宋体</vt:lpstr>
      <vt:lpstr>Wingdings</vt:lpstr>
      <vt:lpstr>微软雅黑</vt:lpstr>
      <vt:lpstr>Times New Roman</vt:lpstr>
      <vt:lpstr>Calibri</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常见攻击手段</vt:lpstr>
      <vt:lpstr>PowerPoint 演示文稿</vt:lpstr>
      <vt:lpstr>可靠性解决方案</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绿色鎏金</dc:title>
  <dc:creator>第一PPT</dc:creator>
  <cp:keywords>www.1ppt.com</cp:keywords>
  <dc:description>www.1ppt.com</dc:description>
  <cp:lastModifiedBy>尧风</cp:lastModifiedBy>
  <cp:revision>22</cp:revision>
  <dcterms:created xsi:type="dcterms:W3CDTF">2022-06-30T05:01:00Z</dcterms:created>
  <dcterms:modified xsi:type="dcterms:W3CDTF">2022-10-29T13:30:17Z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E7D54A12DE564833AE206FF99116C72F</vt:lpwstr>
  </property>
  <property fmtid="{D5CDD505-2E9C-101B-9397-08002B2CF9AE}" pid="3" name="KSOProductBuildVer">
    <vt:lpwstr>2052-11.1.0.12598</vt:lpwstr>
  </property>
</Properties>
</file>