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95" r:id="rId9"/>
    <p:sldId id="263" r:id="rId10"/>
    <p:sldId id="297" r:id="rId11"/>
    <p:sldId id="298" r:id="rId12"/>
    <p:sldId id="267" r:id="rId13"/>
    <p:sldId id="289" r:id="rId14"/>
    <p:sldId id="299" r:id="rId16"/>
    <p:sldId id="271" r:id="rId17"/>
    <p:sldId id="273" r:id="rId18"/>
    <p:sldId id="300" r:id="rId19"/>
    <p:sldId id="301" r:id="rId20"/>
    <p:sldId id="275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obbie" initials="L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947F"/>
    <a:srgbClr val="7CB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2274" y="924"/>
      </p:cViewPr>
      <p:guideLst>
        <p:guide orient="horz" pos="2176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9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838200" y="671675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9342103" y="-1127216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1057" y="2143288"/>
            <a:ext cx="774988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ym typeface="+mn-ea"/>
              </a:rPr>
              <a:t>架构设计展示</a:t>
            </a:r>
            <a:endParaRPr lang="zh-CN" altLang="en-US" sz="7200" dirty="0">
              <a:solidFill>
                <a:schemeClr val="accent1"/>
              </a:solidFill>
            </a:endParaRPr>
          </a:p>
          <a:p>
            <a:pPr algn="dist"/>
            <a:endParaRPr lang="zh-CN" altLang="en-US" sz="7200" dirty="0">
              <a:solidFill>
                <a:srgbClr val="447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9533" y="4264766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9776" y="5299878"/>
            <a:ext cx="1800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汇报人：唐熙程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zh-CN" altLang="en-US" sz="1400" dirty="0">
                <a:cs typeface="+mn-ea"/>
                <a:sym typeface="+mn-lt"/>
              </a:rPr>
              <a:t>（</a:t>
            </a:r>
            <a:r>
              <a:rPr lang="zh-CN" sz="1400" dirty="0">
                <a:cs typeface="+mn-ea"/>
                <a:sym typeface="+mn-lt"/>
              </a:rPr>
              <a:t>三组）</a:t>
            </a:r>
            <a:endParaRPr lang="zh-CN" sz="1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2024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时间：</a:t>
            </a:r>
            <a:r>
              <a:rPr lang="en-US" altLang="zh-CN" sz="1400" dirty="0">
                <a:cs typeface="+mn-ea"/>
                <a:sym typeface="+mn-lt"/>
              </a:rPr>
              <a:t>2022</a:t>
            </a:r>
            <a:r>
              <a:rPr lang="zh-CN" altLang="en-US" sz="1400" dirty="0">
                <a:cs typeface="+mn-ea"/>
                <a:sym typeface="+mn-lt"/>
              </a:rPr>
              <a:t>年</a:t>
            </a:r>
            <a:r>
              <a:rPr lang="en-US" altLang="zh-CN" sz="1400" dirty="0">
                <a:cs typeface="+mn-ea"/>
                <a:sym typeface="+mn-lt"/>
              </a:rPr>
              <a:t>10</a:t>
            </a:r>
            <a:r>
              <a:rPr lang="zh-CN" altLang="en-US" sz="1400" dirty="0">
                <a:cs typeface="+mn-ea"/>
                <a:sym typeface="+mn-lt"/>
              </a:rPr>
              <a:t>月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14" name="文本框 1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4595" y="1619508"/>
            <a:ext cx="6082811" cy="368300"/>
            <a:chOff x="3109533" y="1575949"/>
            <a:chExt cx="6082811" cy="3683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109533" y="1760615"/>
              <a:ext cx="6082811" cy="0"/>
              <a:chOff x="3239628" y="1484784"/>
              <a:chExt cx="608281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9628" y="1484784"/>
                <a:ext cx="1848260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364302" y="1484784"/>
                <a:ext cx="1958137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087887" y="1575949"/>
              <a:ext cx="2016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成果展示</a:t>
              </a:r>
              <a:endParaRPr lang="zh-CN" altLang="en-US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19336" y="5299766"/>
            <a:ext cx="2628709" cy="2628709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037" y="339227"/>
            <a:ext cx="677299" cy="418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8021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03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技术选型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a8196ce-cd1a-4fec-a71d-d24a165c23f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4444" y="1469544"/>
            <a:ext cx="4438816" cy="4191676"/>
            <a:chOff x="721109" y="1484784"/>
            <a:chExt cx="4438816" cy="4191676"/>
          </a:xfrm>
        </p:grpSpPr>
        <p:grpSp>
          <p:nvGrpSpPr>
            <p:cNvPr id="6" name="íṣļîḑè"/>
            <p:cNvGrpSpPr/>
            <p:nvPr/>
          </p:nvGrpSpPr>
          <p:grpSpPr>
            <a:xfrm>
              <a:off x="721109" y="1484784"/>
              <a:ext cx="3206742" cy="4191676"/>
              <a:chOff x="1416748" y="1485488"/>
              <a:chExt cx="3129494" cy="4090703"/>
            </a:xfrm>
          </p:grpSpPr>
          <p:grpSp>
            <p:nvGrpSpPr>
              <p:cNvPr id="28" name="iśľîḓé"/>
              <p:cNvGrpSpPr/>
              <p:nvPr/>
            </p:nvGrpSpPr>
            <p:grpSpPr>
              <a:xfrm>
                <a:off x="1416748" y="1485488"/>
                <a:ext cx="3129494" cy="4090703"/>
                <a:chOff x="1416748" y="1485488"/>
                <a:chExt cx="3129494" cy="4090703"/>
              </a:xfrm>
            </p:grpSpPr>
            <p:sp>
              <p:nvSpPr>
                <p:cNvPr id="37" name="ïşlîďê"/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8" name="iṣļîḍè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2" name="íśḻïḍé"/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3" name="i$ľïdê"/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4" name="iṩļîḓe"/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5" name="íśļíḑê"/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6" name="iṥ1îdè"/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7" name="îSļîḑè"/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8" name="íṧḷídê"/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9" name="îŝļíḍè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9" name="îṣľide"/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0" name="isliḍé"/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1" name="işḷïḓê"/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1" name="îSḷîḋé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2" name="îsľïḍê"/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3" name="iṥḷïḋé"/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4" name="îṩ1ïďé"/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5" name="ïṥlíḓè"/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6" name="ísḻíḓè"/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7" name="íṥ1îḍé"/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8" name="íṩ1iďê"/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9" name="íṩľíḍê"/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0" name="ïṡ1îďè"/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1" name="î$ľiḓè"/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2" name="iṧḷíḑê"/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3" name="íş1îḍé"/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4" name="íṣļîdè"/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5" name="ïşḷiḍè"/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98" name="işḷîďé"/>
                <p:cNvSpPr/>
                <p:nvPr/>
              </p:nvSpPr>
              <p:spPr bwMode="auto">
                <a:xfrm>
                  <a:off x="3419806" y="5425470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3" name="íśliḋê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2" name="iṥḻïḍe"/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îṧļíḍe"/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4" name="íś1iḍè"/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5" name="îṣľidê"/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4" name="iṩḷíḓe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7" name="iş1ide"/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8" name="ïšḷïḍè"/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îşḷîďè"/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0" name="ïṩḷiḓê"/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îṩľiḑè"/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5" name="isliḓe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2" name="íSľïḓè"/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3" name="iŝḷíḍé"/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4" name="íṥḻîḑè"/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íşḷiḍé"/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6" name="işliḋé"/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80" name="îṧlíḍè"/>
                <p:cNvSpPr/>
                <p:nvPr/>
              </p:nvSpPr>
              <p:spPr bwMode="auto">
                <a:xfrm>
                  <a:off x="4263837" y="2926125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7" name="ïṥľïḋe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8" name="îṩḻiḓe"/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9" name="iSḻïḑé"/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8" name="iŝḷíde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3" name="îṩļïďê"/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íşlíďê"/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íSļîḍe"/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7" name="îšliďe"/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9" name="iṧlîḑê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5" name="îŝlîḑê"/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6" name="ïSḷíḋè"/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7" name="îṩḷíḓê"/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ïŝliḑé"/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9" name="iş1îdê"/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0" name="îSliḑê"/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1" name="íšľíḑê"/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2" name="işḻiďê"/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0" name="ïślîḍe"/>
                <p:cNvGrpSpPr/>
                <p:nvPr/>
              </p:nvGrpSpPr>
              <p:grpSpPr>
                <a:xfrm>
                  <a:off x="4009701" y="3994932"/>
                  <a:ext cx="498175" cy="179279"/>
                  <a:chOff x="5057221" y="3164641"/>
                  <a:chExt cx="498175" cy="179279"/>
                </a:xfrm>
              </p:grpSpPr>
              <p:sp>
                <p:nvSpPr>
                  <p:cNvPr id="61" name="iṣ1îḍé"/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ïṡḻïḓe"/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iṥḻïďê"/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íṣ1íďé"/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1" name="íśļíḋé"/>
                <p:cNvGrpSpPr/>
                <p:nvPr/>
              </p:nvGrpSpPr>
              <p:grpSpPr>
                <a:xfrm>
                  <a:off x="3859160" y="4537310"/>
                  <a:ext cx="325243" cy="337933"/>
                  <a:chOff x="5125442" y="3615221"/>
                  <a:chExt cx="325243" cy="337933"/>
                </a:xfrm>
              </p:grpSpPr>
              <p:sp>
                <p:nvSpPr>
                  <p:cNvPr id="56" name="îş1iḋê"/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ï$ḻidê"/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ïŝļîḍe"/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2" name="iṩ1îḍé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3" name="iśľiďé"/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iṣḷídè"/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îṧ1iďé"/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9" name="íṡlíḋê"/>
              <p:cNvGrpSpPr/>
              <p:nvPr/>
            </p:nvGrpSpPr>
            <p:grpSpPr>
              <a:xfrm>
                <a:off x="2343004" y="3190077"/>
                <a:ext cx="1280174" cy="1488038"/>
                <a:chOff x="8509003" y="1428750"/>
                <a:chExt cx="615950" cy="715963"/>
              </a:xfrm>
            </p:grpSpPr>
            <p:sp>
              <p:nvSpPr>
                <p:cNvPr id="32" name="îšḷîďê"/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iṩļidé"/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íšļíḑe"/>
            <p:cNvSpPr/>
            <p:nvPr/>
          </p:nvSpPr>
          <p:spPr>
            <a:xfrm>
              <a:off x="4891675" y="4714869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511675" y="692785"/>
            <a:ext cx="5080000" cy="8794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65760" indent="-365760"/>
            <a:r>
              <a:rPr lang="en-US" sz="2800" b="1"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charset="-122"/>
              </a:rPr>
              <a:t>后端</a:t>
            </a:r>
            <a:r>
              <a:rPr lang="zh-CN" sz="2800" b="1">
                <a:latin typeface="Arial" panose="020B0604020202020204" pitchFamily="34" charset="0"/>
                <a:ea typeface="黑体" panose="02010609060101010101" charset="-122"/>
              </a:rPr>
              <a:t>技术框架表格</a:t>
            </a:r>
            <a:r>
              <a:rPr lang="en-US" sz="1050" b="1">
                <a:latin typeface="Times New Roman" panose="02020603050405020304" pitchFamily="18" charset="0"/>
                <a:ea typeface="黑体" panose="02010609060101010101" charset="-122"/>
              </a:rPr>
              <a:t>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404995" y="1454150"/>
          <a:ext cx="6829425" cy="4371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1060"/>
                <a:gridCol w="3428365"/>
              </a:tblGrid>
              <a:tr h="48577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应用框架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Go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gin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管理及版本控制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Git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后端开发工具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VS code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MySQL、Redis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搜索框架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Elasticsearch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ORM中间件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gorm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服务器部署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Nginx、Docker、Kubernetes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缓存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Redis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a8196ce-cd1a-4fec-a71d-d24a165c23f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4444" y="1469544"/>
            <a:ext cx="4438816" cy="4191676"/>
            <a:chOff x="721109" y="1484784"/>
            <a:chExt cx="4438816" cy="4191676"/>
          </a:xfrm>
        </p:grpSpPr>
        <p:grpSp>
          <p:nvGrpSpPr>
            <p:cNvPr id="6" name="íṣļîḑè"/>
            <p:cNvGrpSpPr/>
            <p:nvPr/>
          </p:nvGrpSpPr>
          <p:grpSpPr>
            <a:xfrm>
              <a:off x="721109" y="1484784"/>
              <a:ext cx="3206742" cy="4191676"/>
              <a:chOff x="1416748" y="1485488"/>
              <a:chExt cx="3129494" cy="4090703"/>
            </a:xfrm>
          </p:grpSpPr>
          <p:grpSp>
            <p:nvGrpSpPr>
              <p:cNvPr id="28" name="iśľîḓé"/>
              <p:cNvGrpSpPr/>
              <p:nvPr/>
            </p:nvGrpSpPr>
            <p:grpSpPr>
              <a:xfrm>
                <a:off x="1416748" y="1485488"/>
                <a:ext cx="3129494" cy="4090703"/>
                <a:chOff x="1416748" y="1485488"/>
                <a:chExt cx="3129494" cy="4090703"/>
              </a:xfrm>
            </p:grpSpPr>
            <p:sp>
              <p:nvSpPr>
                <p:cNvPr id="37" name="ïşlîďê"/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8" name="iṣļîḍè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2" name="íśḻïḍé"/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3" name="i$ľïdê"/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4" name="iṩļîḓe"/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5" name="íśļíḑê"/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6" name="iṥ1îdè"/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7" name="îSļîḑè"/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8" name="íṧḷídê"/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9" name="îŝļíḍè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9" name="îṣľide"/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0" name="isliḍé"/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1" name="işḷïḓê"/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1" name="îSḷîḋé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2" name="îsľïḍê"/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3" name="iṥḷïḋé"/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4" name="îṩ1ïďé"/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5" name="ïṥlíḓè"/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6" name="ísḻíḓè"/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7" name="íṥ1îḍé"/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8" name="íṩ1iďê"/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9" name="íṩľíḍê"/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0" name="ïṡ1îďè"/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1" name="î$ľiḓè"/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2" name="iṧḷíḑê"/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3" name="íş1îḍé"/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4" name="íṣļîdè"/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5" name="ïşḷiḍè"/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98" name="işḷîďé"/>
                <p:cNvSpPr/>
                <p:nvPr/>
              </p:nvSpPr>
              <p:spPr bwMode="auto">
                <a:xfrm>
                  <a:off x="3419806" y="5425470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3" name="íśliḋê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2" name="iṥḻïḍe"/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îṧļíḍe"/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4" name="íś1iḍè"/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5" name="îṣľidê"/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4" name="iṩḷíḓe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7" name="iş1ide"/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8" name="ïšḷïḍè"/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îşḷîďè"/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0" name="ïṩḷiḓê"/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îṩľiḑè"/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5" name="isliḓe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2" name="íSľïḓè"/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3" name="iŝḷíḍé"/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4" name="íṥḻîḑè"/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íşḷiḍé"/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6" name="işliḋé"/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80" name="îṧlíḍè"/>
                <p:cNvSpPr/>
                <p:nvPr/>
              </p:nvSpPr>
              <p:spPr bwMode="auto">
                <a:xfrm>
                  <a:off x="4263837" y="2926125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7" name="ïṥľïḋe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8" name="îṩḻiḓe"/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9" name="iSḻïḑé"/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8" name="iŝḷíde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3" name="îṩļïďê"/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íşlíďê"/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íSļîḍe"/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7" name="îšliďe"/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9" name="iṧlîḑê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5" name="îŝlîḑê"/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6" name="ïSḷíḋè"/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7" name="îṩḷíḓê"/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ïŝliḑé"/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9" name="iş1îdê"/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0" name="îSliḑê"/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1" name="íšľíḑê"/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2" name="işḻiďê"/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0" name="ïślîḍe"/>
                <p:cNvGrpSpPr/>
                <p:nvPr/>
              </p:nvGrpSpPr>
              <p:grpSpPr>
                <a:xfrm>
                  <a:off x="4009701" y="3994932"/>
                  <a:ext cx="498175" cy="179279"/>
                  <a:chOff x="5057221" y="3164641"/>
                  <a:chExt cx="498175" cy="179279"/>
                </a:xfrm>
              </p:grpSpPr>
              <p:sp>
                <p:nvSpPr>
                  <p:cNvPr id="61" name="iṣ1îḍé"/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ïṡḻïḓe"/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iṥḻïďê"/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íṣ1íďé"/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1" name="íśļíḋé"/>
                <p:cNvGrpSpPr/>
                <p:nvPr/>
              </p:nvGrpSpPr>
              <p:grpSpPr>
                <a:xfrm>
                  <a:off x="3859160" y="4537310"/>
                  <a:ext cx="325243" cy="337933"/>
                  <a:chOff x="5125442" y="3615221"/>
                  <a:chExt cx="325243" cy="337933"/>
                </a:xfrm>
              </p:grpSpPr>
              <p:sp>
                <p:nvSpPr>
                  <p:cNvPr id="56" name="îş1iḋê"/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ï$ḻidê"/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ïŝļîḍe"/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2" name="iṩ1îḍé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3" name="iśľiďé"/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iṣḷídè"/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îṧ1iďé"/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9" name="íṡlíḋê"/>
              <p:cNvGrpSpPr/>
              <p:nvPr/>
            </p:nvGrpSpPr>
            <p:grpSpPr>
              <a:xfrm>
                <a:off x="2343004" y="3190077"/>
                <a:ext cx="1280174" cy="1488038"/>
                <a:chOff x="8509003" y="1428750"/>
                <a:chExt cx="615950" cy="715963"/>
              </a:xfrm>
            </p:grpSpPr>
            <p:sp>
              <p:nvSpPr>
                <p:cNvPr id="32" name="îšḷîďê"/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iṩļidé"/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íšļíḑe"/>
            <p:cNvSpPr/>
            <p:nvPr/>
          </p:nvSpPr>
          <p:spPr>
            <a:xfrm>
              <a:off x="4891675" y="4714869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511675" y="692785"/>
            <a:ext cx="5080000" cy="8794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65760" indent="-365760"/>
            <a:r>
              <a:rPr lang="en-US" sz="2800" b="1"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charset="-122"/>
              </a:rPr>
              <a:t>前端</a:t>
            </a:r>
            <a:r>
              <a:rPr lang="zh-CN" sz="2800" b="1">
                <a:latin typeface="Arial" panose="020B0604020202020204" pitchFamily="34" charset="0"/>
                <a:ea typeface="黑体" panose="02010609060101010101" charset="-122"/>
              </a:rPr>
              <a:t>技术框架表格</a:t>
            </a:r>
            <a:endParaRPr lang="en-US" sz="1050" b="1">
              <a:latin typeface="Times New Roman" panose="02020603050405020304" pitchFamily="18" charset="0"/>
              <a:ea typeface="黑体" panose="02010609060101010101" charset="-122"/>
            </a:endParaRPr>
          </a:p>
          <a:p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015865" y="1572260"/>
          <a:ext cx="5982335" cy="4289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3505835"/>
              </a:tblGrid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应用框架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Vuex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Vue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-Router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代码管理及版本控制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前端开发工具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ode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HTTP库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Axios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服务器部署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Nginx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8021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04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质量属性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质量属性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35505" y="1845310"/>
            <a:ext cx="1493520" cy="2840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性能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安全性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可修改性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可维护性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</a:t>
            </a:r>
            <a:r>
              <a:rPr lang="en-US" altLang="zh-CN"/>
              <a:t>.</a:t>
            </a:r>
            <a:r>
              <a:rPr lang="zh-CN" altLang="en-US"/>
              <a:t>可靠性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7800" y="1844675"/>
            <a:ext cx="4970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6</a:t>
            </a:r>
            <a:r>
              <a:rPr lang="en-US" altLang="zh-CN"/>
              <a:t>.</a:t>
            </a:r>
            <a:r>
              <a:rPr lang="zh-CN" altLang="en-US"/>
              <a:t>可测试性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7</a:t>
            </a:r>
            <a:r>
              <a:rPr lang="en-US" altLang="zh-CN"/>
              <a:t>.</a:t>
            </a:r>
            <a:r>
              <a:rPr lang="zh-CN" altLang="en-US"/>
              <a:t>延展性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8</a:t>
            </a:r>
            <a:r>
              <a:rPr lang="en-US" altLang="zh-CN"/>
              <a:t>.</a:t>
            </a:r>
            <a:r>
              <a:rPr lang="zh-CN" altLang="en-US"/>
              <a:t>可用性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9</a:t>
            </a:r>
            <a:r>
              <a:rPr lang="en-US" altLang="zh-CN"/>
              <a:t>.</a:t>
            </a:r>
            <a:r>
              <a:rPr lang="zh-CN" altLang="en-US"/>
              <a:t>可支持性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10</a:t>
            </a:r>
            <a:r>
              <a:rPr lang="en-US" altLang="zh-CN"/>
              <a:t>.</a:t>
            </a:r>
            <a:r>
              <a:rPr lang="zh-CN" altLang="en-US"/>
              <a:t>功能性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8021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05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横切关注点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横切关注点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a8196ce-cd1a-4fec-a71d-d24a165c23f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4444" y="1469544"/>
            <a:ext cx="4438816" cy="4191676"/>
            <a:chOff x="721109" y="1484784"/>
            <a:chExt cx="4438816" cy="4191676"/>
          </a:xfrm>
        </p:grpSpPr>
        <p:grpSp>
          <p:nvGrpSpPr>
            <p:cNvPr id="6" name="íṣļîḑè"/>
            <p:cNvGrpSpPr/>
            <p:nvPr/>
          </p:nvGrpSpPr>
          <p:grpSpPr>
            <a:xfrm>
              <a:off x="721109" y="1484784"/>
              <a:ext cx="3206742" cy="4191676"/>
              <a:chOff x="1416748" y="1485488"/>
              <a:chExt cx="3129494" cy="4090703"/>
            </a:xfrm>
          </p:grpSpPr>
          <p:grpSp>
            <p:nvGrpSpPr>
              <p:cNvPr id="28" name="iśľîḓé"/>
              <p:cNvGrpSpPr/>
              <p:nvPr/>
            </p:nvGrpSpPr>
            <p:grpSpPr>
              <a:xfrm>
                <a:off x="1416748" y="1485488"/>
                <a:ext cx="3129494" cy="4090703"/>
                <a:chOff x="1416748" y="1485488"/>
                <a:chExt cx="3129494" cy="4090703"/>
              </a:xfrm>
            </p:grpSpPr>
            <p:sp>
              <p:nvSpPr>
                <p:cNvPr id="37" name="ïşlîďê"/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8" name="iṣļîḍè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2" name="íśḻïḍé"/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3" name="i$ľïdê"/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4" name="iṩļîḓe"/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5" name="íśļíḑê"/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6" name="iṥ1îdè"/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7" name="îSļîḑè"/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8" name="íṧḷídê"/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9" name="îŝļíḍè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9" name="îṣľide"/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0" name="isliḍé"/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1" name="işḷïḓê"/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1" name="îSḷîḋé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2" name="îsľïḍê"/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3" name="iṥḷïḋé"/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4" name="îṩ1ïďé"/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5" name="ïṥlíḓè"/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6" name="ísḻíḓè"/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7" name="íṥ1îḍé"/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8" name="íṩ1iďê"/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9" name="íṩľíḍê"/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0" name="ïṡ1îďè"/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1" name="î$ľiḓè"/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2" name="iṧḷíḑê"/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3" name="íş1îḍé"/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4" name="íṣļîdè"/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5" name="ïşḷiḍè"/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98" name="işḷîďé"/>
                <p:cNvSpPr/>
                <p:nvPr/>
              </p:nvSpPr>
              <p:spPr bwMode="auto">
                <a:xfrm>
                  <a:off x="3419806" y="5425470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3" name="íśliḋê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2" name="iṥḻïḍe"/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îṧļíḍe"/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4" name="íś1iḍè"/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5" name="îṣľidê"/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4" name="iṩḷíḓe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7" name="iş1ide"/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8" name="ïšḷïḍè"/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îşḷîďè"/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0" name="ïṩḷiḓê"/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îṩľiḑè"/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5" name="isliḓe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2" name="íSľïḓè"/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3" name="iŝḷíḍé"/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4" name="íṥḻîḑè"/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íşḷiḍé"/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6" name="işliḋé"/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80" name="îṧlíḍè"/>
                <p:cNvSpPr/>
                <p:nvPr/>
              </p:nvSpPr>
              <p:spPr bwMode="auto">
                <a:xfrm>
                  <a:off x="4263837" y="2926125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7" name="ïṥľïḋe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8" name="îṩḻiḓe"/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9" name="iSḻïḑé"/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8" name="iŝḷíde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3" name="îṩļïďê"/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íşlíďê"/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íSļîḍe"/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7" name="îšliďe"/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9" name="iṧlîḑê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5" name="îŝlîḑê"/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6" name="ïSḷíḋè"/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7" name="îṩḷíḓê"/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ïŝliḑé"/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9" name="iş1îdê"/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0" name="îSliḑê"/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1" name="íšľíḑê"/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2" name="işḻiďê"/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0" name="ïślîḍe"/>
                <p:cNvGrpSpPr/>
                <p:nvPr/>
              </p:nvGrpSpPr>
              <p:grpSpPr>
                <a:xfrm>
                  <a:off x="4009701" y="3994932"/>
                  <a:ext cx="498175" cy="179279"/>
                  <a:chOff x="5057221" y="3164641"/>
                  <a:chExt cx="498175" cy="179279"/>
                </a:xfrm>
              </p:grpSpPr>
              <p:sp>
                <p:nvSpPr>
                  <p:cNvPr id="61" name="iṣ1îḍé"/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ïṡḻïḓe"/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iṥḻïďê"/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íṣ1íďé"/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1" name="íśļíḋé"/>
                <p:cNvGrpSpPr/>
                <p:nvPr/>
              </p:nvGrpSpPr>
              <p:grpSpPr>
                <a:xfrm>
                  <a:off x="3859160" y="4537310"/>
                  <a:ext cx="325243" cy="337933"/>
                  <a:chOff x="5125442" y="3615221"/>
                  <a:chExt cx="325243" cy="337933"/>
                </a:xfrm>
              </p:grpSpPr>
              <p:sp>
                <p:nvSpPr>
                  <p:cNvPr id="56" name="îş1iḋê"/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ï$ḻidê"/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ïŝļîḍe"/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2" name="iṩ1îḍé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3" name="iśľiďé"/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iṣḷídè"/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îṧ1iďé"/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9" name="íṡlíḋê"/>
              <p:cNvGrpSpPr/>
              <p:nvPr/>
            </p:nvGrpSpPr>
            <p:grpSpPr>
              <a:xfrm>
                <a:off x="2343004" y="3190077"/>
                <a:ext cx="1280174" cy="1488038"/>
                <a:chOff x="8509003" y="1428750"/>
                <a:chExt cx="615950" cy="715963"/>
              </a:xfrm>
            </p:grpSpPr>
            <p:sp>
              <p:nvSpPr>
                <p:cNvPr id="32" name="îšḷîďê"/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iṩļidé"/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íšļíḑe"/>
            <p:cNvSpPr/>
            <p:nvPr/>
          </p:nvSpPr>
          <p:spPr>
            <a:xfrm>
              <a:off x="4891675" y="4714869"/>
              <a:ext cx="268250" cy="255828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66638" y="2141950"/>
            <a:ext cx="9719327" cy="2799318"/>
            <a:chOff x="1634151" y="2141950"/>
            <a:chExt cx="9719327" cy="2799318"/>
          </a:xfrm>
        </p:grpSpPr>
        <p:grpSp>
          <p:nvGrpSpPr>
            <p:cNvPr id="13" name="组合 12"/>
            <p:cNvGrpSpPr/>
            <p:nvPr/>
          </p:nvGrpSpPr>
          <p:grpSpPr>
            <a:xfrm>
              <a:off x="4432703" y="2327895"/>
              <a:ext cx="1279790" cy="1454086"/>
              <a:chOff x="1397422" y="1974914"/>
              <a:chExt cx="1279790" cy="1454086"/>
            </a:xfrm>
          </p:grpSpPr>
          <p:sp>
            <p:nvSpPr>
              <p:cNvPr id="14" name="任意多边形: 形状 13"/>
              <p:cNvSpPr/>
              <p:nvPr/>
            </p:nvSpPr>
            <p:spPr>
              <a:xfrm rot="5400000">
                <a:off x="1312580" y="2059756"/>
                <a:ext cx="1319754" cy="1150070"/>
              </a:xfrm>
              <a:custGeom>
                <a:avLst/>
                <a:gdLst>
                  <a:gd name="connsiteX0" fmla="*/ 0 w 1319754"/>
                  <a:gd name="connsiteY0" fmla="*/ 1150070 h 1150070"/>
                  <a:gd name="connsiteX1" fmla="*/ 0 w 1319754"/>
                  <a:gd name="connsiteY1" fmla="*/ 1150069 h 1150070"/>
                  <a:gd name="connsiteX2" fmla="*/ 318154 w 1319754"/>
                  <a:gd name="connsiteY2" fmla="*/ 1150069 h 1150070"/>
                  <a:gd name="connsiteX3" fmla="*/ 21056 w 1319754"/>
                  <a:gd name="connsiteY3" fmla="*/ 575034 h 1150070"/>
                  <a:gd name="connsiteX4" fmla="*/ 318154 w 1319754"/>
                  <a:gd name="connsiteY4" fmla="*/ 0 h 1150070"/>
                  <a:gd name="connsiteX5" fmla="*/ 659877 w 1319754"/>
                  <a:gd name="connsiteY5" fmla="*/ 0 h 1150070"/>
                  <a:gd name="connsiteX6" fmla="*/ 1319754 w 1319754"/>
                  <a:gd name="connsiteY6" fmla="*/ 575035 h 1150070"/>
                  <a:gd name="connsiteX7" fmla="*/ 659877 w 1319754"/>
                  <a:gd name="connsiteY7" fmla="*/ 1150070 h 11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9754" h="1150070">
                    <a:moveTo>
                      <a:pt x="0" y="1150070"/>
                    </a:moveTo>
                    <a:lnTo>
                      <a:pt x="0" y="1150069"/>
                    </a:lnTo>
                    <a:lnTo>
                      <a:pt x="318154" y="1150069"/>
                    </a:lnTo>
                    <a:lnTo>
                      <a:pt x="21056" y="575034"/>
                    </a:lnTo>
                    <a:lnTo>
                      <a:pt x="318154" y="0"/>
                    </a:lnTo>
                    <a:lnTo>
                      <a:pt x="659877" y="0"/>
                    </a:lnTo>
                    <a:cubicBezTo>
                      <a:pt x="1024317" y="0"/>
                      <a:pt x="1319754" y="257452"/>
                      <a:pt x="1319754" y="575035"/>
                    </a:cubicBezTo>
                    <a:cubicBezTo>
                      <a:pt x="1319754" y="892618"/>
                      <a:pt x="1024317" y="1150070"/>
                      <a:pt x="659877" y="115007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 rot="5400000">
                <a:off x="1442300" y="2194088"/>
                <a:ext cx="1319754" cy="1150070"/>
              </a:xfrm>
              <a:custGeom>
                <a:avLst/>
                <a:gdLst>
                  <a:gd name="connsiteX0" fmla="*/ 0 w 1319754"/>
                  <a:gd name="connsiteY0" fmla="*/ 1150070 h 1150070"/>
                  <a:gd name="connsiteX1" fmla="*/ 0 w 1319754"/>
                  <a:gd name="connsiteY1" fmla="*/ 1150069 h 1150070"/>
                  <a:gd name="connsiteX2" fmla="*/ 318154 w 1319754"/>
                  <a:gd name="connsiteY2" fmla="*/ 1150069 h 1150070"/>
                  <a:gd name="connsiteX3" fmla="*/ 21056 w 1319754"/>
                  <a:gd name="connsiteY3" fmla="*/ 575034 h 1150070"/>
                  <a:gd name="connsiteX4" fmla="*/ 318154 w 1319754"/>
                  <a:gd name="connsiteY4" fmla="*/ 0 h 1150070"/>
                  <a:gd name="connsiteX5" fmla="*/ 659877 w 1319754"/>
                  <a:gd name="connsiteY5" fmla="*/ 0 h 1150070"/>
                  <a:gd name="connsiteX6" fmla="*/ 1319754 w 1319754"/>
                  <a:gd name="connsiteY6" fmla="*/ 575035 h 1150070"/>
                  <a:gd name="connsiteX7" fmla="*/ 659877 w 1319754"/>
                  <a:gd name="connsiteY7" fmla="*/ 1150070 h 11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9754" h="1150070">
                    <a:moveTo>
                      <a:pt x="0" y="1150070"/>
                    </a:moveTo>
                    <a:lnTo>
                      <a:pt x="0" y="1150069"/>
                    </a:lnTo>
                    <a:lnTo>
                      <a:pt x="318154" y="1150069"/>
                    </a:lnTo>
                    <a:lnTo>
                      <a:pt x="21056" y="575034"/>
                    </a:lnTo>
                    <a:lnTo>
                      <a:pt x="318154" y="0"/>
                    </a:lnTo>
                    <a:lnTo>
                      <a:pt x="659877" y="0"/>
                    </a:lnTo>
                    <a:cubicBezTo>
                      <a:pt x="1024317" y="0"/>
                      <a:pt x="1319754" y="257452"/>
                      <a:pt x="1319754" y="575035"/>
                    </a:cubicBezTo>
                    <a:cubicBezTo>
                      <a:pt x="1319754" y="892618"/>
                      <a:pt x="1024317" y="1150070"/>
                      <a:pt x="659877" y="115007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 rot="5400000">
                <a:off x="1497682" y="2242350"/>
                <a:ext cx="1208989" cy="1053546"/>
              </a:xfrm>
              <a:custGeom>
                <a:avLst/>
                <a:gdLst>
                  <a:gd name="connsiteX0" fmla="*/ 0 w 1319754"/>
                  <a:gd name="connsiteY0" fmla="*/ 1150070 h 1150070"/>
                  <a:gd name="connsiteX1" fmla="*/ 0 w 1319754"/>
                  <a:gd name="connsiteY1" fmla="*/ 1150069 h 1150070"/>
                  <a:gd name="connsiteX2" fmla="*/ 318154 w 1319754"/>
                  <a:gd name="connsiteY2" fmla="*/ 1150069 h 1150070"/>
                  <a:gd name="connsiteX3" fmla="*/ 21056 w 1319754"/>
                  <a:gd name="connsiteY3" fmla="*/ 575034 h 1150070"/>
                  <a:gd name="connsiteX4" fmla="*/ 318154 w 1319754"/>
                  <a:gd name="connsiteY4" fmla="*/ 0 h 1150070"/>
                  <a:gd name="connsiteX5" fmla="*/ 659877 w 1319754"/>
                  <a:gd name="connsiteY5" fmla="*/ 0 h 1150070"/>
                  <a:gd name="connsiteX6" fmla="*/ 1319754 w 1319754"/>
                  <a:gd name="connsiteY6" fmla="*/ 575035 h 1150070"/>
                  <a:gd name="connsiteX7" fmla="*/ 659877 w 1319754"/>
                  <a:gd name="connsiteY7" fmla="*/ 1150070 h 115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9754" h="1150070">
                    <a:moveTo>
                      <a:pt x="0" y="1150070"/>
                    </a:moveTo>
                    <a:lnTo>
                      <a:pt x="0" y="1150069"/>
                    </a:lnTo>
                    <a:lnTo>
                      <a:pt x="318154" y="1150069"/>
                    </a:lnTo>
                    <a:lnTo>
                      <a:pt x="21056" y="575034"/>
                    </a:lnTo>
                    <a:lnTo>
                      <a:pt x="318154" y="0"/>
                    </a:lnTo>
                    <a:lnTo>
                      <a:pt x="659877" y="0"/>
                    </a:lnTo>
                    <a:cubicBezTo>
                      <a:pt x="1024317" y="0"/>
                      <a:pt x="1319754" y="257452"/>
                      <a:pt x="1319754" y="575035"/>
                    </a:cubicBezTo>
                    <a:cubicBezTo>
                      <a:pt x="1319754" y="892618"/>
                      <a:pt x="1024317" y="1150070"/>
                      <a:pt x="659877" y="115007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7" name="十字形 16"/>
              <p:cNvSpPr/>
              <p:nvPr/>
            </p:nvSpPr>
            <p:spPr>
              <a:xfrm>
                <a:off x="1623739" y="2351396"/>
                <a:ext cx="947884" cy="943272"/>
              </a:xfrm>
              <a:prstGeom prst="plus">
                <a:avLst>
                  <a:gd name="adj" fmla="val 4092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乘号 17"/>
            <p:cNvSpPr/>
            <p:nvPr/>
          </p:nvSpPr>
          <p:spPr>
            <a:xfrm>
              <a:off x="9419667" y="2141950"/>
              <a:ext cx="1616648" cy="161664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876200" y="2461951"/>
              <a:ext cx="1154566" cy="1193429"/>
              <a:chOff x="6253066" y="4494783"/>
              <a:chExt cx="1154566" cy="1193429"/>
            </a:xfrm>
          </p:grpSpPr>
          <p:sp>
            <p:nvSpPr>
              <p:cNvPr id="20" name="流程图: 磁盘 19"/>
              <p:cNvSpPr/>
              <p:nvPr/>
            </p:nvSpPr>
            <p:spPr>
              <a:xfrm>
                <a:off x="6257562" y="5237769"/>
                <a:ext cx="1150070" cy="450443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流程图: 磁盘 20"/>
              <p:cNvSpPr/>
              <p:nvPr/>
            </p:nvSpPr>
            <p:spPr>
              <a:xfrm>
                <a:off x="6253066" y="4866276"/>
                <a:ext cx="1150070" cy="45044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流程图: 磁盘 21"/>
              <p:cNvSpPr/>
              <p:nvPr/>
            </p:nvSpPr>
            <p:spPr>
              <a:xfrm>
                <a:off x="6253066" y="4494783"/>
                <a:ext cx="1150070" cy="450443"/>
              </a:xfrm>
              <a:prstGeom prst="flowChartMagneticDisk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172670" y="2461951"/>
              <a:ext cx="1311897" cy="1289899"/>
              <a:chOff x="7506969" y="2718841"/>
              <a:chExt cx="1311897" cy="1289899"/>
            </a:xfrm>
          </p:grpSpPr>
          <p:sp>
            <p:nvSpPr>
              <p:cNvPr id="24" name="卷形: 垂直 23"/>
              <p:cNvSpPr/>
              <p:nvPr/>
            </p:nvSpPr>
            <p:spPr>
              <a:xfrm flipH="1">
                <a:off x="7668796" y="2718841"/>
                <a:ext cx="1150070" cy="1159481"/>
              </a:xfrm>
              <a:prstGeom prst="verticalScroll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卷形: 垂直 24"/>
              <p:cNvSpPr/>
              <p:nvPr/>
            </p:nvSpPr>
            <p:spPr>
              <a:xfrm flipH="1">
                <a:off x="7506969" y="2849259"/>
                <a:ext cx="1150070" cy="1159481"/>
              </a:xfrm>
              <a:prstGeom prst="verticalScroll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20219" y="3872838"/>
              <a:ext cx="162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solidFill>
                    <a:srgbClr val="002060"/>
                  </a:solidFill>
                </a:rPr>
                <a:t>安全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410830" y="3768174"/>
              <a:ext cx="162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solidFill>
                    <a:srgbClr val="002060"/>
                  </a:solidFill>
                </a:rPr>
                <a:t>异常处理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40740" y="3876565"/>
              <a:ext cx="162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solidFill>
                    <a:srgbClr val="002060"/>
                  </a:solidFill>
                </a:rPr>
                <a:t>缓存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34962" y="3914865"/>
              <a:ext cx="162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dirty="0">
                  <a:solidFill>
                    <a:srgbClr val="002060"/>
                  </a:solidFill>
                </a:rPr>
                <a:t>日志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35452" y="4294937"/>
              <a:ext cx="1823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</a:rPr>
                <a:t>Token</a:t>
              </a:r>
              <a:r>
                <a:rPr lang="zh-CN" altLang="en-US">
                  <a:solidFill>
                    <a:schemeClr val="tx2">
                      <a:lumMod val="75000"/>
                    </a:schemeClr>
                  </a:solidFill>
                </a:rPr>
                <a:t>机制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>
                  <a:solidFill>
                    <a:schemeClr val="tx2">
                      <a:lumMod val="75000"/>
                    </a:schemeClr>
                  </a:solidFill>
                </a:rPr>
                <a:t>身份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认证与授权</a:t>
              </a:r>
              <a:endParaRPr lang="en-US" altLang="zh-CN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70776" y="4206311"/>
              <a:ext cx="2182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异常检测</a:t>
              </a:r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</a:rPr>
                <a:t>-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存活性</a:t>
              </a:r>
              <a:endParaRPr lang="en-US" altLang="zh-CN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异常恢复</a:t>
              </a:r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</a:rPr>
                <a:t>-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事务处理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34151" y="4389147"/>
              <a:ext cx="1625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</a:rPr>
                <a:t>Redis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缓存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34961" y="4437880"/>
              <a:ext cx="1725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>
                  <a:solidFill>
                    <a:schemeClr val="tx2">
                      <a:lumMod val="75000"/>
                    </a:schemeClr>
                  </a:solidFill>
                </a:rPr>
                <a:t>logrus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</a:rPr>
                <a:t>日志框架</a:t>
              </a:r>
              <a:endParaRPr lang="en-US" altLang="zh-CN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9342103" y="-1127216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8688" y="2143288"/>
            <a:ext cx="617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447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谢谢观看</a:t>
            </a:r>
            <a:endParaRPr lang="zh-CN" altLang="en-US" sz="7200" dirty="0">
              <a:solidFill>
                <a:srgbClr val="447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24525" y="3421210"/>
            <a:ext cx="6480720" cy="513945"/>
            <a:chOff x="2826296" y="3710840"/>
            <a:chExt cx="6221976" cy="513945"/>
          </a:xfrm>
        </p:grpSpPr>
        <p:sp>
          <p:nvSpPr>
            <p:cNvPr id="8" name="矩形 7"/>
            <p:cNvSpPr/>
            <p:nvPr/>
          </p:nvSpPr>
          <p:spPr>
            <a:xfrm>
              <a:off x="2826296" y="3710840"/>
              <a:ext cx="6221976" cy="513945"/>
            </a:xfrm>
            <a:prstGeom prst="rect">
              <a:avLst/>
            </a:prstGeom>
            <a:solidFill>
              <a:srgbClr val="7CB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77784" y="3767757"/>
              <a:ext cx="49190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thanks</a:t>
              </a:r>
              <a:endPara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9533" y="4264766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6318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汇报人：</a:t>
            </a:r>
            <a:r>
              <a:rPr lang="zh-CN" sz="1400" dirty="0">
                <a:cs typeface="+mn-ea"/>
                <a:sym typeface="+mn-lt"/>
              </a:rPr>
              <a:t>三组</a:t>
            </a:r>
            <a:endParaRPr lang="zh-CN" sz="1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5482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时间：</a:t>
            </a:r>
            <a:r>
              <a:rPr lang="en-US" altLang="zh-CN" sz="1400" dirty="0">
                <a:cs typeface="+mn-ea"/>
                <a:sym typeface="+mn-lt"/>
              </a:rPr>
              <a:t>2022</a:t>
            </a:r>
            <a:r>
              <a:rPr lang="zh-CN" altLang="en-US" sz="1400" dirty="0">
                <a:cs typeface="+mn-ea"/>
                <a:sym typeface="+mn-lt"/>
              </a:rPr>
              <a:t>年</a:t>
            </a:r>
            <a:r>
              <a:rPr lang="en-US" altLang="zh-CN" sz="1400" dirty="0">
                <a:cs typeface="+mn-ea"/>
                <a:sym typeface="+mn-lt"/>
              </a:rPr>
              <a:t>10</a:t>
            </a:r>
            <a:r>
              <a:rPr lang="zh-CN" altLang="en-US" sz="1400" dirty="0">
                <a:cs typeface="+mn-ea"/>
                <a:sym typeface="+mn-lt"/>
              </a:rPr>
              <a:t>月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14" name="文本框 1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4595" y="1619508"/>
            <a:ext cx="6082811" cy="368300"/>
            <a:chOff x="3109533" y="1575949"/>
            <a:chExt cx="6082811" cy="3683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109533" y="1760615"/>
              <a:ext cx="6082811" cy="0"/>
              <a:chOff x="3239628" y="1484784"/>
              <a:chExt cx="608281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9628" y="1484784"/>
                <a:ext cx="1848260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364302" y="1484784"/>
                <a:ext cx="1958137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087887" y="1575949"/>
              <a:ext cx="2016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19336" y="5299766"/>
            <a:ext cx="2628709" cy="2628709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037" y="339227"/>
            <a:ext cx="677299" cy="418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6" b="36346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84732" y="1157781"/>
            <a:ext cx="3552460" cy="534810"/>
            <a:chOff x="1338551" y="1737967"/>
            <a:chExt cx="3552460" cy="534810"/>
          </a:xfrm>
        </p:grpSpPr>
        <p:sp>
          <p:nvSpPr>
            <p:cNvPr id="7" name="圆角矩形 3"/>
            <p:cNvSpPr/>
            <p:nvPr/>
          </p:nvSpPr>
          <p:spPr>
            <a:xfrm>
              <a:off x="1763692" y="1737967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38551" y="1846199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TextBox 51"/>
            <p:cNvSpPr txBox="1"/>
            <p:nvPr/>
          </p:nvSpPr>
          <p:spPr>
            <a:xfrm>
              <a:off x="1601441" y="1784957"/>
              <a:ext cx="31813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总体架构</a:t>
              </a:r>
              <a:endParaRPr lang="zh-CN" altLang="en-US" sz="24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9967" y="2220595"/>
            <a:ext cx="3552460" cy="534810"/>
            <a:chOff x="1338551" y="2955721"/>
            <a:chExt cx="3552460" cy="534810"/>
          </a:xfrm>
        </p:grpSpPr>
        <p:sp>
          <p:nvSpPr>
            <p:cNvPr id="11" name="椭圆 10"/>
            <p:cNvSpPr/>
            <p:nvPr/>
          </p:nvSpPr>
          <p:spPr>
            <a:xfrm>
              <a:off x="1338551" y="3063786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1763692" y="2955721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3" name="TextBox 51"/>
            <p:cNvSpPr txBox="1"/>
            <p:nvPr/>
          </p:nvSpPr>
          <p:spPr>
            <a:xfrm>
              <a:off x="1979266" y="2992551"/>
              <a:ext cx="26530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  <a:uFillTx/>
                  <a:sym typeface="+mn-ea"/>
                </a:rPr>
                <a:t>部署策略</a:t>
              </a:r>
              <a:endParaRPr lang="zh-CN" altLang="en-US" sz="2400" b="1" dirty="0">
                <a:solidFill>
                  <a:srgbClr val="FFFFFF"/>
                </a:solidFill>
                <a:uFillTx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9967" y="3388184"/>
            <a:ext cx="3552460" cy="534810"/>
            <a:chOff x="1338551" y="4173475"/>
            <a:chExt cx="3552460" cy="534810"/>
          </a:xfrm>
        </p:grpSpPr>
        <p:sp>
          <p:nvSpPr>
            <p:cNvPr id="15" name="椭圆 14"/>
            <p:cNvSpPr/>
            <p:nvPr/>
          </p:nvSpPr>
          <p:spPr>
            <a:xfrm>
              <a:off x="1338551" y="4281373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圆角矩形 23"/>
            <p:cNvSpPr/>
            <p:nvPr/>
          </p:nvSpPr>
          <p:spPr>
            <a:xfrm>
              <a:off x="1763692" y="4173475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7" name="TextBox 51"/>
            <p:cNvSpPr txBox="1"/>
            <p:nvPr/>
          </p:nvSpPr>
          <p:spPr>
            <a:xfrm>
              <a:off x="1927196" y="4209670"/>
              <a:ext cx="27324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技术选型</a:t>
              </a:r>
              <a:endParaRPr lang="zh-CN" altLang="en-US" sz="24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5497" y="1981188"/>
            <a:ext cx="1214502" cy="2284491"/>
            <a:chOff x="6362160" y="1111199"/>
            <a:chExt cx="1214502" cy="2284491"/>
          </a:xfrm>
        </p:grpSpPr>
        <p:grpSp>
          <p:nvGrpSpPr>
            <p:cNvPr id="23" name="组合 22"/>
            <p:cNvGrpSpPr/>
            <p:nvPr/>
          </p:nvGrpSpPr>
          <p:grpSpPr>
            <a:xfrm>
              <a:off x="6362160" y="1111199"/>
              <a:ext cx="752837" cy="2111760"/>
              <a:chOff x="6362160" y="1111199"/>
              <a:chExt cx="752837" cy="211176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62160" y="1111199"/>
                <a:ext cx="752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b="1" dirty="0">
                    <a:solidFill>
                      <a:srgbClr val="5694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目</a:t>
                </a:r>
                <a:endParaRPr lang="zh-CN" altLang="en-US" sz="66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362160" y="2114963"/>
                <a:ext cx="752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b="1" dirty="0">
                    <a:solidFill>
                      <a:srgbClr val="5694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录</a:t>
                </a:r>
                <a:endParaRPr lang="zh-CN" altLang="en-US" sz="66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14997" y="1642357"/>
              <a:ext cx="461665" cy="17533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dirty="0">
                  <a:cs typeface="+mn-ea"/>
                  <a:sym typeface="+mn-lt"/>
                </a:rPr>
                <a:t>CONTENTES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775674" y="5229245"/>
            <a:ext cx="4167986" cy="4167986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04632" y="0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>
            <p:custDataLst>
              <p:tags r:id="rId2"/>
            </p:custDataLst>
          </p:nvPr>
        </p:nvGrpSpPr>
        <p:grpSpPr>
          <a:xfrm>
            <a:off x="6960235" y="4525010"/>
            <a:ext cx="3589020" cy="491516"/>
            <a:chOff x="3764406" y="5807269"/>
            <a:chExt cx="3561281" cy="543975"/>
          </a:xfrm>
        </p:grpSpPr>
        <p:sp>
          <p:nvSpPr>
            <p:cNvPr id="34" name="椭圆 33"/>
            <p:cNvSpPr/>
            <p:nvPr/>
          </p:nvSpPr>
          <p:spPr>
            <a:xfrm>
              <a:off x="3764406" y="5914298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圆角矩形 24"/>
            <p:cNvSpPr/>
            <p:nvPr/>
          </p:nvSpPr>
          <p:spPr>
            <a:xfrm>
              <a:off x="4198368" y="5807269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36" name="TextBox 51"/>
            <p:cNvSpPr txBox="1"/>
            <p:nvPr/>
          </p:nvSpPr>
          <p:spPr>
            <a:xfrm>
              <a:off x="4679120" y="5841734"/>
              <a:ext cx="2116668" cy="50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质量属性</a:t>
              </a:r>
              <a:endParaRPr lang="zh-CN" altLang="en-US" sz="24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6954520" y="5516880"/>
            <a:ext cx="3589020" cy="491516"/>
            <a:chOff x="3764406" y="5807269"/>
            <a:chExt cx="3561281" cy="543975"/>
          </a:xfrm>
        </p:grpSpPr>
        <p:sp>
          <p:nvSpPr>
            <p:cNvPr id="19" name="椭圆 18"/>
            <p:cNvSpPr/>
            <p:nvPr/>
          </p:nvSpPr>
          <p:spPr>
            <a:xfrm>
              <a:off x="3764406" y="5914298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圆角矩形 24"/>
            <p:cNvSpPr/>
            <p:nvPr/>
          </p:nvSpPr>
          <p:spPr>
            <a:xfrm>
              <a:off x="4198368" y="5807269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" name="TextBox 51"/>
            <p:cNvSpPr txBox="1"/>
            <p:nvPr/>
          </p:nvSpPr>
          <p:spPr>
            <a:xfrm>
              <a:off x="4679120" y="5841734"/>
              <a:ext cx="2116668" cy="50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横切关注点</a:t>
              </a:r>
              <a:endParaRPr lang="zh-CN" altLang="en-US" sz="2400" b="1" dirty="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7368" y="1988840"/>
            <a:ext cx="7171684" cy="2739686"/>
            <a:chOff x="-885233" y="1366293"/>
            <a:chExt cx="7171684" cy="2739686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01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总体架构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dist"/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-98" y="5445047"/>
            <a:ext cx="597293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ym typeface="+mn-ea"/>
                </a:rPr>
                <a:t>架构设计展示</a:t>
              </a:r>
              <a:endParaRPr lang="zh-CN" altLang="en-US" sz="2800" dirty="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980" y="1106805"/>
            <a:ext cx="5817870" cy="51231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7752080" y="2219960"/>
            <a:ext cx="3228975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ym typeface="+mn-ea"/>
              </a:rPr>
              <a:t>业务服务群</a:t>
            </a:r>
            <a:endParaRPr lang="en-US" altLang="zh-CN" dirty="0"/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文献服务群</a:t>
            </a:r>
            <a:endParaRPr lang="en-US" altLang="zh-CN" dirty="0"/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用户信息服务群</a:t>
            </a:r>
            <a:endParaRPr lang="en-US" altLang="zh-CN" dirty="0"/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社交服务群</a:t>
            </a:r>
            <a:endParaRPr lang="en-US" altLang="zh-CN" dirty="0"/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后台管理服务群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88588"/>
            <a:ext cx="4550303" cy="595308"/>
            <a:chOff x="1199456" y="206126"/>
            <a:chExt cx="4550303" cy="59530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206126"/>
              <a:ext cx="41529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前端架构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620520" y="1772920"/>
            <a:ext cx="8596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本次网站开发使用的是vue2.0+javascript前端框架。在此基础上，使用类MMVM前</a:t>
            </a:r>
            <a:r>
              <a:rPr lang="en-US" altLang="zh-CN"/>
              <a:t>     </a:t>
            </a:r>
            <a:r>
              <a:rPr lang="zh-CN" altLang="en-US"/>
              <a:t>端架构。</a:t>
            </a: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82980" y="2853055"/>
            <a:ext cx="215900" cy="14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59560" y="2740660"/>
            <a:ext cx="9738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JVue.js类MMVM前端框架的设计：</a:t>
            </a:r>
            <a:r>
              <a:rPr lang="zh-CN" altLang="en-US"/>
              <a:t>Vue.js框架自身提供了类MMVM的前端架构，一个.Vue本身即实现了MMVM中最核心的视图数据层（ViewModel）层的功能，视图的状态和行为都被封装好，从而使的一个vue文件即可完整描述一个前端页面。</a:t>
            </a:r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82980" y="4921250"/>
            <a:ext cx="215900" cy="14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620520" y="4813935"/>
            <a:ext cx="8723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组件化设计：</a:t>
            </a:r>
            <a:r>
              <a:rPr lang="zh-CN" altLang="en-US"/>
              <a:t>在进行前端页面的开发与设计时，对于一些需要复用的页面结构，如顶部栏、文献列表容器等页面结构使用组件化的开发。这些组件有自己的属性和与后端沟通数据的方法，在其他页面中可以直接进行引用，从而实现代码复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88588"/>
            <a:ext cx="4550303" cy="595308"/>
            <a:chOff x="1199456" y="206126"/>
            <a:chExt cx="4550303" cy="59530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206126"/>
              <a:ext cx="41529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后端架构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631315" y="1351280"/>
            <a:ext cx="8596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后端架构主要是基于Go语言的Gin框架进行开发，该框架API友好，具有超强性能的API框架，运行速度较http router提高了近40倍。因此Gin框架所具有的较高的性能比较适合我们在项目中对快速反应的需求。</a:t>
            </a:r>
          </a:p>
        </p:txBody>
      </p:sp>
      <p:sp>
        <p:nvSpPr>
          <p:cNvPr id="69" name="椭圆 68"/>
          <p:cNvSpPr/>
          <p:nvPr/>
        </p:nvSpPr>
        <p:spPr>
          <a:xfrm>
            <a:off x="982980" y="2853055"/>
            <a:ext cx="215900" cy="14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59560" y="2740660"/>
            <a:ext cx="3054985" cy="1891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J整体上，Gin框架可以划分为控制层，逻辑层与数据层三个层次。</a:t>
            </a:r>
            <a:endParaRPr lang="zh-CN" altLang="en-US"/>
          </a:p>
        </p:txBody>
      </p:sp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675" y="2277110"/>
            <a:ext cx="7324090" cy="40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7368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02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部署策略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ym typeface="+mn-ea"/>
                </a:rPr>
                <a:t>部署策略</a:t>
              </a:r>
              <a:endParaRPr lang="zh-CN" altLang="en-US" sz="2800" dirty="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311900" y="2277110"/>
            <a:ext cx="4656455" cy="2367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为了使用户获得更快的访问体验，我们采用了动静分离和负载均衡提供访问加速服务。我们将动态资源与静态资源分别部署，静态资源托管到OSS平台，同时使用CDN将OSS的资源缓存至离用户就近的CDN节点，通过CDN节点进行分发，访问速度更快。而对于动态资源，我们使用Nginx提高负载均衡服务，选择最合适的服务器节点为用户提供服务。</a:t>
            </a:r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rcRect l="5230" t="3075" r="5544"/>
          <a:stretch>
            <a:fillRect/>
          </a:stretch>
        </p:blipFill>
        <p:spPr>
          <a:xfrm>
            <a:off x="839470" y="1227455"/>
            <a:ext cx="4701540" cy="531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ym typeface="+mn-ea"/>
                </a:rPr>
                <a:t>部署设备选型</a:t>
              </a:r>
              <a:endParaRPr lang="zh-CN" altLang="en-US" sz="2800" dirty="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47890" y="1721485"/>
            <a:ext cx="32289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普通服务器实例</a:t>
            </a:r>
            <a:endParaRPr lang="zh-CN" altLang="en-US" b="1"/>
          </a:p>
          <a:p>
            <a:r>
              <a:rPr lang="zh-CN" altLang="en-US"/>
              <a:t>CPU：1核心</a:t>
            </a:r>
            <a:endParaRPr lang="zh-CN" altLang="en-US"/>
          </a:p>
          <a:p>
            <a:r>
              <a:rPr lang="zh-CN" altLang="en-US"/>
              <a:t>内存：2G</a:t>
            </a:r>
            <a:endParaRPr lang="zh-CN" altLang="en-US"/>
          </a:p>
          <a:p>
            <a:r>
              <a:rPr lang="zh-CN" altLang="en-US"/>
              <a:t>硬盘：40G</a:t>
            </a:r>
            <a:endParaRPr lang="zh-CN" altLang="en-US"/>
          </a:p>
          <a:p>
            <a:r>
              <a:rPr lang="zh-CN" altLang="en-US"/>
              <a:t>带宽：1Mbps</a:t>
            </a:r>
            <a:endParaRPr lang="zh-CN" altLang="en-US"/>
          </a:p>
          <a:p>
            <a:r>
              <a:rPr lang="zh-CN" altLang="en-US"/>
              <a:t>数量：1台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CPU：2核心</a:t>
            </a:r>
            <a:endParaRPr lang="zh-CN" altLang="en-US"/>
          </a:p>
          <a:p>
            <a:r>
              <a:rPr lang="zh-CN" altLang="en-US"/>
              <a:t>内存：2G</a:t>
            </a:r>
            <a:endParaRPr lang="zh-CN" altLang="en-US"/>
          </a:p>
          <a:p>
            <a:r>
              <a:rPr lang="zh-CN" altLang="en-US"/>
              <a:t>硬盘：40G SSD硬盘</a:t>
            </a:r>
            <a:endParaRPr lang="zh-CN" altLang="en-US"/>
          </a:p>
          <a:p>
            <a:r>
              <a:rPr lang="zh-CN" altLang="en-US"/>
              <a:t>带宽：4Mbps</a:t>
            </a:r>
            <a:endParaRPr lang="zh-CN" altLang="en-US"/>
          </a:p>
          <a:p>
            <a:r>
              <a:rPr lang="zh-CN" altLang="en-US"/>
              <a:t>数量：1台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1270" y="2413635"/>
            <a:ext cx="32289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b="1" dirty="0">
                <a:sym typeface="+mn-ea"/>
              </a:rPr>
              <a:t>高性能服务器实例</a:t>
            </a:r>
            <a:endParaRPr lang="zh-CN" altLang="en-US" b="1" dirty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CPU：8核心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内存：64G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硬盘：1T 高性能SSD硬盘，40G SSD硬盘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带宽：10Mbps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数量：1台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74.0409448818898,&quot;width&quot;:5652}"/>
</p:tagLst>
</file>

<file path=ppt/tags/tag2.xml><?xml version="1.0" encoding="utf-8"?>
<p:tagLst xmlns:p="http://schemas.openxmlformats.org/presentationml/2006/main">
  <p:tag name="KSO_WM_UNIT_PLACING_PICTURE_USER_VIEWPORT" val="{&quot;height&quot;:774.0409448818898,&quot;width&quot;:5652}"/>
</p:tagLst>
</file>

<file path=ppt/tags/tag3.xml><?xml version="1.0" encoding="utf-8"?>
<p:tagLst xmlns:p="http://schemas.openxmlformats.org/presentationml/2006/main">
  <p:tag name="KSO_WM_UNIT_PLACING_PICTURE_USER_VIEWPORT" val="{&quot;height&quot;:7313,&quot;width&quot;:8306}"/>
</p:tagLst>
</file>

<file path=ppt/tags/tag4.xml><?xml version="1.0" encoding="utf-8"?>
<p:tagLst xmlns:p="http://schemas.openxmlformats.org/presentationml/2006/main">
  <p:tag name="ISLIDE.DIAGRAM" val="ea8196ce-cd1a-4fec-a71d-d24a165c23f2"/>
</p:tagLst>
</file>

<file path=ppt/tags/tag5.xml><?xml version="1.0" encoding="utf-8"?>
<p:tagLst xmlns:p="http://schemas.openxmlformats.org/presentationml/2006/main">
  <p:tag name="KSO_WM_UNIT_TABLE_BEAUTIFY" val="smartTable{02851193-86ce-43f8-a374-75c7e7ffc0f5}"/>
  <p:tag name="TABLE_ENDDRAG_ORIGIN_RECT" val="537*344"/>
  <p:tag name="TABLE_ENDDRAG_RECT" val="346*114*537*344"/>
</p:tagLst>
</file>

<file path=ppt/tags/tag6.xml><?xml version="1.0" encoding="utf-8"?>
<p:tagLst xmlns:p="http://schemas.openxmlformats.org/presentationml/2006/main">
  <p:tag name="ISLIDE.DIAGRAM" val="ea8196ce-cd1a-4fec-a71d-d24a165c23f2"/>
</p:tagLst>
</file>

<file path=ppt/tags/tag7.xml><?xml version="1.0" encoding="utf-8"?>
<p:tagLst xmlns:p="http://schemas.openxmlformats.org/presentationml/2006/main">
  <p:tag name="KSO_WM_UNIT_TABLE_BEAUTIFY" val="smartTable{b36c0ed2-ff66-4a96-9b7f-af0c69d93a71}"/>
  <p:tag name="TABLE_ENDDRAG_ORIGIN_RECT" val="426*328"/>
  <p:tag name="TABLE_ENDDRAG_RECT" val="440*141*426*328"/>
</p:tagLst>
</file>

<file path=ppt/tags/tag8.xml><?xml version="1.0" encoding="utf-8"?>
<p:tagLst xmlns:p="http://schemas.openxmlformats.org/presentationml/2006/main">
  <p:tag name="ISLIDE.DIAGRAM" val="ea8196ce-cd1a-4fec-a71d-d24a165c23f2"/>
</p:tagLst>
</file>

<file path=ppt/tags/tag9.xml><?xml version="1.0" encoding="utf-8"?>
<p:tagLst xmlns:p="http://schemas.openxmlformats.org/presentationml/2006/main">
  <p:tag name="COMMONDATA" val="eyJoZGlkIjoiZTkzNWNjOGZmOTJlYjgwNWUzN2ZhZWJjYzJmYzcxOWMifQ=="/>
  <p:tag name="KSO_WPP_MARK_KEY" val="d5573a80-a6ca-4251-87ca-6c32996dd3d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c2wpsl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WPS 演示</Application>
  <PresentationFormat>宽屏</PresentationFormat>
  <Paragraphs>277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黑体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可靠性解决方案</vt:lpstr>
      <vt:lpstr>技术选型</vt:lpstr>
      <vt:lpstr>PowerPoint 演示文稿</vt:lpstr>
      <vt:lpstr>PowerPoint 演示文稿</vt:lpstr>
      <vt:lpstr>PowerPoint 演示文稿</vt:lpstr>
      <vt:lpstr>技术选型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绿色鎏金</dc:title>
  <dc:creator>第一PPT</dc:creator>
  <cp:keywords>www.1ppt.com</cp:keywords>
  <dc:description>www.1ppt.com</dc:description>
  <cp:lastModifiedBy>尧风</cp:lastModifiedBy>
  <cp:revision>27</cp:revision>
  <dcterms:created xsi:type="dcterms:W3CDTF">2022-06-30T05:01:00Z</dcterms:created>
  <dcterms:modified xsi:type="dcterms:W3CDTF">2022-10-29T13:15:49Z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F9533E9E31FB49B89A7D4A876F9B0114</vt:lpwstr>
  </property>
  <property fmtid="{D5CDD505-2E9C-101B-9397-08002B2CF9AE}" pid="3" name="KSOProductBuildVer">
    <vt:lpwstr>2052-11.1.0.12598</vt:lpwstr>
  </property>
</Properties>
</file>