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7F411E-71CC-40B4-96FC-7235EF618F12}">
  <a:tblStyle styleId="{5A7F411E-71CC-40B4-96FC-7235EF618F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30ad5e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30ad5e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93537bc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93537bc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30ad5e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530ad5e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3537bc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3537bc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77416d9f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77416d9f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93537bc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93537bc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377416d9f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377416d9f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377416d9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377416d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377416d9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377416d9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63e5b7c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63e5b7c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3e5b7c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3e5b7c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377416d9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377416d9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93537bc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93537bc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0480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
              <a:t>SGEMM</a:t>
            </a:r>
            <a:endParaRPr/>
          </a:p>
          <a:p>
            <a:pPr indent="0" lvl="0" marL="0" rtl="0" algn="ctr">
              <a:spcBef>
                <a:spcPts val="0"/>
              </a:spcBef>
              <a:spcAft>
                <a:spcPts val="0"/>
              </a:spcAft>
              <a:buClr>
                <a:schemeClr val="dk1"/>
              </a:buClr>
              <a:buSzPts val="990"/>
              <a:buFont typeface="Arial"/>
              <a:buNone/>
            </a:pPr>
            <a:r>
              <a:rPr lang="en"/>
              <a:t>Characterization </a:t>
            </a:r>
            <a:endParaRPr/>
          </a:p>
          <a:p>
            <a:pPr indent="0" lvl="0" marL="0" rtl="0" algn="ctr">
              <a:spcBef>
                <a:spcPts val="0"/>
              </a:spcBef>
              <a:spcAft>
                <a:spcPts val="0"/>
              </a:spcAft>
              <a:buClr>
                <a:schemeClr val="dk1"/>
              </a:buClr>
              <a:buSzPts val="990"/>
              <a:buFont typeface="Arial"/>
              <a:buNone/>
            </a:pPr>
            <a:r>
              <a:rPr lang="en"/>
              <a:t>on NVIDIA GPUs</a:t>
            </a:r>
            <a:endParaRPr/>
          </a:p>
          <a:p>
            <a:pPr indent="0" lvl="0" marL="0" rtl="0" algn="ctr">
              <a:spcBef>
                <a:spcPts val="0"/>
              </a:spcBef>
              <a:spcAft>
                <a:spcPts val="0"/>
              </a:spcAft>
              <a:buClr>
                <a:schemeClr val="dk1"/>
              </a:buClr>
              <a:buSzPts val="990"/>
              <a:buFont typeface="Arial"/>
              <a:buNone/>
            </a:pPr>
            <a:r>
              <a:rPr lang="en"/>
              <a:t>using Profiling Metrics</a:t>
            </a:r>
            <a:endParaRPr/>
          </a:p>
          <a:p>
            <a:pPr indent="0" lvl="0" marL="0" rtl="0" algn="ctr">
              <a:spcBef>
                <a:spcPts val="0"/>
              </a:spcBef>
              <a:spcAft>
                <a:spcPts val="0"/>
              </a:spcAft>
              <a:buClr>
                <a:schemeClr val="dk1"/>
              </a:buClr>
              <a:buSzPts val="990"/>
              <a:buFont typeface="Arial"/>
              <a:buNone/>
            </a:pPr>
            <a:r>
              <a:rPr lang="en"/>
              <a:t>for Autonomous Driving</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Experiments on block size and values per thread: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4876775" y="261063"/>
            <a:ext cx="3902374" cy="1362388"/>
          </a:xfrm>
          <a:prstGeom prst="rect">
            <a:avLst/>
          </a:prstGeom>
          <a:noFill/>
          <a:ln>
            <a:noFill/>
          </a:ln>
        </p:spPr>
      </p:pic>
      <p:pic>
        <p:nvPicPr>
          <p:cNvPr id="118" name="Google Shape;118;p22"/>
          <p:cNvPicPr preferRelativeResize="0"/>
          <p:nvPr/>
        </p:nvPicPr>
        <p:blipFill>
          <a:blip r:embed="rId4">
            <a:alphaModFix/>
          </a:blip>
          <a:stretch>
            <a:fillRect/>
          </a:stretch>
        </p:blipFill>
        <p:spPr>
          <a:xfrm>
            <a:off x="424875" y="2364912"/>
            <a:ext cx="4580901" cy="1172450"/>
          </a:xfrm>
          <a:prstGeom prst="rect">
            <a:avLst/>
          </a:prstGeom>
          <a:noFill/>
          <a:ln>
            <a:noFill/>
          </a:ln>
        </p:spPr>
      </p:pic>
      <p:pic>
        <p:nvPicPr>
          <p:cNvPr id="119" name="Google Shape;119;p22"/>
          <p:cNvPicPr preferRelativeResize="0"/>
          <p:nvPr/>
        </p:nvPicPr>
        <p:blipFill>
          <a:blip r:embed="rId5">
            <a:alphaModFix/>
          </a:blip>
          <a:stretch>
            <a:fillRect/>
          </a:stretch>
        </p:blipFill>
        <p:spPr>
          <a:xfrm>
            <a:off x="2861379" y="3779802"/>
            <a:ext cx="5970921" cy="107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56200" y="122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Experimental results</a:t>
            </a:r>
            <a:endParaRPr/>
          </a:p>
        </p:txBody>
      </p:sp>
      <p:pic>
        <p:nvPicPr>
          <p:cNvPr id="125" name="Google Shape;125;p23"/>
          <p:cNvPicPr preferRelativeResize="0"/>
          <p:nvPr/>
        </p:nvPicPr>
        <p:blipFill>
          <a:blip r:embed="rId3">
            <a:alphaModFix/>
          </a:blip>
          <a:stretch>
            <a:fillRect/>
          </a:stretch>
        </p:blipFill>
        <p:spPr>
          <a:xfrm>
            <a:off x="681550" y="2952575"/>
            <a:ext cx="3674051" cy="2110794"/>
          </a:xfrm>
          <a:prstGeom prst="rect">
            <a:avLst/>
          </a:prstGeom>
          <a:noFill/>
          <a:ln>
            <a:noFill/>
          </a:ln>
        </p:spPr>
      </p:pic>
      <p:sp>
        <p:nvSpPr>
          <p:cNvPr id="126" name="Google Shape;126;p23"/>
          <p:cNvSpPr txBox="1"/>
          <p:nvPr>
            <p:ph idx="1" type="body"/>
          </p:nvPr>
        </p:nvSpPr>
        <p:spPr>
          <a:xfrm>
            <a:off x="4645175" y="758675"/>
            <a:ext cx="4187100" cy="430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Increasing block size dimension increases block work size which reduces number of accesses to global memory (figure 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warps are less stall on waiting memory operations (figure 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7" name="Google Shape;127;p23"/>
          <p:cNvPicPr preferRelativeResize="0"/>
          <p:nvPr/>
        </p:nvPicPr>
        <p:blipFill>
          <a:blip r:embed="rId4">
            <a:alphaModFix/>
          </a:blip>
          <a:stretch>
            <a:fillRect/>
          </a:stretch>
        </p:blipFill>
        <p:spPr>
          <a:xfrm>
            <a:off x="749925" y="609325"/>
            <a:ext cx="3566100" cy="2260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56200" y="122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Experimental results</a:t>
            </a:r>
            <a:endParaRPr/>
          </a:p>
        </p:txBody>
      </p:sp>
      <p:sp>
        <p:nvSpPr>
          <p:cNvPr id="133" name="Google Shape;133;p24"/>
          <p:cNvSpPr txBox="1"/>
          <p:nvPr>
            <p:ph idx="1" type="body"/>
          </p:nvPr>
        </p:nvSpPr>
        <p:spPr>
          <a:xfrm>
            <a:off x="4645175" y="758675"/>
            <a:ext cx="4187100" cy="1946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Increasing values per thread gives speed up until some point. </a:t>
            </a:r>
            <a:r>
              <a:rPr lang="en"/>
              <a:t>Probably, when occupancy level becomes too low (~25%). Occupancy drops because increasing values per thread consumes more registers per thread, reducing number of active warps due to limited register resource.</a:t>
            </a:r>
            <a:endParaRPr/>
          </a:p>
        </p:txBody>
      </p:sp>
      <p:pic>
        <p:nvPicPr>
          <p:cNvPr id="134" name="Google Shape;134;p24"/>
          <p:cNvPicPr preferRelativeResize="0"/>
          <p:nvPr/>
        </p:nvPicPr>
        <p:blipFill>
          <a:blip r:embed="rId3">
            <a:alphaModFix/>
          </a:blip>
          <a:stretch>
            <a:fillRect/>
          </a:stretch>
        </p:blipFill>
        <p:spPr>
          <a:xfrm>
            <a:off x="606475" y="695250"/>
            <a:ext cx="3480526" cy="2088325"/>
          </a:xfrm>
          <a:prstGeom prst="rect">
            <a:avLst/>
          </a:prstGeom>
          <a:noFill/>
          <a:ln>
            <a:noFill/>
          </a:ln>
        </p:spPr>
      </p:pic>
      <p:pic>
        <p:nvPicPr>
          <p:cNvPr id="135" name="Google Shape;135;p24"/>
          <p:cNvPicPr preferRelativeResize="0"/>
          <p:nvPr/>
        </p:nvPicPr>
        <p:blipFill>
          <a:blip r:embed="rId4">
            <a:alphaModFix/>
          </a:blip>
          <a:stretch>
            <a:fillRect/>
          </a:stretch>
        </p:blipFill>
        <p:spPr>
          <a:xfrm>
            <a:off x="606475" y="2800456"/>
            <a:ext cx="3480523" cy="2343042"/>
          </a:xfrm>
          <a:prstGeom prst="rect">
            <a:avLst/>
          </a:prstGeom>
          <a:noFill/>
          <a:ln>
            <a:noFill/>
          </a:ln>
        </p:spPr>
      </p:pic>
      <p:pic>
        <p:nvPicPr>
          <p:cNvPr id="136" name="Google Shape;136;p24"/>
          <p:cNvPicPr preferRelativeResize="0"/>
          <p:nvPr/>
        </p:nvPicPr>
        <p:blipFill>
          <a:blip r:embed="rId5">
            <a:alphaModFix/>
          </a:blip>
          <a:stretch>
            <a:fillRect/>
          </a:stretch>
        </p:blipFill>
        <p:spPr>
          <a:xfrm>
            <a:off x="4796550" y="2904225"/>
            <a:ext cx="3280725" cy="2233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153325" y="911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C</a:t>
            </a:r>
            <a:r>
              <a:rPr lang="en"/>
              <a:t>omparison with CUBLAS sgemm</a:t>
            </a:r>
            <a:endParaRPr/>
          </a:p>
        </p:txBody>
      </p:sp>
      <p:graphicFrame>
        <p:nvGraphicFramePr>
          <p:cNvPr id="142" name="Google Shape;142;p25"/>
          <p:cNvGraphicFramePr/>
          <p:nvPr/>
        </p:nvGraphicFramePr>
        <p:xfrm>
          <a:off x="951475" y="735288"/>
          <a:ext cx="3000000" cy="3000000"/>
        </p:xfrm>
        <a:graphic>
          <a:graphicData uri="http://schemas.openxmlformats.org/drawingml/2006/table">
            <a:tbl>
              <a:tblPr>
                <a:noFill/>
                <a:tableStyleId>{5A7F411E-71CC-40B4-96FC-7235EF618F12}</a:tableStyleId>
              </a:tblPr>
              <a:tblGrid>
                <a:gridCol w="858200"/>
                <a:gridCol w="2076200"/>
                <a:gridCol w="1204500"/>
                <a:gridCol w="1279725"/>
                <a:gridCol w="1279725"/>
              </a:tblGrid>
              <a:tr h="38415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Our best (a)</a:t>
                      </a:r>
                      <a:endParaRPr sz="1200"/>
                    </a:p>
                  </a:txBody>
                  <a:tcPr marT="91425" marB="91425" marR="91425" marL="91425"/>
                </a:tc>
                <a:tc>
                  <a:txBody>
                    <a:bodyPr/>
                    <a:lstStyle/>
                    <a:p>
                      <a:pPr indent="0" lvl="0" marL="0" rtl="0" algn="l">
                        <a:spcBef>
                          <a:spcPts val="0"/>
                        </a:spcBef>
                        <a:spcAft>
                          <a:spcPts val="0"/>
                        </a:spcAft>
                        <a:buNone/>
                      </a:pPr>
                      <a:r>
                        <a:rPr lang="en" sz="1200"/>
                        <a:t>Cublas (b)</a:t>
                      </a:r>
                      <a:endParaRPr sz="1200"/>
                    </a:p>
                  </a:txBody>
                  <a:tcPr marT="91425" marB="91425" marR="91425" marL="91425"/>
                </a:tc>
                <a:tc>
                  <a:txBody>
                    <a:bodyPr/>
                    <a:lstStyle/>
                    <a:p>
                      <a:pPr indent="0" lvl="0" marL="0" rtl="0" algn="l">
                        <a:spcBef>
                          <a:spcPts val="0"/>
                        </a:spcBef>
                        <a:spcAft>
                          <a:spcPts val="0"/>
                        </a:spcAft>
                        <a:buNone/>
                      </a:pPr>
                      <a:r>
                        <a:rPr lang="en" sz="1200"/>
                        <a:t>Ratio a/b</a:t>
                      </a:r>
                      <a:endParaRPr sz="1200"/>
                    </a:p>
                  </a:txBody>
                  <a:tcPr marT="91425" marB="91425" marR="91425" marL="91425"/>
                </a:tc>
              </a:tr>
              <a:tr h="388075">
                <a:tc>
                  <a:txBody>
                    <a:bodyPr/>
                    <a:lstStyle/>
                    <a:p>
                      <a:pPr indent="0" lvl="0" marL="0" rtl="0" algn="l">
                        <a:spcBef>
                          <a:spcPts val="0"/>
                        </a:spcBef>
                        <a:spcAft>
                          <a:spcPts val="0"/>
                        </a:spcAft>
                        <a:buNone/>
                      </a:pPr>
                      <a:r>
                        <a:rPr lang="en" sz="1200"/>
                        <a:t>Memory hierarchy</a:t>
                      </a:r>
                      <a:endParaRPr sz="1200"/>
                    </a:p>
                  </a:txBody>
                  <a:tcPr marT="91425" marB="91425" marR="91425" marL="91425"/>
                </a:tc>
                <a:tc>
                  <a:txBody>
                    <a:bodyPr/>
                    <a:lstStyle/>
                    <a:p>
                      <a:pPr indent="0" lvl="0" marL="0" rtl="0" algn="l">
                        <a:spcBef>
                          <a:spcPts val="0"/>
                        </a:spcBef>
                        <a:spcAft>
                          <a:spcPts val="0"/>
                        </a:spcAft>
                        <a:buNone/>
                      </a:pPr>
                      <a:r>
                        <a:rPr lang="en" sz="1200"/>
                        <a:t>global_load</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26.8 * 10^7</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10.3 * 10^7</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2.6</a:t>
                      </a:r>
                      <a:endParaRPr sz="1200"/>
                    </a:p>
                  </a:txBody>
                  <a:tcPr marT="91425" marB="91425" marR="91425" marL="91425">
                    <a:lnB cap="flat" cmpd="sng" w="9525">
                      <a:solidFill>
                        <a:srgbClr val="9E9E9E"/>
                      </a:solidFill>
                      <a:prstDash val="solid"/>
                      <a:round/>
                      <a:headEnd len="sm" w="sm" type="none"/>
                      <a:tailEnd len="sm" w="sm" type="none"/>
                    </a:lnB>
                  </a:tcPr>
                </a:tc>
              </a:tr>
              <a:tr h="38807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shared_load</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2.7</a:t>
                      </a:r>
                      <a:r>
                        <a:rPr lang="en" sz="1200">
                          <a:solidFill>
                            <a:schemeClr val="dk1"/>
                          </a:solidFill>
                        </a:rPr>
                        <a:t> * 10^9</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1.08 * 10^9</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2.5</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5075">
                <a:tc>
                  <a:txBody>
                    <a:bodyPr/>
                    <a:lstStyle/>
                    <a:p>
                      <a:pPr indent="0" lvl="0" marL="0" rtl="0" algn="l">
                        <a:lnSpc>
                          <a:spcPct val="115000"/>
                        </a:lnSpc>
                        <a:spcBef>
                          <a:spcPts val="0"/>
                        </a:spcBef>
                        <a:spcAft>
                          <a:spcPts val="0"/>
                        </a:spcAft>
                        <a:buNone/>
                      </a:pPr>
                      <a:r>
                        <a:t/>
                      </a:r>
                      <a:endParaRPr sz="1200">
                        <a:solidFill>
                          <a:srgbClr val="000000"/>
                        </a:solidFill>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sz="1200">
                          <a:latin typeface="Calibri"/>
                          <a:ea typeface="Calibri"/>
                          <a:cs typeface="Calibri"/>
                          <a:sym typeface="Calibri"/>
                        </a:rPr>
                        <a:t>stall_memory_dependency</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11.62%</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34.49%</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0.34</a:t>
                      </a:r>
                      <a:endParaRPr sz="1200"/>
                    </a:p>
                  </a:txBody>
                  <a:tcPr marT="91425" marB="91425" marR="91425" marL="91425">
                    <a:lnT cap="flat" cmpd="sng" w="9525">
                      <a:solidFill>
                        <a:srgbClr val="9E9E9E"/>
                      </a:solidFill>
                      <a:prstDash val="solid"/>
                      <a:round/>
                      <a:headEnd len="sm" w="sm" type="none"/>
                      <a:tailEnd len="sm" w="sm" type="none"/>
                    </a:lnT>
                  </a:tcPr>
                </a:tc>
              </a:tr>
              <a:tr h="645775">
                <a:tc>
                  <a:txBody>
                    <a:bodyPr/>
                    <a:lstStyle/>
                    <a:p>
                      <a:pPr indent="0" lvl="0" marL="0" rtl="0" algn="l">
                        <a:lnSpc>
                          <a:spcPct val="115000"/>
                        </a:lnSpc>
                        <a:spcBef>
                          <a:spcPts val="0"/>
                        </a:spcBef>
                        <a:spcAft>
                          <a:spcPts val="0"/>
                        </a:spcAft>
                        <a:buClr>
                          <a:schemeClr val="dk1"/>
                        </a:buClr>
                        <a:buSzPts val="1100"/>
                        <a:buFont typeface="Arial"/>
                        <a:buNone/>
                      </a:pPr>
                      <a:r>
                        <a:t/>
                      </a:r>
                      <a:endParaRPr sz="1200"/>
                    </a:p>
                  </a:txBody>
                  <a:tcPr marT="91425" marB="91425" marR="91425" marL="91425"/>
                </a:tc>
                <a:tc>
                  <a:txBody>
                    <a:bodyPr/>
                    <a:lstStyle/>
                    <a:p>
                      <a:pPr indent="0" lvl="0" marL="0" rtl="0" algn="l">
                        <a:spcBef>
                          <a:spcPts val="0"/>
                        </a:spcBef>
                        <a:spcAft>
                          <a:spcPts val="0"/>
                        </a:spcAft>
                        <a:buNone/>
                      </a:pPr>
                      <a:r>
                        <a:rPr lang="en" sz="1200"/>
                        <a:t>shared_efficiency</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0.93</a:t>
                      </a:r>
                      <a:endParaRPr/>
                    </a:p>
                  </a:txBody>
                  <a:tcPr marT="91425" marB="91425" marR="91425" marL="91425">
                    <a:lnL cap="flat" cmpd="sng" w="9525">
                      <a:solidFill>
                        <a:srgbClr val="9E9E9E"/>
                      </a:solidFill>
                      <a:prstDash val="solid"/>
                      <a:round/>
                      <a:headEnd len="sm" w="sm" type="none"/>
                      <a:tailEnd len="sm" w="sm" type="none"/>
                    </a:lnL>
                  </a:tcPr>
                </a:tc>
              </a:tr>
              <a:tr h="6457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Thread hierarchy</a:t>
                      </a:r>
                      <a:endParaRPr sz="1200"/>
                    </a:p>
                  </a:txBody>
                  <a:tcPr marT="91425" marB="91425" marR="91425" marL="91425"/>
                </a:tc>
                <a:tc>
                  <a:txBody>
                    <a:bodyPr/>
                    <a:lstStyle/>
                    <a:p>
                      <a:pPr indent="0" lvl="0" marL="0" rtl="0" algn="l">
                        <a:spcBef>
                          <a:spcPts val="0"/>
                        </a:spcBef>
                        <a:spcAft>
                          <a:spcPts val="0"/>
                        </a:spcAft>
                        <a:buNone/>
                      </a:pPr>
                      <a:r>
                        <a:rPr lang="en" sz="1200"/>
                        <a:t>occupancy</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t>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9E9E9E"/>
                      </a:solidFill>
                      <a:prstDash val="solid"/>
                      <a:round/>
                      <a:headEnd len="sm" w="sm" type="none"/>
                      <a:tailEnd len="sm" w="sm" type="none"/>
                    </a:lnL>
                  </a:tcPr>
                </a:tc>
              </a:tr>
              <a:tr h="64577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Register per thread</a:t>
                      </a:r>
                      <a:endParaRPr sz="12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128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t>122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t>1.05</a:t>
                      </a:r>
                      <a:endParaRPr sz="12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8" name="Google Shape;148;p26"/>
          <p:cNvSpPr txBox="1"/>
          <p:nvPr>
            <p:ph idx="1" type="body"/>
          </p:nvPr>
        </p:nvSpPr>
        <p:spPr>
          <a:xfrm>
            <a:off x="311700" y="1097250"/>
            <a:ext cx="8520600" cy="392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shared memory, definitely more effective than using only global memory (shown in motivational example). In addition, motivational example showed that </a:t>
            </a:r>
            <a:r>
              <a:rPr lang="en"/>
              <a:t>implementation using shared memory has 2 important features: values per thread, block size dimension. Thus experiments was done to identify how these 2 features are affecting execution time of kernel. Experimental results showed that values per thread is the most significant factor of sgemm kernel. However, we have to care with occupancy, these 2 characteristics have inverse relationship between other, so we concluded that best characteristics of sgemm kernel is finding balance between values per thread and occupancy.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FF"/>
                </a:solidFill>
              </a:rPr>
              <a:t>Abstract</a:t>
            </a:r>
            <a:endParaRPr>
              <a:solidFill>
                <a:srgbClr val="0000FF"/>
              </a:solidFill>
            </a:endParaRPr>
          </a:p>
          <a:p>
            <a:pPr indent="0" lvl="0" marL="0" rtl="0" algn="l">
              <a:spcBef>
                <a:spcPts val="1200"/>
              </a:spcBef>
              <a:spcAft>
                <a:spcPts val="0"/>
              </a:spcAft>
              <a:buClr>
                <a:schemeClr val="dk1"/>
              </a:buClr>
              <a:buSzPts val="1100"/>
              <a:buFont typeface="Arial"/>
              <a:buNone/>
            </a:pPr>
            <a:r>
              <a:rPr lang="en">
                <a:solidFill>
                  <a:srgbClr val="0000FF"/>
                </a:solidFill>
              </a:rPr>
              <a:t>Introduction</a:t>
            </a:r>
            <a:endParaRPr>
              <a:solidFill>
                <a:srgbClr val="0000FF"/>
              </a:solidFill>
            </a:endParaRPr>
          </a:p>
          <a:p>
            <a:pPr indent="0" lvl="0" marL="0" rtl="0" algn="l">
              <a:spcBef>
                <a:spcPts val="1200"/>
              </a:spcBef>
              <a:spcAft>
                <a:spcPts val="0"/>
              </a:spcAft>
              <a:buClr>
                <a:schemeClr val="dk1"/>
              </a:buClr>
              <a:buSzPts val="1100"/>
              <a:buFont typeface="Arial"/>
              <a:buNone/>
            </a:pPr>
            <a:r>
              <a:rPr lang="en">
                <a:solidFill>
                  <a:srgbClr val="0000FF"/>
                </a:solidFill>
              </a:rPr>
              <a:t>Motivation and Related Work (Nuren)</a:t>
            </a:r>
            <a:endParaRPr>
              <a:solidFill>
                <a:srgbClr val="0000FF"/>
              </a:solidFill>
            </a:endParaRPr>
          </a:p>
          <a:p>
            <a:pPr indent="0" lvl="0" marL="0" rtl="0" algn="l">
              <a:spcBef>
                <a:spcPts val="1200"/>
              </a:spcBef>
              <a:spcAft>
                <a:spcPts val="0"/>
              </a:spcAft>
              <a:buClr>
                <a:schemeClr val="dk1"/>
              </a:buClr>
              <a:buSzPts val="1100"/>
              <a:buFont typeface="Arial"/>
              <a:buNone/>
            </a:pPr>
            <a:r>
              <a:rPr lang="en">
                <a:solidFill>
                  <a:srgbClr val="FF9900"/>
                </a:solidFill>
              </a:rPr>
              <a:t>Methodology</a:t>
            </a:r>
            <a:endParaRPr>
              <a:solidFill>
                <a:srgbClr val="FF9900"/>
              </a:solidFill>
            </a:endParaRPr>
          </a:p>
          <a:p>
            <a:pPr indent="0" lvl="0" marL="0" rtl="0" algn="l">
              <a:spcBef>
                <a:spcPts val="1200"/>
              </a:spcBef>
              <a:spcAft>
                <a:spcPts val="1200"/>
              </a:spcAft>
              <a:buClr>
                <a:schemeClr val="dk1"/>
              </a:buClr>
              <a:buSzPts val="1100"/>
              <a:buFont typeface="Arial"/>
              <a:buNone/>
            </a:pPr>
            <a:r>
              <a:rPr lang="en">
                <a:solidFill>
                  <a:srgbClr val="FF9900"/>
                </a:solidFill>
              </a:rPr>
              <a:t>Experimental Result (Yerkebulan)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Abstact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paper we discuss about better designing methods of SGEMM (single-precision general matrix multiplication) in terms of memory and thread-block hierarchy on NVIDIA GPUs. This paper is focused on extracting important metrics using command-line, light-weight, GUI-less profiler called Nvprof which were used to explain why different designs of SGEMM algorithm results in different GPU performance. NVIDIA Tesla T4 based on latest Turing architecture with Compute Unified Data Architecture (CUDA) version 11.1 and NVIDIA GeForce GTX 1050 Max-Q design with CUDA version 10.1 were used to test and compare different designing methods.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 of our research</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and classify most</a:t>
            </a:r>
            <a:r>
              <a:rPr lang="en"/>
              <a:t> important parameters in tuning GEMM algorithms for different GPUs using profiling </a:t>
            </a:r>
            <a:r>
              <a:rPr lang="en"/>
              <a:t>metrics</a:t>
            </a:r>
            <a:endParaRPr/>
          </a:p>
          <a:p>
            <a:pPr indent="0" lvl="0" marL="0" rtl="0" algn="l">
              <a:spcBef>
                <a:spcPts val="1200"/>
              </a:spcBef>
              <a:spcAft>
                <a:spcPts val="0"/>
              </a:spcAft>
              <a:buNone/>
            </a:pPr>
            <a:r>
              <a:rPr lang="en"/>
              <a:t>Show effect and reason of choosing those metrics</a:t>
            </a:r>
            <a:endParaRPr/>
          </a:p>
          <a:p>
            <a:pPr indent="0" lvl="0" marL="0" rtl="0" algn="l">
              <a:spcBef>
                <a:spcPts val="1200"/>
              </a:spcBef>
              <a:spcAft>
                <a:spcPts val="0"/>
              </a:spcAft>
              <a:buNone/>
            </a:pPr>
            <a:r>
              <a:rPr lang="en"/>
              <a:t>Discuss how these </a:t>
            </a:r>
            <a:r>
              <a:rPr lang="en"/>
              <a:t>metrics</a:t>
            </a:r>
            <a:r>
              <a:rPr lang="en"/>
              <a:t> can explain why some SGEMM algorithm designs perform better than others.</a:t>
            </a:r>
            <a:endParaRPr/>
          </a:p>
          <a:p>
            <a:pPr indent="0" lvl="0" marL="0" rtl="0" algn="l">
              <a:spcBef>
                <a:spcPts val="1200"/>
              </a:spcBef>
              <a:spcAft>
                <a:spcPts val="1200"/>
              </a:spcAft>
              <a:buNone/>
            </a:pPr>
            <a:r>
              <a:rPr lang="en"/>
              <a:t>Compare our algorithm with CuBLAS SGEMM algorithm using those 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Exponential data growth</a:t>
            </a:r>
            <a:endParaRPr/>
          </a:p>
          <a:p>
            <a:pPr indent="0" lvl="0" marL="0" rtl="0" algn="l">
              <a:spcBef>
                <a:spcPts val="1200"/>
              </a:spcBef>
              <a:spcAft>
                <a:spcPts val="0"/>
              </a:spcAft>
              <a:buNone/>
            </a:pPr>
            <a:r>
              <a:rPr lang="en"/>
              <a:t>ML, DL computational effort for training and inference increasing</a:t>
            </a:r>
            <a:endParaRPr/>
          </a:p>
          <a:p>
            <a:pPr indent="0" lvl="0" marL="0" rtl="0" algn="l">
              <a:spcBef>
                <a:spcPts val="1200"/>
              </a:spcBef>
              <a:spcAft>
                <a:spcPts val="0"/>
              </a:spcAft>
              <a:buNone/>
            </a:pPr>
            <a:r>
              <a:rPr lang="en"/>
              <a:t>Main computational time is taken by convolution steps which is basically GEMM operations</a:t>
            </a:r>
            <a:endParaRPr/>
          </a:p>
          <a:p>
            <a:pPr indent="0" lvl="0" marL="0" rtl="0" algn="l">
              <a:spcBef>
                <a:spcPts val="1200"/>
              </a:spcBef>
              <a:spcAft>
                <a:spcPts val="0"/>
              </a:spcAft>
              <a:buNone/>
            </a:pPr>
            <a:r>
              <a:rPr lang="en"/>
              <a:t>Many proposed GEMM algorithms are hardware and task specific </a:t>
            </a:r>
            <a:endParaRPr/>
          </a:p>
          <a:p>
            <a:pPr indent="0" lvl="0" marL="0" rtl="0" algn="l">
              <a:spcBef>
                <a:spcPts val="1200"/>
              </a:spcBef>
              <a:spcAft>
                <a:spcPts val="0"/>
              </a:spcAft>
              <a:buNone/>
            </a:pPr>
            <a:r>
              <a:rPr lang="en"/>
              <a:t>Need to find out most important kernel parameters to look at when moving from one GPU to another using metrics analysis</a:t>
            </a:r>
            <a:endParaRPr/>
          </a:p>
          <a:p>
            <a:pPr indent="0" lvl="0" marL="0" rtl="0" algn="l">
              <a:spcBef>
                <a:spcPts val="1200"/>
              </a:spcBef>
              <a:spcAft>
                <a:spcPts val="1200"/>
              </a:spcAft>
              <a:buNone/>
            </a:pPr>
            <a:r>
              <a:rPr b="1" lang="en"/>
              <a:t>Profiling </a:t>
            </a:r>
            <a:r>
              <a:rPr b="1" lang="en"/>
              <a:t>metrics</a:t>
            </a:r>
            <a:r>
              <a:rPr lang="en"/>
              <a:t> will </a:t>
            </a:r>
            <a:r>
              <a:rPr b="1" lang="en"/>
              <a:t>show</a:t>
            </a:r>
            <a:r>
              <a:rPr lang="en"/>
              <a:t> </a:t>
            </a:r>
            <a:r>
              <a:rPr b="1" lang="en"/>
              <a:t>why</a:t>
            </a:r>
            <a:r>
              <a:rPr lang="en"/>
              <a:t> some GEMM </a:t>
            </a:r>
            <a:r>
              <a:rPr b="1" lang="en"/>
              <a:t>designs</a:t>
            </a:r>
            <a:r>
              <a:rPr lang="en"/>
              <a:t> </a:t>
            </a:r>
            <a:r>
              <a:rPr b="1" lang="en"/>
              <a:t>perform better</a:t>
            </a:r>
            <a:r>
              <a:rPr lang="en"/>
              <a:t> than others and can </a:t>
            </a:r>
            <a:r>
              <a:rPr b="1" lang="en"/>
              <a:t>give hints</a:t>
            </a:r>
            <a:r>
              <a:rPr lang="en"/>
              <a:t> how to </a:t>
            </a:r>
            <a:r>
              <a:rPr b="1" lang="en"/>
              <a:t>build better algorithms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07925" y="1171350"/>
            <a:ext cx="4464069" cy="2289275"/>
          </a:xfrm>
          <a:prstGeom prst="rect">
            <a:avLst/>
          </a:prstGeom>
          <a:noFill/>
          <a:ln>
            <a:noFill/>
          </a:ln>
        </p:spPr>
      </p:pic>
      <p:pic>
        <p:nvPicPr>
          <p:cNvPr id="84" name="Google Shape;84;p18"/>
          <p:cNvPicPr preferRelativeResize="0"/>
          <p:nvPr/>
        </p:nvPicPr>
        <p:blipFill>
          <a:blip r:embed="rId4">
            <a:alphaModFix/>
          </a:blip>
          <a:stretch>
            <a:fillRect/>
          </a:stretch>
        </p:blipFill>
        <p:spPr>
          <a:xfrm>
            <a:off x="4645625" y="2776900"/>
            <a:ext cx="4311650" cy="2289275"/>
          </a:xfrm>
          <a:prstGeom prst="rect">
            <a:avLst/>
          </a:prstGeom>
          <a:noFill/>
          <a:ln>
            <a:noFill/>
          </a:ln>
        </p:spPr>
      </p:pic>
      <p:sp>
        <p:nvSpPr>
          <p:cNvPr id="85" name="Google Shape;85;p18"/>
          <p:cNvSpPr txBox="1"/>
          <p:nvPr/>
        </p:nvSpPr>
        <p:spPr>
          <a:xfrm>
            <a:off x="2121675" y="311050"/>
            <a:ext cx="659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Memory and Thread/Block Optimization</a:t>
            </a:r>
            <a:endParaRPr sz="1600"/>
          </a:p>
        </p:txBody>
      </p:sp>
      <p:sp>
        <p:nvSpPr>
          <p:cNvPr id="86" name="Google Shape;86;p18"/>
          <p:cNvSpPr txBox="1"/>
          <p:nvPr/>
        </p:nvSpPr>
        <p:spPr>
          <a:xfrm>
            <a:off x="385925" y="3613725"/>
            <a:ext cx="425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1. Inference Time of SGEMM (matrix size 8192x8192) algorithm with different memory and thread/block optimizations </a:t>
            </a:r>
            <a:endParaRPr/>
          </a:p>
        </p:txBody>
      </p:sp>
      <p:sp>
        <p:nvSpPr>
          <p:cNvPr id="87" name="Google Shape;87;p18"/>
          <p:cNvSpPr txBox="1"/>
          <p:nvPr/>
        </p:nvSpPr>
        <p:spPr>
          <a:xfrm>
            <a:off x="5034025" y="1993488"/>
            <a:ext cx="383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2. Inference Time of SGEMM (matrix size 8192x8192) algorithm for different number of computed values per thread </a:t>
            </a:r>
            <a:endParaRPr/>
          </a:p>
        </p:txBody>
      </p:sp>
      <p:sp>
        <p:nvSpPr>
          <p:cNvPr id="88" name="Google Shape;88;p18"/>
          <p:cNvSpPr txBox="1"/>
          <p:nvPr/>
        </p:nvSpPr>
        <p:spPr>
          <a:xfrm>
            <a:off x="5034025" y="1023800"/>
            <a:ext cx="383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&lt;&lt;&lt;Number of blocks per Grid on (x,y) axis, Number of threads per Block on (x,y) axis&gt;&gt;&gt;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057225" y="155850"/>
            <a:ext cx="5785500" cy="35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Chosen profiling metrics</a:t>
            </a:r>
            <a:endParaRPr/>
          </a:p>
        </p:txBody>
      </p:sp>
      <p:pic>
        <p:nvPicPr>
          <p:cNvPr id="94" name="Google Shape;94;p19"/>
          <p:cNvPicPr preferRelativeResize="0"/>
          <p:nvPr/>
        </p:nvPicPr>
        <p:blipFill>
          <a:blip r:embed="rId3">
            <a:alphaModFix/>
          </a:blip>
          <a:stretch>
            <a:fillRect/>
          </a:stretch>
        </p:blipFill>
        <p:spPr>
          <a:xfrm>
            <a:off x="2328463" y="790425"/>
            <a:ext cx="4487075" cy="4225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did?</a:t>
            </a:r>
            <a:endParaRPr/>
          </a:p>
        </p:txBody>
      </p:sp>
      <p:sp>
        <p:nvSpPr>
          <p:cNvPr id="100" name="Google Shape;100;p20"/>
          <p:cNvSpPr txBox="1"/>
          <p:nvPr>
            <p:ph idx="1" type="body"/>
          </p:nvPr>
        </p:nvSpPr>
        <p:spPr>
          <a:xfrm>
            <a:off x="169325" y="959500"/>
            <a:ext cx="8663100" cy="410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Fixed one of the parameters and by varying others chose the best</a:t>
            </a:r>
            <a:endParaRPr/>
          </a:p>
          <a:p>
            <a:pPr indent="0" lvl="0" marL="0" rtl="0" algn="l">
              <a:spcBef>
                <a:spcPts val="1200"/>
              </a:spcBef>
              <a:spcAft>
                <a:spcPts val="0"/>
              </a:spcAft>
              <a:buNone/>
            </a:pPr>
            <a:r>
              <a:rPr lang="en"/>
              <a:t>	1. Started with different thread/block sizes and different methods</a:t>
            </a:r>
            <a:endParaRPr/>
          </a:p>
          <a:p>
            <a:pPr indent="0" lvl="0" marL="0" rtl="0" algn="l">
              <a:spcBef>
                <a:spcPts val="1200"/>
              </a:spcBef>
              <a:spcAft>
                <a:spcPts val="0"/>
              </a:spcAft>
              <a:buNone/>
            </a:pPr>
            <a:r>
              <a:rPr lang="en"/>
              <a:t>		8x8, 16x16 (best), 32x32 thread block</a:t>
            </a:r>
            <a:endParaRPr/>
          </a:p>
          <a:p>
            <a:pPr indent="0" lvl="0" marL="0" rtl="0" algn="l">
              <a:spcBef>
                <a:spcPts val="1200"/>
              </a:spcBef>
              <a:spcAft>
                <a:spcPts val="0"/>
              </a:spcAft>
              <a:buNone/>
            </a:pPr>
            <a:r>
              <a:rPr lang="en"/>
              <a:t>		Naive, shared memory, shared + registers (best)</a:t>
            </a:r>
            <a:endParaRPr/>
          </a:p>
          <a:p>
            <a:pPr indent="0" lvl="0" marL="0" rtl="0" algn="l">
              <a:spcBef>
                <a:spcPts val="1200"/>
              </a:spcBef>
              <a:spcAft>
                <a:spcPts val="0"/>
              </a:spcAft>
              <a:buNone/>
            </a:pPr>
            <a:r>
              <a:rPr lang="en"/>
              <a:t>	2. Fixed thread/block size on 16x16 and focused on memory part</a:t>
            </a:r>
            <a:endParaRPr/>
          </a:p>
          <a:p>
            <a:pPr indent="0" lvl="0" marL="0" rtl="0" algn="l">
              <a:spcBef>
                <a:spcPts val="1200"/>
              </a:spcBef>
              <a:spcAft>
                <a:spcPts val="0"/>
              </a:spcAft>
              <a:buNone/>
            </a:pPr>
            <a:r>
              <a:rPr lang="en"/>
              <a:t>		Register blocking: 4x4, 6x6, 8x8 (best), 10x10, 12x12</a:t>
            </a:r>
            <a:endParaRPr/>
          </a:p>
          <a:p>
            <a:pPr indent="0" lvl="0" marL="0" rtl="0" algn="l">
              <a:spcBef>
                <a:spcPts val="1200"/>
              </a:spcBef>
              <a:spcAft>
                <a:spcPts val="0"/>
              </a:spcAft>
              <a:buNone/>
            </a:pPr>
            <a:r>
              <a:rPr lang="en"/>
              <a:t>		Shared sub-array: 64x16, 64x64, 96x16, 128x16, 128x32 (best)</a:t>
            </a:r>
            <a:endParaRPr/>
          </a:p>
          <a:p>
            <a:pPr indent="0" lvl="0" marL="0" rtl="0" algn="l">
              <a:spcBef>
                <a:spcPts val="1200"/>
              </a:spcBef>
              <a:spcAft>
                <a:spcPts val="0"/>
              </a:spcAft>
              <a:buNone/>
            </a:pPr>
            <a:r>
              <a:rPr lang="en"/>
              <a:t>	3. Repeated on intermediated values for 3 main parameters:</a:t>
            </a:r>
            <a:endParaRPr/>
          </a:p>
          <a:p>
            <a:pPr indent="0" lvl="0" marL="0" rtl="0" algn="l">
              <a:spcBef>
                <a:spcPts val="1200"/>
              </a:spcBef>
              <a:spcAft>
                <a:spcPts val="0"/>
              </a:spcAft>
              <a:buNone/>
            </a:pPr>
            <a:r>
              <a:rPr lang="en"/>
              <a:t>		Thread/block size: 16x8 (best), 32x16</a:t>
            </a:r>
            <a:endParaRPr/>
          </a:p>
          <a:p>
            <a:pPr indent="0" lvl="0" marL="0" rtl="0" algn="l">
              <a:spcBef>
                <a:spcPts val="1200"/>
              </a:spcBef>
              <a:spcAft>
                <a:spcPts val="0"/>
              </a:spcAft>
              <a:buNone/>
            </a:pPr>
            <a:r>
              <a:rPr lang="en"/>
              <a:t>		Register blocking: 4x8, 8x16 (best), 10x16, 10x20</a:t>
            </a:r>
            <a:endParaRPr/>
          </a:p>
          <a:p>
            <a:pPr indent="0" lvl="0" marL="0" rtl="0" algn="l">
              <a:spcBef>
                <a:spcPts val="1200"/>
              </a:spcBef>
              <a:spcAft>
                <a:spcPts val="1200"/>
              </a:spcAft>
              <a:buNone/>
            </a:pPr>
            <a:r>
              <a:rPr lang="en"/>
              <a:t>		Shared sub-array: 128x16, 128x8 (best), 128x32</a:t>
            </a:r>
            <a:endParaRPr/>
          </a:p>
        </p:txBody>
      </p:sp>
      <p:sp>
        <p:nvSpPr>
          <p:cNvPr id="101" name="Google Shape;101;p20"/>
          <p:cNvSpPr/>
          <p:nvPr/>
        </p:nvSpPr>
        <p:spPr>
          <a:xfrm>
            <a:off x="6469100" y="1778125"/>
            <a:ext cx="552600" cy="31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nvSpPr>
        <p:spPr>
          <a:xfrm>
            <a:off x="7512600" y="1745075"/>
            <a:ext cx="1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features</a:t>
            </a:r>
            <a:endParaRPr/>
          </a:p>
        </p:txBody>
      </p:sp>
      <p:sp>
        <p:nvSpPr>
          <p:cNvPr id="103" name="Google Shape;103;p20"/>
          <p:cNvSpPr txBox="1"/>
          <p:nvPr/>
        </p:nvSpPr>
        <p:spPr>
          <a:xfrm>
            <a:off x="7512600" y="2872625"/>
            <a:ext cx="1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features</a:t>
            </a:r>
            <a:endParaRPr/>
          </a:p>
        </p:txBody>
      </p:sp>
      <p:sp>
        <p:nvSpPr>
          <p:cNvPr id="104" name="Google Shape;104;p20"/>
          <p:cNvSpPr/>
          <p:nvPr/>
        </p:nvSpPr>
        <p:spPr>
          <a:xfrm>
            <a:off x="6469100" y="2854450"/>
            <a:ext cx="552600" cy="31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92900" y="292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Methodology </a:t>
            </a:r>
            <a:endParaRPr/>
          </a:p>
        </p:txBody>
      </p:sp>
      <p:sp>
        <p:nvSpPr>
          <p:cNvPr id="110" name="Google Shape;110;p21"/>
          <p:cNvSpPr txBox="1"/>
          <p:nvPr>
            <p:ph idx="1" type="body"/>
          </p:nvPr>
        </p:nvSpPr>
        <p:spPr>
          <a:xfrm>
            <a:off x="194400" y="1082825"/>
            <a:ext cx="8520600" cy="36753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Clr>
                <a:schemeClr val="dk1"/>
              </a:buClr>
              <a:buSzPts val="1100"/>
              <a:buFont typeface="Arial"/>
              <a:buNone/>
            </a:pPr>
            <a:r>
              <a:rPr lang="en" sz="1700">
                <a:solidFill>
                  <a:schemeClr val="dk1"/>
                </a:solidFill>
              </a:rPr>
              <a:t>Motivational example showed that using shared memory as temporary storage for reusing data significantly reduces </a:t>
            </a:r>
            <a:r>
              <a:rPr lang="en" sz="1700">
                <a:solidFill>
                  <a:schemeClr val="dk1"/>
                </a:solidFill>
              </a:rPr>
              <a:t>execution</a:t>
            </a:r>
            <a:r>
              <a:rPr lang="en" sz="1700">
                <a:solidFill>
                  <a:schemeClr val="dk1"/>
                </a:solidFill>
              </a:rPr>
              <a:t> time. In addition, experiments with shared memory shows 2 significant features of kernel to configure:</a:t>
            </a:r>
            <a:endParaRPr sz="1700">
              <a:solidFill>
                <a:schemeClr val="dk1"/>
              </a:solidFill>
            </a:endParaRPr>
          </a:p>
          <a:p>
            <a:pPr indent="-336550" lvl="0" marL="457200" rtl="0" algn="l">
              <a:lnSpc>
                <a:spcPct val="105000"/>
              </a:lnSpc>
              <a:spcBef>
                <a:spcPts val="1200"/>
              </a:spcBef>
              <a:spcAft>
                <a:spcPts val="0"/>
              </a:spcAft>
              <a:buClr>
                <a:schemeClr val="dk1"/>
              </a:buClr>
              <a:buSzPts val="1700"/>
              <a:buChar char="-"/>
            </a:pPr>
            <a:r>
              <a:rPr lang="en" sz="1700">
                <a:solidFill>
                  <a:schemeClr val="dk1"/>
                </a:solidFill>
              </a:rPr>
              <a:t>Values per thread (register blocking)</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 sz="1700">
                <a:solidFill>
                  <a:schemeClr val="dk1"/>
                </a:solidFill>
              </a:rPr>
              <a:t>Block size dimension (threads per block)</a:t>
            </a:r>
            <a:endParaRPr sz="1700">
              <a:solidFill>
                <a:schemeClr val="dk1"/>
              </a:solidFill>
            </a:endParaRPr>
          </a:p>
          <a:p>
            <a:pPr indent="0" lvl="0" marL="0" rtl="0" algn="l">
              <a:lnSpc>
                <a:spcPct val="105000"/>
              </a:lnSpc>
              <a:spcBef>
                <a:spcPts val="1200"/>
              </a:spcBef>
              <a:spcAft>
                <a:spcPts val="0"/>
              </a:spcAft>
              <a:buNone/>
            </a:pPr>
            <a:r>
              <a:rPr lang="en" sz="1700">
                <a:solidFill>
                  <a:schemeClr val="dk1"/>
                </a:solidFill>
              </a:rPr>
              <a:t>Thus, more broad experiments are conducted on these 2 features.</a:t>
            </a:r>
            <a:endParaRPr sz="17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lang="en" sz="1700">
                <a:solidFill>
                  <a:schemeClr val="dk1"/>
                </a:solidFill>
              </a:rPr>
              <a:t>To explain experimental results, metrics below are used</a:t>
            </a:r>
            <a:r>
              <a:rPr lang="en" sz="1700">
                <a:solidFill>
                  <a:schemeClr val="dk1"/>
                </a:solidFill>
              </a:rPr>
              <a:t>:</a:t>
            </a:r>
            <a:endParaRPr sz="1700">
              <a:solidFill>
                <a:schemeClr val="dk1"/>
              </a:solidFill>
            </a:endParaRPr>
          </a:p>
          <a:p>
            <a:pPr indent="-336550" lvl="0" marL="457200" rtl="0" algn="l">
              <a:lnSpc>
                <a:spcPct val="105000"/>
              </a:lnSpc>
              <a:spcBef>
                <a:spcPts val="1200"/>
              </a:spcBef>
              <a:spcAft>
                <a:spcPts val="0"/>
              </a:spcAft>
              <a:buClr>
                <a:schemeClr val="dk1"/>
              </a:buClr>
              <a:buSzPts val="1700"/>
              <a:buChar char="-"/>
            </a:pPr>
            <a:r>
              <a:rPr lang="en" sz="1700">
                <a:solidFill>
                  <a:schemeClr val="dk1"/>
                </a:solidFill>
              </a:rPr>
              <a:t>stall_memory_dependency</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 sz="1700">
                <a:solidFill>
                  <a:schemeClr val="dk1"/>
                </a:solidFill>
              </a:rPr>
              <a:t>Achieved_occupancy</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 sz="1700">
                <a:solidFill>
                  <a:schemeClr val="dk1"/>
                </a:solidFill>
              </a:rPr>
              <a:t>global_load</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 sz="1700">
                <a:solidFill>
                  <a:schemeClr val="dk1"/>
                </a:solidFill>
              </a:rPr>
              <a:t>shared_load</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 sz="1700">
                <a:solidFill>
                  <a:schemeClr val="dk1"/>
                </a:solidFill>
              </a:rPr>
              <a:t>shared_efficiency</a:t>
            </a:r>
            <a:endParaRPr sz="1700">
              <a:solidFill>
                <a:schemeClr val="dk1"/>
              </a:solidFill>
            </a:endParaRPr>
          </a:p>
          <a:p>
            <a:pPr indent="-336550" lvl="0" marL="457200" rtl="0" algn="l">
              <a:lnSpc>
                <a:spcPct val="105000"/>
              </a:lnSpc>
              <a:spcBef>
                <a:spcPts val="0"/>
              </a:spcBef>
              <a:spcAft>
                <a:spcPts val="0"/>
              </a:spcAft>
              <a:buClr>
                <a:schemeClr val="dk1"/>
              </a:buClr>
              <a:buSzPts val="1700"/>
              <a:buChar char="-"/>
            </a:pPr>
            <a:r>
              <a:rPr lang="en" sz="1700">
                <a:solidFill>
                  <a:schemeClr val="dk1"/>
                </a:solidFill>
              </a:rPr>
              <a:t>Registers per thread</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