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9204-3F29-4C3A-BA41-3063400202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3393CD-7262-4AC7-80E6-52FE6F3F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0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430AE-0210-4E82-AD7B-41B112DE7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11A6662E-FAF4-44BC-88B5-85A7CBFB6D30}" type="datetime1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21974-7DEC-459D-9642-CB5B59C82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731837-C94E-4B5B-BCF0-110C69EDB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BDD2-E186-4F25-8FDE-D1E875E9C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18CC5B-A7E0-48B1-8329-6533AC76E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5B1B-77FE-4BFC-BF87-87DA989F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59632-1575-4E14-B53B-3DC3D5ED3947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8531E-1B90-4631-BD37-4BB1DBFAB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A55E8-88DC-4280-8E04-FF50FF8ED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9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60633D-90E4-4F5A-9EBF-DDEC2B0B4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DD3065-FA3D-42C8-BFDA-967C87F4F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C126F-38E2-4425-861F-98ED43228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A6868-2568-4CC9-B302-F37117B01A6E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645D8-F22A-4354-A8B3-96E8A2D23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E2295-A616-4D57-8800-7B7E213A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97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CC1FC-ADE8-488C-A1DA-2FD569FD4D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02842-38C3-46D6-8527-0F6FE623C5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64CF5-F681-40C2-88CC-E02206C9C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5F08A-1E71-4B2B-BB49-E743F2903911}" type="datetime1">
              <a:rPr lang="en-US" smtClean="0"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04753-4FE4-4A6F-99BB-CFFC92E0C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569D1-DB13-4BD9-8BA9-0DEAD98F8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38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0B05-7BF6-4073-9106-FA19E9727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EE8D7-6B58-4A3F-9DD5-E563D5192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90E-9F0A-446A-B5B8-459CA8D98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17D9E-721A-44BB-8863-9873FE64DA75}" type="datetime1">
              <a:rPr lang="en-US" smtClean="0"/>
              <a:t>7/24/2023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68EAA-4377-45FF-9D7C-9E77BC9F2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7FA71-74C3-44B8-A0AC-E18A1E76B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180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71F12-2D88-4F76-AF46-BD5156C12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089510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AA46-E3EB-4704-B019-F90F1E617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8695" y="1825625"/>
            <a:ext cx="5561106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7480F-A530-4D05-9A22-E573FB4BA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61105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B56FDA-C47A-4F4A-A364-BA60A25AB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1DA2F-80B8-49CF-99FB-5ABCA53A607A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26D8DD-6D84-44D4-8A1B-57615B3ED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8FE31-B577-4017-8AFE-A8BA09596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262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C28C9-B8CC-413F-9FFA-626680E4A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125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3FE72-9D42-45F5-A37F-B12130388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5256" y="1752600"/>
            <a:ext cx="5532319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3A31D-9B5F-4DE3-B18D-F7F77782E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5256" y="2666999"/>
            <a:ext cx="5532319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BE1D2D-822C-466C-A7B9-1A2D97366A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52600"/>
            <a:ext cx="5561106" cy="823912"/>
          </a:xfrm>
        </p:spPr>
        <p:txBody>
          <a:bodyPr anchor="b"/>
          <a:lstStyle>
            <a:lvl1pPr marL="0" indent="0">
              <a:buNone/>
              <a:defRPr sz="24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F13B2C-44CA-49C4-BC84-02AF1638F3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6999"/>
            <a:ext cx="5561106" cy="3522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93CB55-E9C1-4CE6-9B61-81B7147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52172-E6C9-4B6C-929A-A9DE3837BBF1}" type="datetime1">
              <a:rPr lang="en-US" smtClean="0"/>
              <a:t>7/24/2023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F22318-747B-4EC9-862C-D9FD488CC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FBDDDF-16BD-438D-937D-0E3E30E74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186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92D5F-0BD4-4517-9233-E08AF405B6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365760"/>
            <a:ext cx="1127461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3523B8-51E3-48B8-BFD8-CE950619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8693" y="6416675"/>
            <a:ext cx="2921715" cy="365125"/>
          </a:xfrm>
        </p:spPr>
        <p:txBody>
          <a:bodyPr/>
          <a:lstStyle/>
          <a:p>
            <a:fld id="{3AB41CFF-90C9-47B3-9DA1-F2BF8D839F7E}" type="datetime1">
              <a:rPr lang="en-US" smtClean="0"/>
              <a:t>7/24/2023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39B90-5D50-4424-B51D-53C391621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F9286-3A00-4D3C-A3F0-50AC9045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49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33BE2-665A-42DA-A3B7-835F81A3F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048FA-06AB-4884-A69B-986B96E68A24}" type="datetime1">
              <a:rPr lang="en-US" smtClean="0"/>
              <a:t>7/24/2023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DBCBD-AD42-432D-ABA9-20D616AF3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140251-3596-4673-B24B-59A6F9ED8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98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A81A1-6D8E-4DD6-8E49-DABDE6D10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3F18F-F78D-4A31-A6BC-6552105BC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82C2F4-BDF4-4A4F-AA3D-52692932C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13850F-5C87-4F08-9658-EAF049B60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B7ABA-0172-4F9C-889D-567164F66BCD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BCE9A-A746-4439-B5D3-966FBC8E5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1D3B51-AA2E-4AA1-8062-A0D476D8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1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CF7-F453-4B3E-9510-D7479798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E2A1B9-8A2A-4B49-8B79-76D3EEB36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9FEA03-0EC4-4085-AE63-4AA492D61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5AD5B-0DEA-4C6F-94D2-FAA99F2E5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C6A5B-8AE7-4A41-B5A7-9ADC6686DC18}" type="datetime1">
              <a:rPr lang="en-US" smtClean="0"/>
              <a:t>7/24/2023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C6744-7CBA-4A1D-8F87-10699F98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AD9048-35FF-4BE9-8157-BE4BAA1C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461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94" y="425450"/>
            <a:ext cx="1127461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8694" y="1949450"/>
            <a:ext cx="11274612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8694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57E0CF6C-748E-4B7A-BC8B-3011EF78ED13}" type="datetime1">
              <a:rPr lang="en-US" smtClean="0"/>
              <a:pPr/>
              <a:t>7/24/2023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166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endParaRPr lang="en-US" dirty="0">
              <a:solidFill>
                <a:schemeClr val="tx1">
                  <a:alpha val="6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90106" y="64166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alpha val="60000"/>
                  </a:schemeClr>
                </a:solidFill>
                <a:latin typeface="+mn-lt"/>
              </a:defRPr>
            </a:lvl1pPr>
          </a:lstStyle>
          <a:p>
            <a:fld id="{73B850FF-6169-4056-8077-06FFA93A5366}" type="slidenum">
              <a:rPr lang="en-US" smtClean="0"/>
              <a:pPr/>
              <a:t>‹Nr.›</a:t>
            </a:fld>
            <a:endParaRPr lang="en-US" dirty="0"/>
          </a:p>
        </p:txBody>
      </p:sp>
      <p:pic>
        <p:nvPicPr>
          <p:cNvPr id="14" name="Picture 13" descr="A picture containing sitting&#10;&#10;Description automatically generated">
            <a:extLst>
              <a:ext uri="{FF2B5EF4-FFF2-40B4-BE49-F238E27FC236}">
                <a16:creationId xmlns:a16="http://schemas.microsoft.com/office/drawing/2014/main" id="{BC526B7A-4801-4FD1-95C8-03AF22629E87}"/>
              </a:ext>
            </a:extLst>
          </p:cNvPr>
          <p:cNvPicPr>
            <a:picLocks noChangeAspect="1"/>
          </p:cNvPicPr>
          <p:nvPr/>
        </p:nvPicPr>
        <p:blipFill>
          <a:blip r:embed="rId13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45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52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4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85" name="Picture 54">
            <a:extLst>
              <a:ext uri="{FF2B5EF4-FFF2-40B4-BE49-F238E27FC236}">
                <a16:creationId xmlns:a16="http://schemas.microsoft.com/office/drawing/2014/main" id="{BC526B7A-4801-4FD1-95C8-03AF22629E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4400" y="0"/>
            <a:ext cx="3654612" cy="4575348"/>
          </a:xfrm>
          <a:prstGeom prst="rect">
            <a:avLst/>
          </a:prstGeom>
        </p:spPr>
      </p:pic>
      <p:sp useBgFill="1">
        <p:nvSpPr>
          <p:cNvPr id="86" name="Rectangle 56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BC8BBE5-981E-4B0B-9654-32B5668BF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8ED5E97A-D21B-4AA4-83CF-DA3A380E30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7724071" cy="6858000"/>
            <a:chOff x="4464881" y="0"/>
            <a:chExt cx="7724071" cy="6858000"/>
          </a:xfrm>
        </p:grpSpPr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8AF5706D-4464-450F-93F4-853EDF68CE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73255" y="0"/>
              <a:ext cx="5115697" cy="6858000"/>
            </a:xfrm>
            <a:prstGeom prst="rect">
              <a:avLst/>
            </a:prstGeom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3E0FB244-C158-43A9-AD7A-05DC5BBF6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4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7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5412135" y="-947254"/>
              <a:ext cx="5562598" cy="7457106"/>
            </a:xfrm>
            <a:prstGeom prst="rect">
              <a:avLst/>
            </a:prstGeom>
            <a:effectLst>
              <a:softEdge rad="0"/>
            </a:effectLst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F1F129A3-B32D-72F5-C878-90C476473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586992"/>
            <a:ext cx="5638800" cy="246100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>
                <a:latin typeface="Bebas Neue" panose="020B0606020202050201" pitchFamily="34" charset="0"/>
                <a:cs typeface="Cascadia Mono SemiBold" panose="020B0609020000020004" pitchFamily="49" charset="0"/>
              </a:rPr>
              <a:t>Visualisierung</a:t>
            </a:r>
            <a:r>
              <a:rPr lang="en-US" sz="5400" dirty="0">
                <a:latin typeface="Bebas Neue" panose="020B0606020202050201" pitchFamily="34" charset="0"/>
                <a:cs typeface="Cascadia Mono SemiBold" panose="020B0609020000020004" pitchFamily="49" charset="0"/>
              </a:rPr>
              <a:t> von Java </a:t>
            </a:r>
            <a:r>
              <a:rPr lang="en-US" sz="5400" dirty="0" err="1">
                <a:latin typeface="Bebas Neue" panose="020B0606020202050201" pitchFamily="34" charset="0"/>
                <a:cs typeface="Cascadia Mono SemiBold" panose="020B0609020000020004" pitchFamily="49" charset="0"/>
              </a:rPr>
              <a:t>Datenstrukturen</a:t>
            </a:r>
            <a:endParaRPr lang="en-US" sz="5400" dirty="0">
              <a:latin typeface="Bebas Neue" panose="020B0606020202050201" pitchFamily="34" charset="0"/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9C55B7D-2429-B3A8-9C0A-3A4815ADC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124200"/>
            <a:ext cx="5638437" cy="315616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1800" spc="50" dirty="0" err="1"/>
              <a:t>Masterarbeit</a:t>
            </a:r>
            <a:r>
              <a:rPr lang="en-US" sz="1800" spc="50" dirty="0"/>
              <a:t> von 	</a:t>
            </a:r>
            <a:r>
              <a:rPr lang="en-US" sz="1800" dirty="0"/>
              <a:t>Sebastian Albert</a:t>
            </a:r>
          </a:p>
          <a:p>
            <a:pPr algn="l"/>
            <a:endParaRPr lang="en-US" sz="1800" spc="50" dirty="0"/>
          </a:p>
          <a:p>
            <a:pPr algn="l"/>
            <a:r>
              <a:rPr lang="en-US" sz="1800" spc="50" dirty="0" err="1"/>
              <a:t>Erstgutachter</a:t>
            </a:r>
            <a:r>
              <a:rPr lang="en-US" sz="1800" spc="50" dirty="0"/>
              <a:t>: 		Prof. Dr.-Ing. Mark Minas</a:t>
            </a:r>
          </a:p>
          <a:p>
            <a:pPr algn="l"/>
            <a:r>
              <a:rPr lang="en-US" sz="1800" spc="50" dirty="0" err="1"/>
              <a:t>Zweitgutachter</a:t>
            </a:r>
            <a:r>
              <a:rPr lang="en-US" sz="1800" spc="50" dirty="0"/>
              <a:t>: 		Prof. Dr. Michael Koch</a:t>
            </a:r>
          </a:p>
          <a:p>
            <a:pPr algn="l"/>
            <a:r>
              <a:rPr lang="en-US" sz="1800" spc="50" dirty="0" err="1"/>
              <a:t>Betreuer</a:t>
            </a:r>
            <a:r>
              <a:rPr lang="en-US" sz="1800" spc="50" dirty="0"/>
              <a:t>: 		M.Sc. Kim Mönch</a:t>
            </a:r>
          </a:p>
          <a:p>
            <a:pPr algn="l"/>
            <a:r>
              <a:rPr lang="en-US" sz="1800" spc="50" dirty="0"/>
              <a:t>xx.xx.2023</a:t>
            </a:r>
          </a:p>
        </p:txBody>
      </p:sp>
      <p:pic>
        <p:nvPicPr>
          <p:cNvPr id="31" name="Picture 3" descr="Ein Bild, das Zeichnung, Diagramm, Kunst, Karte enthält.&#10;&#10;Automatisch generierte Beschreibung">
            <a:extLst>
              <a:ext uri="{FF2B5EF4-FFF2-40B4-BE49-F238E27FC236}">
                <a16:creationId xmlns:a16="http://schemas.microsoft.com/office/drawing/2014/main" id="{51CE49E3-C8FC-034F-54C8-5D7CDED383B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2233" r="5580" b="-1"/>
          <a:stretch/>
        </p:blipFill>
        <p:spPr>
          <a:xfrm>
            <a:off x="6861048" y="1"/>
            <a:ext cx="5330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611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>
                <a:latin typeface="Bebas Neue" panose="020B0606020202050201" pitchFamily="34" charset="0"/>
              </a:rPr>
              <a:t>Konzept </a:t>
            </a:r>
            <a:r>
              <a:rPr lang="de-DE" dirty="0" err="1">
                <a:latin typeface="Bebas Neue" panose="020B0606020202050201" pitchFamily="34" charset="0"/>
              </a:rPr>
              <a:t>visualizer</a:t>
            </a:r>
            <a:endParaRPr lang="de-DE" dirty="0">
              <a:latin typeface="Bebas Neue" panose="020B0606020202050201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04D3F-966C-D924-32D2-52DFA766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6854855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 err="1">
                <a:latin typeface="Bebas Neue" panose="020B0606020202050201" pitchFamily="34" charset="0"/>
              </a:rPr>
              <a:t>evaluation</a:t>
            </a:r>
            <a:endParaRPr lang="de-DE" dirty="0">
              <a:latin typeface="Bebas Neue" panose="020B0606020202050201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04D3F-966C-D924-32D2-52DFA766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631023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>
                <a:latin typeface="Bebas Neue" panose="020B0606020202050201" pitchFamily="34" charset="0"/>
              </a:rPr>
              <a:t>Zusammenfassung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04D3F-966C-D924-32D2-52DFA766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554721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 err="1">
                <a:latin typeface="Bebas Neue" panose="020B0606020202050201" pitchFamily="34" charset="0"/>
              </a:rPr>
              <a:t>ausblick</a:t>
            </a:r>
            <a:endParaRPr lang="de-DE" dirty="0">
              <a:latin typeface="Bebas Neue" panose="020B0606020202050201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04D3F-966C-D924-32D2-52DFA766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4208669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>
                <a:latin typeface="Bebas Neue" panose="020B0606020202050201" pitchFamily="34" charset="0"/>
              </a:rPr>
              <a:t>Fragen &amp; Diskussion</a:t>
            </a:r>
          </a:p>
        </p:txBody>
      </p:sp>
    </p:spTree>
    <p:extLst>
      <p:ext uri="{BB962C8B-B14F-4D97-AF65-F5344CB8AC3E}">
        <p14:creationId xmlns:p14="http://schemas.microsoft.com/office/powerpoint/2010/main" val="2662905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51CFA9-6065-4243-AC48-858E35978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8B048C4-AB77-4182-B261-2C9BE5962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bg2">
              <a:lumMod val="9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00D801-79CB-4F23-8DF8-6B0F45FCD1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 flipV="1">
            <a:off x="6955029" y="1"/>
            <a:ext cx="5236971" cy="6858000"/>
            <a:chOff x="20829" y="1"/>
            <a:chExt cx="5236971" cy="685799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52F426-0370-4291-8DA2-6F1DB66EAF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29" y="692703"/>
              <a:ext cx="5236971" cy="6165297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987AEA36-C28D-4764-988B-6C2AC65033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 rotWithShape="1"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alphaModFix amt="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154" b="19117"/>
            <a:stretch/>
          </p:blipFill>
          <p:spPr>
            <a:xfrm rot="5400000">
              <a:off x="393956" y="-373126"/>
              <a:ext cx="4197222" cy="4943475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>
                <a:latin typeface="Bebas Neue" panose="020B0606020202050201" pitchFamily="34" charset="0"/>
              </a:rPr>
              <a:t>Motivation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04D3F-966C-D924-32D2-52DFA766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r>
              <a:rPr lang="de-DE" sz="1800" dirty="0"/>
              <a:t>[Debugger doof bei Datenstrukturen, keine guten Informationen über Beziehungen zwischen Objekten, Fehlersuche sehr mühselig]</a:t>
            </a:r>
          </a:p>
          <a:p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767266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>
                <a:latin typeface="Bebas Neue" panose="020B0606020202050201" pitchFamily="34" charset="0"/>
              </a:rPr>
              <a:t>Beispielhafte Anwendungen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04D3F-966C-D924-32D2-52DFA766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r>
              <a:rPr lang="de-DE" sz="1800" dirty="0"/>
              <a:t>[AVL-Baum, Sudoku, Logistik]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0FDD22B-9146-FBF0-08C5-60AA56B3E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025" y="2545003"/>
            <a:ext cx="2276793" cy="3086531"/>
          </a:xfrm>
          <a:prstGeom prst="rect">
            <a:avLst/>
          </a:prstGeom>
        </p:spPr>
      </p:pic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3CC080DB-549C-40FE-5CBE-F449BBC0AB0F}"/>
              </a:ext>
            </a:extLst>
          </p:cNvPr>
          <p:cNvSpPr/>
          <p:nvPr/>
        </p:nvSpPr>
        <p:spPr>
          <a:xfrm>
            <a:off x="6683376" y="2585526"/>
            <a:ext cx="349250" cy="16359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8B58524B-396C-1E66-0282-87D4F53FCB2C}"/>
              </a:ext>
            </a:extLst>
          </p:cNvPr>
          <p:cNvSpPr/>
          <p:nvPr/>
        </p:nvSpPr>
        <p:spPr>
          <a:xfrm>
            <a:off x="6975476" y="3353876"/>
            <a:ext cx="349250" cy="163596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01AA2DC2-EFD2-9CFF-56E5-6A00636CF6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693" y="2847209"/>
            <a:ext cx="3607567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1329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>
                <a:latin typeface="Bebas Neue" panose="020B0606020202050201" pitchFamily="34" charset="0"/>
              </a:rPr>
              <a:t>Anforderungen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04D3F-966C-D924-32D2-52DFA766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994948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>
                <a:latin typeface="Bebas Neue" panose="020B0606020202050201" pitchFamily="34" charset="0"/>
              </a:rPr>
              <a:t>Grundlagen </a:t>
            </a:r>
            <a:r>
              <a:rPr lang="de-DE" dirty="0" err="1">
                <a:latin typeface="Bebas Neue" panose="020B0606020202050201" pitchFamily="34" charset="0"/>
              </a:rPr>
              <a:t>yfiles</a:t>
            </a:r>
            <a:endParaRPr lang="de-DE" dirty="0">
              <a:latin typeface="Bebas Neue" panose="020B0606020202050201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04D3F-966C-D924-32D2-52DFA766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337822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>
                <a:latin typeface="Bebas Neue" panose="020B0606020202050201" pitchFamily="34" charset="0"/>
              </a:rPr>
              <a:t>Konzept (allgemein)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04D3F-966C-D924-32D2-52DFA766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297963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>
                <a:latin typeface="Bebas Neue" panose="020B0606020202050201" pitchFamily="34" charset="0"/>
              </a:rPr>
              <a:t>Konzept </a:t>
            </a:r>
            <a:r>
              <a:rPr lang="de-DE" dirty="0" err="1">
                <a:latin typeface="Bebas Neue" panose="020B0606020202050201" pitchFamily="34" charset="0"/>
              </a:rPr>
              <a:t>graphbuilding</a:t>
            </a:r>
            <a:endParaRPr lang="de-DE" dirty="0">
              <a:latin typeface="Bebas Neue" panose="020B0606020202050201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04D3F-966C-D924-32D2-52DFA766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961391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>
                <a:latin typeface="Bebas Neue" panose="020B0606020202050201" pitchFamily="34" charset="0"/>
              </a:rPr>
              <a:t>Konzept </a:t>
            </a:r>
            <a:r>
              <a:rPr lang="de-DE" dirty="0" err="1">
                <a:latin typeface="Bebas Neue" panose="020B0606020202050201" pitchFamily="34" charset="0"/>
              </a:rPr>
              <a:t>layout</a:t>
            </a:r>
            <a:endParaRPr lang="de-DE" dirty="0">
              <a:latin typeface="Bebas Neue" panose="020B0606020202050201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04D3F-966C-D924-32D2-52DFA766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404677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5C8536-601E-B0B5-6EB7-B2C467A88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6705600" cy="1664573"/>
          </a:xfrm>
        </p:spPr>
        <p:txBody>
          <a:bodyPr>
            <a:normAutofit/>
          </a:bodyPr>
          <a:lstStyle/>
          <a:p>
            <a:r>
              <a:rPr lang="de-DE" dirty="0">
                <a:latin typeface="Bebas Neue" panose="020B0606020202050201" pitchFamily="34" charset="0"/>
              </a:rPr>
              <a:t>Konzept </a:t>
            </a:r>
            <a:r>
              <a:rPr lang="de-DE" dirty="0" err="1">
                <a:latin typeface="Bebas Neue" panose="020B0606020202050201" pitchFamily="34" charset="0"/>
              </a:rPr>
              <a:t>graphmodification</a:t>
            </a:r>
            <a:endParaRPr lang="de-DE" dirty="0">
              <a:latin typeface="Bebas Neue" panose="020B0606020202050201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C504D3F-966C-D924-32D2-52DFA766A0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1653"/>
            <a:ext cx="6705168" cy="3728613"/>
          </a:xfrm>
        </p:spPr>
        <p:txBody>
          <a:bodyPr>
            <a:normAutofit/>
          </a:bodyPr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2597573906"/>
      </p:ext>
    </p:extLst>
  </p:cSld>
  <p:clrMapOvr>
    <a:masterClrMapping/>
  </p:clrMapOvr>
</p:sld>
</file>

<file path=ppt/theme/theme1.xml><?xml version="1.0" encoding="utf-8"?>
<a:theme xmlns:a="http://schemas.openxmlformats.org/drawingml/2006/main" name="DappledVTI">
  <a:themeElements>
    <a:clrScheme name="Custom 81">
      <a:dk1>
        <a:sysClr val="windowText" lastClr="000000"/>
      </a:dk1>
      <a:lt1>
        <a:sysClr val="window" lastClr="FFFFFF"/>
      </a:lt1>
      <a:dk2>
        <a:srgbClr val="21363B"/>
      </a:dk2>
      <a:lt2>
        <a:srgbClr val="F4F2F0"/>
      </a:lt2>
      <a:accent1>
        <a:srgbClr val="758468"/>
      </a:accent1>
      <a:accent2>
        <a:srgbClr val="B5A7AC"/>
      </a:accent2>
      <a:accent3>
        <a:srgbClr val="CC9C6F"/>
      </a:accent3>
      <a:accent4>
        <a:srgbClr val="767640"/>
      </a:accent4>
      <a:accent5>
        <a:srgbClr val="A5B295"/>
      </a:accent5>
      <a:accent6>
        <a:srgbClr val="C19DA7"/>
      </a:accent6>
      <a:hlink>
        <a:srgbClr val="D13D6E"/>
      </a:hlink>
      <a:folHlink>
        <a:srgbClr val="6C9D92"/>
      </a:folHlink>
    </a:clrScheme>
    <a:fontScheme name="Custom 67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ppledVTI" id="{204FEFAB-F02B-4FE8-B509-C50A618B972D}" vid="{7EAEADA8-5A8E-45B2-B0E4-448EC7E7A94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Breitbild</PresentationFormat>
  <Paragraphs>22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0" baseType="lpstr">
      <vt:lpstr>Arial</vt:lpstr>
      <vt:lpstr>Avenir Next LT Pro</vt:lpstr>
      <vt:lpstr>AvenirNext LT Pro Medium</vt:lpstr>
      <vt:lpstr>Bebas Neue</vt:lpstr>
      <vt:lpstr>Sabon Next LT</vt:lpstr>
      <vt:lpstr>DappledVTI</vt:lpstr>
      <vt:lpstr>Visualisierung von Java Datenstrukturen</vt:lpstr>
      <vt:lpstr>Motivation</vt:lpstr>
      <vt:lpstr>Beispielhafte Anwendungen</vt:lpstr>
      <vt:lpstr>Anforderungen</vt:lpstr>
      <vt:lpstr>Grundlagen yfiles</vt:lpstr>
      <vt:lpstr>Konzept (allgemein)</vt:lpstr>
      <vt:lpstr>Konzept graphbuilding</vt:lpstr>
      <vt:lpstr>Konzept layout</vt:lpstr>
      <vt:lpstr>Konzept graphmodification</vt:lpstr>
      <vt:lpstr>Konzept visualizer</vt:lpstr>
      <vt:lpstr>evaluation</vt:lpstr>
      <vt:lpstr>Zusammenfassung</vt:lpstr>
      <vt:lpstr>ausblick</vt:lpstr>
      <vt:lpstr>Fragen &amp; Diskussion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Sebastian Albert</dc:creator>
  <cp:lastModifiedBy>Sebastian Albert</cp:lastModifiedBy>
  <cp:revision>4</cp:revision>
  <dcterms:created xsi:type="dcterms:W3CDTF">2023-07-24T18:54:30Z</dcterms:created>
  <dcterms:modified xsi:type="dcterms:W3CDTF">2023-07-24T19:40:13Z</dcterms:modified>
</cp:coreProperties>
</file>