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jpeg" ContentType="image/jpeg"/>
  <Override PartName="/ppt/media/image8.png" ContentType="image/png"/>
  <Override PartName="/ppt/media/image7.png" ContentType="image/png"/>
  <Override PartName="/ppt/media/image9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27032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808200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5864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427032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808200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ubTitle"/>
          </p:nvPr>
        </p:nvSpPr>
        <p:spPr>
          <a:xfrm>
            <a:off x="458640" y="365760"/>
            <a:ext cx="108946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27032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body"/>
          </p:nvPr>
        </p:nvSpPr>
        <p:spPr>
          <a:xfrm>
            <a:off x="8082000" y="194940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45864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body"/>
          </p:nvPr>
        </p:nvSpPr>
        <p:spPr>
          <a:xfrm>
            <a:off x="427032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85" name="PlaceHolder 7"/>
          <p:cNvSpPr>
            <a:spLocks noGrp="1"/>
          </p:cNvSpPr>
          <p:nvPr>
            <p:ph type="body"/>
          </p:nvPr>
        </p:nvSpPr>
        <p:spPr>
          <a:xfrm>
            <a:off x="8082000" y="4140720"/>
            <a:ext cx="362988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8640" y="365760"/>
            <a:ext cx="1089468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41954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235560" y="414072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864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5560" y="1949400"/>
            <a:ext cx="55015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458640" y="4140720"/>
            <a:ext cx="11274120" cy="200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" name="Picture 13" descr="A picture containing sitting&#10;&#10;Description automatically generated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Click to edit Master </a:t>
            </a: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title style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45864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244B240-9D42-48FF-AC63-DDAA23FA80E5}" type="datetime1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08/02/2023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4038480" y="64166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899028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9F4E7EC-D06F-47CB-8619-CBDA7A396D17}" type="slidenum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Click to edit the outline text format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Second Outline Level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pc="-1" strike="noStrike">
                <a:solidFill>
                  <a:srgbClr val="000000"/>
                </a:solidFill>
                <a:latin typeface="Avenir Next LT Pro"/>
              </a:rPr>
              <a:t>Third Outline Level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pc="-1" strike="noStrike">
                <a:solidFill>
                  <a:srgbClr val="000000"/>
                </a:solidFill>
                <a:latin typeface="Avenir Next LT Pro"/>
              </a:rPr>
              <a:t>Fourth Outline Level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Fifth Outline Level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Sixth Outline Level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Seventh Outline Level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4" name="Picture 13" descr="A picture containing sitting&#10;&#10;Description automatically generated"/>
          <p:cNvPicPr/>
          <p:nvPr/>
        </p:nvPicPr>
        <p:blipFill>
          <a:blip r:embed="rId2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458640" y="365760"/>
            <a:ext cx="1089468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Sabon Next LT"/>
              </a:rPr>
              <a:t>Click to edit Master title style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58640" y="1949400"/>
            <a:ext cx="11274120" cy="419544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Click to edit Master text styles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685800" indent="-228240">
              <a:lnSpc>
                <a:spcPct val="110000"/>
              </a:lnSpc>
              <a:spcBef>
                <a:spcPts val="499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venir Next LT Pro"/>
              </a:rPr>
              <a:t>Second level</a:t>
            </a:r>
            <a:endParaRPr b="0" lang="de-DE" sz="2400" spc="-1" strike="noStrike">
              <a:solidFill>
                <a:srgbClr val="000000"/>
              </a:solidFill>
              <a:latin typeface="Avenir Next LT Pro"/>
            </a:endParaRPr>
          </a:p>
          <a:p>
            <a:pPr lvl="2" marL="1143000" indent="-228240">
              <a:lnSpc>
                <a:spcPct val="110000"/>
              </a:lnSpc>
              <a:spcBef>
                <a:spcPts val="499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venir Next LT Pro"/>
              </a:rPr>
              <a:t>Third level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3" marL="1600200" indent="-228240">
              <a:lnSpc>
                <a:spcPct val="110000"/>
              </a:lnSpc>
              <a:spcBef>
                <a:spcPts val="499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Fourth level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  <a:p>
            <a:pPr lvl="4" marL="2057400" indent="-228240">
              <a:lnSpc>
                <a:spcPct val="110000"/>
              </a:lnSpc>
              <a:spcBef>
                <a:spcPts val="499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Fifth level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/>
          </p:nvPr>
        </p:nvSpPr>
        <p:spPr>
          <a:xfrm>
            <a:off x="45864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A50BCFE-6312-405A-838F-9CC3D090DFBA}" type="datetime1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08/02/2023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/>
          </p:nvPr>
        </p:nvSpPr>
        <p:spPr>
          <a:xfrm>
            <a:off x="4038480" y="641664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/>
          </p:nvPr>
        </p:nvSpPr>
        <p:spPr>
          <a:xfrm>
            <a:off x="8990280" y="641664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5098161-03C7-40A0-8D63-87481B42A059}" type="slidenum">
              <a:rPr b="0" lang="en-US" sz="900" spc="-1" strike="noStrike">
                <a:solidFill>
                  <a:srgbClr val="000000"/>
                </a:solidFill>
                <a:latin typeface="Avenir Next LT Pro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5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87" name="Picture 54" descr=""/>
          <p:cNvPicPr/>
          <p:nvPr/>
        </p:nvPicPr>
        <p:blipFill>
          <a:blip r:embed="rId1">
            <a:alphaModFix amt="10000"/>
          </a:blip>
          <a:stretch/>
        </p:blipFill>
        <p:spPr>
          <a:xfrm>
            <a:off x="8534520" y="0"/>
            <a:ext cx="3654360" cy="457488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9" name="CustomShape 3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0" name="Group 4"/>
          <p:cNvGrpSpPr/>
          <p:nvPr/>
        </p:nvGrpSpPr>
        <p:grpSpPr>
          <a:xfrm>
            <a:off x="360" y="0"/>
            <a:ext cx="7723800" cy="6857640"/>
            <a:chOff x="360" y="0"/>
            <a:chExt cx="7723800" cy="6857640"/>
          </a:xfrm>
        </p:grpSpPr>
        <p:pic>
          <p:nvPicPr>
            <p:cNvPr id="91" name="Picture 61" descr=""/>
            <p:cNvPicPr/>
            <p:nvPr/>
          </p:nvPicPr>
          <p:blipFill>
            <a:blip r:embed="rId2">
              <a:alphaModFix amt="15000"/>
            </a:blip>
            <a:stretch/>
          </p:blipFill>
          <p:spPr>
            <a:xfrm flipH="1">
              <a:off x="360" y="0"/>
              <a:ext cx="5115240" cy="685764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92" name="Picture 62" descr=""/>
            <p:cNvPicPr/>
            <p:nvPr/>
          </p:nvPicPr>
          <p:blipFill>
            <a:blip r:embed="rId3">
              <a:alphaModFix amt="7000"/>
            </a:blip>
            <a:stretch/>
          </p:blipFill>
          <p:spPr>
            <a:xfrm flipH="1" rot="5400000">
              <a:off x="1214640" y="-946800"/>
              <a:ext cx="5562360" cy="7456680"/>
            </a:xfrm>
            <a:prstGeom prst="rect">
              <a:avLst/>
            </a:prstGeom>
            <a:ln>
              <a:noFill/>
            </a:ln>
            <a:effectLst>
              <a:softEdge rad="0"/>
            </a:effectLst>
          </p:spPr>
        </p:pic>
      </p:grpSp>
      <p:sp>
        <p:nvSpPr>
          <p:cNvPr id="93" name="TextShape 5"/>
          <p:cNvSpPr txBox="1"/>
          <p:nvPr/>
        </p:nvSpPr>
        <p:spPr>
          <a:xfrm>
            <a:off x="838080" y="587160"/>
            <a:ext cx="5638320" cy="24606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63000"/>
          </a:bodyPr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Bebas Neue"/>
              </a:rPr>
              <a:t>Visualisierung von Java Datenstrukturen</a:t>
            </a:r>
            <a:endParaRPr b="0" lang="de-DE" sz="5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94" name="TextShape 6"/>
          <p:cNvSpPr txBox="1"/>
          <p:nvPr/>
        </p:nvSpPr>
        <p:spPr>
          <a:xfrm>
            <a:off x="838080" y="3124080"/>
            <a:ext cx="5637960" cy="31557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Masterarbeit von 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Avenir Next LT Pro"/>
              </a:rPr>
              <a:t>Sebastian Albert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Erstgutachter: 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Prof. Dr.-Ing. Mark Minas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Zweitgutachter: 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Prof. Dr. Michael Koch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Betreuer: 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	</a:t>
            </a: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M.Sc. Kim Mönch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800" spc="49" strike="noStrike">
                <a:solidFill>
                  <a:srgbClr val="000000"/>
                </a:solidFill>
                <a:latin typeface="Avenir Next LT Pro"/>
              </a:rPr>
              <a:t>xx.xx.2023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95" name="Picture 3" descr="Ein Bild, das Zeichnung, Diagramm, Kunst, Karte enthält.&#10;&#10;Automatisch generierte Beschreibung"/>
          <p:cNvPicPr/>
          <p:nvPr/>
        </p:nvPicPr>
        <p:blipFill>
          <a:blip r:embed="rId4"/>
          <a:srcRect l="32233" t="0" r="5581" b="0"/>
          <a:stretch/>
        </p:blipFill>
        <p:spPr>
          <a:xfrm>
            <a:off x="6860880" y="0"/>
            <a:ext cx="5330520" cy="6857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Konzept Graphmodification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838080" y="2411640"/>
            <a:ext cx="1114056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7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Filtering (Ausblenden verschiedener Knoten anhand definierter Kriterien)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Folding (Ausblenden aller Inhalte eines Gruppenknotens)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Begrenzung der Anzahl an sichtbaren Elementen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ListFilterer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TreeFilterer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spcBef>
                <a:spcPts val="1417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Verdeutlichung der von gleichen Objekten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Konzept Visualizer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838080" y="2411640"/>
            <a:ext cx="1104912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BeispielView zum Ausprobieren oder zur vollwertigen Nutzung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Layouts über MenuButton auswählbar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LayoutSettings anpassbar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Evaluation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9" name="TextShape 2"/>
          <p:cNvSpPr txBox="1"/>
          <p:nvPr/>
        </p:nvSpPr>
        <p:spPr>
          <a:xfrm>
            <a:off x="838080" y="2411640"/>
            <a:ext cx="67046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[Bilder AVL-Tree, Logistic, Sudoku]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AVL-Baum Rotatione sichtbar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Logistik: Objekte und Beziehungen gut sichtbar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Sudoku: Domains erklickbar (z.B. nutzbar für Schrittweise Solver)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Ausblick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31" name="TextShape 2"/>
          <p:cNvSpPr txBox="1"/>
          <p:nvPr/>
        </p:nvSpPr>
        <p:spPr>
          <a:xfrm>
            <a:off x="838080" y="2411640"/>
            <a:ext cx="894600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Effizienzsteigerung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Globale Ansätze zur </a:t>
            </a: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Übersichtlichkeit erforschen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Modulare Sichtbarkeiten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Fragen &amp; Diskussion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0" y="0"/>
            <a:ext cx="1218852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CustomShape 2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98" name="Group 3"/>
          <p:cNvGrpSpPr/>
          <p:nvPr/>
        </p:nvGrpSpPr>
        <p:grpSpPr>
          <a:xfrm>
            <a:off x="6955560" y="360"/>
            <a:ext cx="5236560" cy="6857640"/>
            <a:chOff x="6955560" y="360"/>
            <a:chExt cx="5236560" cy="6857640"/>
          </a:xfrm>
        </p:grpSpPr>
        <p:pic>
          <p:nvPicPr>
            <p:cNvPr id="99" name="Picture 12" descr=""/>
            <p:cNvPicPr/>
            <p:nvPr/>
          </p:nvPicPr>
          <p:blipFill>
            <a:blip r:embed="rId1">
              <a:alphaModFix amt="10000"/>
            </a:blip>
            <a:stretch/>
          </p:blipFill>
          <p:spPr>
            <a:xfrm rot="10800000">
              <a:off x="6955560" y="0"/>
              <a:ext cx="5236560" cy="61650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00" name="Picture 13" descr=""/>
            <p:cNvPicPr/>
            <p:nvPr/>
          </p:nvPicPr>
          <p:blipFill>
            <a:blip r:embed="rId2">
              <a:alphaModFix amt="5000"/>
            </a:blip>
            <a:srcRect l="19152" t="0" r="0" b="19114"/>
            <a:stretch/>
          </p:blipFill>
          <p:spPr>
            <a:xfrm rot="16200000">
              <a:off x="7621560" y="2287800"/>
              <a:ext cx="4196880" cy="494316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1" name="TextShape 4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Motivation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2" name="TextShape 5"/>
          <p:cNvSpPr txBox="1"/>
          <p:nvPr/>
        </p:nvSpPr>
        <p:spPr>
          <a:xfrm>
            <a:off x="838080" y="2411640"/>
            <a:ext cx="67046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venir Next LT Pro"/>
              </a:rPr>
              <a:t>[Debugger doof bei Datenstrukturen, keine guten Informationen über Beziehungen zwischen Objekten, Fehlersuche sehr mühselig]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  <a:p>
            <a:pPr>
              <a:lnSpc>
                <a:spcPct val="110000"/>
              </a:lnSpc>
              <a:spcBef>
                <a:spcPts val="1001"/>
              </a:spcBef>
            </a:pP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pic>
        <p:nvPicPr>
          <p:cNvPr id="103" name="Grafik 4_0" descr=""/>
          <p:cNvPicPr/>
          <p:nvPr/>
        </p:nvPicPr>
        <p:blipFill>
          <a:blip r:embed="rId3"/>
          <a:stretch/>
        </p:blipFill>
        <p:spPr>
          <a:xfrm>
            <a:off x="5303520" y="3566160"/>
            <a:ext cx="2276280" cy="3086280"/>
          </a:xfrm>
          <a:prstGeom prst="rect">
            <a:avLst/>
          </a:prstGeom>
          <a:ln>
            <a:noFill/>
          </a:ln>
        </p:spPr>
      </p:pic>
      <p:sp>
        <p:nvSpPr>
          <p:cNvPr id="104" name="CustomShape 6"/>
          <p:cNvSpPr/>
          <p:nvPr/>
        </p:nvSpPr>
        <p:spPr>
          <a:xfrm>
            <a:off x="6833880" y="3606840"/>
            <a:ext cx="348840" cy="163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CustomShape 7"/>
          <p:cNvSpPr/>
          <p:nvPr/>
        </p:nvSpPr>
        <p:spPr>
          <a:xfrm>
            <a:off x="7125840" y="4375080"/>
            <a:ext cx="348840" cy="163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06" name="Grafik 10_0" descr=""/>
          <p:cNvPicPr/>
          <p:nvPr/>
        </p:nvPicPr>
        <p:blipFill>
          <a:blip r:embed="rId4"/>
          <a:stretch/>
        </p:blipFill>
        <p:spPr>
          <a:xfrm>
            <a:off x="8104320" y="3868560"/>
            <a:ext cx="3607200" cy="23428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Beispielhafte </a:t>
            </a: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Anwendungen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838080" y="2411640"/>
            <a:ext cx="67046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1800" spc="-1" strike="noStrike">
                <a:solidFill>
                  <a:srgbClr val="000000"/>
                </a:solidFill>
                <a:latin typeface="Avenir Next LT Pro"/>
              </a:rPr>
              <a:t>[AVL-Baum, Sudoku, Logistik]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Anforderungen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483120" y="2638080"/>
            <a:ext cx="67046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8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1" lang="de-DE" sz="2800" spc="-1" strike="noStrike">
                <a:solidFill>
                  <a:srgbClr val="000000"/>
                </a:solidFill>
                <a:latin typeface="Avenir Next LT Pro"/>
              </a:rPr>
              <a:t>Funktional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Schnittstelle zu eigenem Code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Visualisierungsformen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Objektstruktur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Übersichtlichkeit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Aktualisierung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Vorkonfigurierbarkeit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1" name="TextShape 3"/>
          <p:cNvSpPr txBox="1"/>
          <p:nvPr/>
        </p:nvSpPr>
        <p:spPr>
          <a:xfrm>
            <a:off x="7139520" y="2669040"/>
            <a:ext cx="4437360" cy="2287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venir Next LT Pro"/>
              </a:rPr>
              <a:t>Nicht-Funktional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Effizienz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Integrierbarkeit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venir Next LT Pro"/>
              </a:rPr>
              <a:t>Benutzerfreundlichkeit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8640" y="365760"/>
            <a:ext cx="1089468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r>
              <a:rPr b="0" lang="de-DE" sz="1800" spc="-1" strike="noStrike">
                <a:solidFill>
                  <a:srgbClr val="000000"/>
                </a:solidFill>
                <a:latin typeface="Avenir Next LT Pro"/>
              </a:rPr>
              <a:t>TODO</a:t>
            </a:r>
            <a:endParaRPr b="0" lang="de-DE" sz="1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731520" y="2377440"/>
            <a:ext cx="6528240" cy="858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Keine vorhandene Software konnte alle Anforderungen erfüllen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Bedarf an Neuimplementierung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Grundlagen yfiles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838080" y="2411640"/>
            <a:ext cx="67046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Viele verschiedene Layout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Viele Style-Options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Möglichkeit Filtering/Folding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Alles konfigurier- und erweiterbar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6" name="TextShape 3"/>
          <p:cNvSpPr txBox="1"/>
          <p:nvPr/>
        </p:nvSpPr>
        <p:spPr>
          <a:xfrm>
            <a:off x="8321040" y="2651760"/>
            <a:ext cx="250344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[Bilder Layouts, Styles]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Konzept (allgemein)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838080" y="2411640"/>
            <a:ext cx="99518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66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Funktionalitäten gruppiert und mittels Fassadenmuster verfügbar gemacht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GraphBuilding: Erstelle aus Nutzerdaten Graphenelemente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Layout: Ordne Graphenelemente an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GraphModification: Modifiziere angezeigte Inhalte weiter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Visualizer als BeispielView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Konzept Graphbuilding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838080" y="2411640"/>
            <a:ext cx="1135404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Erstellen der Graphenelemente wie Knoten, Kanten, Labels, Tags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Durch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Traversierung der Datenstruktur 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Bei Objektdiagrammen durch Startobjekt(e) und deren Objektbeziehung (rekursiv)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spcBef>
                <a:spcPts val="1417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Tag des Knotens stets das zu repräsentierende Objekt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838080" y="587160"/>
            <a:ext cx="6705360" cy="16642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Bebas Neue"/>
              </a:rPr>
              <a:t>Konzept Layout</a:t>
            </a:r>
            <a:endParaRPr b="0" lang="de-DE" sz="44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838080" y="2411640"/>
            <a:ext cx="11049120" cy="37281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Layout unterteilt in LayoutAlgorithm und LayoutData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PartitionGrid für Gitterartige/Tabellenartige Strukturen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RecursiveGroupLayout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rgbClr val="000000"/>
                </a:solidFill>
                <a:latin typeface="Avenir Next LT Pro"/>
              </a:rPr>
              <a:t>Jede Struktur eigener Gruppenknoten → eigenes Layout</a:t>
            </a:r>
            <a:endParaRPr b="0" lang="de-DE" sz="2000" spc="-1" strike="noStrike">
              <a:solidFill>
                <a:srgbClr val="000000"/>
              </a:solidFill>
              <a:latin typeface="Avenir Next LT Pro"/>
            </a:endParaRPr>
          </a:p>
          <a:p>
            <a:pPr marL="228600" indent="-228240">
              <a:spcBef>
                <a:spcPts val="1417"/>
              </a:spcBef>
              <a:buClr>
                <a:srgbClr val="758468"/>
              </a:buClr>
              <a:buFont typeface="Arial"/>
              <a:buChar char="•"/>
            </a:pPr>
            <a:r>
              <a:rPr b="0" lang="de-DE" sz="2800" spc="-1" strike="noStrike">
                <a:solidFill>
                  <a:srgbClr val="000000"/>
                </a:solidFill>
                <a:latin typeface="Avenir Next LT Pro"/>
              </a:rPr>
              <a:t>Positioning</a:t>
            </a:r>
            <a:endParaRPr b="0" lang="de-DE" sz="2800" spc="-1" strike="noStrike">
              <a:solidFill>
                <a:srgbClr val="000000"/>
              </a:solidFill>
              <a:latin typeface="Avenir Next LT Pro"/>
            </a:endParaRPr>
          </a:p>
        </p:txBody>
      </p:sp>
      <p:sp>
        <p:nvSpPr>
          <p:cNvPr id="123" name="TextShape 3"/>
          <p:cNvSpPr txBox="1"/>
          <p:nvPr/>
        </p:nvSpPr>
        <p:spPr>
          <a:xfrm>
            <a:off x="9418320" y="1554480"/>
            <a:ext cx="2008080" cy="346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[AddPicture(Grid)]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LibreOffice/6.4.7.2$Linux_X86_64 LibreOffice_project/40$Build-2</Application>
  <Words>95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2023-07-24T18:54:30Z</dcterms:created>
  <dc:creator>Sebastian Albert</dc:creator>
  <dc:description/>
  <dc:language>en-US</dc:language>
  <cp:lastModifiedBy/>
  <dcterms:modified xsi:type="dcterms:W3CDTF">2023-08-02T18:56:31Z</dcterms:modified>
  <cp:revision>7</cp:revision>
  <dc:subject/>
  <dc:title>PowerPoint-Präsentation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Breitbild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