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75" r:id="rId15"/>
    <p:sldId id="276" r:id="rId16"/>
    <p:sldId id="30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2" autoAdjust="0"/>
    <p:restoredTop sz="99729" autoAdjust="0"/>
  </p:normalViewPr>
  <p:slideViewPr>
    <p:cSldViewPr snapToGrid="0">
      <p:cViewPr varScale="1">
        <p:scale>
          <a:sx n="100" d="100"/>
          <a:sy n="100" d="100"/>
        </p:scale>
        <p:origin x="-8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13</a:t>
            </a:r>
            <a:r>
              <a:rPr lang="en-US" b="1" dirty="0" smtClean="0"/>
              <a:t>: </a:t>
            </a:r>
            <a:r>
              <a:rPr lang="en-US" b="1" dirty="0" smtClean="0"/>
              <a:t>Advanced </a:t>
            </a:r>
            <a:r>
              <a:rPr lang="en-US" b="1" dirty="0" smtClean="0"/>
              <a:t>instruction-</a:t>
            </a:r>
            <a:r>
              <a:rPr lang="en-US" b="1" dirty="0" smtClean="0"/>
              <a:t>level parallelism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 the CPU to execute instructions out of order to avoid stalls</a:t>
            </a:r>
          </a:p>
          <a:p>
            <a:pPr lvl="1"/>
            <a:r>
              <a:rPr lang="en-US" altLang="en-US" dirty="0"/>
              <a:t>But commit result to registers in order</a:t>
            </a:r>
          </a:p>
          <a:p>
            <a:r>
              <a:rPr lang="en-US" altLang="en-US" dirty="0"/>
              <a:t>Example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fr-FR" altLang="en-US" dirty="0" err="1">
                <a:latin typeface="Lucida Console" panose="020B0609040504020204" pitchFamily="49" charset="0"/>
              </a:rPr>
              <a:t>ld</a:t>
            </a:r>
            <a:r>
              <a:rPr lang="fr-FR" altLang="en-US" dirty="0">
                <a:latin typeface="Lucida Console" panose="020B0609040504020204" pitchFamily="49" charset="0"/>
              </a:rPr>
              <a:t>   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,20(x21)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add</a:t>
            </a:r>
            <a:r>
              <a:rPr lang="fr-FR" altLang="en-US" dirty="0">
                <a:latin typeface="Lucida Console" panose="020B0609040504020204" pitchFamily="49" charset="0"/>
              </a:rPr>
              <a:t>  x1,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,x2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sub</a:t>
            </a:r>
            <a:r>
              <a:rPr lang="fr-FR" altLang="en-US" dirty="0">
                <a:latin typeface="Lucida Console" panose="020B0609040504020204" pitchFamily="49" charset="0"/>
              </a:rPr>
              <a:t>  x23,x23,x3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andi</a:t>
            </a:r>
            <a:r>
              <a:rPr lang="fr-FR" altLang="en-US" dirty="0">
                <a:latin typeface="Lucida Console" panose="020B0609040504020204" pitchFamily="49" charset="0"/>
              </a:rPr>
              <a:t> x5,x23,20</a:t>
            </a:r>
          </a:p>
          <a:p>
            <a:pPr lvl="1"/>
            <a:r>
              <a:rPr lang="en-US" altLang="en-US" dirty="0"/>
              <a:t>Can start </a:t>
            </a:r>
            <a:r>
              <a:rPr lang="en-US" altLang="en-US" dirty="0">
                <a:latin typeface="Lucida Console" panose="020B0609040504020204" pitchFamily="49" charset="0"/>
              </a:rPr>
              <a:t>sub</a:t>
            </a:r>
            <a:r>
              <a:rPr lang="en-US" altLang="en-US" dirty="0"/>
              <a:t> while </a:t>
            </a:r>
            <a:r>
              <a:rPr lang="en-US" altLang="en-US" dirty="0">
                <a:latin typeface="Lucida Console" panose="020B0609040504020204" pitchFamily="49" charset="0"/>
              </a:rPr>
              <a:t>add </a:t>
            </a:r>
            <a:r>
              <a:rPr lang="en-US" altLang="en-US" dirty="0"/>
              <a:t>is waiting for </a:t>
            </a:r>
            <a:r>
              <a:rPr lang="en-US" altLang="en-US" dirty="0" err="1"/>
              <a:t>ld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Pipeline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684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Why not just let the compiler schedule code?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all stalls are predicable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e.g., cache misses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Can’t always schedule around branches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Branch outcome is dynamically determined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Different implementations of an ISA have different latencies and </a:t>
            </a:r>
            <a:r>
              <a:rPr lang="en-US" altLang="en-US" dirty="0" smtClean="0"/>
              <a:t>hazards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Dynamic Scheduling?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880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Dynamically Scheduled CPU</a:t>
            </a:r>
            <a:endParaRPr lang="en-US" dirty="0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7015370" y="3363015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5977145" y="3210615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299533" y="3886890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8" name="Picture 4" descr="f04-72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7783" y="1581840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1"/>
          <p:cNvSpPr>
            <a:spLocks/>
          </p:cNvSpPr>
          <p:nvPr/>
        </p:nvSpPr>
        <p:spPr bwMode="auto">
          <a:xfrm>
            <a:off x="9253463" y="4461565"/>
            <a:ext cx="2206349" cy="1064592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Results also sent to any waiting reservation stations</a:t>
            </a:r>
          </a:p>
        </p:txBody>
      </p:sp>
      <p:sp>
        <p:nvSpPr>
          <p:cNvPr id="10" name="AutoShape 12"/>
          <p:cNvSpPr>
            <a:spLocks/>
          </p:cNvSpPr>
          <p:nvPr/>
        </p:nvSpPr>
        <p:spPr bwMode="auto">
          <a:xfrm>
            <a:off x="2043320" y="5398190"/>
            <a:ext cx="1692275" cy="863462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Reorders buffer for register writes</a:t>
            </a:r>
          </a:p>
        </p:txBody>
      </p:sp>
      <p:sp>
        <p:nvSpPr>
          <p:cNvPr id="11" name="AutoShape 15"/>
          <p:cNvSpPr>
            <a:spLocks/>
          </p:cNvSpPr>
          <p:nvPr/>
        </p:nvSpPr>
        <p:spPr bwMode="auto">
          <a:xfrm>
            <a:off x="6757402" y="5850628"/>
            <a:ext cx="2089150" cy="885409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Can supply operands for issued instructions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9154077" y="1437378"/>
            <a:ext cx="1717261" cy="739292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Preserves dependencies</a:t>
            </a:r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9154075" y="2734365"/>
            <a:ext cx="1610001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Hold pending operands</a:t>
            </a:r>
          </a:p>
        </p:txBody>
      </p:sp>
    </p:spTree>
    <p:extLst>
      <p:ext uri="{BB962C8B-B14F-4D97-AF65-F5344CB8AC3E}">
        <p14:creationId xmlns:p14="http://schemas.microsoft.com/office/powerpoint/2010/main" xmlns="" val="363706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Autofit/>
          </a:bodyPr>
          <a:lstStyle/>
          <a:p>
            <a:r>
              <a:rPr lang="en-US" altLang="en-US" dirty="0"/>
              <a:t>Yes, but not as much as we’d like</a:t>
            </a:r>
          </a:p>
          <a:p>
            <a:r>
              <a:rPr lang="en-US" altLang="en-US" dirty="0"/>
              <a:t>Programs have real dependencies that limit ILP</a:t>
            </a:r>
          </a:p>
          <a:p>
            <a:r>
              <a:rPr lang="en-US" altLang="en-US" dirty="0"/>
              <a:t>Some dependencies are hard to eliminate</a:t>
            </a:r>
          </a:p>
          <a:p>
            <a:pPr lvl="1"/>
            <a:r>
              <a:rPr lang="en-US" altLang="en-US" dirty="0"/>
              <a:t>e.g., pointer aliasing</a:t>
            </a:r>
          </a:p>
          <a:p>
            <a:r>
              <a:rPr lang="en-US" altLang="en-US" dirty="0"/>
              <a:t>Some parallelism is hard to expose</a:t>
            </a:r>
          </a:p>
          <a:p>
            <a:pPr lvl="1"/>
            <a:r>
              <a:rPr lang="en-US" altLang="en-US" dirty="0"/>
              <a:t>Limited window size during instruction issue</a:t>
            </a:r>
          </a:p>
          <a:p>
            <a:r>
              <a:rPr lang="en-US" altLang="en-US" dirty="0"/>
              <a:t>Memory delays and limited bandwidth</a:t>
            </a:r>
          </a:p>
          <a:p>
            <a:pPr lvl="1"/>
            <a:r>
              <a:rPr lang="en-US" altLang="en-US" dirty="0"/>
              <a:t>Hard to keep pipelines full</a:t>
            </a:r>
          </a:p>
          <a:p>
            <a:r>
              <a:rPr lang="en-AU" altLang="en-US" dirty="0"/>
              <a:t>Speculation can help if done </a:t>
            </a:r>
            <a:r>
              <a:rPr lang="en-AU" altLang="en-US" dirty="0" smtClean="0"/>
              <a:t>well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Does Multiple Issue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011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698500" y="974852"/>
            <a:ext cx="10858500" cy="541324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Single instruction, single data (SISD) stream</a:t>
            </a:r>
            <a:r>
              <a:rPr lang="en-US" sz="2800" dirty="0" smtClean="0"/>
              <a:t>: A single processor executes a single instruction stream to operate on data stored in a single memory. </a:t>
            </a:r>
            <a:r>
              <a:rPr lang="en-US" sz="2800" dirty="0" err="1" smtClean="0"/>
              <a:t>Uniprocessors</a:t>
            </a:r>
            <a:r>
              <a:rPr lang="en-US" sz="2800" dirty="0" smtClean="0"/>
              <a:t> fall into this category.</a:t>
            </a:r>
          </a:p>
          <a:p>
            <a:r>
              <a:rPr lang="en-US" sz="2800" b="1" dirty="0" smtClean="0"/>
              <a:t>Single instruction, multiple data (SIMD) stream</a:t>
            </a:r>
            <a:r>
              <a:rPr lang="en-US" sz="2800" dirty="0" smtClean="0"/>
              <a:t>: A single machine instruction controls the simultaneous execution of a number of processing elements on a lockstep basis. Each has an associated data memory, so that instructions are executed on different sets of data by different processors. Vector and array processors fall into this category.</a:t>
            </a:r>
          </a:p>
          <a:p>
            <a:r>
              <a:rPr lang="en-US" sz="2800" b="1" dirty="0" smtClean="0"/>
              <a:t>Multiple instruction, single data (MISD) stream</a:t>
            </a:r>
            <a:r>
              <a:rPr lang="en-US" sz="2800" dirty="0" smtClean="0"/>
              <a:t>: A sequence of data is transmitted to a set of processors, each of which executes a different instruction sequence. Not commercially implemented.</a:t>
            </a:r>
          </a:p>
          <a:p>
            <a:r>
              <a:rPr lang="en-US" sz="2800" b="1" dirty="0" smtClean="0"/>
              <a:t>Multiple instruction, multiple data (MIMD) stream</a:t>
            </a:r>
            <a:r>
              <a:rPr lang="en-US" sz="2800" dirty="0" smtClean="0"/>
              <a:t>: A set of processors simultaneously execute different instruction sequences on different data sets. SMPs, clusters, and NUMA systems fit into this category.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Types </a:t>
            </a:r>
            <a:r>
              <a:rPr lang="en-US" dirty="0" smtClean="0"/>
              <a:t>of </a:t>
            </a:r>
            <a:r>
              <a:rPr lang="en-US" dirty="0" smtClean="0"/>
              <a:t>Parallels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27548"/>
          </a:xfrm>
        </p:spPr>
        <p:txBody>
          <a:bodyPr>
            <a:normAutofit/>
          </a:bodyPr>
          <a:lstStyle/>
          <a:p>
            <a:r>
              <a:rPr lang="en-AU" altLang="en-US" dirty="0" smtClean="0"/>
              <a:t>An alternate classification</a:t>
            </a:r>
          </a:p>
          <a:p>
            <a:endParaRPr lang="en-AU" altLang="en-US" dirty="0" smtClean="0"/>
          </a:p>
          <a:p>
            <a:endParaRPr lang="en-AU" altLang="en-US" dirty="0" smtClean="0"/>
          </a:p>
          <a:p>
            <a:endParaRPr lang="en-AU" altLang="en-US" dirty="0" smtClean="0"/>
          </a:p>
          <a:p>
            <a:endParaRPr lang="en-AU" altLang="en-US" dirty="0" smtClean="0"/>
          </a:p>
          <a:p>
            <a:endParaRPr lang="en-AU" altLang="en-US" dirty="0" smtClean="0"/>
          </a:p>
          <a:p>
            <a:r>
              <a:rPr lang="en-US" dirty="0" smtClean="0"/>
              <a:t>SPMD: Single Program Multiple Data</a:t>
            </a:r>
          </a:p>
          <a:p>
            <a:pPr lvl="1"/>
            <a:r>
              <a:rPr lang="en-US" dirty="0" smtClean="0"/>
              <a:t>A parallel program on a MIMD computer</a:t>
            </a:r>
          </a:p>
          <a:p>
            <a:pPr lvl="1"/>
            <a:r>
              <a:rPr lang="en-US" dirty="0" smtClean="0"/>
              <a:t>Conditional code for different processors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Instruction and Data Streams</a:t>
            </a:r>
            <a:endParaRPr lang="ru-RU" dirty="0"/>
          </a:p>
        </p:txBody>
      </p:sp>
      <p:graphicFrame>
        <p:nvGraphicFramePr>
          <p:cNvPr id="5" name="Group 61"/>
          <p:cNvGraphicFramePr>
            <a:graphicFrameLocks noGrp="1"/>
          </p:cNvGraphicFramePr>
          <p:nvPr/>
        </p:nvGraphicFramePr>
        <p:xfrm>
          <a:off x="1968500" y="1866900"/>
          <a:ext cx="8991601" cy="2933699"/>
        </p:xfrm>
        <a:graphic>
          <a:graphicData uri="http://schemas.openxmlformats.org/drawingml/2006/table">
            <a:tbl>
              <a:tblPr/>
              <a:tblGrid>
                <a:gridCol w="1651209"/>
                <a:gridCol w="1459737"/>
                <a:gridCol w="2896154"/>
                <a:gridCol w="2984501"/>
              </a:tblGrid>
              <a:tr h="522364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 Streams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236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418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Instruction Streams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SISD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Intel Pentium 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SIMD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: SSE instructions of x86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4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MISD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No examples today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MIMD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Intel Xeon e5345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4317"/>
            <a:ext cx="10515600" cy="5666040"/>
          </a:xfrm>
        </p:spPr>
        <p:txBody>
          <a:bodyPr>
            <a:normAutofit/>
          </a:bodyPr>
          <a:lstStyle/>
          <a:p>
            <a:r>
              <a:rPr lang="en-US" altLang="en-US" dirty="0"/>
              <a:t>ISA influences design of </a:t>
            </a:r>
            <a:r>
              <a:rPr lang="en-US" altLang="en-US" dirty="0" err="1"/>
              <a:t>datapath</a:t>
            </a:r>
            <a:r>
              <a:rPr lang="en-US" altLang="en-US" dirty="0"/>
              <a:t> and control</a:t>
            </a:r>
          </a:p>
          <a:p>
            <a:r>
              <a:rPr lang="en-US" altLang="en-US" dirty="0" err="1"/>
              <a:t>Datapath</a:t>
            </a:r>
            <a:r>
              <a:rPr lang="en-US" altLang="en-US" dirty="0"/>
              <a:t> and control influence design of ISA</a:t>
            </a:r>
          </a:p>
          <a:p>
            <a:r>
              <a:rPr lang="en-US" altLang="en-US" dirty="0"/>
              <a:t>Pipelining improves instruction throughput</a:t>
            </a:r>
            <a:br>
              <a:rPr lang="en-US" altLang="en-US" dirty="0"/>
            </a:br>
            <a:r>
              <a:rPr lang="en-US" altLang="en-US" dirty="0"/>
              <a:t>using parallelism</a:t>
            </a:r>
          </a:p>
          <a:p>
            <a:pPr lvl="1"/>
            <a:r>
              <a:rPr lang="en-US" altLang="en-US" dirty="0"/>
              <a:t>More instructions completed per second</a:t>
            </a:r>
          </a:p>
          <a:p>
            <a:pPr lvl="1"/>
            <a:r>
              <a:rPr lang="en-US" altLang="en-US" dirty="0"/>
              <a:t>Latency for each instruction not reduced</a:t>
            </a:r>
          </a:p>
          <a:p>
            <a:r>
              <a:rPr lang="en-US" altLang="en-US" dirty="0"/>
              <a:t>Hazards: structural, data, control</a:t>
            </a:r>
          </a:p>
          <a:p>
            <a:r>
              <a:rPr lang="en-US" altLang="en-US" dirty="0"/>
              <a:t>Multiple issue and dynamic scheduling (ILP)</a:t>
            </a:r>
          </a:p>
          <a:p>
            <a:pPr lvl="1"/>
            <a:r>
              <a:rPr lang="en-US" altLang="en-US" dirty="0"/>
              <a:t>Dependencies limit achievable parallelism</a:t>
            </a:r>
          </a:p>
          <a:p>
            <a:pPr lvl="1"/>
            <a:r>
              <a:rPr lang="en-US" altLang="en-US" dirty="0"/>
              <a:t>Complexity leads to the power wall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898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92305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Pipelining: executing multiple instructions in parallel</a:t>
            </a:r>
          </a:p>
          <a:p>
            <a:r>
              <a:rPr lang="en-US" altLang="en-US" dirty="0"/>
              <a:t>To increase ILP</a:t>
            </a:r>
          </a:p>
          <a:p>
            <a:pPr lvl="1"/>
            <a:r>
              <a:rPr lang="en-US" altLang="en-US" dirty="0"/>
              <a:t>Deeper pipeline</a:t>
            </a:r>
          </a:p>
          <a:p>
            <a:pPr lvl="2"/>
            <a:r>
              <a:rPr lang="en-US" altLang="en-US" sz="2800" dirty="0"/>
              <a:t>Less work per stage </a:t>
            </a:r>
            <a:r>
              <a:rPr lang="en-US" altLang="en-US" sz="2800" dirty="0">
                <a:sym typeface="Symbol" panose="05050102010706020507" pitchFamily="18" charset="2"/>
              </a:rPr>
              <a:t> shorter clock cycle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Multiple issue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Start multiple instructions per clock cycle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CPI &lt; 1, so use Instructions Per Cycle (IPC)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E.g., 4GHz 4-way multiple-issue</a:t>
            </a:r>
          </a:p>
          <a:p>
            <a:pPr lvl="3"/>
            <a:r>
              <a:rPr lang="en-US" altLang="en-US" sz="2400" dirty="0">
                <a:sym typeface="Symbol" panose="05050102010706020507" pitchFamily="18" charset="2"/>
              </a:rPr>
              <a:t>16 BIPS, peak CPI = 0.25, peak IPC = 4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But dependencies reduce this in practice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Instruction-Level Parallelism (ILP)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59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9328" y="1187197"/>
            <a:ext cx="10838688" cy="4997896"/>
          </a:xfrm>
        </p:spPr>
        <p:txBody>
          <a:bodyPr>
            <a:normAutofit/>
          </a:bodyPr>
          <a:lstStyle/>
          <a:p>
            <a:r>
              <a:rPr lang="en-US" altLang="en-US" dirty="0"/>
              <a:t>Static multiple issue</a:t>
            </a:r>
          </a:p>
          <a:p>
            <a:pPr lvl="1"/>
            <a:r>
              <a:rPr lang="en-US" altLang="en-US" dirty="0"/>
              <a:t>Compiler groups instructions to be issued together</a:t>
            </a:r>
          </a:p>
          <a:p>
            <a:pPr lvl="1"/>
            <a:r>
              <a:rPr lang="en-US" altLang="en-US" dirty="0"/>
              <a:t>Packages them into “issue slots”</a:t>
            </a:r>
          </a:p>
          <a:p>
            <a:pPr lvl="1"/>
            <a:r>
              <a:rPr lang="en-US" altLang="en-US" dirty="0"/>
              <a:t>Compiler detects and avoids hazards</a:t>
            </a:r>
          </a:p>
          <a:p>
            <a:r>
              <a:rPr lang="en-US" altLang="en-US" dirty="0"/>
              <a:t>Dynamic multiple issue</a:t>
            </a:r>
          </a:p>
          <a:p>
            <a:pPr lvl="1"/>
            <a:r>
              <a:rPr lang="en-US" altLang="en-US" dirty="0"/>
              <a:t>CPU examines instruction stream and chooses instructions to issue each cycle</a:t>
            </a:r>
          </a:p>
          <a:p>
            <a:pPr lvl="1"/>
            <a:r>
              <a:rPr lang="en-US" altLang="en-US" dirty="0"/>
              <a:t>Compiler can help by reordering instructions</a:t>
            </a:r>
          </a:p>
          <a:p>
            <a:pPr lvl="1"/>
            <a:r>
              <a:rPr lang="en-US" altLang="en-US" dirty="0"/>
              <a:t>CPU resolves hazards using advanced techniques at runtime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988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/>
              <a:t>“Guess” what to do with an instruction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Start operation as soon as possible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Check whether guess was right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so, complete the operation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not, roll-back and do the right thing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Common to static and dynamic multiple issue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branch outcome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path taken is different</a:t>
            </a:r>
            <a:endParaRPr lang="en-US" altLang="en-US" sz="2000" dirty="0"/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load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location is </a:t>
            </a:r>
            <a:r>
              <a:rPr lang="en-US" altLang="en-US" sz="2800" dirty="0" smtClean="0"/>
              <a:t>updated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23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can reorder instructions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e.g., move load before branch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Can include “fix-up” instructions to recover from incorrect guess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Hardware can look ahead for instructions to execute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Buffer results until it determines they are actually needed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Flush buffers on incorrect </a:t>
            </a:r>
            <a:r>
              <a:rPr lang="en-US" altLang="en-US" dirty="0" smtClean="0"/>
              <a:t>speculation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Compiler/Hardware 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11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groups instructions into “issue packets”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Group of instructions that can be issued on a single cycle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Determined by pipeline resources required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Think of an issue packet as a very long instruction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Specifies multiple concurrent operations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sym typeface="Symbol" panose="05050102010706020507" pitchFamily="18" charset="2"/>
              </a:rPr>
              <a:t> Very Long Instruction Word (</a:t>
            </a:r>
            <a:r>
              <a:rPr lang="en-US" altLang="en-US" dirty="0"/>
              <a:t>VLIW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713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must remove some/all hazards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Reorder instructions into issue packets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No dependencies with a packet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Possibly some dependencies between packets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/>
              <a:t>Varies between ISAs; compiler must know!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</a:t>
            </a:r>
            <a:r>
              <a:rPr lang="en-US" altLang="en-US" dirty="0" smtClean="0"/>
              <a:t>necessary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526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62971"/>
            <a:ext cx="10515600" cy="3083051"/>
          </a:xfrm>
        </p:spPr>
        <p:txBody>
          <a:bodyPr>
            <a:normAutofit/>
          </a:bodyPr>
          <a:lstStyle/>
          <a:p>
            <a:r>
              <a:rPr lang="en-US" altLang="en-US" dirty="0"/>
              <a:t>Two-issue packets</a:t>
            </a:r>
          </a:p>
          <a:p>
            <a:pPr lvl="1"/>
            <a:r>
              <a:rPr lang="en-US" altLang="en-US" dirty="0"/>
              <a:t>One ALU/branch instruction</a:t>
            </a:r>
          </a:p>
          <a:p>
            <a:pPr lvl="1"/>
            <a:r>
              <a:rPr lang="en-US" altLang="en-US" dirty="0"/>
              <a:t>One load/store instruction</a:t>
            </a:r>
          </a:p>
          <a:p>
            <a:pPr lvl="1"/>
            <a:r>
              <a:rPr lang="en-US" altLang="en-US" dirty="0"/>
              <a:t>64-bit aligned</a:t>
            </a:r>
          </a:p>
          <a:p>
            <a:pPr lvl="2"/>
            <a:r>
              <a:rPr lang="en-US" altLang="en-US" sz="2800" dirty="0"/>
              <a:t>ALU/branch, then load/store</a:t>
            </a:r>
          </a:p>
          <a:p>
            <a:pPr lvl="2"/>
            <a:r>
              <a:rPr lang="en-US" altLang="en-US" sz="2800" dirty="0"/>
              <a:t>Pad an unused instruction with </a:t>
            </a:r>
            <a:r>
              <a:rPr lang="en-US" altLang="en-US" sz="2800" dirty="0" err="1" smtClean="0"/>
              <a:t>nop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with Static Dual Issue</a:t>
            </a:r>
            <a:endParaRPr lang="en-US" dirty="0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/>
          </p:nvPr>
        </p:nvGraphicFramePr>
        <p:xfrm>
          <a:off x="2115640" y="4042623"/>
          <a:ext cx="8330385" cy="2648408"/>
        </p:xfrm>
        <a:graphic>
          <a:graphicData uri="http://schemas.openxmlformats.org/drawingml/2006/table">
            <a:tbl>
              <a:tblPr/>
              <a:tblGrid>
                <a:gridCol w="1079018"/>
                <a:gridCol w="1783122"/>
                <a:gridCol w="780917"/>
                <a:gridCol w="780916"/>
                <a:gridCol w="782746"/>
                <a:gridCol w="780917"/>
                <a:gridCol w="780916"/>
                <a:gridCol w="780917"/>
                <a:gridCol w="780916"/>
              </a:tblGrid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5707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“</a:t>
            </a:r>
            <a:r>
              <a:rPr lang="en-US" altLang="en-US" dirty="0" smtClean="0"/>
              <a:t>Superscalar” </a:t>
            </a:r>
            <a:r>
              <a:rPr lang="en-US" altLang="en-US" dirty="0"/>
              <a:t>processors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CPU decides whether to issue 0, 1, 2, … each cycle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Avoiding structural and data hazards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Avoids the need for compiler scheduling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Though it may still help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Code semantics ensured by the </a:t>
            </a:r>
            <a:r>
              <a:rPr lang="en-US" altLang="en-US" dirty="0" smtClean="0"/>
              <a:t>CPU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3482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21007</TotalTime>
  <Words>861</Words>
  <Application>Microsoft Office PowerPoint</Application>
  <PresentationFormat>Произвольный</PresentationFormat>
  <Paragraphs>214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Computer Architecture and Operating Systems Lecture 13: Advanced instruction-level parallelism</vt:lpstr>
      <vt:lpstr>Instruction-Level Parallelism (ILP)</vt:lpstr>
      <vt:lpstr>Multiple Issue</vt:lpstr>
      <vt:lpstr>Speculation</vt:lpstr>
      <vt:lpstr>Compiler/Hardware Speculation</vt:lpstr>
      <vt:lpstr>Static Multiple Issue</vt:lpstr>
      <vt:lpstr>Scheduling Static Multiple Issue</vt:lpstr>
      <vt:lpstr>RISC-V with Static Dual Issue</vt:lpstr>
      <vt:lpstr>Dynamic Multiple Issue</vt:lpstr>
      <vt:lpstr>Dynamic Pipeline Scheduling</vt:lpstr>
      <vt:lpstr>Why Do Dynamic Scheduling?</vt:lpstr>
      <vt:lpstr>Dynamically Scheduled CPU</vt:lpstr>
      <vt:lpstr>Does Multiple Issue Work?</vt:lpstr>
      <vt:lpstr>More Types of Parallels</vt:lpstr>
      <vt:lpstr>Instruction and Data Streams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510</cp:revision>
  <dcterms:created xsi:type="dcterms:W3CDTF">2015-11-11T03:30:50Z</dcterms:created>
  <dcterms:modified xsi:type="dcterms:W3CDTF">2025-02-24T10:43:35Z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