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321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9" r:id="rId37"/>
    <p:sldId id="310" r:id="rId38"/>
    <p:sldId id="311" r:id="rId39"/>
    <p:sldId id="312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272" r:id="rId4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217"/>
    <a:srgbClr val="1E3272"/>
    <a:srgbClr val="2F5CB5"/>
    <a:srgbClr val="F3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2" autoAdjust="0"/>
    <p:restoredTop sz="99729" autoAdjust="0"/>
  </p:normalViewPr>
  <p:slideViewPr>
    <p:cSldViewPr snapToGrid="0">
      <p:cViewPr>
        <p:scale>
          <a:sx n="75" d="100"/>
          <a:sy n="75" d="100"/>
        </p:scale>
        <p:origin x="-1806" y="-6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20.04.2025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20.04.2025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81791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6656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7577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768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2127251" y="692549"/>
            <a:ext cx="2603500" cy="341510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630" tIns="43315" rIns="86630" bIns="43315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947" y="4343798"/>
            <a:ext cx="5030108" cy="4115594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15950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/>
        </p:spPr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87256"/>
          </a:xfrm>
          <a:effectLst/>
        </p:spPr>
        <p:txBody>
          <a:bodyPr>
            <a:normAutofit/>
          </a:bodyPr>
          <a:lstStyle/>
          <a:p>
            <a:pPr fontAlgn="base"/>
            <a:r>
              <a:rPr lang="en-US" b="1" dirty="0" smtClean="0">
                <a:solidFill>
                  <a:schemeClr val="bg1"/>
                </a:solidFill>
              </a:rPr>
              <a:t>Computer Architecture </a:t>
            </a:r>
            <a:r>
              <a:rPr lang="en-US" b="1" dirty="0" smtClean="0"/>
              <a:t>and </a:t>
            </a:r>
            <a:r>
              <a:rPr lang="en-US" b="1" dirty="0" smtClean="0">
                <a:solidFill>
                  <a:srgbClr val="F7B217"/>
                </a:solidFill>
              </a:rPr>
              <a:t>Operating Systems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4</a:t>
            </a:r>
            <a:r>
              <a:rPr lang="en-US" b="1" dirty="0" smtClean="0"/>
              <a:t>: Linking and Loading</a:t>
            </a:r>
            <a:endParaRPr lang="en-US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9611" y="169863"/>
            <a:ext cx="10501489" cy="782638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smtClean="0">
                <a:solidFill>
                  <a:srgbClr val="F7B217"/>
                </a:solidFill>
              </a:rPr>
              <a:t>ELF Object File Format</a:t>
            </a:r>
            <a:endParaRPr lang="en-GB" b="1" dirty="0">
              <a:solidFill>
                <a:srgbClr val="F7B217"/>
              </a:solidFill>
            </a:endParaRP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5501" y="1069975"/>
            <a:ext cx="7429499" cy="5584825"/>
          </a:xfrm>
          <a:ln/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b="1" dirty="0"/>
              <a:t>Elf header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 smtClean="0"/>
              <a:t>Word size, byte ordering, file type </a:t>
            </a:r>
            <a:r>
              <a:rPr lang="en-GB" sz="2000" b="1" dirty="0"/>
              <a:t>(.o, exec, .so</a:t>
            </a:r>
            <a:r>
              <a:rPr lang="en-GB" sz="2000" b="1" dirty="0" smtClean="0"/>
              <a:t>), machine type, etc</a:t>
            </a:r>
            <a:r>
              <a:rPr lang="en-GB" sz="2000" b="1" dirty="0"/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b="1" dirty="0"/>
              <a:t>Segment header table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Page size, virtual addresses memory segments (sections), segment sizes.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b="1" dirty="0">
                <a:latin typeface="Courier New" pitchFamily="49" charset="0"/>
              </a:rPr>
              <a:t>.text</a:t>
            </a:r>
            <a:r>
              <a:rPr lang="en-GB" sz="2400" b="1" dirty="0"/>
              <a:t> section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Code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b="1" dirty="0" smtClean="0">
                <a:latin typeface="Courier New" pitchFamily="49" charset="0"/>
              </a:rPr>
              <a:t>.</a:t>
            </a:r>
            <a:r>
              <a:rPr lang="en-GB" sz="2400" b="1" dirty="0" err="1" smtClean="0">
                <a:latin typeface="Courier New" pitchFamily="49" charset="0"/>
              </a:rPr>
              <a:t>rodata</a:t>
            </a:r>
            <a:r>
              <a:rPr lang="en-GB" sz="2400" b="1" dirty="0" smtClean="0">
                <a:latin typeface="Courier New" pitchFamily="49" charset="0"/>
              </a:rPr>
              <a:t> </a:t>
            </a:r>
            <a:r>
              <a:rPr lang="en-GB" sz="2400" b="1" dirty="0" smtClean="0"/>
              <a:t>section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 smtClean="0"/>
              <a:t>Read only data: jump tables, ...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b="1" dirty="0" smtClean="0">
                <a:latin typeface="Courier New" pitchFamily="49" charset="0"/>
              </a:rPr>
              <a:t>.</a:t>
            </a:r>
            <a:r>
              <a:rPr lang="en-GB" sz="2400" b="1" dirty="0">
                <a:latin typeface="Courier New" pitchFamily="49" charset="0"/>
              </a:rPr>
              <a:t>data</a:t>
            </a:r>
            <a:r>
              <a:rPr lang="en-GB" sz="2400" b="1" dirty="0"/>
              <a:t> section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Initialized global variables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b="1" dirty="0">
                <a:latin typeface="Courier New" pitchFamily="49" charset="0"/>
              </a:rPr>
              <a:t>.</a:t>
            </a:r>
            <a:r>
              <a:rPr lang="en-GB" sz="2400" b="1" dirty="0" err="1">
                <a:latin typeface="Courier New" pitchFamily="49" charset="0"/>
              </a:rPr>
              <a:t>bss</a:t>
            </a:r>
            <a:r>
              <a:rPr lang="en-GB" sz="2400" b="1" dirty="0"/>
              <a:t> section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Uninitialized global variables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“Block Started by Symbol”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>
                <a:solidFill>
                  <a:srgbClr val="C00000"/>
                </a:solidFill>
              </a:rPr>
              <a:t>“Better Save Space”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Has section header but occupies no </a:t>
            </a:r>
            <a:r>
              <a:rPr lang="en-GB" sz="2000" b="1" dirty="0" smtClean="0"/>
              <a:t>space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8064500" y="1295400"/>
            <a:ext cx="2984500" cy="40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8064500" y="1676400"/>
            <a:ext cx="2984500" cy="6502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8064500" y="2286000"/>
            <a:ext cx="2984500" cy="40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8064500" y="2667000"/>
            <a:ext cx="2984500" cy="40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8064500" y="3429000"/>
            <a:ext cx="2984500" cy="40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8064500" y="3810000"/>
            <a:ext cx="298450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8064500" y="4191000"/>
            <a:ext cx="298450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6" name="Rectangle 10"/>
          <p:cNvSpPr>
            <a:spLocks noChangeArrowheads="1"/>
          </p:cNvSpPr>
          <p:nvPr/>
        </p:nvSpPr>
        <p:spPr bwMode="auto">
          <a:xfrm>
            <a:off x="8064500" y="4572000"/>
            <a:ext cx="298450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7" name="Rectangle 11"/>
          <p:cNvSpPr>
            <a:spLocks noChangeArrowheads="1"/>
          </p:cNvSpPr>
          <p:nvPr/>
        </p:nvSpPr>
        <p:spPr bwMode="auto">
          <a:xfrm>
            <a:off x="8064500" y="4953000"/>
            <a:ext cx="2984500" cy="40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14348" name="Rectangle 12"/>
          <p:cNvSpPr>
            <a:spLocks noChangeArrowheads="1"/>
          </p:cNvSpPr>
          <p:nvPr/>
        </p:nvSpPr>
        <p:spPr bwMode="auto">
          <a:xfrm>
            <a:off x="8064500" y="5334000"/>
            <a:ext cx="2984500" cy="65024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11128212" y="1143001"/>
            <a:ext cx="215382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15" name="Rectangle 6"/>
          <p:cNvSpPr>
            <a:spLocks noChangeArrowheads="1"/>
          </p:cNvSpPr>
          <p:nvPr/>
        </p:nvSpPr>
        <p:spPr bwMode="auto">
          <a:xfrm>
            <a:off x="8064500" y="3048000"/>
            <a:ext cx="2984500" cy="406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63600" y="207963"/>
            <a:ext cx="10490200" cy="782638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F7B217"/>
                </a:solidFill>
              </a:rPr>
              <a:t>ELF Object File Format (</a:t>
            </a:r>
            <a:r>
              <a:rPr lang="en-GB" b="1" dirty="0" smtClean="0">
                <a:solidFill>
                  <a:srgbClr val="F7B217"/>
                </a:solidFill>
              </a:rPr>
              <a:t>cont.)</a:t>
            </a:r>
            <a:endParaRPr lang="en-GB" b="1" dirty="0">
              <a:solidFill>
                <a:srgbClr val="F7B217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3969" y="1081088"/>
            <a:ext cx="6506631" cy="5776912"/>
          </a:xfrm>
          <a:ln/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b="1" dirty="0">
                <a:latin typeface="Courier New" pitchFamily="49" charset="0"/>
              </a:rPr>
              <a:t>.</a:t>
            </a:r>
            <a:r>
              <a:rPr lang="en-GB" sz="2400" b="1" dirty="0" err="1">
                <a:latin typeface="Courier New" pitchFamily="49" charset="0"/>
              </a:rPr>
              <a:t>symtab</a:t>
            </a:r>
            <a:r>
              <a:rPr lang="en-GB" sz="2400" b="1" dirty="0"/>
              <a:t> section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Symbol table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Procedure and static variable names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Section names and locations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b="1" dirty="0">
                <a:latin typeface="Courier New" pitchFamily="49" charset="0"/>
              </a:rPr>
              <a:t>.</a:t>
            </a:r>
            <a:r>
              <a:rPr lang="en-GB" sz="2400" b="1" dirty="0" err="1">
                <a:latin typeface="Courier New" pitchFamily="49" charset="0"/>
              </a:rPr>
              <a:t>rel.text</a:t>
            </a:r>
            <a:r>
              <a:rPr lang="en-GB" sz="2400" b="1" dirty="0"/>
              <a:t> section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Relocation info for </a:t>
            </a:r>
            <a:r>
              <a:rPr lang="en-GB" sz="2000" b="1" dirty="0">
                <a:latin typeface="Courier New" pitchFamily="49" charset="0"/>
              </a:rPr>
              <a:t>.text</a:t>
            </a:r>
            <a:r>
              <a:rPr lang="en-GB" sz="2000" b="1" dirty="0"/>
              <a:t> section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Addresses of instructions that will need to be modified in the executable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Instructions for modifying.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b="1" dirty="0">
                <a:latin typeface="Courier New" pitchFamily="49" charset="0"/>
              </a:rPr>
              <a:t>.</a:t>
            </a:r>
            <a:r>
              <a:rPr lang="en-GB" sz="2400" b="1" dirty="0" err="1">
                <a:latin typeface="Courier New" pitchFamily="49" charset="0"/>
              </a:rPr>
              <a:t>rel.data</a:t>
            </a:r>
            <a:r>
              <a:rPr lang="en-GB" sz="2400" b="1" dirty="0"/>
              <a:t> section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Relocation info for </a:t>
            </a:r>
            <a:r>
              <a:rPr lang="en-GB" sz="2000" b="1" dirty="0">
                <a:latin typeface="Courier New" pitchFamily="49" charset="0"/>
              </a:rPr>
              <a:t>.data</a:t>
            </a:r>
            <a:r>
              <a:rPr lang="en-GB" sz="2000" b="1" dirty="0"/>
              <a:t> section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Addresses of pointer data that will need to be modified in the merged executable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b="1" dirty="0">
                <a:latin typeface="Courier New" pitchFamily="49" charset="0"/>
              </a:rPr>
              <a:t>.debug</a:t>
            </a:r>
            <a:r>
              <a:rPr lang="en-GB" sz="2400" b="1" dirty="0"/>
              <a:t> section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Info for symbolic debugging (</a:t>
            </a:r>
            <a:r>
              <a:rPr lang="en-GB" sz="2000" b="1" dirty="0" err="1">
                <a:latin typeface="Courier New" pitchFamily="49" charset="0"/>
              </a:rPr>
              <a:t>gcc</a:t>
            </a:r>
            <a:r>
              <a:rPr lang="en-GB" sz="2000" b="1" dirty="0">
                <a:latin typeface="Courier New" pitchFamily="49" charset="0"/>
              </a:rPr>
              <a:t> -g</a:t>
            </a:r>
            <a:r>
              <a:rPr lang="en-GB" sz="2000" b="1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b="1" dirty="0"/>
              <a:t>Section header table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Offsets and sizes of each section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7188200" y="1397000"/>
            <a:ext cx="39624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7188200" y="1778000"/>
            <a:ext cx="3962400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Segment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auto">
          <a:xfrm>
            <a:off x="7188200" y="2387600"/>
            <a:ext cx="39624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7188200" y="2768600"/>
            <a:ext cx="39624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7188200" y="3530600"/>
            <a:ext cx="39624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7188200" y="3911600"/>
            <a:ext cx="3962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symtab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7188200" y="4292600"/>
            <a:ext cx="3962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rel.txt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3" name="Rectangle 10"/>
          <p:cNvSpPr>
            <a:spLocks noChangeArrowheads="1"/>
          </p:cNvSpPr>
          <p:nvPr/>
        </p:nvSpPr>
        <p:spPr bwMode="auto">
          <a:xfrm>
            <a:off x="7188200" y="4673600"/>
            <a:ext cx="3962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rel.data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7188200" y="5054600"/>
            <a:ext cx="3962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.debug </a:t>
            </a:r>
            <a:r>
              <a:rPr lang="en-GB" sz="1600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35" name="Rectangle 12"/>
          <p:cNvSpPr>
            <a:spLocks noChangeArrowheads="1"/>
          </p:cNvSpPr>
          <p:nvPr/>
        </p:nvSpPr>
        <p:spPr bwMode="auto">
          <a:xfrm>
            <a:off x="7188200" y="5435600"/>
            <a:ext cx="3962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11150600" y="124460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0066"/>
                </a:solidFill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7" name="Rectangle 6"/>
          <p:cNvSpPr>
            <a:spLocks noChangeArrowheads="1"/>
          </p:cNvSpPr>
          <p:nvPr/>
        </p:nvSpPr>
        <p:spPr bwMode="auto">
          <a:xfrm>
            <a:off x="7188200" y="3149600"/>
            <a:ext cx="39624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1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29029" y="207962"/>
            <a:ext cx="10524771" cy="782638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F7B217"/>
                </a:solidFill>
              </a:rPr>
              <a:t>Linker Symbols	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3751" y="1206500"/>
            <a:ext cx="10560049" cy="5486400"/>
          </a:xfrm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Global 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Symbols defined by module </a:t>
            </a:r>
            <a:r>
              <a:rPr lang="en-GB" i="1" dirty="0"/>
              <a:t>m</a:t>
            </a:r>
            <a:r>
              <a:rPr lang="en-GB" dirty="0"/>
              <a:t> that can be referenced by other modules.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E.g.: </a:t>
            </a:r>
            <a:r>
              <a:rPr lang="en-GB" dirty="0"/>
              <a:t>non-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/>
              <a:t> C functions and non-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/>
              <a:t> global variables.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External </a:t>
            </a:r>
            <a:r>
              <a:rPr lang="en-GB" dirty="0"/>
              <a:t>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Global symbols that are referenced by module </a:t>
            </a:r>
            <a:r>
              <a:rPr lang="en-GB" i="1" dirty="0"/>
              <a:t>m</a:t>
            </a:r>
            <a:r>
              <a:rPr lang="en-GB" dirty="0"/>
              <a:t> but defined by some other module.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Local </a:t>
            </a:r>
            <a:r>
              <a:rPr lang="en-GB" dirty="0"/>
              <a:t>symbols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Symbols that are defined and referenced exclusively by module </a:t>
            </a:r>
            <a:r>
              <a:rPr lang="en-GB" i="1" dirty="0"/>
              <a:t>m</a:t>
            </a:r>
            <a:r>
              <a:rPr lang="en-GB" dirty="0"/>
              <a:t>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E.g.: </a:t>
            </a:r>
            <a:r>
              <a:rPr lang="en-GB" dirty="0"/>
              <a:t>C functions and </a:t>
            </a:r>
            <a:r>
              <a:rPr lang="en-GB" dirty="0" smtClean="0"/>
              <a:t>global variables </a:t>
            </a:r>
            <a:r>
              <a:rPr lang="en-GB" dirty="0"/>
              <a:t>defined with the </a:t>
            </a:r>
            <a:r>
              <a:rPr lang="en-GB" b="1" dirty="0">
                <a:latin typeface="Courier New" pitchFamily="49" charset="0"/>
              </a:rPr>
              <a:t>static</a:t>
            </a:r>
            <a:r>
              <a:rPr lang="en-GB" dirty="0">
                <a:latin typeface="Courier New" pitchFamily="49" charset="0"/>
              </a:rPr>
              <a:t> </a:t>
            </a:r>
            <a:r>
              <a:rPr lang="en-GB" dirty="0" smtClean="0"/>
              <a:t>attribute.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 smtClean="0">
                <a:solidFill>
                  <a:srgbClr val="C00000"/>
                </a:solidFill>
              </a:rPr>
              <a:t>Local </a:t>
            </a:r>
            <a:r>
              <a:rPr lang="en-GB" b="1" dirty="0">
                <a:solidFill>
                  <a:srgbClr val="C00000"/>
                </a:solidFill>
              </a:rPr>
              <a:t>linker symbols are </a:t>
            </a:r>
            <a:r>
              <a:rPr lang="en-GB" b="1" i="1" dirty="0">
                <a:solidFill>
                  <a:srgbClr val="C00000"/>
                </a:solidFill>
              </a:rPr>
              <a:t>not</a:t>
            </a:r>
            <a:r>
              <a:rPr lang="en-GB" b="1" dirty="0">
                <a:solidFill>
                  <a:srgbClr val="C00000"/>
                </a:solidFill>
              </a:rPr>
              <a:t> local program variables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19151" y="182562"/>
            <a:ext cx="10547349" cy="782638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smtClean="0">
                <a:solidFill>
                  <a:srgbClr val="F7B217"/>
                </a:solidFill>
              </a:rPr>
              <a:t>Step 1: Symbol Resolution</a:t>
            </a:r>
            <a:endParaRPr lang="en-GB" b="1" dirty="0">
              <a:solidFill>
                <a:srgbClr val="F7B217"/>
              </a:solidFill>
            </a:endParaRPr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817738" y="2435950"/>
            <a:ext cx="2723031" cy="2587504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hu-HU" sz="18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hu-HU" sz="1800" dirty="0">
                <a:solidFill>
                  <a:srgbClr val="C1651C"/>
                </a:solidFill>
                <a:latin typeface="Menlo-Regular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[2] = {1, 2};</a:t>
            </a:r>
          </a:p>
          <a:p>
            <a:endParaRPr lang="hu-HU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2);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val;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auto">
          <a:xfrm>
            <a:off x="3772892" y="2454644"/>
            <a:ext cx="1287830" cy="447175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24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auto">
          <a:xfrm>
            <a:off x="6644197" y="2437537"/>
            <a:ext cx="2528554" cy="2587504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sum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a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s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endParaRPr lang="fr-FR" sz="18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18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1800" dirty="0">
                <a:solidFill>
                  <a:srgbClr val="000000"/>
                </a:solidFill>
                <a:latin typeface="Menlo-Regular"/>
              </a:rPr>
              <a:t> (i = 0; i &lt; n; i++) {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    s += a[i];</a:t>
            </a:r>
          </a:p>
          <a:p>
            <a:r>
              <a:rPr lang="da-DK" sz="1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800" dirty="0">
                <a:solidFill>
                  <a:srgbClr val="000000"/>
                </a:solidFill>
                <a:latin typeface="Menlo-Regular"/>
              </a:rPr>
              <a:t> s;</a:t>
            </a:r>
          </a:p>
          <a:p>
            <a:r>
              <a:rPr lang="is-IS" sz="18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9467737" y="2436586"/>
            <a:ext cx="1103485" cy="447175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24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grpSp>
        <p:nvGrpSpPr>
          <p:cNvPr id="2" name="Group 47"/>
          <p:cNvGrpSpPr/>
          <p:nvPr/>
        </p:nvGrpSpPr>
        <p:grpSpPr>
          <a:xfrm>
            <a:off x="4773465" y="1012044"/>
            <a:ext cx="1930131" cy="3217056"/>
            <a:chOff x="1523474" y="689057"/>
            <a:chExt cx="1447598" cy="3217056"/>
          </a:xfrm>
        </p:grpSpPr>
        <p:sp>
          <p:nvSpPr>
            <p:cNvPr id="7" name="TextBox 6"/>
            <p:cNvSpPr txBox="1"/>
            <p:nvPr/>
          </p:nvSpPr>
          <p:spPr>
            <a:xfrm>
              <a:off x="1843264" y="689057"/>
              <a:ext cx="11278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990000"/>
                  </a:solidFill>
                  <a:latin typeface="Calibri" pitchFamily="34" charset="0"/>
                </a:rPr>
                <a:t>Referencing </a:t>
              </a:r>
            </a:p>
            <a:p>
              <a:r>
                <a:rPr lang="en-US" sz="2000" b="1" dirty="0" smtClean="0">
                  <a:solidFill>
                    <a:srgbClr val="990000"/>
                  </a:solidFill>
                  <a:latin typeface="Calibri" pitchFamily="34" charset="0"/>
                </a:rPr>
                <a:t>a global…</a:t>
              </a:r>
            </a:p>
          </p:txBody>
        </p:sp>
        <p:cxnSp>
          <p:nvCxnSpPr>
            <p:cNvPr id="12" name="Straight Arrow Connector 11"/>
            <p:cNvCxnSpPr>
              <a:stCxn id="7" idx="2"/>
            </p:cNvCxnSpPr>
            <p:nvPr/>
          </p:nvCxnSpPr>
          <p:spPr bwMode="auto">
            <a:xfrm flipH="1">
              <a:off x="1523474" y="1396943"/>
              <a:ext cx="883695" cy="2509170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" name="Group 53"/>
          <p:cNvGrpSpPr/>
          <p:nvPr/>
        </p:nvGrpSpPr>
        <p:grpSpPr>
          <a:xfrm>
            <a:off x="929998" y="3853869"/>
            <a:ext cx="1136594" cy="1998024"/>
            <a:chOff x="202198" y="3397531"/>
            <a:chExt cx="852445" cy="1998024"/>
          </a:xfrm>
        </p:grpSpPr>
        <p:sp>
          <p:nvSpPr>
            <p:cNvPr id="14" name="TextBox 13"/>
            <p:cNvSpPr txBox="1"/>
            <p:nvPr/>
          </p:nvSpPr>
          <p:spPr>
            <a:xfrm>
              <a:off x="202198" y="4687669"/>
              <a:ext cx="8524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990000"/>
                  </a:solidFill>
                  <a:latin typeface="Calibri" pitchFamily="34" charset="0"/>
                </a:rPr>
                <a:t>Defining </a:t>
              </a:r>
            </a:p>
            <a:p>
              <a:pPr algn="ctr"/>
              <a:r>
                <a:rPr lang="en-US" sz="2000" b="1" dirty="0" smtClean="0">
                  <a:solidFill>
                    <a:srgbClr val="990000"/>
                  </a:solidFill>
                  <a:latin typeface="Calibri" pitchFamily="34" charset="0"/>
                </a:rPr>
                <a:t>a global</a:t>
              </a: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 bwMode="auto">
            <a:xfrm flipV="1">
              <a:off x="628421" y="3397531"/>
              <a:ext cx="395906" cy="1290138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4" name="Group 55"/>
          <p:cNvGrpSpPr/>
          <p:nvPr/>
        </p:nvGrpSpPr>
        <p:grpSpPr>
          <a:xfrm>
            <a:off x="2372402" y="4342540"/>
            <a:ext cx="1805302" cy="2118952"/>
            <a:chOff x="1284001" y="3886203"/>
            <a:chExt cx="1353977" cy="2118952"/>
          </a:xfrm>
        </p:grpSpPr>
        <p:sp>
          <p:nvSpPr>
            <p:cNvPr id="28" name="TextBox 27"/>
            <p:cNvSpPr txBox="1"/>
            <p:nvPr/>
          </p:nvSpPr>
          <p:spPr>
            <a:xfrm>
              <a:off x="1284001" y="5297269"/>
              <a:ext cx="135397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000" b="1" dirty="0" smtClean="0">
                  <a:solidFill>
                    <a:srgbClr val="990000"/>
                  </a:solidFill>
                  <a:latin typeface="Calibri" pitchFamily="34" charset="0"/>
                </a:rPr>
                <a:t>Linker knows</a:t>
              </a:r>
            </a:p>
            <a:p>
              <a:pPr algn="r"/>
              <a:r>
                <a:rPr lang="en-US" sz="2000" b="1" dirty="0" smtClean="0">
                  <a:solidFill>
                    <a:srgbClr val="990000"/>
                  </a:solidFill>
                  <a:latin typeface="Calibri" pitchFamily="34" charset="0"/>
                </a:rPr>
                <a:t>nothing of </a:t>
              </a:r>
              <a:r>
                <a:rPr lang="en-US" sz="2000" b="1" dirty="0" err="1" smtClean="0">
                  <a:solidFill>
                    <a:srgbClr val="990000"/>
                  </a:solidFill>
                  <a:latin typeface="Courier New"/>
                  <a:cs typeface="Courier New"/>
                </a:rPr>
                <a:t>val</a:t>
              </a:r>
              <a:endParaRPr lang="en-US" sz="2000" b="1" dirty="0" smtClean="0">
                <a:solidFill>
                  <a:srgbClr val="990000"/>
                </a:solidFill>
                <a:latin typeface="Courier New"/>
                <a:cs typeface="Courier New"/>
              </a:endParaRPr>
            </a:p>
          </p:txBody>
        </p:sp>
        <p:cxnSp>
          <p:nvCxnSpPr>
            <p:cNvPr id="32" name="Straight Arrow Connector 31"/>
            <p:cNvCxnSpPr>
              <a:stCxn id="28" idx="0"/>
            </p:cNvCxnSpPr>
            <p:nvPr/>
          </p:nvCxnSpPr>
          <p:spPr bwMode="auto">
            <a:xfrm flipH="1" flipV="1">
              <a:off x="1524002" y="3886203"/>
              <a:ext cx="436988" cy="1411066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5" name="Group 6152"/>
          <p:cNvGrpSpPr/>
          <p:nvPr/>
        </p:nvGrpSpPr>
        <p:grpSpPr>
          <a:xfrm>
            <a:off x="3860806" y="4342540"/>
            <a:ext cx="2364375" cy="1795786"/>
            <a:chOff x="2400303" y="4609240"/>
            <a:chExt cx="1773281" cy="1795786"/>
          </a:xfrm>
        </p:grpSpPr>
        <p:sp>
          <p:nvSpPr>
            <p:cNvPr id="42" name="TextBox 41"/>
            <p:cNvSpPr txBox="1"/>
            <p:nvPr/>
          </p:nvSpPr>
          <p:spPr>
            <a:xfrm>
              <a:off x="3089056" y="5697140"/>
              <a:ext cx="108452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990000"/>
                  </a:solidFill>
                  <a:latin typeface="Calibri" pitchFamily="34" charset="0"/>
                </a:rPr>
                <a:t>Referencing</a:t>
              </a:r>
            </a:p>
            <a:p>
              <a:pPr algn="ctr"/>
              <a:r>
                <a:rPr lang="en-US" sz="2000" b="1" dirty="0" smtClean="0">
                  <a:solidFill>
                    <a:srgbClr val="990000"/>
                  </a:solidFill>
                  <a:latin typeface="Calibri" pitchFamily="34" charset="0"/>
                </a:rPr>
                <a:t>a global…</a:t>
              </a:r>
            </a:p>
          </p:txBody>
        </p:sp>
        <p:cxnSp>
          <p:nvCxnSpPr>
            <p:cNvPr id="43" name="Straight Arrow Connector 42"/>
            <p:cNvCxnSpPr>
              <a:stCxn id="42" idx="0"/>
            </p:cNvCxnSpPr>
            <p:nvPr/>
          </p:nvCxnSpPr>
          <p:spPr bwMode="auto">
            <a:xfrm flipH="1" flipV="1">
              <a:off x="2400303" y="4609240"/>
              <a:ext cx="1231018" cy="1087900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6" name="Group 6153"/>
          <p:cNvGrpSpPr/>
          <p:nvPr/>
        </p:nvGrpSpPr>
        <p:grpSpPr>
          <a:xfrm>
            <a:off x="5199854" y="2742338"/>
            <a:ext cx="2470948" cy="3757542"/>
            <a:chOff x="3404589" y="3009038"/>
            <a:chExt cx="1853211" cy="3757542"/>
          </a:xfrm>
        </p:grpSpPr>
        <p:sp>
          <p:nvSpPr>
            <p:cNvPr id="49" name="TextBox 48"/>
            <p:cNvSpPr txBox="1"/>
            <p:nvPr/>
          </p:nvSpPr>
          <p:spPr>
            <a:xfrm>
              <a:off x="3404589" y="6366470"/>
              <a:ext cx="1787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990000"/>
                  </a:solidFill>
                  <a:latin typeface="Calibri" pitchFamily="34" charset="0"/>
                </a:rPr>
                <a:t>…that’s defined here</a:t>
              </a:r>
            </a:p>
          </p:txBody>
        </p:sp>
        <p:cxnSp>
          <p:nvCxnSpPr>
            <p:cNvPr id="50" name="Straight Arrow Connector 49"/>
            <p:cNvCxnSpPr/>
            <p:nvPr/>
          </p:nvCxnSpPr>
          <p:spPr bwMode="auto">
            <a:xfrm flipV="1">
              <a:off x="4487848" y="3009038"/>
              <a:ext cx="769952" cy="3334433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8" name="Group 56"/>
          <p:cNvGrpSpPr/>
          <p:nvPr/>
        </p:nvGrpSpPr>
        <p:grpSpPr>
          <a:xfrm>
            <a:off x="9093202" y="3339238"/>
            <a:ext cx="2466988" cy="2835820"/>
            <a:chOff x="6324600" y="2882900"/>
            <a:chExt cx="1850241" cy="2835820"/>
          </a:xfrm>
        </p:grpSpPr>
        <p:sp>
          <p:nvSpPr>
            <p:cNvPr id="52" name="TextBox 51"/>
            <p:cNvSpPr txBox="1"/>
            <p:nvPr/>
          </p:nvSpPr>
          <p:spPr>
            <a:xfrm>
              <a:off x="6533526" y="5010834"/>
              <a:ext cx="16413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 smtClean="0">
                  <a:solidFill>
                    <a:srgbClr val="990000"/>
                  </a:solidFill>
                  <a:latin typeface="Calibri" pitchFamily="34" charset="0"/>
                </a:rPr>
                <a:t>Linker knows</a:t>
              </a:r>
            </a:p>
            <a:p>
              <a:pPr algn="ctr"/>
              <a:r>
                <a:rPr lang="en-US" sz="2000" b="1" dirty="0" smtClean="0">
                  <a:solidFill>
                    <a:srgbClr val="990000"/>
                  </a:solidFill>
                  <a:latin typeface="Calibri" pitchFamily="34" charset="0"/>
                </a:rPr>
                <a:t>nothing of </a:t>
              </a:r>
              <a:r>
                <a:rPr lang="en-US" sz="2000" b="1" dirty="0" err="1" smtClean="0">
                  <a:solidFill>
                    <a:srgbClr val="990000"/>
                  </a:solidFill>
                  <a:latin typeface="Courier New"/>
                  <a:cs typeface="Courier New"/>
                </a:rPr>
                <a:t>i</a:t>
              </a:r>
              <a:r>
                <a:rPr lang="en-US" sz="2000" b="1" dirty="0">
                  <a:solidFill>
                    <a:srgbClr val="990000"/>
                  </a:solidFill>
                  <a:latin typeface="Courier New"/>
                  <a:cs typeface="Courier New"/>
                </a:rPr>
                <a:t> </a:t>
              </a:r>
              <a:r>
                <a:rPr lang="en-US" sz="2000" b="1" dirty="0" smtClean="0">
                  <a:solidFill>
                    <a:srgbClr val="990000"/>
                  </a:solidFill>
                  <a:latin typeface="Calibri"/>
                  <a:cs typeface="Calibri"/>
                </a:rPr>
                <a:t>or</a:t>
              </a:r>
              <a:r>
                <a:rPr lang="en-US" sz="2000" b="1" dirty="0" smtClean="0">
                  <a:solidFill>
                    <a:srgbClr val="990000"/>
                  </a:solidFill>
                  <a:latin typeface="Courier New"/>
                  <a:cs typeface="Courier New"/>
                </a:rPr>
                <a:t> s</a:t>
              </a:r>
            </a:p>
          </p:txBody>
        </p:sp>
        <p:cxnSp>
          <p:nvCxnSpPr>
            <p:cNvPr id="53" name="Straight Arrow Connector 52"/>
            <p:cNvCxnSpPr>
              <a:stCxn id="52" idx="0"/>
            </p:cNvCxnSpPr>
            <p:nvPr/>
          </p:nvCxnSpPr>
          <p:spPr bwMode="auto">
            <a:xfrm flipH="1" flipV="1">
              <a:off x="6324600" y="2882900"/>
              <a:ext cx="1029584" cy="2127934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9" name="Group 6154"/>
          <p:cNvGrpSpPr/>
          <p:nvPr/>
        </p:nvGrpSpPr>
        <p:grpSpPr>
          <a:xfrm>
            <a:off x="2160015" y="1606034"/>
            <a:ext cx="2952751" cy="1480066"/>
            <a:chOff x="1124711" y="1872734"/>
            <a:chExt cx="2214563" cy="1480066"/>
          </a:xfrm>
        </p:grpSpPr>
        <p:sp>
          <p:nvSpPr>
            <p:cNvPr id="71" name="TextBox 70"/>
            <p:cNvSpPr txBox="1"/>
            <p:nvPr/>
          </p:nvSpPr>
          <p:spPr>
            <a:xfrm>
              <a:off x="1551477" y="1872734"/>
              <a:ext cx="17877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990000"/>
                  </a:solidFill>
                  <a:latin typeface="Calibri" pitchFamily="34" charset="0"/>
                </a:rPr>
                <a:t>…that’s defined here</a:t>
              </a:r>
            </a:p>
          </p:txBody>
        </p:sp>
        <p:cxnSp>
          <p:nvCxnSpPr>
            <p:cNvPr id="72" name="Straight Arrow Connector 71"/>
            <p:cNvCxnSpPr>
              <a:stCxn id="71" idx="2"/>
            </p:cNvCxnSpPr>
            <p:nvPr/>
          </p:nvCxnSpPr>
          <p:spPr bwMode="auto">
            <a:xfrm flipH="1">
              <a:off x="1124711" y="2272844"/>
              <a:ext cx="1320664" cy="1079956"/>
            </a:xfrm>
            <a:prstGeom prst="straightConnector1">
              <a:avLst/>
            </a:prstGeom>
            <a:noFill/>
            <a:ln w="25400" cap="flat" cmpd="sng" algn="ctr">
              <a:solidFill>
                <a:srgbClr val="99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6667" y="1016000"/>
            <a:ext cx="10528300" cy="151130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Local non-static C variables vs. local static C variables</a:t>
            </a:r>
          </a:p>
          <a:p>
            <a:pPr lvl="1"/>
            <a:r>
              <a:rPr lang="en-US" dirty="0" smtClean="0"/>
              <a:t>local non-static C variables: stored on the stack </a:t>
            </a:r>
          </a:p>
          <a:p>
            <a:pPr lvl="1"/>
            <a:r>
              <a:rPr lang="en-US" dirty="0" smtClean="0"/>
              <a:t>local static C variables: stored in either </a:t>
            </a:r>
            <a:r>
              <a:rPr lang="en-US" dirty="0" smtClean="0">
                <a:latin typeface="Courier New"/>
                <a:cs typeface="Courier New"/>
              </a:rPr>
              <a:t>.</a:t>
            </a:r>
            <a:r>
              <a:rPr lang="en-US" dirty="0" err="1" smtClean="0">
                <a:latin typeface="Courier New"/>
                <a:cs typeface="Courier New"/>
              </a:rPr>
              <a:t>bss</a:t>
            </a:r>
            <a:r>
              <a:rPr lang="en-US" dirty="0" smtClean="0">
                <a:latin typeface="Courier New"/>
                <a:cs typeface="Courier New"/>
              </a:rPr>
              <a:t>, </a:t>
            </a:r>
            <a:r>
              <a:rPr lang="en-US" dirty="0" smtClean="0"/>
              <a:t>or </a:t>
            </a:r>
            <a:r>
              <a:rPr lang="en-US" dirty="0" smtClean="0">
                <a:latin typeface="Courier New"/>
                <a:cs typeface="Courier New"/>
              </a:rPr>
              <a:t>.data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21018" y="2525100"/>
            <a:ext cx="2494892" cy="4157165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fr-FR" sz="2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2400" dirty="0">
                <a:solidFill>
                  <a:srgbClr val="4A00FF"/>
                </a:solidFill>
                <a:latin typeface="Menlo-Regular"/>
              </a:rPr>
              <a:t>f</a:t>
            </a:r>
            <a:r>
              <a:rPr lang="fr-FR" sz="24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fr-FR" sz="2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2400" dirty="0">
                <a:solidFill>
                  <a:srgbClr val="C200FF"/>
                </a:solidFill>
                <a:latin typeface="Menlo-Regular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4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r>
              <a:rPr lang="is-IS" sz="2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24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2400" dirty="0">
                <a:solidFill>
                  <a:srgbClr val="000000"/>
                </a:solidFill>
                <a:latin typeface="Menlo-Regular"/>
              </a:rPr>
              <a:t> x;</a:t>
            </a:r>
          </a:p>
          <a:p>
            <a:r>
              <a:rPr lang="is-IS" sz="24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is-IS" sz="24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2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2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2400" dirty="0">
                <a:solidFill>
                  <a:srgbClr val="4A00FF"/>
                </a:solidFill>
                <a:latin typeface="Menlo-Regular"/>
              </a:rPr>
              <a:t>g</a:t>
            </a:r>
            <a:r>
              <a:rPr lang="fr-FR" sz="24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fr-FR" sz="24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2400" dirty="0">
                <a:solidFill>
                  <a:srgbClr val="C200FF"/>
                </a:solidFill>
                <a:latin typeface="Menlo-Regular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4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4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Menlo-Regular"/>
              </a:rPr>
              <a:t> = 1;</a:t>
            </a:r>
          </a:p>
          <a:p>
            <a:r>
              <a:rPr lang="is-IS" sz="24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24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2400" dirty="0">
                <a:solidFill>
                  <a:srgbClr val="000000"/>
                </a:solidFill>
                <a:latin typeface="Menlo-Regular"/>
              </a:rPr>
              <a:t> x;</a:t>
            </a:r>
          </a:p>
          <a:p>
            <a:r>
              <a:rPr lang="is-IS" sz="2400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sz="24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57600" y="3441700"/>
            <a:ext cx="77089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1E3272"/>
                </a:solidFill>
                <a:latin typeface="Calibri" pitchFamily="34" charset="0"/>
              </a:rPr>
              <a:t>Compiler allocates space in </a:t>
            </a:r>
            <a:r>
              <a:rPr lang="en-US" sz="2800" dirty="0" smtClean="0">
                <a:solidFill>
                  <a:srgbClr val="1E3272"/>
                </a:solidFill>
                <a:latin typeface="Courier New"/>
                <a:cs typeface="Courier New"/>
              </a:rPr>
              <a:t>.data </a:t>
            </a:r>
            <a:r>
              <a:rPr lang="en-US" sz="2800" dirty="0" smtClean="0">
                <a:solidFill>
                  <a:srgbClr val="1E3272"/>
                </a:solidFill>
                <a:latin typeface="Calibri" pitchFamily="34" charset="0"/>
              </a:rPr>
              <a:t>for each definition of </a:t>
            </a:r>
            <a:r>
              <a:rPr lang="en-US" sz="2800" dirty="0" smtClean="0">
                <a:solidFill>
                  <a:srgbClr val="1E3272"/>
                </a:solidFill>
                <a:latin typeface="Courier New"/>
                <a:cs typeface="Courier New"/>
              </a:rPr>
              <a:t>x</a:t>
            </a:r>
          </a:p>
          <a:p>
            <a:endParaRPr lang="en-US" sz="2800" dirty="0">
              <a:solidFill>
                <a:srgbClr val="1E3272"/>
              </a:solidFill>
              <a:latin typeface="Calibri" pitchFamily="34" charset="0"/>
            </a:endParaRPr>
          </a:p>
          <a:p>
            <a:r>
              <a:rPr lang="en-US" sz="2800" dirty="0">
                <a:solidFill>
                  <a:srgbClr val="1E3272"/>
                </a:solidFill>
                <a:latin typeface="Calibri" pitchFamily="34" charset="0"/>
              </a:rPr>
              <a:t>C</a:t>
            </a:r>
            <a:r>
              <a:rPr lang="en-US" sz="2800" dirty="0" smtClean="0">
                <a:solidFill>
                  <a:srgbClr val="1E3272"/>
                </a:solidFill>
                <a:latin typeface="Calibri" pitchFamily="34" charset="0"/>
              </a:rPr>
              <a:t>reates local symbols in the symbol table with unique names, e.g., </a:t>
            </a:r>
            <a:r>
              <a:rPr lang="en-US" sz="2800" dirty="0" smtClean="0">
                <a:solidFill>
                  <a:srgbClr val="1E3272"/>
                </a:solidFill>
                <a:latin typeface="Courier New"/>
                <a:cs typeface="Courier New"/>
              </a:rPr>
              <a:t>x.1</a:t>
            </a:r>
            <a:r>
              <a:rPr lang="en-US" sz="2800" dirty="0" smtClean="0">
                <a:solidFill>
                  <a:srgbClr val="1E3272"/>
                </a:solidFill>
                <a:latin typeface="Calibri" pitchFamily="34" charset="0"/>
              </a:rPr>
              <a:t> and </a:t>
            </a:r>
            <a:r>
              <a:rPr lang="en-US" sz="2800" dirty="0" smtClean="0">
                <a:solidFill>
                  <a:srgbClr val="1E3272"/>
                </a:solidFill>
                <a:latin typeface="Courier New"/>
                <a:cs typeface="Courier New"/>
              </a:rPr>
              <a:t>x.2</a:t>
            </a:r>
            <a:r>
              <a:rPr lang="en-US" sz="2800" dirty="0" smtClean="0">
                <a:solidFill>
                  <a:srgbClr val="1E3272"/>
                </a:solidFill>
                <a:latin typeface="Calibri" pitchFamily="34" charset="0"/>
              </a:rPr>
              <a:t>.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95658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63599" y="169862"/>
            <a:ext cx="10452101" cy="782638"/>
          </a:xfrm>
          <a:ln/>
        </p:spPr>
        <p:txBody>
          <a:bodyPr>
            <a:normAutofit fontScale="90000"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smtClean="0">
                <a:solidFill>
                  <a:srgbClr val="F7B217"/>
                </a:solidFill>
              </a:rPr>
              <a:t>How Linker Resolves Duplicate Symbol Definitions</a:t>
            </a:r>
            <a:endParaRPr lang="en-GB" b="1" dirty="0">
              <a:solidFill>
                <a:srgbClr val="F7B217"/>
              </a:solidFill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12799" y="1754188"/>
            <a:ext cx="10502901" cy="1446212"/>
          </a:xfrm>
          <a:ln/>
        </p:spPr>
        <p:txBody>
          <a:bodyPr>
            <a:normAutofit lnSpcReduction="1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Program symbols are either </a:t>
            </a:r>
            <a:r>
              <a:rPr lang="en-GB" i="1" dirty="0"/>
              <a:t>strong</a:t>
            </a:r>
            <a:r>
              <a:rPr lang="en-GB" dirty="0"/>
              <a:t> or </a:t>
            </a:r>
            <a:r>
              <a:rPr lang="en-GB" i="1" dirty="0"/>
              <a:t>weak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S</a:t>
            </a:r>
            <a:r>
              <a:rPr lang="en-GB" b="1" i="1" dirty="0" smtClean="0">
                <a:solidFill>
                  <a:srgbClr val="C00000"/>
                </a:solidFill>
              </a:rPr>
              <a:t>trong</a:t>
            </a:r>
            <a:r>
              <a:rPr lang="en-GB" dirty="0"/>
              <a:t>: procedures and initialized </a:t>
            </a:r>
            <a:r>
              <a:rPr lang="en-GB" dirty="0" err="1"/>
              <a:t>globals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>
                <a:solidFill>
                  <a:srgbClr val="C00000"/>
                </a:solidFill>
              </a:rPr>
              <a:t>W</a:t>
            </a:r>
            <a:r>
              <a:rPr lang="en-GB" b="1" i="1" dirty="0" smtClean="0">
                <a:solidFill>
                  <a:srgbClr val="C00000"/>
                </a:solidFill>
              </a:rPr>
              <a:t>eak</a:t>
            </a:r>
            <a:r>
              <a:rPr lang="en-GB" dirty="0"/>
              <a:t>: uninitialized </a:t>
            </a:r>
            <a:r>
              <a:rPr lang="en-GB" dirty="0" err="1"/>
              <a:t>globals</a:t>
            </a:r>
            <a:endParaRPr lang="en-GB" dirty="0"/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3661834" y="3893120"/>
            <a:ext cx="1560340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p1()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7010400" y="3893120"/>
            <a:ext cx="1284624" cy="113608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int foo;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8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p2()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}</a:t>
            </a:r>
          </a:p>
        </p:txBody>
      </p:sp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3651251" y="3523232"/>
            <a:ext cx="733191" cy="354906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p1.c</a:t>
            </a: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7004051" y="3523232"/>
            <a:ext cx="733191" cy="354906"/>
          </a:xfrm>
          <a:prstGeom prst="rect">
            <a:avLst/>
          </a:prstGeom>
          <a:noFill/>
          <a:ln w="3240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solidFill>
                  <a:srgbClr val="000000"/>
                </a:solidFill>
                <a:latin typeface="Courier New" pitchFamily="49" charset="0"/>
                <a:ea typeface="msgothic" charset="0"/>
                <a:cs typeface="msgothic" charset="0"/>
              </a:rPr>
              <a:t>p2.c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0024534" y="4391594"/>
            <a:ext cx="855404" cy="3961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  <a:endParaRPr lang="en-GB" sz="1800" b="1" dirty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8805334" y="4572000"/>
            <a:ext cx="1223433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10024534" y="3883595"/>
            <a:ext cx="750440" cy="3961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weak</a:t>
            </a:r>
            <a:endParaRPr lang="en-GB" sz="1800" b="1" dirty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 flipH="1">
            <a:off x="8801101" y="4070877"/>
            <a:ext cx="1223433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1308101" y="4431283"/>
            <a:ext cx="855404" cy="3961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  <a:endParaRPr lang="en-GB" sz="1800" b="1" dirty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4588" name="Line 12"/>
          <p:cNvSpPr>
            <a:spLocks noChangeShapeType="1"/>
          </p:cNvSpPr>
          <p:nvPr/>
        </p:nvSpPr>
        <p:spPr bwMode="auto">
          <a:xfrm flipH="1">
            <a:off x="2396068" y="4645594"/>
            <a:ext cx="1223433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1308101" y="3889416"/>
            <a:ext cx="855404" cy="3961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strong</a:t>
            </a:r>
            <a:endParaRPr lang="en-GB" sz="1800" b="1" dirty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H="1">
            <a:off x="2396068" y="4072468"/>
            <a:ext cx="1223433" cy="1588"/>
          </a:xfrm>
          <a:prstGeom prst="line">
            <a:avLst/>
          </a:prstGeom>
          <a:noFill/>
          <a:ln w="25560">
            <a:solidFill>
              <a:srgbClr val="990000"/>
            </a:solidFill>
            <a:miter lim="800000"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3" grpId="0"/>
      <p:bldP spid="24584" grpId="0" animBg="1"/>
      <p:bldP spid="24585" grpId="0"/>
      <p:bldP spid="24586" grpId="0" animBg="1"/>
      <p:bldP spid="24587" grpId="0"/>
      <p:bldP spid="24588" grpId="0" animBg="1"/>
      <p:bldP spid="24589" grpId="0"/>
      <p:bldP spid="2459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23383" y="157162"/>
            <a:ext cx="10530417" cy="782638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F7B217"/>
                </a:solidFill>
              </a:rPr>
              <a:t>Linker’s Symbol Rules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12799" y="1143000"/>
            <a:ext cx="10541001" cy="5524500"/>
          </a:xfrm>
          <a:ln/>
        </p:spPr>
        <p:txBody>
          <a:bodyPr>
            <a:normAutofit lnSpcReduction="1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3900" dirty="0"/>
              <a:t>Rule </a:t>
            </a:r>
            <a:r>
              <a:rPr lang="en-GB" sz="3900" dirty="0" smtClean="0"/>
              <a:t>1: Multiple strong symbols are not allowed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Each </a:t>
            </a:r>
            <a:r>
              <a:rPr lang="en-GB" dirty="0"/>
              <a:t>item can be defined only </a:t>
            </a:r>
            <a:r>
              <a:rPr lang="en-GB" dirty="0" smtClean="0"/>
              <a:t>once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Otherwise: Linker error</a:t>
            </a: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3900" dirty="0" smtClean="0"/>
              <a:t>Rule 2: Given a strong symbol and multiple weak symbols, choose the strong symbol</a:t>
            </a:r>
            <a:endParaRPr lang="en-GB" sz="3900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R</a:t>
            </a:r>
            <a:r>
              <a:rPr lang="en-GB" dirty="0" smtClean="0"/>
              <a:t>eferences </a:t>
            </a:r>
            <a:r>
              <a:rPr lang="en-GB" dirty="0"/>
              <a:t>to the weak symbol resolve to the strong </a:t>
            </a:r>
            <a:r>
              <a:rPr lang="en-GB" dirty="0" smtClean="0"/>
              <a:t>symbol</a:t>
            </a: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3900" dirty="0" smtClean="0"/>
              <a:t>Rule 3: </a:t>
            </a:r>
            <a:r>
              <a:rPr lang="en-GB" sz="3900" dirty="0"/>
              <a:t>If there are multiple weak symbols, </a:t>
            </a:r>
            <a:r>
              <a:rPr lang="en-GB" sz="3900" dirty="0" smtClean="0"/>
              <a:t>pick </a:t>
            </a:r>
            <a:r>
              <a:rPr lang="en-GB" sz="3900" dirty="0"/>
              <a:t>an arbitrary </a:t>
            </a:r>
            <a:r>
              <a:rPr lang="en-GB" sz="3900" dirty="0" smtClean="0"/>
              <a:t>one</a:t>
            </a:r>
            <a:endParaRPr lang="en-GB" sz="3900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Can override this with </a:t>
            </a:r>
            <a:r>
              <a:rPr lang="en-GB" b="1" dirty="0" err="1">
                <a:latin typeface="Courier New" pitchFamily="49" charset="0"/>
              </a:rPr>
              <a:t>gcc</a:t>
            </a:r>
            <a:r>
              <a:rPr lang="en-GB" b="1" dirty="0">
                <a:latin typeface="Courier New" pitchFamily="49" charset="0"/>
              </a:rPr>
              <a:t> –</a:t>
            </a:r>
            <a:r>
              <a:rPr lang="en-GB" b="1" dirty="0" err="1">
                <a:latin typeface="Courier New" pitchFamily="49" charset="0"/>
              </a:rPr>
              <a:t>fno</a:t>
            </a:r>
            <a:r>
              <a:rPr lang="en-GB" b="1" dirty="0">
                <a:latin typeface="Courier New" pitchFamily="49" charset="0"/>
              </a:rPr>
              <a:t>-common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	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 bwMode="auto">
          <a:xfrm>
            <a:off x="0" y="3962401"/>
            <a:ext cx="12192000" cy="110384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0" y="1879599"/>
            <a:ext cx="12192000" cy="10985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>
              <a:latin typeface="Calibri" pitchFamily="34" charset="0"/>
            </a:endParaRPr>
          </a:p>
        </p:txBody>
      </p:sp>
      <p:sp>
        <p:nvSpPr>
          <p:cNvPr id="2662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6084" y="169862"/>
            <a:ext cx="10505016" cy="782638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F7B217"/>
                </a:solidFill>
              </a:rPr>
              <a:t>Linker Puzzles</a:t>
            </a:r>
          </a:p>
        </p:txBody>
      </p:sp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863601" y="2165351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2797682" y="2165351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863601" y="3079751"/>
            <a:ext cx="1045777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2797682" y="3079751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863600" y="4129089"/>
            <a:ext cx="1169208" cy="78893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y=5;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2797682" y="4129089"/>
            <a:ext cx="1292639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double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863600" y="5195889"/>
            <a:ext cx="1169208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x=7;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2797682" y="5195889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p2() {}</a:t>
            </a:r>
          </a:p>
        </p:txBody>
      </p:sp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863601" y="1174751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int x;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2797682" y="1174751"/>
            <a:ext cx="1045777" cy="557461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>
              <a:latin typeface="Courier New" pitchFamily="49" charset="0"/>
              <a:ea typeface="msgothic" charset="0"/>
              <a:cs typeface="msgothic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p1() {}</a:t>
            </a:r>
          </a:p>
        </p:txBody>
      </p:sp>
      <p:sp>
        <p:nvSpPr>
          <p:cNvPr id="26636" name="Text Box 12"/>
          <p:cNvSpPr txBox="1">
            <a:spLocks noChangeArrowheads="1"/>
          </p:cNvSpPr>
          <p:nvPr/>
        </p:nvSpPr>
        <p:spPr bwMode="auto">
          <a:xfrm>
            <a:off x="4826001" y="1216026"/>
            <a:ext cx="5342786" cy="45826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Link time error: two strong symbols (</a:t>
            </a:r>
            <a:r>
              <a:rPr lang="en-GB" sz="2400" b="1" dirty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p1</a:t>
            </a:r>
            <a:r>
              <a:rPr lang="en-GB" sz="2400" b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6637" name="Text Box 13"/>
          <p:cNvSpPr txBox="1">
            <a:spLocks noChangeArrowheads="1"/>
          </p:cNvSpPr>
          <p:nvPr/>
        </p:nvSpPr>
        <p:spPr bwMode="auto">
          <a:xfrm>
            <a:off x="4792134" y="2070101"/>
            <a:ext cx="5960135" cy="8184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References to  </a:t>
            </a:r>
            <a:r>
              <a:rPr lang="en-GB" sz="2400" b="1" dirty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2400" b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 will refer to the same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uninitialized int. Is this what you really want?</a:t>
            </a:r>
          </a:p>
        </p:txBody>
      </p:sp>
      <p:sp>
        <p:nvSpPr>
          <p:cNvPr id="26638" name="Text Box 14"/>
          <p:cNvSpPr txBox="1">
            <a:spLocks noChangeArrowheads="1"/>
          </p:cNvSpPr>
          <p:nvPr/>
        </p:nvSpPr>
        <p:spPr bwMode="auto">
          <a:xfrm>
            <a:off x="4832350" y="3105151"/>
            <a:ext cx="4837071" cy="8184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2400" b="1" dirty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2400" b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2400" b="1" dirty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2400" b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 might overwrite </a:t>
            </a:r>
            <a:r>
              <a:rPr lang="en-GB" sz="2400" b="1" dirty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2400" b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Evil!</a:t>
            </a:r>
          </a:p>
        </p:txBody>
      </p:sp>
      <p:sp>
        <p:nvSpPr>
          <p:cNvPr id="26639" name="Text Box 15"/>
          <p:cNvSpPr txBox="1">
            <a:spLocks noChangeArrowheads="1"/>
          </p:cNvSpPr>
          <p:nvPr/>
        </p:nvSpPr>
        <p:spPr bwMode="auto">
          <a:xfrm>
            <a:off x="4838700" y="4051301"/>
            <a:ext cx="4666832" cy="8184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Writes to </a:t>
            </a:r>
            <a:r>
              <a:rPr lang="en-GB" sz="2400" b="1" dirty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2400" b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 in </a:t>
            </a:r>
            <a:r>
              <a:rPr lang="en-GB" sz="2400" b="1" dirty="0" smtClean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p2</a:t>
            </a:r>
            <a:r>
              <a:rPr lang="en-GB" sz="2400" b="1" dirty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400" b="1" dirty="0" smtClean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will </a:t>
            </a:r>
            <a:r>
              <a:rPr lang="en-GB" sz="2400" b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overwrite </a:t>
            </a:r>
            <a:r>
              <a:rPr lang="en-GB" sz="2400" b="1" dirty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y</a:t>
            </a:r>
            <a:r>
              <a:rPr lang="en-GB" sz="2400" b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!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Nasty! </a:t>
            </a:r>
          </a:p>
        </p:txBody>
      </p:sp>
      <p:sp>
        <p:nvSpPr>
          <p:cNvPr id="26641" name="Text Box 17"/>
          <p:cNvSpPr txBox="1">
            <a:spLocks noChangeArrowheads="1"/>
          </p:cNvSpPr>
          <p:nvPr/>
        </p:nvSpPr>
        <p:spPr bwMode="auto">
          <a:xfrm>
            <a:off x="660400" y="5988051"/>
            <a:ext cx="10160000" cy="8184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Nightmare scenario: two identical weak </a:t>
            </a:r>
            <a:r>
              <a:rPr lang="en-GB" sz="2400" b="1" dirty="0" err="1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structs</a:t>
            </a:r>
            <a:r>
              <a:rPr lang="en-GB" sz="2400" b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, compiled by different </a:t>
            </a:r>
            <a:r>
              <a:rPr lang="en-GB" sz="2400" b="1" dirty="0" smtClean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compilers</a:t>
            </a:r>
            <a:r>
              <a:rPr lang="ru-RU" sz="2400" b="1" dirty="0" smtClean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2400" b="1" dirty="0" smtClean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with </a:t>
            </a:r>
            <a:r>
              <a:rPr lang="en-GB" sz="2400" b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different alignment rules. </a:t>
            </a:r>
          </a:p>
        </p:txBody>
      </p:sp>
      <p:sp>
        <p:nvSpPr>
          <p:cNvPr id="26642" name="Text Box 18"/>
          <p:cNvSpPr txBox="1">
            <a:spLocks noChangeArrowheads="1"/>
          </p:cNvSpPr>
          <p:nvPr/>
        </p:nvSpPr>
        <p:spPr bwMode="auto">
          <a:xfrm>
            <a:off x="4832349" y="5070476"/>
            <a:ext cx="6278042" cy="8184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References to </a:t>
            </a:r>
            <a:r>
              <a:rPr lang="en-GB" sz="2400" b="1" dirty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x</a:t>
            </a:r>
            <a:r>
              <a:rPr lang="en-GB" sz="2400" b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 will refer to the same initialized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variable.</a:t>
            </a:r>
          </a:p>
        </p:txBody>
      </p:sp>
      <p:sp>
        <p:nvSpPr>
          <p:cNvPr id="2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4" grpId="0" animBg="1"/>
      <p:bldP spid="26626" grpId="0" animBg="1"/>
      <p:bldP spid="26627" grpId="0" animBg="1"/>
      <p:bldP spid="26628" grpId="0" animBg="1"/>
      <p:bldP spid="26629" grpId="0" animBg="1"/>
      <p:bldP spid="26630" grpId="0" animBg="1"/>
      <p:bldP spid="26631" grpId="0" animBg="1"/>
      <p:bldP spid="26632" grpId="0" animBg="1"/>
      <p:bldP spid="26633" grpId="0" animBg="1"/>
      <p:bldP spid="26636" grpId="0"/>
      <p:bldP spid="26637" grpId="0"/>
      <p:bldP spid="26638" grpId="0"/>
      <p:bldP spid="26639" grpId="0"/>
      <p:bldP spid="26641" grpId="0"/>
      <p:bldP spid="266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Global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Avoid if you can</a:t>
            </a:r>
          </a:p>
          <a:p>
            <a:endParaRPr lang="en-US" dirty="0" smtClean="0"/>
          </a:p>
          <a:p>
            <a:r>
              <a:rPr lang="en-US" dirty="0" smtClean="0"/>
              <a:t>Otherwise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static </a:t>
            </a:r>
            <a:r>
              <a:rPr lang="en-US" dirty="0" smtClean="0"/>
              <a:t>if you can</a:t>
            </a:r>
          </a:p>
          <a:p>
            <a:pPr lvl="1"/>
            <a:r>
              <a:rPr lang="en-US" dirty="0" smtClean="0"/>
              <a:t>Initialize if you define a global variable</a:t>
            </a:r>
          </a:p>
          <a:p>
            <a:pPr lvl="1"/>
            <a:r>
              <a:rPr lang="en-US" dirty="0" smtClean="0"/>
              <a:t>Use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extern</a:t>
            </a:r>
            <a:r>
              <a:rPr lang="en-US" dirty="0" smtClean="0"/>
              <a:t> if you reference an external global variable</a:t>
            </a:r>
            <a:endParaRPr lang="en-US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9611" y="262467"/>
            <a:ext cx="10501489" cy="573088"/>
          </a:xfrm>
          <a:ln/>
        </p:spPr>
        <p:txBody>
          <a:bodyPr>
            <a:noAutofit/>
          </a:bodyPr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smtClean="0">
                <a:solidFill>
                  <a:srgbClr val="F7B217"/>
                </a:solidFill>
              </a:rPr>
              <a:t>Step 2: Relocation</a:t>
            </a:r>
            <a:endParaRPr lang="en-GB" b="1" dirty="0">
              <a:solidFill>
                <a:srgbClr val="F7B217"/>
              </a:solidFill>
            </a:endParaRPr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956965" y="3702050"/>
            <a:ext cx="3037416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main()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1000705" y="3395828"/>
            <a:ext cx="1008907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main.o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956965" y="5032375"/>
            <a:ext cx="3037416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sum(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18438" name="Text Box 6"/>
          <p:cNvSpPr txBox="1">
            <a:spLocks noChangeArrowheads="1"/>
          </p:cNvSpPr>
          <p:nvPr/>
        </p:nvSpPr>
        <p:spPr bwMode="auto">
          <a:xfrm>
            <a:off x="934787" y="4738690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 err="1" smtClean="0">
                <a:latin typeface="Courier New" pitchFamily="49" charset="0"/>
                <a:ea typeface="msgothic" charset="0"/>
                <a:cs typeface="msgothic" charset="0"/>
              </a:rPr>
              <a:t>sum.o</a:t>
            </a:r>
            <a:endParaRPr lang="en-GB" sz="18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8444" name="Rectangle 12"/>
          <p:cNvSpPr>
            <a:spLocks noChangeArrowheads="1"/>
          </p:cNvSpPr>
          <p:nvPr/>
        </p:nvSpPr>
        <p:spPr bwMode="auto">
          <a:xfrm>
            <a:off x="956965" y="2057400"/>
            <a:ext cx="3037416" cy="5334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code</a:t>
            </a:r>
          </a:p>
        </p:txBody>
      </p:sp>
      <p:sp>
        <p:nvSpPr>
          <p:cNvPr id="18446" name="Rectangle 14"/>
          <p:cNvSpPr>
            <a:spLocks noChangeArrowheads="1"/>
          </p:cNvSpPr>
          <p:nvPr/>
        </p:nvSpPr>
        <p:spPr bwMode="auto">
          <a:xfrm>
            <a:off x="956965" y="4235450"/>
            <a:ext cx="3037416" cy="32226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int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array[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2]={1,2}</a:t>
            </a:r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956965" y="2590800"/>
            <a:ext cx="3037416" cy="361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System 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data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798689" y="1306514"/>
            <a:ext cx="3226502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 err="1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r>
              <a:rPr lang="en-GB" sz="2400" b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 Object Files</a:t>
            </a:r>
          </a:p>
        </p:txBody>
      </p:sp>
      <p:sp>
        <p:nvSpPr>
          <p:cNvPr id="18455" name="Text Box 23"/>
          <p:cNvSpPr txBox="1">
            <a:spLocks noChangeArrowheads="1"/>
          </p:cNvSpPr>
          <p:nvPr/>
        </p:nvSpPr>
        <p:spPr bwMode="auto">
          <a:xfrm>
            <a:off x="3983799" y="211296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6" name="Text Box 24"/>
          <p:cNvSpPr txBox="1">
            <a:spLocks noChangeArrowheads="1"/>
          </p:cNvSpPr>
          <p:nvPr/>
        </p:nvSpPr>
        <p:spPr bwMode="auto">
          <a:xfrm>
            <a:off x="3983799" y="24780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7" name="Text Box 25"/>
          <p:cNvSpPr txBox="1">
            <a:spLocks noChangeArrowheads="1"/>
          </p:cNvSpPr>
          <p:nvPr/>
        </p:nvSpPr>
        <p:spPr bwMode="auto">
          <a:xfrm>
            <a:off x="3983799" y="374173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sp>
        <p:nvSpPr>
          <p:cNvPr id="18458" name="Text Box 26"/>
          <p:cNvSpPr txBox="1">
            <a:spLocks noChangeArrowheads="1"/>
          </p:cNvSpPr>
          <p:nvPr/>
        </p:nvSpPr>
        <p:spPr bwMode="auto">
          <a:xfrm>
            <a:off x="3983799" y="4154488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.data</a:t>
            </a:r>
          </a:p>
        </p:txBody>
      </p:sp>
      <p:sp>
        <p:nvSpPr>
          <p:cNvPr id="18459" name="Text Box 27"/>
          <p:cNvSpPr txBox="1">
            <a:spLocks noChangeArrowheads="1"/>
          </p:cNvSpPr>
          <p:nvPr/>
        </p:nvSpPr>
        <p:spPr bwMode="auto">
          <a:xfrm>
            <a:off x="3983799" y="5103813"/>
            <a:ext cx="871049" cy="3549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  <a:ea typeface="msgothic" charset="0"/>
                <a:cs typeface="msgothic" charset="0"/>
              </a:rPr>
              <a:t>.text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84800" y="1395414"/>
            <a:ext cx="6244134" cy="4546599"/>
            <a:chOff x="4038600" y="1395413"/>
            <a:chExt cx="4683100" cy="4546599"/>
          </a:xfrm>
        </p:grpSpPr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5231591" y="2309813"/>
              <a:ext cx="2422525" cy="319087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Headers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5231591" y="29575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main()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5231591" y="34909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swap()</a:t>
              </a:r>
            </a:p>
          </p:txBody>
        </p:sp>
        <p:sp>
          <p:nvSpPr>
            <p:cNvPr id="18443" name="Text Box 11"/>
            <p:cNvSpPr txBox="1">
              <a:spLocks noChangeArrowheads="1"/>
            </p:cNvSpPr>
            <p:nvPr/>
          </p:nvSpPr>
          <p:spPr bwMode="auto">
            <a:xfrm>
              <a:off x="4948237" y="2136774"/>
              <a:ext cx="224083" cy="3659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dirty="0">
                  <a:latin typeface="Calibri" pitchFamily="34" charset="0"/>
                  <a:ea typeface="msgothic" charset="0"/>
                  <a:cs typeface="msgothic" charset="0"/>
                </a:rPr>
                <a:t>0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5231591" y="4024313"/>
              <a:ext cx="2422525" cy="533400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More system code</a:t>
              </a:r>
            </a:p>
          </p:txBody>
        </p:sp>
        <p:sp>
          <p:nvSpPr>
            <p:cNvPr id="18452" name="Text Box 20"/>
            <p:cNvSpPr txBox="1">
              <a:spLocks noChangeArrowheads="1"/>
            </p:cNvSpPr>
            <p:nvPr/>
          </p:nvSpPr>
          <p:spPr bwMode="auto">
            <a:xfrm>
              <a:off x="5181600" y="1395413"/>
              <a:ext cx="2246896" cy="456473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dirty="0">
                  <a:solidFill>
                    <a:srgbClr val="1E3272"/>
                  </a:solidFill>
                  <a:latin typeface="Calibri" pitchFamily="34" charset="0"/>
                  <a:ea typeface="msgothic" charset="0"/>
                  <a:cs typeface="msgothic" charset="0"/>
                </a:rPr>
                <a:t>Executable Object File</a:t>
              </a:r>
            </a:p>
          </p:txBody>
        </p:sp>
        <p:sp>
          <p:nvSpPr>
            <p:cNvPr id="18453" name="AutoShape 21"/>
            <p:cNvSpPr>
              <a:spLocks/>
            </p:cNvSpPr>
            <p:nvPr/>
          </p:nvSpPr>
          <p:spPr bwMode="auto">
            <a:xfrm>
              <a:off x="7772400" y="2628899"/>
              <a:ext cx="304800" cy="1928813"/>
            </a:xfrm>
            <a:prstGeom prst="rightBrace">
              <a:avLst>
                <a:gd name="adj1" fmla="val 59766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Text Box 22"/>
            <p:cNvSpPr txBox="1">
              <a:spLocks noChangeArrowheads="1"/>
            </p:cNvSpPr>
            <p:nvPr/>
          </p:nvSpPr>
          <p:spPr bwMode="auto">
            <a:xfrm>
              <a:off x="8068413" y="3224742"/>
              <a:ext cx="653287" cy="3549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Courier New" pitchFamily="49" charset="0"/>
                  <a:ea typeface="msgothic" charset="0"/>
                  <a:cs typeface="msgothic" charset="0"/>
                </a:rPr>
                <a:t>.text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5231591" y="5257800"/>
              <a:ext cx="2422525" cy="684212"/>
            </a:xfrm>
            <a:prstGeom prst="rect">
              <a:avLst/>
            </a:prstGeom>
            <a:solidFill>
              <a:srgbClr val="FFFFFF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.symtab</a:t>
              </a:r>
            </a:p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  <a:ea typeface="msgothic" charset="0"/>
                  <a:cs typeface="msgothic" charset="0"/>
                </a:rPr>
                <a:t>.debug</a:t>
              </a:r>
            </a:p>
          </p:txBody>
        </p:sp>
        <p:sp>
          <p:nvSpPr>
            <p:cNvPr id="18463" name="AutoShape 31"/>
            <p:cNvSpPr>
              <a:spLocks/>
            </p:cNvSpPr>
            <p:nvPr/>
          </p:nvSpPr>
          <p:spPr bwMode="auto">
            <a:xfrm>
              <a:off x="7730316" y="4557713"/>
              <a:ext cx="304800" cy="676275"/>
            </a:xfrm>
            <a:prstGeom prst="rightBrace">
              <a:avLst>
                <a:gd name="adj1" fmla="val 18490"/>
                <a:gd name="adj2" fmla="val 50000"/>
              </a:avLst>
            </a:prstGeom>
            <a:noFill/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Text Box 32"/>
            <p:cNvSpPr txBox="1">
              <a:spLocks noChangeArrowheads="1"/>
            </p:cNvSpPr>
            <p:nvPr/>
          </p:nvSpPr>
          <p:spPr bwMode="auto">
            <a:xfrm>
              <a:off x="8068413" y="4696354"/>
              <a:ext cx="653287" cy="354906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800" b="1">
                  <a:latin typeface="Courier New" pitchFamily="49" charset="0"/>
                  <a:ea typeface="msgothic" charset="0"/>
                  <a:cs typeface="msgothic" charset="0"/>
                </a:rPr>
                <a:t>.data</a:t>
              </a:r>
            </a:p>
          </p:txBody>
        </p:sp>
        <p:sp>
          <p:nvSpPr>
            <p:cNvPr id="18467" name="Line 35"/>
            <p:cNvSpPr>
              <a:spLocks noChangeShapeType="1"/>
            </p:cNvSpPr>
            <p:nvPr/>
          </p:nvSpPr>
          <p:spPr bwMode="auto">
            <a:xfrm>
              <a:off x="4038600" y="4106070"/>
              <a:ext cx="836613" cy="1587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8" name="Line 36"/>
            <p:cNvSpPr>
              <a:spLocks noChangeShapeType="1"/>
            </p:cNvSpPr>
            <p:nvPr/>
          </p:nvSpPr>
          <p:spPr bwMode="auto">
            <a:xfrm>
              <a:off x="4038600" y="2971800"/>
              <a:ext cx="836613" cy="392113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37"/>
            <p:cNvSpPr>
              <a:spLocks noChangeShapeType="1"/>
            </p:cNvSpPr>
            <p:nvPr/>
          </p:nvSpPr>
          <p:spPr bwMode="auto">
            <a:xfrm flipV="1">
              <a:off x="4038600" y="4849813"/>
              <a:ext cx="836613" cy="409575"/>
            </a:xfrm>
            <a:prstGeom prst="line">
              <a:avLst/>
            </a:prstGeom>
            <a:noFill/>
            <a:ln w="76320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5231591" y="2633663"/>
              <a:ext cx="2422525" cy="319087"/>
            </a:xfrm>
            <a:prstGeom prst="rect">
              <a:avLst/>
            </a:prstGeom>
            <a:solidFill>
              <a:srgbClr val="F6F5BD"/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System code</a:t>
              </a:r>
            </a:p>
          </p:txBody>
        </p:sp>
        <p:sp>
          <p:nvSpPr>
            <p:cNvPr id="46" name="Rectangle 15"/>
            <p:cNvSpPr>
              <a:spLocks noChangeArrowheads="1"/>
            </p:cNvSpPr>
            <p:nvPr/>
          </p:nvSpPr>
          <p:spPr bwMode="auto">
            <a:xfrm>
              <a:off x="5231590" y="4564063"/>
              <a:ext cx="2422525" cy="3619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  <a:ea typeface="msgothic" charset="0"/>
                  <a:cs typeface="msgothic" charset="0"/>
                </a:rPr>
                <a:t>System </a:t>
              </a:r>
              <a:r>
                <a:rPr lang="en-GB" sz="1600" b="1" dirty="0" smtClean="0">
                  <a:latin typeface="Calibri" pitchFamily="34" charset="0"/>
                  <a:ea typeface="msgothic" charset="0"/>
                  <a:cs typeface="msgothic" charset="0"/>
                </a:rPr>
                <a:t>data</a:t>
              </a:r>
              <a:endParaRPr lang="en-GB" sz="1600" b="1" dirty="0">
                <a:latin typeface="Calibri" pitchFamily="34" charset="0"/>
                <a:ea typeface="msgothic" charset="0"/>
                <a:cs typeface="msgothic" charset="0"/>
              </a:endParaRPr>
            </a:p>
          </p:txBody>
        </p:sp>
        <p:sp>
          <p:nvSpPr>
            <p:cNvPr id="47" name="Rectangle 14"/>
            <p:cNvSpPr>
              <a:spLocks noChangeArrowheads="1"/>
            </p:cNvSpPr>
            <p:nvPr/>
          </p:nvSpPr>
          <p:spPr bwMode="auto">
            <a:xfrm>
              <a:off x="5231591" y="4942682"/>
              <a:ext cx="2422524" cy="32226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5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 err="1">
                  <a:latin typeface="Courier New" pitchFamily="49" charset="0"/>
                  <a:ea typeface="msgothic" charset="0"/>
                  <a:cs typeface="msgothic" charset="0"/>
                </a:rPr>
                <a:t>int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 </a:t>
              </a:r>
              <a:r>
                <a:rPr lang="en-GB" sz="1600" b="1" dirty="0" smtClean="0">
                  <a:latin typeface="Courier New" pitchFamily="49" charset="0"/>
                  <a:ea typeface="msgothic" charset="0"/>
                  <a:cs typeface="msgothic" charset="0"/>
                </a:rPr>
                <a:t>array[</a:t>
              </a:r>
              <a:r>
                <a:rPr lang="en-GB" sz="1600" b="1" dirty="0">
                  <a:latin typeface="Courier New" pitchFamily="49" charset="0"/>
                  <a:ea typeface="msgothic" charset="0"/>
                  <a:cs typeface="msgothic" charset="0"/>
                </a:rPr>
                <a:t>2]={1,2}</a:t>
              </a:r>
            </a:p>
          </p:txBody>
        </p:sp>
      </p:grpSp>
      <p:sp>
        <p:nvSpPr>
          <p:cNvPr id="3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 Program</a:t>
            </a:r>
            <a:endParaRPr lang="en-US" dirty="0"/>
          </a:p>
        </p:txBody>
      </p:sp>
      <p:sp>
        <p:nvSpPr>
          <p:cNvPr id="201731" name="Rectangle 3"/>
          <p:cNvSpPr>
            <a:spLocks noChangeArrowheads="1"/>
          </p:cNvSpPr>
          <p:nvPr/>
        </p:nvSpPr>
        <p:spPr bwMode="auto">
          <a:xfrm>
            <a:off x="1599431" y="1346923"/>
            <a:ext cx="4143057" cy="4401205"/>
          </a:xfrm>
          <a:prstGeom prst="rect">
            <a:avLst/>
          </a:prstGeom>
          <a:solidFill>
            <a:srgbClr val="F7F5CD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800" dirty="0">
                <a:solidFill>
                  <a:srgbClr val="4A00FF"/>
                </a:solidFill>
                <a:latin typeface="Menlo-Regular"/>
              </a:rPr>
              <a:t>sum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2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2800" dirty="0">
                <a:solidFill>
                  <a:srgbClr val="C1651C"/>
                </a:solidFill>
                <a:latin typeface="Menlo-Regular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2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8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2800" dirty="0">
              <a:solidFill>
                <a:srgbClr val="000000"/>
              </a:solidFill>
              <a:latin typeface="Menlo-Regular"/>
            </a:endParaRPr>
          </a:p>
          <a:p>
            <a:r>
              <a:rPr lang="hu-HU" sz="28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hu-HU" sz="2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hu-HU" sz="2800" dirty="0">
                <a:solidFill>
                  <a:srgbClr val="C1651C"/>
                </a:solidFill>
                <a:latin typeface="Menlo-Regular"/>
              </a:rPr>
              <a:t>array</a:t>
            </a:r>
            <a:r>
              <a:rPr lang="hu-HU" sz="2800" dirty="0">
                <a:solidFill>
                  <a:srgbClr val="000000"/>
                </a:solidFill>
                <a:latin typeface="Menlo-Regular"/>
              </a:rPr>
              <a:t>[2] = {1, 2};</a:t>
            </a:r>
          </a:p>
          <a:p>
            <a:endParaRPr lang="hu-HU" sz="2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2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2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2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2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2800" dirty="0">
                <a:solidFill>
                  <a:srgbClr val="C1651C"/>
                </a:solidFill>
                <a:latin typeface="Menlo-Regular"/>
              </a:rPr>
              <a:t>val</a:t>
            </a:r>
            <a:r>
              <a:rPr lang="fr-FR" sz="2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r-FR" sz="2800" dirty="0" err="1">
                <a:solidFill>
                  <a:srgbClr val="000000"/>
                </a:solidFill>
                <a:latin typeface="Menlo-Regular"/>
              </a:rPr>
              <a:t>sum</a:t>
            </a:r>
            <a:r>
              <a:rPr lang="fr-FR" sz="2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2800" dirty="0" err="1">
                <a:solidFill>
                  <a:srgbClr val="000000"/>
                </a:solidFill>
                <a:latin typeface="Menlo-Regular"/>
              </a:rPr>
              <a:t>array</a:t>
            </a:r>
            <a:r>
              <a:rPr lang="fr-FR" sz="2800" dirty="0">
                <a:solidFill>
                  <a:srgbClr val="000000"/>
                </a:solidFill>
                <a:latin typeface="Menlo-Regular"/>
              </a:rPr>
              <a:t>, 2);</a:t>
            </a:r>
          </a:p>
          <a:p>
            <a:r>
              <a:rPr lang="fr-FR" sz="2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2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fr-FR" sz="2800" dirty="0">
                <a:solidFill>
                  <a:srgbClr val="000000"/>
                </a:solidFill>
                <a:latin typeface="Menlo-Regular"/>
              </a:rPr>
              <a:t> val;</a:t>
            </a:r>
          </a:p>
          <a:p>
            <a:r>
              <a:rPr lang="fr-FR" sz="2800" dirty="0" smtClean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2800" dirty="0">
              <a:latin typeface="Courier New"/>
              <a:cs typeface="Courier New"/>
            </a:endParaRPr>
          </a:p>
        </p:txBody>
      </p:sp>
      <p:sp>
        <p:nvSpPr>
          <p:cNvPr id="201734" name="Rectangle 6"/>
          <p:cNvSpPr>
            <a:spLocks noChangeArrowheads="1"/>
          </p:cNvSpPr>
          <p:nvPr/>
        </p:nvSpPr>
        <p:spPr bwMode="auto">
          <a:xfrm>
            <a:off x="6574642" y="1397228"/>
            <a:ext cx="3837910" cy="4401205"/>
          </a:xfrm>
          <a:prstGeom prst="rect">
            <a:avLst/>
          </a:prstGeom>
          <a:solidFill>
            <a:srgbClr val="DBF2DA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800" dirty="0">
                <a:solidFill>
                  <a:srgbClr val="4A00FF"/>
                </a:solidFill>
                <a:latin typeface="Menlo-Regular"/>
              </a:rPr>
              <a:t>sum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2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2800" dirty="0">
                <a:solidFill>
                  <a:srgbClr val="C1651C"/>
                </a:solidFill>
                <a:latin typeface="Menlo-Regular"/>
              </a:rPr>
              <a:t>a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2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800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2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sz="2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2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2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2800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sz="2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sz="2800" dirty="0">
                <a:solidFill>
                  <a:srgbClr val="C1651C"/>
                </a:solidFill>
                <a:latin typeface="Menlo-Regular"/>
              </a:rPr>
              <a:t>s</a:t>
            </a:r>
            <a:r>
              <a:rPr lang="fr-FR" sz="2800" dirty="0">
                <a:solidFill>
                  <a:srgbClr val="000000"/>
                </a:solidFill>
                <a:latin typeface="Menlo-Regular"/>
              </a:rPr>
              <a:t> = 0;</a:t>
            </a:r>
          </a:p>
          <a:p>
            <a:endParaRPr lang="fr-FR" sz="2800" dirty="0">
              <a:solidFill>
                <a:srgbClr val="000000"/>
              </a:solidFill>
              <a:latin typeface="Menlo-Regular"/>
            </a:endParaRPr>
          </a:p>
          <a:p>
            <a:r>
              <a:rPr lang="da-DK" sz="2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sz="2800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sz="2800" dirty="0">
                <a:solidFill>
                  <a:srgbClr val="000000"/>
                </a:solidFill>
                <a:latin typeface="Menlo-Regular"/>
              </a:rPr>
              <a:t> (i = 0; i &lt; n; i++) {</a:t>
            </a:r>
          </a:p>
          <a:p>
            <a:r>
              <a:rPr lang="da-DK" sz="2800" dirty="0">
                <a:solidFill>
                  <a:srgbClr val="000000"/>
                </a:solidFill>
                <a:latin typeface="Menlo-Regular"/>
              </a:rPr>
              <a:t>        s += a[i];</a:t>
            </a:r>
          </a:p>
          <a:p>
            <a:r>
              <a:rPr lang="da-DK" sz="28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is-IS" sz="2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2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2800" dirty="0">
                <a:solidFill>
                  <a:srgbClr val="000000"/>
                </a:solidFill>
                <a:latin typeface="Menlo-Regular"/>
              </a:rPr>
              <a:t> s;</a:t>
            </a:r>
          </a:p>
          <a:p>
            <a:r>
              <a:rPr lang="is-IS" sz="2800" dirty="0" smtClean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is-IS" sz="2800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2925454" y="5949816"/>
            <a:ext cx="1287830" cy="447175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24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003150" y="5940156"/>
            <a:ext cx="1103485" cy="447175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sum.c</a:t>
            </a:r>
            <a:endParaRPr lang="en-GB" sz="24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26205" y="152929"/>
            <a:ext cx="10527595" cy="782638"/>
          </a:xfrm>
          <a:ln/>
        </p:spPr>
        <p:txBody>
          <a:bodyPr/>
          <a:lstStyle/>
          <a:p>
            <a:pPr algn="ctr">
              <a:lnSpc>
                <a:spcPct val="82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smtClean="0">
                <a:solidFill>
                  <a:srgbClr val="F7B217"/>
                </a:solidFill>
              </a:rPr>
              <a:t>Relocation Entries</a:t>
            </a:r>
            <a:endParaRPr lang="en-GB" b="1" dirty="0">
              <a:solidFill>
                <a:srgbClr val="F7B217"/>
              </a:solidFill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432301" y="6387238"/>
            <a:ext cx="3701889" cy="3673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  <a:ea typeface="msgothic" charset="0"/>
                <a:cs typeface="msgothic" charset="0"/>
              </a:rPr>
              <a:t>Source: </a:t>
            </a:r>
            <a:r>
              <a:rPr lang="en-GB" b="1" dirty="0" err="1" smtClean="0">
                <a:latin typeface="Courier New" pitchFamily="49" charset="0"/>
                <a:ea typeface="msgothic" charset="0"/>
                <a:cs typeface="msgothic" charset="0"/>
              </a:rPr>
              <a:t>objdump</a:t>
            </a:r>
            <a:r>
              <a:rPr lang="en-GB" b="1" dirty="0" smtClean="0">
                <a:latin typeface="Courier New" pitchFamily="49" charset="0"/>
                <a:ea typeface="msgothic" charset="0"/>
                <a:cs typeface="msgothic" charset="0"/>
              </a:rPr>
              <a:t> –r –d </a:t>
            </a:r>
            <a:r>
              <a:rPr lang="en-GB" b="1" dirty="0" err="1" smtClean="0"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9917951" y="3461674"/>
            <a:ext cx="1287830" cy="447175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main.o</a:t>
            </a:r>
            <a:endParaRPr lang="en-GB" sz="24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4665838" y="1066801"/>
            <a:ext cx="2723031" cy="1479509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hu-HU" sz="1800" dirty="0" smtClean="0">
                <a:solidFill>
                  <a:srgbClr val="2D961E"/>
                </a:solidFill>
                <a:latin typeface="Menlo-Regular"/>
              </a:rPr>
              <a:t>int</a:t>
            </a:r>
            <a:r>
              <a:rPr lang="hu-HU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hu-HU" sz="1800" dirty="0">
                <a:solidFill>
                  <a:srgbClr val="C1651C"/>
                </a:solidFill>
                <a:latin typeface="Menlo-Regular"/>
              </a:rPr>
              <a:t>array</a:t>
            </a:r>
            <a:r>
              <a:rPr lang="hu-HU" sz="1800" dirty="0">
                <a:solidFill>
                  <a:srgbClr val="000000"/>
                </a:solidFill>
                <a:latin typeface="Menlo-Regular"/>
              </a:rPr>
              <a:t>[2] = {1, 2</a:t>
            </a:r>
            <a:r>
              <a:rPr lang="hu-HU" sz="1800" dirty="0" smtClean="0">
                <a:solidFill>
                  <a:srgbClr val="000000"/>
                </a:solidFill>
                <a:latin typeface="Menlo-Regular"/>
              </a:rPr>
              <a:t>};</a:t>
            </a:r>
            <a:endParaRPr lang="hu-HU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() {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1800" dirty="0">
                <a:solidFill>
                  <a:srgbClr val="C1651C"/>
                </a:solidFill>
                <a:latin typeface="Menlo-Regular"/>
              </a:rPr>
              <a:t>val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sum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fr-FR" sz="1800" dirty="0" err="1">
                <a:solidFill>
                  <a:srgbClr val="000000"/>
                </a:solidFill>
                <a:latin typeface="Menlo-Regular"/>
              </a:rPr>
              <a:t>array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, 2);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fr-FR" sz="1800" dirty="0">
                <a:solidFill>
                  <a:srgbClr val="000000"/>
                </a:solidFill>
                <a:latin typeface="Menlo-Regular"/>
              </a:rPr>
              <a:t> val;</a:t>
            </a:r>
          </a:p>
          <a:p>
            <a:r>
              <a:rPr lang="fr-FR" sz="1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7416141" y="1193245"/>
            <a:ext cx="1287830" cy="447175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main.c</a:t>
            </a:r>
            <a:endParaRPr lang="en-GB" sz="24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981200" y="2628525"/>
            <a:ext cx="7899400" cy="3757055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fr-FR" sz="1400" dirty="0" smtClean="0">
                <a:solidFill>
                  <a:srgbClr val="000000"/>
                </a:solidFill>
                <a:latin typeface="Menlo-Regular"/>
              </a:rPr>
              <a:t>0000000000000000 &lt;main&gt;:</a:t>
            </a:r>
          </a:p>
          <a:p>
            <a:r>
              <a:rPr lang="fr-FR" sz="1400" dirty="0" smtClean="0">
                <a:solidFill>
                  <a:srgbClr val="000000"/>
                </a:solidFill>
                <a:latin typeface="Menlo-Regular"/>
              </a:rPr>
              <a:t>   0:	ff010113          	addi	sp,sp,-16</a:t>
            </a:r>
          </a:p>
          <a:p>
            <a:r>
              <a:rPr lang="fr-FR" sz="1400" dirty="0" smtClean="0">
                <a:solidFill>
                  <a:srgbClr val="000000"/>
                </a:solidFill>
                <a:latin typeface="Menlo-Regular"/>
              </a:rPr>
              <a:t>   4:	00113423          	sd	ra,8(sp)</a:t>
            </a:r>
          </a:p>
          <a:p>
            <a:r>
              <a:rPr lang="fr-FR" sz="1400" dirty="0" smtClean="0">
                <a:solidFill>
                  <a:srgbClr val="000000"/>
                </a:solidFill>
                <a:latin typeface="Menlo-Regular"/>
              </a:rPr>
              <a:t>   8:	00200593          	li	a1,2</a:t>
            </a:r>
          </a:p>
          <a:p>
            <a:r>
              <a:rPr lang="fr-FR" sz="1400" dirty="0" smtClean="0">
                <a:solidFill>
                  <a:srgbClr val="000000"/>
                </a:solidFill>
                <a:latin typeface="Menlo-Regular"/>
              </a:rPr>
              <a:t>   c:	00000537          	lui	a0,0x0</a:t>
            </a:r>
          </a:p>
          <a:p>
            <a:r>
              <a:rPr lang="fr-FR" sz="1400" dirty="0" smtClean="0">
                <a:solidFill>
                  <a:srgbClr val="000000"/>
                </a:solidFill>
                <a:latin typeface="Menlo-Regular"/>
              </a:rPr>
              <a:t>			</a:t>
            </a:r>
            <a:r>
              <a:rPr lang="fr-FR" sz="1400" dirty="0" smtClean="0">
                <a:solidFill>
                  <a:srgbClr val="FF0000"/>
                </a:solidFill>
                <a:latin typeface="Menlo-Regular"/>
              </a:rPr>
              <a:t>c: R_RISCV_HI20	</a:t>
            </a:r>
            <a:r>
              <a:rPr lang="fr-FR" sz="1400" dirty="0" smtClean="0">
                <a:solidFill>
                  <a:srgbClr val="FF0000"/>
                </a:solidFill>
                <a:latin typeface="Menlo-Regular"/>
              </a:rPr>
              <a:t>array</a:t>
            </a:r>
            <a:r>
              <a:rPr lang="ru-RU" sz="1400" dirty="0" smtClean="0">
                <a:solidFill>
                  <a:srgbClr val="FF0000"/>
                </a:solidFill>
                <a:latin typeface="Menlo-Regular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Menlo-Regular"/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latin typeface="Menlo-Regular"/>
              </a:rPr>
              <a:t> </a:t>
            </a:r>
            <a:r>
              <a:rPr lang="en-US" sz="1400" dirty="0" smtClean="0">
                <a:solidFill>
                  <a:srgbClr val="3366FF"/>
                </a:solidFill>
                <a:latin typeface="Menlo-Regular"/>
              </a:rPr>
              <a:t># </a:t>
            </a:r>
            <a:r>
              <a:rPr lang="en-US" sz="1400" dirty="0" smtClean="0">
                <a:solidFill>
                  <a:srgbClr val="3366FF"/>
                </a:solidFill>
                <a:latin typeface="Menlo-Regular"/>
              </a:rPr>
              <a:t>Relocation entry</a:t>
            </a:r>
            <a:endParaRPr lang="fr-FR" sz="1400" dirty="0" smtClean="0">
              <a:solidFill>
                <a:srgbClr val="FF0000"/>
              </a:solidFill>
              <a:latin typeface="Menlo-Regular"/>
            </a:endParaRPr>
          </a:p>
          <a:p>
            <a:r>
              <a:rPr lang="fr-FR" sz="1400" dirty="0" smtClean="0">
                <a:solidFill>
                  <a:srgbClr val="000000"/>
                </a:solidFill>
                <a:latin typeface="Menlo-Regular"/>
              </a:rPr>
              <a:t>			c: R_RISCV_RELAX	*ABS*</a:t>
            </a:r>
          </a:p>
          <a:p>
            <a:r>
              <a:rPr lang="fr-FR" sz="1400" dirty="0" smtClean="0">
                <a:solidFill>
                  <a:srgbClr val="000000"/>
                </a:solidFill>
                <a:latin typeface="Menlo-Regular"/>
              </a:rPr>
              <a:t>  10:	00050513          	mv	</a:t>
            </a:r>
            <a:r>
              <a:rPr lang="fr-FR" sz="1400" dirty="0" smtClean="0">
                <a:solidFill>
                  <a:srgbClr val="000000"/>
                </a:solidFill>
                <a:latin typeface="Menlo-Regular"/>
              </a:rPr>
              <a:t>a0,a0</a:t>
            </a:r>
            <a:r>
              <a:rPr lang="ru-RU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sk-SK" sz="1400" dirty="0" smtClean="0">
                <a:solidFill>
                  <a:srgbClr val="3366FF"/>
                </a:solidFill>
                <a:latin typeface="Menlo-Regular"/>
              </a:rPr>
              <a:t># %</a:t>
            </a:r>
            <a:r>
              <a:rPr lang="en-US" sz="1400" dirty="0" smtClean="0">
                <a:solidFill>
                  <a:srgbClr val="3366FF"/>
                </a:solidFill>
                <a:latin typeface="Menlo-Regular"/>
              </a:rPr>
              <a:t>a0</a:t>
            </a:r>
            <a:r>
              <a:rPr lang="sk-SK" sz="1400" dirty="0" smtClean="0">
                <a:solidFill>
                  <a:srgbClr val="3366FF"/>
                </a:solidFill>
                <a:latin typeface="Menlo-Regular"/>
              </a:rPr>
              <a:t> </a:t>
            </a:r>
            <a:r>
              <a:rPr lang="sk-SK" sz="1400" dirty="0" smtClean="0">
                <a:solidFill>
                  <a:srgbClr val="3366FF"/>
                </a:solidFill>
                <a:latin typeface="Menlo-Regular"/>
              </a:rPr>
              <a:t>= &amp;array</a:t>
            </a:r>
            <a:endParaRPr lang="fr-FR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fr-FR" sz="1400" dirty="0" smtClean="0">
                <a:solidFill>
                  <a:srgbClr val="000000"/>
                </a:solidFill>
                <a:latin typeface="Menlo-Regular"/>
              </a:rPr>
              <a:t>			10: R_RISCV_LO12_I	array</a:t>
            </a:r>
          </a:p>
          <a:p>
            <a:r>
              <a:rPr lang="fr-FR" sz="1400" dirty="0" smtClean="0">
                <a:solidFill>
                  <a:srgbClr val="000000"/>
                </a:solidFill>
                <a:latin typeface="Menlo-Regular"/>
              </a:rPr>
              <a:t>			10: R_RISCV_RELAX	*ABS*</a:t>
            </a:r>
          </a:p>
          <a:p>
            <a:r>
              <a:rPr lang="fr-FR" sz="1400" dirty="0" smtClean="0">
                <a:solidFill>
                  <a:srgbClr val="000000"/>
                </a:solidFill>
                <a:latin typeface="Menlo-Regular"/>
              </a:rPr>
              <a:t>  14:	00000097          	auipc	ra,0x0</a:t>
            </a:r>
          </a:p>
          <a:p>
            <a:r>
              <a:rPr lang="fr-FR" sz="1400" dirty="0" smtClean="0">
                <a:solidFill>
                  <a:srgbClr val="000000"/>
                </a:solidFill>
                <a:latin typeface="Menlo-Regular"/>
              </a:rPr>
              <a:t>			</a:t>
            </a:r>
            <a:r>
              <a:rPr lang="fr-FR" sz="1400" dirty="0" smtClean="0">
                <a:solidFill>
                  <a:srgbClr val="FF0000"/>
                </a:solidFill>
                <a:latin typeface="Menlo-Regular"/>
              </a:rPr>
              <a:t>14: R_RISCV_CALL	</a:t>
            </a:r>
            <a:r>
              <a:rPr lang="fr-FR" sz="1400" dirty="0" smtClean="0">
                <a:solidFill>
                  <a:srgbClr val="FF0000"/>
                </a:solidFill>
                <a:latin typeface="Menlo-Regular"/>
              </a:rPr>
              <a:t>sum</a:t>
            </a:r>
            <a:r>
              <a:rPr lang="ru-RU" sz="1400" dirty="0" smtClean="0">
                <a:solidFill>
                  <a:srgbClr val="FF0000"/>
                </a:solidFill>
                <a:latin typeface="Menlo-Regular"/>
              </a:rPr>
              <a:t>  </a:t>
            </a:r>
            <a:r>
              <a:rPr lang="en-US" sz="1400" dirty="0" smtClean="0">
                <a:solidFill>
                  <a:srgbClr val="3366FF"/>
                </a:solidFill>
                <a:latin typeface="Menlo-Regular"/>
              </a:rPr>
              <a:t># Relocation entry</a:t>
            </a:r>
            <a:endParaRPr lang="fr-FR" sz="1400" dirty="0" smtClean="0">
              <a:solidFill>
                <a:srgbClr val="FF0000"/>
              </a:solidFill>
              <a:latin typeface="Menlo-Regular"/>
            </a:endParaRPr>
          </a:p>
          <a:p>
            <a:r>
              <a:rPr lang="fr-FR" sz="1400" dirty="0" smtClean="0">
                <a:solidFill>
                  <a:srgbClr val="000000"/>
                </a:solidFill>
                <a:latin typeface="Menlo-Regular"/>
              </a:rPr>
              <a:t>			14: R_RISCV_RELAX	*ABS*</a:t>
            </a:r>
          </a:p>
          <a:p>
            <a:r>
              <a:rPr lang="fr-FR" sz="1400" dirty="0" smtClean="0">
                <a:solidFill>
                  <a:srgbClr val="000000"/>
                </a:solidFill>
                <a:latin typeface="Menlo-Regular"/>
              </a:rPr>
              <a:t>  18:	000080e7          	jalr	ra # 14 &lt;main+0x14</a:t>
            </a:r>
            <a:r>
              <a:rPr lang="fr-FR" sz="1400" dirty="0" smtClean="0">
                <a:solidFill>
                  <a:srgbClr val="000000"/>
                </a:solidFill>
                <a:latin typeface="Menlo-Regular"/>
              </a:rPr>
              <a:t>&gt;</a:t>
            </a:r>
            <a:r>
              <a:rPr lang="ru-RU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400" dirty="0" smtClean="0">
                <a:solidFill>
                  <a:srgbClr val="3366FF"/>
                </a:solidFill>
                <a:latin typeface="Menlo-Regular"/>
              </a:rPr>
              <a:t># </a:t>
            </a:r>
            <a:r>
              <a:rPr lang="en-US" sz="1400" dirty="0" smtClean="0">
                <a:solidFill>
                  <a:srgbClr val="3366FF"/>
                </a:solidFill>
                <a:latin typeface="Menlo-Regular"/>
              </a:rPr>
              <a:t>sum()</a:t>
            </a:r>
            <a:endParaRPr lang="fr-FR" sz="14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fr-FR" sz="1400" dirty="0" smtClean="0">
                <a:solidFill>
                  <a:srgbClr val="000000"/>
                </a:solidFill>
                <a:latin typeface="Menlo-Regular"/>
              </a:rPr>
              <a:t>  1c:	00813083          	ld	ra,8(sp)</a:t>
            </a:r>
          </a:p>
          <a:p>
            <a:r>
              <a:rPr lang="fr-FR" sz="1400" dirty="0" smtClean="0">
                <a:solidFill>
                  <a:srgbClr val="000000"/>
                </a:solidFill>
                <a:latin typeface="Menlo-Regular"/>
              </a:rPr>
              <a:t>  20:	01010113          	addi	sp,sp,16</a:t>
            </a:r>
          </a:p>
          <a:p>
            <a:r>
              <a:rPr lang="fr-FR" sz="1400" dirty="0" smtClean="0">
                <a:solidFill>
                  <a:srgbClr val="000000"/>
                </a:solidFill>
                <a:latin typeface="Menlo-Regular"/>
              </a:rPr>
              <a:t>  24:	00008067          	ret</a:t>
            </a:r>
            <a:endParaRPr lang="ro-RO" sz="14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25501" y="152401"/>
            <a:ext cx="10541000" cy="825499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smtClean="0">
                <a:solidFill>
                  <a:srgbClr val="F7B217"/>
                </a:solidFill>
              </a:rPr>
              <a:t>Relocated .text section</a:t>
            </a:r>
            <a:endParaRPr lang="en-GB" b="1" dirty="0">
              <a:solidFill>
                <a:srgbClr val="F7B217"/>
              </a:solidFill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901701" y="1089589"/>
            <a:ext cx="10413999" cy="4526497"/>
          </a:xfrm>
          <a:prstGeom prst="rect">
            <a:avLst/>
          </a:prstGeom>
          <a:solidFill>
            <a:schemeClr val="bg1">
              <a:lumMod val="9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0000000000010430 &lt;main&gt;:</a:t>
            </a:r>
          </a:p>
          <a:p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   10430:	ff010113          	addi	sp,sp,-16</a:t>
            </a:r>
          </a:p>
          <a:p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   10434:	00113423          	sd	ra,8(sp)</a:t>
            </a:r>
          </a:p>
          <a:p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   10438:	00200593          	li	a1,2</a:t>
            </a:r>
          </a:p>
          <a:p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   1043c:	83018513          	addi	a0,gp,-2000 # 12030 &lt;array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&gt; </a:t>
            </a:r>
            <a:r>
              <a:rPr lang="sk-SK" sz="1600" dirty="0" smtClean="0">
                <a:solidFill>
                  <a:srgbClr val="3366FF"/>
                </a:solidFill>
                <a:latin typeface="Menlo-Regular"/>
              </a:rPr>
              <a:t># %</a:t>
            </a:r>
            <a:r>
              <a:rPr lang="en-US" sz="1600" dirty="0" smtClean="0">
                <a:solidFill>
                  <a:srgbClr val="3366FF"/>
                </a:solidFill>
                <a:latin typeface="Menlo-Regular"/>
              </a:rPr>
              <a:t>a0</a:t>
            </a:r>
            <a:r>
              <a:rPr lang="sk-SK" sz="1600" dirty="0" smtClean="0">
                <a:solidFill>
                  <a:srgbClr val="3366FF"/>
                </a:solidFill>
                <a:latin typeface="Menlo-Regular"/>
              </a:rPr>
              <a:t> = &amp;array</a:t>
            </a:r>
            <a:endParaRPr lang="fr-FR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   10440:	010000ef          	jal	ra,10450 &lt;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sum&gt;</a:t>
            </a:r>
            <a:r>
              <a:rPr lang="fr-FR" sz="1600" dirty="0" smtClean="0">
                <a:solidFill>
                  <a:srgbClr val="0070C0"/>
                </a:solidFill>
                <a:latin typeface="Menlo-Regular"/>
              </a:rPr>
              <a:t> </a:t>
            </a:r>
            <a:r>
              <a:rPr lang="en-US" sz="1600" dirty="0" smtClean="0">
                <a:solidFill>
                  <a:srgbClr val="3366FF"/>
                </a:solidFill>
                <a:latin typeface="Menlo-Regular"/>
              </a:rPr>
              <a:t># sum()</a:t>
            </a:r>
            <a:endParaRPr lang="fr-FR" sz="1600" dirty="0" smtClean="0">
              <a:solidFill>
                <a:srgbClr val="0070C0"/>
              </a:solidFill>
              <a:latin typeface="Menlo-Regular"/>
            </a:endParaRPr>
          </a:p>
          <a:p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   10444:	00813083          	ld	ra,8(sp)</a:t>
            </a:r>
          </a:p>
          <a:p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   10448:	01010113          	addi	sp,sp,16</a:t>
            </a:r>
          </a:p>
          <a:p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   1044c:	00008067          	ret</a:t>
            </a:r>
          </a:p>
          <a:p>
            <a:endParaRPr lang="fr-FR" sz="1600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fr-FR" sz="1600" dirty="0" smtClean="0">
                <a:solidFill>
                  <a:srgbClr val="FF0000"/>
                </a:solidFill>
                <a:latin typeface="Menlo-Regular"/>
              </a:rPr>
              <a:t>0000000000010450</a:t>
            </a:r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 &lt;sum&gt;:</a:t>
            </a:r>
          </a:p>
          <a:p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   10450:	02b05a63          	blez	a1,10484 &lt;sum+0x34&gt;</a:t>
            </a:r>
          </a:p>
          <a:p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   10454:	00050793          	mv	a5,a0</a:t>
            </a:r>
          </a:p>
          <a:p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   10458:	fff5871b          	addiw	a4,a1,-1</a:t>
            </a:r>
          </a:p>
          <a:p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   1045c:	02071693          	slli	a3,a4,0x20</a:t>
            </a:r>
          </a:p>
          <a:p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   10460:	01e6d713          	srli	a4,a3,0x1e</a:t>
            </a:r>
          </a:p>
          <a:p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   10464:	00450513          	addi	a0,a0,4 # 12004 &lt;__TMC_END__+0x4&gt;</a:t>
            </a:r>
          </a:p>
          <a:p>
            <a:r>
              <a:rPr lang="fr-FR" sz="1600" dirty="0" smtClean="0">
                <a:solidFill>
                  <a:srgbClr val="000000"/>
                </a:solidFill>
                <a:latin typeface="Menlo-Regular"/>
              </a:rPr>
              <a:t>   10468:	00a70733          	add	a4,a4,a0</a:t>
            </a:r>
            <a:endParaRPr lang="ro-RO" sz="1600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16100" y="5753100"/>
            <a:ext cx="8923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Using PC-relative addressing for sum():  </a:t>
            </a: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</a:rPr>
              <a:t>0x010450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= </a:t>
            </a:r>
            <a:r>
              <a:rPr lang="en-US" sz="2400" dirty="0" smtClean="0">
                <a:solidFill>
                  <a:srgbClr val="3366FF"/>
                </a:solidFill>
                <a:latin typeface="Calibri" pitchFamily="34" charset="0"/>
              </a:rPr>
              <a:t>0x010440</a:t>
            </a:r>
            <a:r>
              <a:rPr lang="en-US" sz="2400" dirty="0" smtClean="0">
                <a:latin typeface="Calibri" pitchFamily="34" charset="0"/>
              </a:rPr>
              <a:t> </a:t>
            </a:r>
            <a:r>
              <a:rPr lang="en-US" sz="2400" dirty="0" smtClean="0">
                <a:latin typeface="Calibri" pitchFamily="34" charset="0"/>
              </a:rPr>
              <a:t>+ </a:t>
            </a:r>
            <a:r>
              <a:rPr lang="en-US" sz="2400" dirty="0" smtClean="0">
                <a:solidFill>
                  <a:srgbClr val="00CC99"/>
                </a:solidFill>
                <a:latin typeface="Calibri" pitchFamily="34" charset="0"/>
              </a:rPr>
              <a:t>0x10</a:t>
            </a:r>
            <a:endParaRPr lang="en-US" sz="2400" dirty="0" smtClean="0">
              <a:solidFill>
                <a:srgbClr val="00CC99"/>
              </a:solidFill>
              <a:latin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13097" y="6328946"/>
            <a:ext cx="38779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/>
                <a:cs typeface="Courier New"/>
              </a:rPr>
              <a:t>S</a:t>
            </a:r>
            <a:r>
              <a:rPr lang="en-US" sz="2000" dirty="0" smtClean="0">
                <a:latin typeface="Courier New"/>
                <a:cs typeface="Courier New"/>
              </a:rPr>
              <a:t>ource: </a:t>
            </a:r>
            <a:r>
              <a:rPr lang="en-US" sz="2000" dirty="0" err="1" smtClean="0">
                <a:latin typeface="Courier New"/>
                <a:cs typeface="Courier New"/>
              </a:rPr>
              <a:t>objdump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>
                <a:latin typeface="Courier New"/>
                <a:cs typeface="Courier New"/>
              </a:rPr>
              <a:t>-dx </a:t>
            </a:r>
            <a:r>
              <a:rPr lang="en-US" sz="2000" dirty="0" err="1">
                <a:latin typeface="Courier New"/>
                <a:cs typeface="Courier New"/>
              </a:rPr>
              <a:t>prog</a:t>
            </a:r>
            <a:endParaRPr lang="en-US" sz="2000" dirty="0">
              <a:latin typeface="Courier New"/>
              <a:cs typeface="Courier New"/>
            </a:endParaRPr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52400"/>
            <a:ext cx="10515600" cy="782638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F7B217"/>
                </a:solidFill>
              </a:rPr>
              <a:t>Loading Executable Object </a:t>
            </a:r>
            <a:r>
              <a:rPr lang="en-GB" b="1" dirty="0" smtClean="0">
                <a:solidFill>
                  <a:srgbClr val="F7B217"/>
                </a:solidFill>
              </a:rPr>
              <a:t>Files</a:t>
            </a:r>
            <a:endParaRPr lang="en-GB" b="1" dirty="0">
              <a:solidFill>
                <a:srgbClr val="F7B217"/>
              </a:solidFill>
            </a:endParaRP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168128" y="1580488"/>
            <a:ext cx="3492772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ELF header</a:t>
            </a: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168128" y="1961488"/>
            <a:ext cx="3492772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Program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executables)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168128" y="2952088"/>
            <a:ext cx="3492772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.text section</a:t>
            </a:r>
          </a:p>
        </p:txBody>
      </p:sp>
      <p:sp>
        <p:nvSpPr>
          <p:cNvPr id="33797" name="Rectangle 5"/>
          <p:cNvSpPr>
            <a:spLocks noChangeArrowheads="1"/>
          </p:cNvSpPr>
          <p:nvPr/>
        </p:nvSpPr>
        <p:spPr bwMode="auto">
          <a:xfrm>
            <a:off x="1168128" y="3714088"/>
            <a:ext cx="3492772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.data section</a:t>
            </a:r>
          </a:p>
        </p:txBody>
      </p:sp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1168128" y="4095088"/>
            <a:ext cx="3492772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 section</a:t>
            </a:r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1168128" y="4476088"/>
            <a:ext cx="3492772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symtab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1168128" y="4857088"/>
            <a:ext cx="3492772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.debug</a:t>
            </a:r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1168128" y="6000088"/>
            <a:ext cx="3492772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 header table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(required for </a:t>
            </a:r>
            <a:r>
              <a:rPr lang="en-GB" sz="1600" b="1" dirty="0" err="1">
                <a:latin typeface="Calibri" pitchFamily="34" charset="0"/>
                <a:ea typeface="msgothic" charset="0"/>
                <a:cs typeface="msgothic" charset="0"/>
              </a:rPr>
              <a:t>relocatables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4765824" y="1413297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1382780" y="1096753"/>
            <a:ext cx="2995863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6159500" y="1262063"/>
            <a:ext cx="3313289" cy="487362"/>
          </a:xfrm>
          <a:prstGeom prst="rect">
            <a:avLst/>
          </a:prstGeom>
          <a:solidFill>
            <a:srgbClr val="F1C7C7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Kernel virtual memory</a:t>
            </a:r>
          </a:p>
        </p:txBody>
      </p:sp>
      <p:sp>
        <p:nvSpPr>
          <p:cNvPr id="33807" name="Rectangle 15"/>
          <p:cNvSpPr>
            <a:spLocks noChangeArrowheads="1"/>
          </p:cNvSpPr>
          <p:nvPr/>
        </p:nvSpPr>
        <p:spPr bwMode="auto">
          <a:xfrm>
            <a:off x="6159500" y="2963864"/>
            <a:ext cx="3313289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Memory-mapped region for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shared libraries</a:t>
            </a:r>
          </a:p>
        </p:txBody>
      </p:sp>
      <p:sp>
        <p:nvSpPr>
          <p:cNvPr id="33808" name="Rectangle 16"/>
          <p:cNvSpPr>
            <a:spLocks noChangeArrowheads="1"/>
          </p:cNvSpPr>
          <p:nvPr/>
        </p:nvSpPr>
        <p:spPr bwMode="auto">
          <a:xfrm>
            <a:off x="6159500" y="3629025"/>
            <a:ext cx="3313289" cy="7239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Rectangle 17"/>
          <p:cNvSpPr>
            <a:spLocks noChangeArrowheads="1"/>
          </p:cNvSpPr>
          <p:nvPr/>
        </p:nvSpPr>
        <p:spPr bwMode="auto">
          <a:xfrm>
            <a:off x="6159501" y="4350809"/>
            <a:ext cx="3313289" cy="669925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Run-time heap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by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malloc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6159500" y="2054226"/>
            <a:ext cx="3313289" cy="906463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11" name="Line 19"/>
          <p:cNvSpPr>
            <a:spLocks noChangeShapeType="1"/>
          </p:cNvSpPr>
          <p:nvPr/>
        </p:nvSpPr>
        <p:spPr bwMode="auto">
          <a:xfrm flipV="1">
            <a:off x="7607531" y="3957638"/>
            <a:ext cx="1886" cy="3841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2" name="Rectangle 20"/>
          <p:cNvSpPr>
            <a:spLocks noChangeArrowheads="1"/>
          </p:cNvSpPr>
          <p:nvPr/>
        </p:nvSpPr>
        <p:spPr bwMode="auto">
          <a:xfrm>
            <a:off x="6159500" y="1719263"/>
            <a:ext cx="3313289" cy="563562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User stack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(created at runtime)</a:t>
            </a:r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>
            <a:off x="7607531" y="2282825"/>
            <a:ext cx="1886" cy="228600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5" name="Rectangle 23"/>
          <p:cNvSpPr>
            <a:spLocks noChangeArrowheads="1"/>
          </p:cNvSpPr>
          <p:nvPr/>
        </p:nvSpPr>
        <p:spPr bwMode="auto">
          <a:xfrm>
            <a:off x="6159499" y="6312959"/>
            <a:ext cx="3313290" cy="396875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Unused</a:t>
            </a:r>
          </a:p>
        </p:txBody>
      </p: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5742525" y="6531511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0</a:t>
            </a:r>
          </a:p>
        </p:txBody>
      </p:sp>
      <p:sp>
        <p:nvSpPr>
          <p:cNvPr id="33817" name="Text Box 25"/>
          <p:cNvSpPr txBox="1">
            <a:spLocks noChangeArrowheads="1"/>
          </p:cNvSpPr>
          <p:nvPr/>
        </p:nvSpPr>
        <p:spPr bwMode="auto">
          <a:xfrm>
            <a:off x="9950329" y="2108200"/>
            <a:ext cx="869831" cy="8085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%</a:t>
            </a:r>
            <a:r>
              <a:rPr lang="en-GB" sz="1600" dirty="0" err="1">
                <a:latin typeface="Courier New" pitchFamily="49" charset="0"/>
                <a:ea typeface="msgothic" charset="0"/>
                <a:cs typeface="msgothic" charset="0"/>
              </a:rPr>
              <a:t>r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sp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(stack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pointer)</a:t>
            </a:r>
          </a:p>
        </p:txBody>
      </p:sp>
      <p:sp>
        <p:nvSpPr>
          <p:cNvPr id="33818" name="Line 26"/>
          <p:cNvSpPr>
            <a:spLocks noChangeShapeType="1"/>
          </p:cNvSpPr>
          <p:nvPr/>
        </p:nvSpPr>
        <p:spPr bwMode="auto">
          <a:xfrm flipH="1">
            <a:off x="9541813" y="2279650"/>
            <a:ext cx="512233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9740900" y="899577"/>
            <a:ext cx="1752600" cy="8192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Memory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invisible to user code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3820" name="Line 28"/>
          <p:cNvSpPr>
            <a:spLocks noChangeShapeType="1"/>
          </p:cNvSpPr>
          <p:nvPr/>
        </p:nvSpPr>
        <p:spPr bwMode="auto">
          <a:xfrm flipV="1">
            <a:off x="9563100" y="1257569"/>
            <a:ext cx="2117" cy="460375"/>
          </a:xfrm>
          <a:prstGeom prst="line">
            <a:avLst/>
          </a:prstGeom>
          <a:noFill/>
          <a:ln w="324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10022418" y="4173538"/>
            <a:ext cx="552052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brk</a:t>
            </a:r>
          </a:p>
        </p:txBody>
      </p:sp>
      <p:sp>
        <p:nvSpPr>
          <p:cNvPr id="33822" name="Line 30"/>
          <p:cNvSpPr>
            <a:spLocks noChangeShapeType="1"/>
          </p:cNvSpPr>
          <p:nvPr/>
        </p:nvSpPr>
        <p:spPr bwMode="auto">
          <a:xfrm flipH="1">
            <a:off x="9510185" y="4340225"/>
            <a:ext cx="512233" cy="1588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4902200" y="6172201"/>
            <a:ext cx="1169208" cy="3296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0x400000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3826" name="Rectangle 34"/>
          <p:cNvSpPr>
            <a:spLocks noChangeArrowheads="1"/>
          </p:cNvSpPr>
          <p:nvPr/>
        </p:nvSpPr>
        <p:spPr bwMode="auto">
          <a:xfrm>
            <a:off x="6159499" y="5017559"/>
            <a:ext cx="3313290" cy="669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Read/write 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data segment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bss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7" name="Rectangle 35"/>
          <p:cNvSpPr>
            <a:spLocks noChangeArrowheads="1"/>
          </p:cNvSpPr>
          <p:nvPr/>
        </p:nvSpPr>
        <p:spPr bwMode="auto">
          <a:xfrm>
            <a:off x="6159499" y="5643034"/>
            <a:ext cx="3313290" cy="669925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Read-only 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code segment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.init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.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text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rodata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3828" name="AutoShape 36"/>
          <p:cNvSpPr>
            <a:spLocks/>
          </p:cNvSpPr>
          <p:nvPr/>
        </p:nvSpPr>
        <p:spPr bwMode="auto">
          <a:xfrm>
            <a:off x="9537700" y="5026025"/>
            <a:ext cx="101600" cy="1295400"/>
          </a:xfrm>
          <a:prstGeom prst="rightBrace">
            <a:avLst>
              <a:gd name="adj1" fmla="val 141667"/>
              <a:gd name="adj2" fmla="val 50000"/>
            </a:avLst>
          </a:prstGeom>
          <a:noFill/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829" name="Text Box 37"/>
          <p:cNvSpPr txBox="1">
            <a:spLocks noChangeArrowheads="1"/>
          </p:cNvSpPr>
          <p:nvPr/>
        </p:nvSpPr>
        <p:spPr bwMode="auto">
          <a:xfrm>
            <a:off x="9740901" y="5010151"/>
            <a:ext cx="1149459" cy="13009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from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the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executable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file</a:t>
            </a:r>
          </a:p>
        </p:txBody>
      </p:sp>
      <p:sp>
        <p:nvSpPr>
          <p:cNvPr id="39" name="Rectangle 5"/>
          <p:cNvSpPr>
            <a:spLocks noChangeArrowheads="1"/>
          </p:cNvSpPr>
          <p:nvPr/>
        </p:nvSpPr>
        <p:spPr bwMode="auto">
          <a:xfrm>
            <a:off x="1168128" y="3333088"/>
            <a:ext cx="3492772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alibri" pitchFamily="34" charset="0"/>
                <a:ea typeface="msgothic" charset="0"/>
                <a:cs typeface="msgothic" charset="0"/>
              </a:rPr>
              <a:t>rodata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1168128" y="5238088"/>
            <a:ext cx="3492772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.line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1168128" y="2571088"/>
            <a:ext cx="3492772" cy="381000"/>
          </a:xfrm>
          <a:prstGeom prst="rect">
            <a:avLst/>
          </a:prstGeom>
          <a:solidFill>
            <a:srgbClr val="F6F5BD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dirty="0" smtClean="0">
                <a:latin typeface="Calibri" pitchFamily="34" charset="0"/>
                <a:ea typeface="msgothic" charset="0"/>
                <a:cs typeface="msgothic" charset="0"/>
              </a:rPr>
              <a:t>ini</a:t>
            </a: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t 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section</a:t>
            </a: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1168128" y="5619088"/>
            <a:ext cx="3492772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.</a:t>
            </a:r>
            <a:r>
              <a:rPr lang="en-GB" sz="1600" b="1" dirty="0" err="1" smtClean="0">
                <a:latin typeface="Calibri" pitchFamily="34" charset="0"/>
                <a:ea typeface="msgothic" charset="0"/>
                <a:cs typeface="msgothic" charset="0"/>
              </a:rPr>
              <a:t>strtab</a:t>
            </a:r>
            <a:endParaRPr lang="en-GB" sz="1600" b="1" dirty="0"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3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887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41727" y="152400"/>
            <a:ext cx="10524773" cy="800100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F7B217"/>
                </a:solidFill>
              </a:rPr>
              <a:t>Packaging Commonly Used Functions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5782" y="1092200"/>
            <a:ext cx="10540718" cy="5588000"/>
          </a:xfrm>
          <a:ln/>
        </p:spPr>
        <p:txBody>
          <a:bodyPr>
            <a:normAutofit lnSpcReduction="1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 to package functions commonly used by programmers?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Math, I/O, memory management, string manipulation, etc.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Awkward</a:t>
            </a:r>
            <a:r>
              <a:rPr lang="en-GB" dirty="0"/>
              <a:t>, given the linker framework so far: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solidFill>
                  <a:srgbClr val="990000"/>
                </a:solidFill>
              </a:rPr>
              <a:t>Option 1:</a:t>
            </a:r>
            <a:r>
              <a:rPr lang="en-GB" dirty="0"/>
              <a:t> Put all functions </a:t>
            </a:r>
            <a:r>
              <a:rPr lang="en-GB" dirty="0" smtClean="0"/>
              <a:t>into </a:t>
            </a:r>
            <a:r>
              <a:rPr lang="en-GB" dirty="0"/>
              <a:t>a single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dirty="0"/>
              <a:t>Programmers link big object file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dirty="0"/>
              <a:t>Space and time inefficient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dirty="0">
                <a:solidFill>
                  <a:srgbClr val="990000"/>
                </a:solidFill>
              </a:rPr>
              <a:t>Option 2:</a:t>
            </a:r>
            <a:r>
              <a:rPr lang="en-GB" dirty="0"/>
              <a:t> Put each function in a separate source file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dirty="0"/>
              <a:t>Programmers explicitly link appropriate binaries into their programs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dirty="0"/>
              <a:t>More efficient, but burdensome on the programmer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48783" y="157162"/>
            <a:ext cx="10505017" cy="782638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smtClean="0">
                <a:solidFill>
                  <a:srgbClr val="F7B217"/>
                </a:solidFill>
              </a:rPr>
              <a:t>Old-fashioned Solution: Static </a:t>
            </a:r>
            <a:r>
              <a:rPr lang="en-GB" b="1" dirty="0">
                <a:solidFill>
                  <a:srgbClr val="F7B217"/>
                </a:solidFill>
              </a:rPr>
              <a:t>Libraries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5499" y="1155700"/>
            <a:ext cx="10541001" cy="5059362"/>
          </a:xfrm>
          <a:ln/>
        </p:spPr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solidFill>
                  <a:srgbClr val="990000"/>
                </a:solidFill>
              </a:rPr>
              <a:t>Static </a:t>
            </a:r>
            <a:r>
              <a:rPr lang="en-GB" dirty="0">
                <a:solidFill>
                  <a:srgbClr val="990000"/>
                </a:solidFill>
              </a:rPr>
              <a:t>libraries </a:t>
            </a:r>
            <a:r>
              <a:rPr lang="en-GB" dirty="0"/>
              <a:t>(.</a:t>
            </a:r>
            <a:r>
              <a:rPr lang="en-GB" dirty="0">
                <a:latin typeface="Courier New" pitchFamily="49" charset="0"/>
              </a:rPr>
              <a:t>a</a:t>
            </a:r>
            <a:r>
              <a:rPr lang="en-GB" dirty="0"/>
              <a:t> </a:t>
            </a:r>
            <a:r>
              <a:rPr lang="en-GB" dirty="0">
                <a:solidFill>
                  <a:srgbClr val="000004"/>
                </a:solidFill>
              </a:rPr>
              <a:t>archive files</a:t>
            </a:r>
            <a:r>
              <a:rPr lang="en-GB" dirty="0"/>
              <a:t>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Concatenate related </a:t>
            </a:r>
            <a:r>
              <a:rPr lang="en-GB" dirty="0" err="1"/>
              <a:t>relocatable</a:t>
            </a:r>
            <a:r>
              <a:rPr lang="en-GB" dirty="0"/>
              <a:t> object files into a single file with an index (called an </a:t>
            </a:r>
            <a:r>
              <a:rPr lang="en-GB" i="1" dirty="0"/>
              <a:t>archive</a:t>
            </a:r>
            <a:r>
              <a:rPr lang="en-GB" dirty="0"/>
              <a:t>).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Enhance </a:t>
            </a:r>
            <a:r>
              <a:rPr lang="en-GB" dirty="0"/>
              <a:t>linker so that it tries to resolve unresolved external references by looking for the symbols in one or more archives.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If </a:t>
            </a:r>
            <a:r>
              <a:rPr lang="en-GB" dirty="0"/>
              <a:t>an archive member file resolves reference, </a:t>
            </a:r>
            <a:r>
              <a:rPr lang="en-GB" dirty="0" smtClean="0"/>
              <a:t>link it  </a:t>
            </a:r>
            <a:r>
              <a:rPr lang="en-GB" dirty="0"/>
              <a:t>into</a:t>
            </a:r>
            <a:r>
              <a:rPr lang="en-GB" dirty="0" smtClean="0"/>
              <a:t> the executable</a:t>
            </a:r>
            <a:r>
              <a:rPr lang="en-GB" dirty="0"/>
              <a:t>.</a:t>
            </a:r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6084" y="157162"/>
            <a:ext cx="10505016" cy="782638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F7B217"/>
                </a:solidFill>
              </a:rPr>
              <a:t>Creating Static Libraries</a:t>
            </a:r>
          </a:p>
        </p:txBody>
      </p:sp>
      <p:sp>
        <p:nvSpPr>
          <p:cNvPr id="29698" name="Line 2"/>
          <p:cNvSpPr>
            <a:spLocks noChangeShapeType="1"/>
          </p:cNvSpPr>
          <p:nvPr/>
        </p:nvSpPr>
        <p:spPr bwMode="auto">
          <a:xfrm>
            <a:off x="2730500" y="1665981"/>
            <a:ext cx="211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29699" name="Rectangle 3"/>
          <p:cNvSpPr>
            <a:spLocks noChangeArrowheads="1"/>
          </p:cNvSpPr>
          <p:nvPr/>
        </p:nvSpPr>
        <p:spPr bwMode="auto">
          <a:xfrm>
            <a:off x="1816100" y="2035870"/>
            <a:ext cx="1828800" cy="451383"/>
          </a:xfrm>
          <a:prstGeom prst="rect">
            <a:avLst/>
          </a:prstGeom>
          <a:solidFill>
            <a:srgbClr val="DEDFF5"/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2032001" y="1183381"/>
            <a:ext cx="1287830" cy="447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 err="1">
                <a:latin typeface="Courier New" pitchFamily="49" charset="0"/>
                <a:ea typeface="msgothic" charset="0"/>
                <a:cs typeface="msgothic" charset="0"/>
              </a:rPr>
              <a:t>atoi.c</a:t>
            </a:r>
            <a:endParaRPr lang="en-GB" sz="24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01" name="Text Box 5"/>
          <p:cNvSpPr txBox="1">
            <a:spLocks noChangeArrowheads="1"/>
          </p:cNvSpPr>
          <p:nvPr/>
        </p:nvSpPr>
        <p:spPr bwMode="auto">
          <a:xfrm>
            <a:off x="2277534" y="2885181"/>
            <a:ext cx="1287830" cy="447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latin typeface="Courier New" pitchFamily="49" charset="0"/>
                <a:ea typeface="msgothic" charset="0"/>
                <a:cs typeface="msgothic" charset="0"/>
              </a:rPr>
              <a:t>atoi.o</a:t>
            </a:r>
          </a:p>
        </p:txBody>
      </p:sp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4051300" y="2035870"/>
            <a:ext cx="1828800" cy="451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4066117" y="1183381"/>
            <a:ext cx="1656521" cy="447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latin typeface="Courier New" pitchFamily="49" charset="0"/>
                <a:ea typeface="msgothic" charset="0"/>
                <a:cs typeface="msgothic" charset="0"/>
              </a:rPr>
              <a:t>printf.c</a:t>
            </a: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4091517" y="2885181"/>
            <a:ext cx="1656521" cy="447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latin typeface="Courier New" pitchFamily="49" charset="0"/>
                <a:ea typeface="msgothic" charset="0"/>
                <a:cs typeface="msgothic" charset="0"/>
              </a:rPr>
              <a:t>printf.o</a:t>
            </a:r>
          </a:p>
        </p:txBody>
      </p:sp>
      <p:sp>
        <p:nvSpPr>
          <p:cNvPr id="29705" name="Line 9"/>
          <p:cNvSpPr>
            <a:spLocks noChangeShapeType="1"/>
          </p:cNvSpPr>
          <p:nvPr/>
        </p:nvSpPr>
        <p:spPr bwMode="auto">
          <a:xfrm>
            <a:off x="4965700" y="1665981"/>
            <a:ext cx="211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>
            <a:off x="2730500" y="2491481"/>
            <a:ext cx="211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29707" name="Line 11"/>
          <p:cNvSpPr>
            <a:spLocks noChangeShapeType="1"/>
          </p:cNvSpPr>
          <p:nvPr/>
        </p:nvSpPr>
        <p:spPr bwMode="auto">
          <a:xfrm>
            <a:off x="4965700" y="2491481"/>
            <a:ext cx="211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>
            <a:off x="4965700" y="3339206"/>
            <a:ext cx="2117" cy="47148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29709" name="Text Box 13"/>
          <p:cNvSpPr txBox="1">
            <a:spLocks noChangeArrowheads="1"/>
          </p:cNvSpPr>
          <p:nvPr/>
        </p:nvSpPr>
        <p:spPr bwMode="auto">
          <a:xfrm>
            <a:off x="4351868" y="4648894"/>
            <a:ext cx="1287830" cy="447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H="1">
            <a:off x="6182785" y="3277294"/>
            <a:ext cx="1731433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3441700" y="3810695"/>
            <a:ext cx="3962400" cy="451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r>
              <a:rPr lang="en-GB" sz="2400" b="1" dirty="0">
                <a:latin typeface="Calibri" pitchFamily="34" charset="0"/>
                <a:ea typeface="msgothic" charset="0"/>
                <a:cs typeface="msgothic" charset="0"/>
              </a:rPr>
              <a:t> (</a:t>
            </a:r>
            <a:r>
              <a:rPr lang="en-GB" sz="2400" b="1" dirty="0" err="1">
                <a:latin typeface="Calibri" pitchFamily="34" charset="0"/>
                <a:ea typeface="msgothic" charset="0"/>
                <a:cs typeface="msgothic" charset="0"/>
              </a:rPr>
              <a:t>ar</a:t>
            </a:r>
            <a:r>
              <a:rPr lang="en-GB" sz="24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29712" name="Text Box 16"/>
          <p:cNvSpPr txBox="1">
            <a:spLocks noChangeArrowheads="1"/>
          </p:cNvSpPr>
          <p:nvPr/>
        </p:nvSpPr>
        <p:spPr bwMode="auto">
          <a:xfrm>
            <a:off x="6184901" y="1905695"/>
            <a:ext cx="427018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latin typeface="Calibri" pitchFamily="34" charset="0"/>
                <a:ea typeface="msgothic" charset="0"/>
                <a:cs typeface="msgothic" charset="0"/>
              </a:rPr>
              <a:t>...</a:t>
            </a: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7099300" y="2046982"/>
            <a:ext cx="1828800" cy="451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latin typeface="Calibri" pitchFamily="34" charset="0"/>
                <a:ea typeface="msgothic" charset="0"/>
                <a:cs typeface="msgothic" charset="0"/>
              </a:rPr>
              <a:t>Translator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7114117" y="1194494"/>
            <a:ext cx="1656521" cy="447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latin typeface="Courier New" pitchFamily="49" charset="0"/>
                <a:ea typeface="msgothic" charset="0"/>
                <a:cs typeface="msgothic" charset="0"/>
              </a:rPr>
              <a:t>random.c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7139517" y="2896294"/>
            <a:ext cx="1656521" cy="447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latin typeface="Courier New" pitchFamily="49" charset="0"/>
                <a:ea typeface="msgothic" charset="0"/>
                <a:cs typeface="msgothic" charset="0"/>
              </a:rPr>
              <a:t>random.o</a:t>
            </a:r>
          </a:p>
        </p:txBody>
      </p:sp>
      <p:sp>
        <p:nvSpPr>
          <p:cNvPr id="29716" name="Line 20"/>
          <p:cNvSpPr>
            <a:spLocks noChangeShapeType="1"/>
          </p:cNvSpPr>
          <p:nvPr/>
        </p:nvSpPr>
        <p:spPr bwMode="auto">
          <a:xfrm>
            <a:off x="8013700" y="1677094"/>
            <a:ext cx="211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8013700" y="2502594"/>
            <a:ext cx="211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>
            <a:off x="2730500" y="3277294"/>
            <a:ext cx="1625600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7480300" y="3696394"/>
            <a:ext cx="4490630" cy="67313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err="1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sz="2000" b="1" dirty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sz="2000" b="1" dirty="0" err="1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2000" b="1" dirty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b="1" dirty="0" err="1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rs</a:t>
            </a:r>
            <a:r>
              <a:rPr lang="en-GB" sz="2000" b="1" dirty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 libc.a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  </a:t>
            </a:r>
            <a:r>
              <a:rPr lang="en-GB" sz="2000" b="1" dirty="0" err="1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atoi.o</a:t>
            </a:r>
            <a:r>
              <a:rPr lang="en-GB" sz="2000" b="1" dirty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000" b="1" dirty="0" err="1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2000" b="1" dirty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 … </a:t>
            </a:r>
            <a:r>
              <a:rPr lang="en-GB" sz="2000" b="1" dirty="0" err="1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random.o</a:t>
            </a:r>
            <a:endParaRPr lang="en-GB" sz="2000" b="1" dirty="0">
              <a:solidFill>
                <a:srgbClr val="1E3272"/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29720" name="Line 24"/>
          <p:cNvSpPr>
            <a:spLocks noChangeShapeType="1"/>
          </p:cNvSpPr>
          <p:nvPr/>
        </p:nvSpPr>
        <p:spPr bwMode="auto">
          <a:xfrm>
            <a:off x="4965700" y="4253606"/>
            <a:ext cx="2117" cy="4572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6184900" y="4629315"/>
            <a:ext cx="3962400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C standard library</a:t>
            </a:r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 bwMode="auto">
          <a:xfrm>
            <a:off x="609601" y="5372100"/>
            <a:ext cx="1107651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eaLnBrk="1" hangingPunct="1">
              <a:spcBef>
                <a:spcPct val="20000"/>
              </a:spcBef>
              <a:buClr>
                <a:srgbClr val="F7B217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kern="0" dirty="0" err="1" smtClean="0">
                <a:solidFill>
                  <a:srgbClr val="1E3272"/>
                </a:solidFill>
                <a:latin typeface="Calibri" pitchFamily="34" charset="0"/>
              </a:rPr>
              <a:t>Archiver</a:t>
            </a:r>
            <a:r>
              <a:rPr lang="en-GB" sz="2800" kern="0" dirty="0" smtClean="0">
                <a:solidFill>
                  <a:srgbClr val="1E3272"/>
                </a:solidFill>
                <a:latin typeface="Calibri" pitchFamily="34" charset="0"/>
              </a:rPr>
              <a:t> allows incremental updates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F7B217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sz="2800" kern="0" dirty="0" smtClean="0">
                <a:solidFill>
                  <a:srgbClr val="1E3272"/>
                </a:solidFill>
                <a:latin typeface="Calibri" pitchFamily="34" charset="0"/>
              </a:rPr>
              <a:t>Recompile function that changes and replace .o file in archive.</a:t>
            </a:r>
          </a:p>
          <a:p>
            <a:pPr marL="342900" lvl="0" indent="-342900" eaLnBrk="1" hangingPunct="1">
              <a:spcBef>
                <a:spcPct val="20000"/>
              </a:spcBef>
              <a:buClr>
                <a:srgbClr val="990000"/>
              </a:buClr>
              <a:buSzPct val="60000"/>
              <a:buFont typeface="Wingdings 2" pitchFamily="18" charset="2"/>
              <a:buChar char="¢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800" kern="0" dirty="0" smtClean="0">
              <a:solidFill>
                <a:srgbClr val="1E3272"/>
              </a:solidFill>
              <a:latin typeface="Calibri" pitchFamily="34" charset="0"/>
            </a:endParaRPr>
          </a:p>
        </p:txBody>
      </p:sp>
      <p:sp>
        <p:nvSpPr>
          <p:cNvPr id="2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887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6084" y="165100"/>
            <a:ext cx="10505016" cy="782638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F7B217"/>
                </a:solidFill>
              </a:rPr>
              <a:t>Commonly Used Libraries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14917" y="1030289"/>
            <a:ext cx="10526183" cy="3152775"/>
          </a:xfrm>
          <a:ln/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dirty="0">
                <a:latin typeface="Courier New" pitchFamily="49" charset="0"/>
              </a:rPr>
              <a:t>libc.a</a:t>
            </a:r>
            <a:r>
              <a:rPr lang="en-GB" sz="2800" dirty="0"/>
              <a:t> (the C standard library)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dirty="0" smtClean="0"/>
              <a:t>4.6 MB archive </a:t>
            </a:r>
            <a:r>
              <a:rPr lang="en-GB" sz="2400" dirty="0"/>
              <a:t>of </a:t>
            </a:r>
            <a:r>
              <a:rPr lang="en-GB" sz="2400" dirty="0" smtClean="0"/>
              <a:t>1496 object </a:t>
            </a:r>
            <a:r>
              <a:rPr lang="en-GB" sz="2400" dirty="0"/>
              <a:t>files.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dirty="0"/>
              <a:t>I/O, memory allocation, signal handling, string handling, data and time, random numbers, integer math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dirty="0" err="1">
                <a:latin typeface="Courier New" pitchFamily="49" charset="0"/>
              </a:rPr>
              <a:t>libm.a</a:t>
            </a:r>
            <a:r>
              <a:rPr lang="en-GB" sz="2800" dirty="0"/>
              <a:t> (the C math library)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dirty="0" smtClean="0"/>
              <a:t>2 </a:t>
            </a:r>
            <a:r>
              <a:rPr lang="en-GB" sz="2400" dirty="0"/>
              <a:t>MB archive of </a:t>
            </a:r>
            <a:r>
              <a:rPr lang="en-GB" sz="2400" dirty="0" smtClean="0"/>
              <a:t>444 </a:t>
            </a:r>
            <a:r>
              <a:rPr lang="en-GB" sz="2400" dirty="0"/>
              <a:t>object files. </a:t>
            </a:r>
          </a:p>
          <a:p>
            <a:pPr lvl="1">
              <a:lnSpc>
                <a:spcPct val="88000"/>
              </a:lnSpc>
              <a:spcBef>
                <a:spcPts val="6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dirty="0"/>
              <a:t>floating point math (sin, </a:t>
            </a:r>
            <a:r>
              <a:rPr lang="en-GB" sz="2400" dirty="0" err="1"/>
              <a:t>cos</a:t>
            </a:r>
            <a:r>
              <a:rPr lang="en-GB" sz="2400" dirty="0"/>
              <a:t>, tan, log, exp, </a:t>
            </a:r>
            <a:r>
              <a:rPr lang="en-GB" sz="2400" dirty="0" err="1"/>
              <a:t>sqrt</a:t>
            </a:r>
            <a:r>
              <a:rPr lang="en-GB" sz="2400" dirty="0"/>
              <a:t>, …) 	</a:t>
            </a:r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2413000" y="3880547"/>
            <a:ext cx="2897245" cy="2872198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–t libc.a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fork.o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fprintf.o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fpu_control.o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fputc.o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freopen.o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fscanf.o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fseek.o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fstab.o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6822432" y="3880547"/>
            <a:ext cx="2897245" cy="2872198"/>
          </a:xfrm>
          <a:prstGeom prst="rect">
            <a:avLst/>
          </a:prstGeom>
          <a:solidFill>
            <a:srgbClr val="E6E6E6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% 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–t </a:t>
            </a:r>
            <a:r>
              <a:rPr lang="en-GB" sz="1600" b="1" dirty="0" err="1" smtClean="0">
                <a:latin typeface="Courier New" pitchFamily="49" charset="0"/>
                <a:ea typeface="msgothic" charset="0"/>
                <a:cs typeface="msgothic" charset="0"/>
              </a:rPr>
              <a:t>libm.a</a:t>
            </a: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| sort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e_acoshl.o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e_acosl.o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e_asinf.o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e_asinl.o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…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26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143578"/>
            <a:ext cx="10515599" cy="821622"/>
          </a:xfrm>
        </p:spPr>
        <p:txBody>
          <a:bodyPr>
            <a:normAutofit/>
          </a:bodyPr>
          <a:lstStyle/>
          <a:p>
            <a:r>
              <a:rPr lang="en-US" dirty="0" smtClean="0"/>
              <a:t>Linking with Static Libraries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98525" y="1893990"/>
            <a:ext cx="2948541" cy="4506810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sz="2000" dirty="0" smtClean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2000" dirty="0">
                <a:solidFill>
                  <a:srgbClr val="926492"/>
                </a:solidFill>
                <a:latin typeface="Menlo-Regular"/>
              </a:rPr>
              <a:t>include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0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20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20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20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0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0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2000" dirty="0" err="1">
                <a:solidFill>
                  <a:srgbClr val="9D206F"/>
                </a:solidFill>
                <a:latin typeface="Menlo-Regular"/>
              </a:rPr>
              <a:t>vector.h</a:t>
            </a:r>
            <a:r>
              <a:rPr lang="en-US" sz="2000" dirty="0">
                <a:solidFill>
                  <a:srgbClr val="9D206F"/>
                </a:solidFill>
                <a:latin typeface="Menlo-Regular"/>
              </a:rPr>
              <a:t>"</a:t>
            </a:r>
            <a:endParaRPr lang="en-US" sz="2000" dirty="0">
              <a:solidFill>
                <a:srgbClr val="000000"/>
              </a:solidFill>
              <a:latin typeface="Menlo-Regular"/>
            </a:endParaRPr>
          </a:p>
          <a:p>
            <a:endParaRPr lang="en-US" sz="2000" dirty="0">
              <a:solidFill>
                <a:srgbClr val="000000"/>
              </a:solidFill>
              <a:latin typeface="Menlo-Regular"/>
            </a:endParaRPr>
          </a:p>
          <a:p>
            <a:r>
              <a:rPr lang="fr-FR" sz="20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2000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fr-FR" sz="2000" dirty="0">
                <a:solidFill>
                  <a:srgbClr val="000000"/>
                </a:solidFill>
                <a:latin typeface="Menlo-Regular"/>
              </a:rPr>
              <a:t>[2] = {1, 2};</a:t>
            </a:r>
          </a:p>
          <a:p>
            <a:r>
              <a:rPr lang="fr-FR" sz="20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sz="2000" dirty="0">
                <a:solidFill>
                  <a:srgbClr val="C1651C"/>
                </a:solidFill>
                <a:latin typeface="Menlo-Regular"/>
              </a:rPr>
              <a:t>y</a:t>
            </a:r>
            <a:r>
              <a:rPr lang="fr-FR" sz="2000" dirty="0">
                <a:solidFill>
                  <a:srgbClr val="000000"/>
                </a:solidFill>
                <a:latin typeface="Menlo-Regular"/>
              </a:rPr>
              <a:t>[2] = {3, 4};</a:t>
            </a:r>
          </a:p>
          <a:p>
            <a:r>
              <a:rPr lang="nl-NL" sz="20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2000" dirty="0" err="1">
                <a:solidFill>
                  <a:srgbClr val="C1651C"/>
                </a:solidFill>
                <a:latin typeface="Menlo-Regular"/>
              </a:rPr>
              <a:t>z</a:t>
            </a:r>
            <a:r>
              <a:rPr lang="nl-NL" sz="2000" dirty="0">
                <a:solidFill>
                  <a:srgbClr val="000000"/>
                </a:solidFill>
                <a:latin typeface="Menlo-Regular"/>
              </a:rPr>
              <a:t>[2];</a:t>
            </a:r>
          </a:p>
          <a:p>
            <a:endParaRPr lang="nl-NL" sz="2000" dirty="0">
              <a:solidFill>
                <a:srgbClr val="000000"/>
              </a:solidFill>
              <a:latin typeface="Menlo-Regular"/>
            </a:endParaRPr>
          </a:p>
          <a:p>
            <a:r>
              <a:rPr lang="nl-NL" sz="2000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sz="2000" dirty="0" err="1">
                <a:solidFill>
                  <a:srgbClr val="4A00FF"/>
                </a:solidFill>
                <a:latin typeface="Menlo-Regular"/>
              </a:rPr>
              <a:t>main</a:t>
            </a:r>
            <a:r>
              <a:rPr lang="nl-NL" sz="20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nl-NL" sz="20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latin typeface="Menlo-Regular"/>
              </a:rPr>
              <a:t>addvec</a:t>
            </a:r>
            <a:r>
              <a:rPr lang="en-US" sz="2000" dirty="0">
                <a:solidFill>
                  <a:srgbClr val="000000"/>
                </a:solidFill>
                <a:latin typeface="Menlo-Regular"/>
              </a:rPr>
              <a:t>(x, y, z, 2);</a:t>
            </a:r>
          </a:p>
          <a:p>
            <a:r>
              <a:rPr lang="ro-RO" sz="2000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sz="2000" dirty="0">
                <a:solidFill>
                  <a:srgbClr val="9D206F"/>
                </a:solidFill>
                <a:latin typeface="Menlo-Regular"/>
              </a:rPr>
              <a:t>"z = [%d %d]\</a:t>
            </a:r>
            <a:r>
              <a:rPr lang="ro-RO" sz="2000" dirty="0" smtClean="0">
                <a:solidFill>
                  <a:srgbClr val="9D206F"/>
                </a:solidFill>
                <a:latin typeface="Menlo-Regular"/>
              </a:rPr>
              <a:t>n”</a:t>
            </a:r>
            <a:r>
              <a:rPr lang="ro-RO" sz="2000" dirty="0" smtClean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ro-RO" sz="20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ro-RO" sz="2000" dirty="0" smtClean="0">
                <a:solidFill>
                  <a:srgbClr val="000000"/>
                </a:solidFill>
                <a:latin typeface="Menlo-Regular"/>
              </a:rPr>
              <a:t>          </a:t>
            </a:r>
            <a:r>
              <a:rPr lang="ro-RO" sz="2000" dirty="0">
                <a:solidFill>
                  <a:srgbClr val="000000"/>
                </a:solidFill>
                <a:latin typeface="Menlo-Regular"/>
              </a:rPr>
              <a:t>z[0], z[1]);</a:t>
            </a:r>
          </a:p>
          <a:p>
            <a:r>
              <a:rPr lang="is-IS" sz="20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20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2000" dirty="0">
                <a:solidFill>
                  <a:srgbClr val="000000"/>
                </a:solidFill>
                <a:latin typeface="Menlo-Regular"/>
              </a:rPr>
              <a:t> 0;</a:t>
            </a:r>
          </a:p>
          <a:p>
            <a:r>
              <a:rPr lang="is-IS" sz="2000" dirty="0">
                <a:solidFill>
                  <a:srgbClr val="000000"/>
                </a:solidFill>
                <a:latin typeface="Menlo-Regular"/>
              </a:rPr>
              <a:t>}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942145" y="1892301"/>
            <a:ext cx="1472176" cy="447175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main2.c</a:t>
            </a:r>
            <a:endParaRPr lang="en-GB" sz="24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5749351" y="2007633"/>
            <a:ext cx="3750249" cy="2033506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dirty="0" smtClean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err="1">
                <a:solidFill>
                  <a:srgbClr val="4A00FF"/>
                </a:solidFill>
                <a:latin typeface="Menlo-Regular"/>
              </a:rPr>
              <a:t>addvec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dirty="0">
                <a:solidFill>
                  <a:srgbClr val="C1651C"/>
                </a:solidFill>
                <a:latin typeface="Menlo-Regular"/>
              </a:rPr>
              <a:t>y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fr-FR" dirty="0">
                <a:solidFill>
                  <a:srgbClr val="000000"/>
                </a:solidFill>
                <a:latin typeface="Menlo-Regular"/>
              </a:rPr>
              <a:t>            </a:t>
            </a:r>
            <a:r>
              <a:rPr lang="fr-FR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fr-FR" dirty="0">
                <a:solidFill>
                  <a:srgbClr val="C1651C"/>
                </a:solidFill>
                <a:latin typeface="Menlo-Regular"/>
              </a:rPr>
              <a:t>z</a:t>
            </a:r>
            <a:r>
              <a:rPr lang="fr-FR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fr-FR" dirty="0" smtClean="0">
                <a:solidFill>
                  <a:srgbClr val="000000"/>
                </a:solidFill>
                <a:latin typeface="Menlo-Regular"/>
              </a:rPr>
              <a:t>) {</a:t>
            </a:r>
            <a:endParaRPr lang="fr-FR" dirty="0">
              <a:solidFill>
                <a:srgbClr val="000000"/>
              </a:solidFill>
              <a:latin typeface="Menlo-Regular"/>
            </a:endParaRPr>
          </a:p>
          <a:p>
            <a:r>
              <a:rPr lang="fr-FR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dirty="0" smtClean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dirty="0">
              <a:solidFill>
                <a:srgbClr val="000000"/>
              </a:solidFill>
              <a:latin typeface="Menlo-Regular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dirty="0" smtClean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dirty="0">
                <a:solidFill>
                  <a:srgbClr val="000000"/>
                </a:solidFill>
                <a:latin typeface="Menlo-Regular"/>
              </a:rPr>
              <a:t>(i = 0; i &lt; n; i++)</a:t>
            </a:r>
          </a:p>
          <a:p>
            <a:r>
              <a:rPr lang="es-ES_tradnl" dirty="0">
                <a:solidFill>
                  <a:srgbClr val="000000"/>
                </a:solidFill>
                <a:latin typeface="Menlo-Regular"/>
              </a:rPr>
              <a:t>        z[i] = x[i] + y[i];</a:t>
            </a:r>
          </a:p>
          <a:p>
            <a:r>
              <a:rPr lang="es-ES_tradnl" dirty="0">
                <a:solidFill>
                  <a:srgbClr val="000000"/>
                </a:solidFill>
                <a:latin typeface="Menlo-Regular"/>
              </a:rPr>
              <a:t>}</a:t>
            </a:r>
            <a:endParaRPr lang="is-IS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5749351" y="4219495"/>
            <a:ext cx="3775649" cy="2310505"/>
          </a:xfrm>
          <a:prstGeom prst="rect">
            <a:avLst/>
          </a:prstGeom>
          <a:solidFill>
            <a:srgbClr val="F7F5CD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dirty="0" smtClean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 err="1">
                <a:solidFill>
                  <a:srgbClr val="4A00FF"/>
                </a:solidFill>
                <a:latin typeface="Menlo-Regular"/>
              </a:rPr>
              <a:t>multvec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dirty="0">
                <a:solidFill>
                  <a:srgbClr val="C1651C"/>
                </a:solidFill>
                <a:latin typeface="Menlo-Regular"/>
              </a:rPr>
              <a:t>y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fr-FR" dirty="0">
                <a:solidFill>
                  <a:srgbClr val="000000"/>
                </a:solidFill>
                <a:latin typeface="Menlo-Regular"/>
              </a:rPr>
              <a:t>             </a:t>
            </a:r>
            <a:r>
              <a:rPr lang="fr-FR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fr-FR" dirty="0">
                <a:solidFill>
                  <a:srgbClr val="C1651C"/>
                </a:solidFill>
                <a:latin typeface="Menlo-Regular"/>
              </a:rPr>
              <a:t>z</a:t>
            </a:r>
            <a:r>
              <a:rPr lang="fr-FR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fr-FR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fr-FR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fr-FR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r-FR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r-FR" dirty="0">
              <a:solidFill>
                <a:srgbClr val="000000"/>
              </a:solidFill>
              <a:latin typeface="Menlo-Regular"/>
            </a:endParaRPr>
          </a:p>
          <a:p>
            <a:r>
              <a:rPr lang="da-DK" dirty="0" smtClean="0">
                <a:solidFill>
                  <a:srgbClr val="C200FF"/>
                </a:solidFill>
                <a:latin typeface="Menlo-Regular"/>
              </a:rPr>
              <a:t>    for</a:t>
            </a:r>
            <a:r>
              <a:rPr lang="da-DK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da-DK" dirty="0">
                <a:solidFill>
                  <a:srgbClr val="000000"/>
                </a:solidFill>
                <a:latin typeface="Menlo-Regular"/>
              </a:rPr>
              <a:t>(i = 0; i &lt; n; i++)</a:t>
            </a:r>
          </a:p>
          <a:p>
            <a:r>
              <a:rPr lang="es-ES_tradnl" dirty="0">
                <a:solidFill>
                  <a:srgbClr val="000000"/>
                </a:solidFill>
                <a:latin typeface="Menlo-Regular"/>
              </a:rPr>
              <a:t>        z[i] = x[i] * y[i];</a:t>
            </a:r>
          </a:p>
          <a:p>
            <a:r>
              <a:rPr lang="es-ES_tradnl" dirty="0">
                <a:solidFill>
                  <a:srgbClr val="000000"/>
                </a:solidFill>
                <a:latin typeface="Menlo-Regular"/>
              </a:rPr>
              <a:t>}</a:t>
            </a:r>
            <a:endParaRPr lang="is-IS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9567153" y="4229100"/>
            <a:ext cx="1840866" cy="44166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multvec.c</a:t>
            </a:r>
            <a:endParaRPr lang="en-GB" sz="24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9637549" y="2033033"/>
            <a:ext cx="1656521" cy="447175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addvec.c</a:t>
            </a:r>
            <a:endParaRPr lang="en-GB" sz="24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10" name="Left Brace 9"/>
          <p:cNvSpPr/>
          <p:nvPr/>
        </p:nvSpPr>
        <p:spPr bwMode="auto">
          <a:xfrm rot="5400000">
            <a:off x="7486650" y="-56118"/>
            <a:ext cx="381000" cy="3594100"/>
          </a:xfrm>
          <a:prstGeom prst="leftBrace">
            <a:avLst>
              <a:gd name="adj1" fmla="val 233773"/>
              <a:gd name="adj2" fmla="val 50261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934200" y="1092200"/>
            <a:ext cx="15111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latin typeface="Calibri" pitchFamily="34" charset="0"/>
              </a:rPr>
              <a:t>libvector.a</a:t>
            </a:r>
            <a:endParaRPr lang="en-US" sz="2400" b="1" dirty="0" smtClean="0">
              <a:latin typeface="Calibri" pitchFamily="34" charset="0"/>
            </a:endParaRPr>
          </a:p>
        </p:txBody>
      </p:sp>
      <p:sp>
        <p:nvSpPr>
          <p:cNvPr id="1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637769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1852" y="182562"/>
            <a:ext cx="10509248" cy="782638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F7B217"/>
                </a:solidFill>
              </a:rPr>
              <a:t>Linking with Static Libraries</a:t>
            </a:r>
          </a:p>
        </p:txBody>
      </p:sp>
      <p:sp>
        <p:nvSpPr>
          <p:cNvPr id="31746" name="Line 2"/>
          <p:cNvSpPr>
            <a:spLocks noChangeShapeType="1"/>
          </p:cNvSpPr>
          <p:nvPr/>
        </p:nvSpPr>
        <p:spPr bwMode="auto">
          <a:xfrm>
            <a:off x="1401234" y="2290762"/>
            <a:ext cx="2116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702734" y="2751139"/>
            <a:ext cx="2760133" cy="8133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latin typeface="Calibri" pitchFamily="34" charset="0"/>
                <a:ea typeface="msgothic" charset="0"/>
                <a:cs typeface="msgothic" charset="0"/>
              </a:rPr>
              <a:t>Translators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2400" b="1" dirty="0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24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2400" b="1" dirty="0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24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2400" b="1" dirty="0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24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701524" y="1905000"/>
            <a:ext cx="1472176" cy="4416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2900741" y="3867150"/>
            <a:ext cx="1472176" cy="4416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2125134" y="3554413"/>
            <a:ext cx="1087967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3596217" y="4164013"/>
            <a:ext cx="1016000" cy="304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31752" name="Text Box 8"/>
          <p:cNvSpPr txBox="1">
            <a:spLocks noChangeArrowheads="1"/>
          </p:cNvSpPr>
          <p:nvPr/>
        </p:nvSpPr>
        <p:spPr bwMode="auto">
          <a:xfrm>
            <a:off x="7635991" y="3136900"/>
            <a:ext cx="1287830" cy="4416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latin typeface="Courier New" pitchFamily="49" charset="0"/>
                <a:ea typeface="msgothic" charset="0"/>
                <a:cs typeface="msgothic" charset="0"/>
              </a:rPr>
              <a:t>libc.a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5778502" y="3522663"/>
            <a:ext cx="2116" cy="102235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3799417" y="4545014"/>
            <a:ext cx="3962400" cy="4513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2400" b="1" dirty="0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24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55" name="Text Box 11"/>
          <p:cNvSpPr txBox="1">
            <a:spLocks noChangeArrowheads="1"/>
          </p:cNvSpPr>
          <p:nvPr/>
        </p:nvSpPr>
        <p:spPr bwMode="auto">
          <a:xfrm>
            <a:off x="5194036" y="5467351"/>
            <a:ext cx="1287830" cy="4416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 smtClean="0">
                <a:latin typeface="Courier New" pitchFamily="49" charset="0"/>
                <a:ea typeface="msgothic" charset="0"/>
                <a:cs typeface="msgothic" charset="0"/>
              </a:rPr>
              <a:t>prog2c</a:t>
            </a:r>
            <a:endParaRPr lang="en-GB" sz="24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1756" name="Line 12"/>
          <p:cNvSpPr>
            <a:spLocks noChangeShapeType="1"/>
          </p:cNvSpPr>
          <p:nvPr/>
        </p:nvSpPr>
        <p:spPr bwMode="auto">
          <a:xfrm>
            <a:off x="5778500" y="4996391"/>
            <a:ext cx="2117" cy="414338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31757" name="Text Box 13"/>
          <p:cNvSpPr txBox="1">
            <a:spLocks noChangeArrowheads="1"/>
          </p:cNvSpPr>
          <p:nvPr/>
        </p:nvSpPr>
        <p:spPr bwMode="auto">
          <a:xfrm>
            <a:off x="7905929" y="3759201"/>
            <a:ext cx="4181955" cy="80361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and any other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modules called by </a:t>
            </a:r>
            <a:r>
              <a:rPr lang="en-GB" sz="2400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printf.o</a:t>
            </a:r>
            <a:r>
              <a:rPr lang="en-GB" sz="24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</p:txBody>
      </p:sp>
      <p:sp>
        <p:nvSpPr>
          <p:cNvPr id="31758" name="Text Box 14"/>
          <p:cNvSpPr txBox="1">
            <a:spLocks noChangeArrowheads="1"/>
          </p:cNvSpPr>
          <p:nvPr/>
        </p:nvSpPr>
        <p:spPr bwMode="auto">
          <a:xfrm>
            <a:off x="4747522" y="3136900"/>
            <a:ext cx="2209557" cy="4416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latin typeface="Courier New" pitchFamily="49" charset="0"/>
                <a:ea typeface="msgothic" charset="0"/>
                <a:cs typeface="msgothic" charset="0"/>
              </a:rPr>
              <a:t>libvector.a</a:t>
            </a:r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5821473" y="3867150"/>
            <a:ext cx="1656521" cy="4416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60" name="Line 16"/>
          <p:cNvSpPr>
            <a:spLocks noChangeShapeType="1"/>
          </p:cNvSpPr>
          <p:nvPr/>
        </p:nvSpPr>
        <p:spPr bwMode="auto">
          <a:xfrm flipH="1">
            <a:off x="7112001" y="3463397"/>
            <a:ext cx="1121833" cy="10668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31761" name="Text Box 17"/>
          <p:cNvSpPr txBox="1">
            <a:spLocks noChangeArrowheads="1"/>
          </p:cNvSpPr>
          <p:nvPr/>
        </p:nvSpPr>
        <p:spPr bwMode="auto">
          <a:xfrm>
            <a:off x="9658351" y="3003551"/>
            <a:ext cx="2314329" cy="51680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i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Static libraries</a:t>
            </a:r>
          </a:p>
        </p:txBody>
      </p:sp>
      <p:sp>
        <p:nvSpPr>
          <p:cNvPr id="31762" name="Text Box 18"/>
          <p:cNvSpPr txBox="1">
            <a:spLocks noChangeArrowheads="1"/>
          </p:cNvSpPr>
          <p:nvPr/>
        </p:nvSpPr>
        <p:spPr bwMode="auto">
          <a:xfrm>
            <a:off x="770467" y="3756026"/>
            <a:ext cx="1678065" cy="8184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dirty="0" err="1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2400" b="1" i="1" dirty="0">
              <a:solidFill>
                <a:srgbClr val="1E3272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object files</a:t>
            </a:r>
          </a:p>
        </p:txBody>
      </p:sp>
      <p:sp>
        <p:nvSpPr>
          <p:cNvPr id="31763" name="Text Box 19"/>
          <p:cNvSpPr txBox="1">
            <a:spLocks noChangeArrowheads="1"/>
          </p:cNvSpPr>
          <p:nvPr/>
        </p:nvSpPr>
        <p:spPr bwMode="auto">
          <a:xfrm>
            <a:off x="6667569" y="5327651"/>
            <a:ext cx="3332813" cy="9391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i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i="1" dirty="0">
                <a:solidFill>
                  <a:srgbClr val="1E3272"/>
                </a:solidFill>
                <a:latin typeface="Calibri" pitchFamily="34" charset="0"/>
                <a:ea typeface="msgothic" charset="0"/>
                <a:cs typeface="msgothic" charset="0"/>
              </a:rPr>
              <a:t>executable object file</a:t>
            </a:r>
          </a:p>
        </p:txBody>
      </p:sp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2178689" y="1905000"/>
            <a:ext cx="1656521" cy="4416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1765" name="Line 21"/>
          <p:cNvSpPr>
            <a:spLocks noChangeShapeType="1"/>
          </p:cNvSpPr>
          <p:nvPr/>
        </p:nvSpPr>
        <p:spPr bwMode="auto">
          <a:xfrm>
            <a:off x="2980267" y="2290762"/>
            <a:ext cx="2116" cy="381000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4908551" y="1933576"/>
            <a:ext cx="1739900" cy="8133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4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 err="1">
                <a:latin typeface="Calibri" pitchFamily="34" charset="0"/>
                <a:ea typeface="msgothic" charset="0"/>
                <a:cs typeface="msgothic" charset="0"/>
              </a:rPr>
              <a:t>Archiver</a:t>
            </a:r>
            <a:endParaRPr lang="en-GB" sz="2400" b="1" dirty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2400" b="1" dirty="0" err="1">
                <a:latin typeface="Courier New" pitchFamily="49" charset="0"/>
                <a:ea typeface="msgothic" charset="0"/>
                <a:cs typeface="msgothic" charset="0"/>
              </a:rPr>
              <a:t>ar</a:t>
            </a:r>
            <a:r>
              <a:rPr lang="en-GB" sz="24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1767" name="Line 23"/>
          <p:cNvSpPr>
            <a:spLocks noChangeShapeType="1"/>
          </p:cNvSpPr>
          <p:nvPr/>
        </p:nvSpPr>
        <p:spPr bwMode="auto">
          <a:xfrm>
            <a:off x="5778502" y="2714626"/>
            <a:ext cx="2116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31768" name="Line 24"/>
          <p:cNvSpPr>
            <a:spLocks noChangeShapeType="1"/>
          </p:cNvSpPr>
          <p:nvPr/>
        </p:nvSpPr>
        <p:spPr bwMode="auto">
          <a:xfrm>
            <a:off x="5041900" y="1417638"/>
            <a:ext cx="2117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31769" name="Line 25"/>
          <p:cNvSpPr>
            <a:spLocks noChangeShapeType="1"/>
          </p:cNvSpPr>
          <p:nvPr/>
        </p:nvSpPr>
        <p:spPr bwMode="auto">
          <a:xfrm>
            <a:off x="6565900" y="1417638"/>
            <a:ext cx="2117" cy="411163"/>
          </a:xfrm>
          <a:prstGeom prst="line">
            <a:avLst/>
          </a:prstGeom>
          <a:noFill/>
          <a:ln w="284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3967273" y="1081088"/>
            <a:ext cx="1656521" cy="4416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latin typeface="Courier New" pitchFamily="49" charset="0"/>
                <a:ea typeface="msgothic" charset="0"/>
                <a:cs typeface="msgothic" charset="0"/>
              </a:rPr>
              <a:t>addvec.o</a:t>
            </a:r>
          </a:p>
        </p:txBody>
      </p:sp>
      <p:sp>
        <p:nvSpPr>
          <p:cNvPr id="31771" name="Text Box 27"/>
          <p:cNvSpPr txBox="1">
            <a:spLocks noChangeArrowheads="1"/>
          </p:cNvSpPr>
          <p:nvPr/>
        </p:nvSpPr>
        <p:spPr bwMode="auto">
          <a:xfrm>
            <a:off x="5732308" y="1066800"/>
            <a:ext cx="1840866" cy="44166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>
                <a:latin typeface="Courier New" pitchFamily="49" charset="0"/>
                <a:ea typeface="msgothic" charset="0"/>
                <a:cs typeface="msgothic" charset="0"/>
              </a:rPr>
              <a:t>multvec.o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330701" y="6296579"/>
            <a:ext cx="2933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latin typeface="Calibri" pitchFamily="34" charset="0"/>
              </a:rPr>
              <a:t>“c” for “compile-time”</a:t>
            </a:r>
          </a:p>
        </p:txBody>
      </p:sp>
      <p:sp>
        <p:nvSpPr>
          <p:cNvPr id="30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2036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28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82562"/>
            <a:ext cx="10528300" cy="782638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F7B217"/>
                </a:solidFill>
              </a:rPr>
              <a:t>Using Static Libraries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5499" y="977900"/>
            <a:ext cx="10541001" cy="4648200"/>
          </a:xfrm>
          <a:ln/>
        </p:spPr>
        <p:txBody>
          <a:bodyPr>
            <a:no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3200" dirty="0"/>
              <a:t>Linker’s algorithm for resolving external references: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dirty="0"/>
              <a:t>Scan </a:t>
            </a:r>
            <a:r>
              <a:rPr lang="en-GB" sz="2800" b="1" dirty="0">
                <a:latin typeface="Courier New" pitchFamily="49" charset="0"/>
              </a:rPr>
              <a:t>.o</a:t>
            </a:r>
            <a:r>
              <a:rPr lang="en-GB" sz="2800" dirty="0"/>
              <a:t> files and </a:t>
            </a:r>
            <a:r>
              <a:rPr lang="en-GB" sz="2800" b="1" dirty="0">
                <a:latin typeface="Courier New" pitchFamily="49" charset="0"/>
              </a:rPr>
              <a:t>.a</a:t>
            </a:r>
            <a:r>
              <a:rPr lang="en-GB" sz="2800" dirty="0"/>
              <a:t> files in the command line order.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dirty="0"/>
              <a:t>During the scan, keep a list of the current unresolved references.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dirty="0"/>
              <a:t>As each new </a:t>
            </a:r>
            <a:r>
              <a:rPr lang="en-GB" sz="2800" b="1" dirty="0">
                <a:latin typeface="Courier New" pitchFamily="49" charset="0"/>
              </a:rPr>
              <a:t>.o</a:t>
            </a:r>
            <a:r>
              <a:rPr lang="en-GB" sz="2800" dirty="0"/>
              <a:t> or </a:t>
            </a:r>
            <a:r>
              <a:rPr lang="en-GB" sz="2800" b="1" dirty="0">
                <a:latin typeface="Courier New" pitchFamily="49" charset="0"/>
              </a:rPr>
              <a:t>.a</a:t>
            </a:r>
            <a:r>
              <a:rPr lang="en-GB" sz="2800" dirty="0"/>
              <a:t> file, </a:t>
            </a:r>
            <a:r>
              <a:rPr lang="en-GB" sz="2800" i="1" dirty="0" err="1"/>
              <a:t>obj</a:t>
            </a:r>
            <a:r>
              <a:rPr lang="en-GB" sz="2800" dirty="0"/>
              <a:t>, is encountered, try to resolve each unresolved reference in the list against the symbols defined in </a:t>
            </a:r>
            <a:r>
              <a:rPr lang="en-GB" sz="2800" i="1" dirty="0"/>
              <a:t>obj</a:t>
            </a:r>
            <a:r>
              <a:rPr lang="en-GB" sz="2800" dirty="0"/>
              <a:t>.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dirty="0"/>
              <a:t>If any entries in the unresolved list at end of scan, then error.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3200" dirty="0" smtClean="0"/>
              <a:t>Problem</a:t>
            </a:r>
            <a:r>
              <a:rPr lang="en-GB" sz="3200" dirty="0"/>
              <a:t>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dirty="0"/>
              <a:t>Command line order matters!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dirty="0"/>
              <a:t>Moral: put libraries at the end of the command line. </a:t>
            </a: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2514600" y="5338636"/>
            <a:ext cx="7626103" cy="1140185"/>
          </a:xfrm>
          <a:prstGeom prst="rect">
            <a:avLst/>
          </a:prstGeom>
          <a:solidFill>
            <a:srgbClr val="E6E6E6"/>
          </a:solidFill>
          <a:ln w="648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err="1" smtClean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b="1" dirty="0" smtClean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b="1" dirty="0" err="1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b="1" dirty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 -L. </a:t>
            </a:r>
            <a:r>
              <a:rPr lang="en-GB" b="1" dirty="0" err="1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b="1" dirty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 -</a:t>
            </a:r>
            <a:r>
              <a:rPr lang="en-GB" b="1" dirty="0" err="1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lmine</a:t>
            </a:r>
            <a:r>
              <a:rPr lang="en-GB" b="1" dirty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err="1" smtClean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unix</a:t>
            </a:r>
            <a:r>
              <a:rPr lang="en-GB" b="1" dirty="0" smtClean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&gt; </a:t>
            </a:r>
            <a:r>
              <a:rPr lang="en-GB" b="1" dirty="0" err="1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gcc</a:t>
            </a:r>
            <a:r>
              <a:rPr lang="en-GB" b="1" dirty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 -L. -</a:t>
            </a:r>
            <a:r>
              <a:rPr lang="en-GB" b="1" dirty="0" err="1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lmine</a:t>
            </a:r>
            <a:r>
              <a:rPr lang="en-GB" b="1" dirty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  <a:r>
              <a:rPr lang="en-GB" b="1" dirty="0" err="1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b="1" dirty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err="1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b="1" dirty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: In function `main':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err="1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libtest.o</a:t>
            </a:r>
            <a:r>
              <a:rPr lang="en-GB" b="1" dirty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(.text+0x4): undefined reference to `</a:t>
            </a:r>
            <a:r>
              <a:rPr lang="en-GB" b="1" dirty="0" err="1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libfun</a:t>
            </a:r>
            <a:r>
              <a:rPr lang="en-GB" b="1" dirty="0">
                <a:solidFill>
                  <a:srgbClr val="1E3272"/>
                </a:solidFill>
                <a:latin typeface="Courier New" pitchFamily="49" charset="0"/>
                <a:ea typeface="msgothic" charset="0"/>
                <a:cs typeface="msgothic" charset="0"/>
              </a:rPr>
              <a:t>' </a:t>
            </a: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29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Static Linking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751" y="1052949"/>
            <a:ext cx="10363200" cy="1393371"/>
          </a:xfrm>
          <a:solidFill>
            <a:srgbClr val="E0E0E0"/>
          </a:solidFill>
          <a:ln>
            <a:solidFill>
              <a:srgbClr val="000004"/>
            </a:solidFill>
          </a:ln>
        </p:spPr>
        <p:txBody>
          <a:bodyPr>
            <a:noAutofit/>
          </a:bodyPr>
          <a:lstStyle/>
          <a:p>
            <a:r>
              <a:rPr lang="en-US" sz="3200" dirty="0">
                <a:latin typeface="Calibri"/>
                <a:cs typeface="Calibri"/>
              </a:rPr>
              <a:t>Programs are translated and linked using a </a:t>
            </a:r>
            <a:r>
              <a:rPr lang="en-US" sz="3200" i="1" dirty="0">
                <a:latin typeface="Calibri"/>
                <a:cs typeface="Calibri"/>
              </a:rPr>
              <a:t>compiler driver</a:t>
            </a:r>
            <a:r>
              <a:rPr lang="en-US" sz="3200" dirty="0">
                <a:latin typeface="Calibri"/>
                <a:cs typeface="Calibri"/>
              </a:rPr>
              <a:t>:</a:t>
            </a:r>
          </a:p>
          <a:p>
            <a:pPr lvl="1"/>
            <a:r>
              <a:rPr lang="en-US" sz="2800" dirty="0" err="1" smtClean="0">
                <a:latin typeface="Courier New" charset="0"/>
              </a:rPr>
              <a:t>linux</a:t>
            </a:r>
            <a:r>
              <a:rPr lang="en-US" sz="2800" dirty="0" smtClean="0">
                <a:latin typeface="Courier New" charset="0"/>
              </a:rPr>
              <a:t>&gt; </a:t>
            </a:r>
            <a:r>
              <a:rPr lang="en-US" sz="2800" i="1" dirty="0" err="1">
                <a:latin typeface="Courier New" charset="0"/>
              </a:rPr>
              <a:t>gcc</a:t>
            </a:r>
            <a:r>
              <a:rPr lang="en-US" sz="2800" i="1" dirty="0">
                <a:latin typeface="Courier New" charset="0"/>
              </a:rPr>
              <a:t> </a:t>
            </a:r>
            <a:r>
              <a:rPr lang="en-US" sz="2800" i="1" dirty="0" smtClean="0">
                <a:latin typeface="Courier New" charset="0"/>
              </a:rPr>
              <a:t>-</a:t>
            </a:r>
            <a:r>
              <a:rPr lang="en-US" sz="2800" i="1" dirty="0" err="1" smtClean="0">
                <a:latin typeface="Courier New" charset="0"/>
              </a:rPr>
              <a:t>Og</a:t>
            </a:r>
            <a:r>
              <a:rPr lang="en-US" sz="2800" i="1" dirty="0" smtClean="0">
                <a:latin typeface="Courier New" charset="0"/>
              </a:rPr>
              <a:t> -</a:t>
            </a:r>
            <a:r>
              <a:rPr lang="en-US" sz="2800" i="1" dirty="0">
                <a:latin typeface="Courier New" charset="0"/>
              </a:rPr>
              <a:t>o </a:t>
            </a:r>
            <a:r>
              <a:rPr lang="en-US" sz="2800" i="1" dirty="0" err="1" smtClean="0">
                <a:latin typeface="Courier New" charset="0"/>
              </a:rPr>
              <a:t>prog</a:t>
            </a:r>
            <a:r>
              <a:rPr lang="en-US" sz="2800" i="1" dirty="0" smtClean="0">
                <a:latin typeface="Courier New" charset="0"/>
              </a:rPr>
              <a:t> </a:t>
            </a:r>
            <a:r>
              <a:rPr lang="en-US" sz="2800" i="1" dirty="0" err="1">
                <a:latin typeface="Courier New" charset="0"/>
              </a:rPr>
              <a:t>main.c</a:t>
            </a:r>
            <a:r>
              <a:rPr lang="en-US" sz="2800" i="1" dirty="0">
                <a:latin typeface="Courier New" charset="0"/>
              </a:rPr>
              <a:t> </a:t>
            </a:r>
            <a:r>
              <a:rPr lang="en-US" sz="2800" i="1" dirty="0" err="1" smtClean="0">
                <a:latin typeface="Courier New" charset="0"/>
              </a:rPr>
              <a:t>sum.c</a:t>
            </a:r>
            <a:endParaRPr lang="en-US" sz="2800" i="1" dirty="0">
              <a:latin typeface="Courier New" charset="0"/>
            </a:endParaRPr>
          </a:p>
          <a:p>
            <a:pPr lvl="1"/>
            <a:r>
              <a:rPr lang="en-US" sz="2800" dirty="0" err="1" smtClean="0">
                <a:latin typeface="Courier New" charset="0"/>
              </a:rPr>
              <a:t>linux</a:t>
            </a:r>
            <a:r>
              <a:rPr lang="en-US" sz="2800" dirty="0" smtClean="0">
                <a:latin typeface="Courier New" charset="0"/>
              </a:rPr>
              <a:t>&gt; </a:t>
            </a:r>
            <a:r>
              <a:rPr lang="en-US" sz="2800" i="1" dirty="0">
                <a:latin typeface="Courier New" charset="0"/>
              </a:rPr>
              <a:t>./</a:t>
            </a:r>
            <a:r>
              <a:rPr lang="en-US" sz="2800" i="1" dirty="0" err="1" smtClean="0">
                <a:latin typeface="Courier New" charset="0"/>
              </a:rPr>
              <a:t>prog</a:t>
            </a:r>
            <a:endParaRPr lang="en-US" sz="2800" i="1" dirty="0">
              <a:latin typeface="Courier New" charset="0"/>
            </a:endParaRPr>
          </a:p>
        </p:txBody>
      </p:sp>
      <p:sp>
        <p:nvSpPr>
          <p:cNvPr id="228356" name="Line 4"/>
          <p:cNvSpPr>
            <a:spLocks noChangeShapeType="1"/>
          </p:cNvSpPr>
          <p:nvPr/>
        </p:nvSpPr>
        <p:spPr bwMode="auto">
          <a:xfrm>
            <a:off x="3552825" y="2976563"/>
            <a:ext cx="3175" cy="254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sp>
        <p:nvSpPr>
          <p:cNvPr id="228357" name="Rectangle 5"/>
          <p:cNvSpPr>
            <a:spLocks noChangeArrowheads="1"/>
          </p:cNvSpPr>
          <p:nvPr/>
        </p:nvSpPr>
        <p:spPr bwMode="auto">
          <a:xfrm>
            <a:off x="2743200" y="5097464"/>
            <a:ext cx="3962400" cy="459100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Calibri"/>
                <a:cs typeface="Calibri"/>
              </a:rPr>
              <a:t>Linker (ld)</a:t>
            </a:r>
          </a:p>
        </p:txBody>
      </p:sp>
      <p:sp>
        <p:nvSpPr>
          <p:cNvPr id="228358" name="Rectangle 6"/>
          <p:cNvSpPr>
            <a:spLocks noChangeArrowheads="1"/>
          </p:cNvSpPr>
          <p:nvPr/>
        </p:nvSpPr>
        <p:spPr bwMode="auto">
          <a:xfrm>
            <a:off x="2438400" y="3219450"/>
            <a:ext cx="2336800" cy="828432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 sz="2400" dirty="0">
                <a:latin typeface="Calibri"/>
                <a:cs typeface="Calibri"/>
              </a:rPr>
              <a:t>(</a:t>
            </a:r>
            <a:r>
              <a:rPr lang="en-US" sz="2400" dirty="0" err="1">
                <a:latin typeface="Calibri"/>
                <a:cs typeface="Calibri"/>
              </a:rPr>
              <a:t>cpp</a:t>
            </a:r>
            <a:r>
              <a:rPr lang="en-US" sz="2400" dirty="0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59" name="Text Box 7"/>
          <p:cNvSpPr txBox="1">
            <a:spLocks noChangeArrowheads="1"/>
          </p:cNvSpPr>
          <p:nvPr/>
        </p:nvSpPr>
        <p:spPr bwMode="auto">
          <a:xfrm>
            <a:off x="2844800" y="2536375"/>
            <a:ext cx="129073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latin typeface="Courier New"/>
                <a:cs typeface="Courier New"/>
              </a:rPr>
              <a:t>main.c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228360" name="Text Box 8"/>
          <p:cNvSpPr txBox="1">
            <a:spLocks noChangeArrowheads="1"/>
          </p:cNvSpPr>
          <p:nvPr/>
        </p:nvSpPr>
        <p:spPr bwMode="auto">
          <a:xfrm>
            <a:off x="3024718" y="4343400"/>
            <a:ext cx="1290738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 err="1">
                <a:latin typeface="Courier New"/>
                <a:cs typeface="Courier New"/>
              </a:rPr>
              <a:t>main.o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228361" name="Rectangle 9"/>
          <p:cNvSpPr>
            <a:spLocks noChangeArrowheads="1"/>
          </p:cNvSpPr>
          <p:nvPr/>
        </p:nvSpPr>
        <p:spPr bwMode="auto">
          <a:xfrm>
            <a:off x="4978400" y="3219450"/>
            <a:ext cx="2396067" cy="828432"/>
          </a:xfrm>
          <a:prstGeom prst="rect">
            <a:avLst/>
          </a:prstGeom>
          <a:solidFill>
            <a:srgbClr val="DEDFF5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Calibri"/>
                <a:cs typeface="Calibri"/>
              </a:rPr>
              <a:t>Translators</a:t>
            </a:r>
          </a:p>
          <a:p>
            <a:pPr algn="ctr"/>
            <a:r>
              <a:rPr lang="en-US" sz="2400" dirty="0">
                <a:latin typeface="Calibri"/>
                <a:cs typeface="Calibri"/>
              </a:rPr>
              <a:t>(</a:t>
            </a:r>
            <a:r>
              <a:rPr lang="en-US" sz="2400" dirty="0" err="1">
                <a:latin typeface="Calibri"/>
                <a:cs typeface="Calibri"/>
              </a:rPr>
              <a:t>cpp</a:t>
            </a:r>
            <a:r>
              <a:rPr lang="en-US" sz="2400" dirty="0">
                <a:latin typeface="Calibri"/>
                <a:cs typeface="Calibri"/>
              </a:rPr>
              <a:t>, cc1, as)</a:t>
            </a:r>
          </a:p>
        </p:txBody>
      </p:sp>
      <p:sp>
        <p:nvSpPr>
          <p:cNvPr id="228362" name="Text Box 10"/>
          <p:cNvSpPr txBox="1">
            <a:spLocks noChangeArrowheads="1"/>
          </p:cNvSpPr>
          <p:nvPr/>
        </p:nvSpPr>
        <p:spPr bwMode="auto">
          <a:xfrm>
            <a:off x="5588000" y="2536375"/>
            <a:ext cx="110639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 err="1" smtClean="0">
                <a:latin typeface="Courier New"/>
                <a:cs typeface="Courier New"/>
              </a:rPr>
              <a:t>sum.c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228363" name="Text Box 11"/>
          <p:cNvSpPr txBox="1">
            <a:spLocks noChangeArrowheads="1"/>
          </p:cNvSpPr>
          <p:nvPr/>
        </p:nvSpPr>
        <p:spPr bwMode="auto">
          <a:xfrm>
            <a:off x="5722721" y="4343400"/>
            <a:ext cx="1106393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 err="1" smtClean="0">
                <a:latin typeface="Courier New"/>
                <a:cs typeface="Courier New"/>
              </a:rPr>
              <a:t>sum.o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228364" name="Text Box 12"/>
          <p:cNvSpPr txBox="1">
            <a:spLocks noChangeArrowheads="1"/>
          </p:cNvSpPr>
          <p:nvPr/>
        </p:nvSpPr>
        <p:spPr bwMode="auto">
          <a:xfrm>
            <a:off x="4267200" y="6075363"/>
            <a:ext cx="922047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b="1" dirty="0" err="1" smtClean="0">
                <a:latin typeface="Courier New"/>
                <a:cs typeface="Courier New"/>
              </a:rPr>
              <a:t>prog</a:t>
            </a:r>
            <a:endParaRPr lang="en-US" sz="2400" b="1" dirty="0">
              <a:latin typeface="Courier New"/>
              <a:cs typeface="Courier New"/>
            </a:endParaRPr>
          </a:p>
        </p:txBody>
      </p:sp>
      <p:sp>
        <p:nvSpPr>
          <p:cNvPr id="228365" name="Line 13"/>
          <p:cNvSpPr>
            <a:spLocks noChangeShapeType="1"/>
          </p:cNvSpPr>
          <p:nvPr/>
        </p:nvSpPr>
        <p:spPr bwMode="auto">
          <a:xfrm>
            <a:off x="6210300" y="2997200"/>
            <a:ext cx="2116" cy="233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sp>
        <p:nvSpPr>
          <p:cNvPr id="228366" name="Line 14"/>
          <p:cNvSpPr>
            <a:spLocks noChangeShapeType="1"/>
          </p:cNvSpPr>
          <p:nvPr/>
        </p:nvSpPr>
        <p:spPr bwMode="auto">
          <a:xfrm>
            <a:off x="3556000" y="40497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sp>
        <p:nvSpPr>
          <p:cNvPr id="228367" name="Line 15"/>
          <p:cNvSpPr>
            <a:spLocks noChangeShapeType="1"/>
          </p:cNvSpPr>
          <p:nvPr/>
        </p:nvSpPr>
        <p:spPr bwMode="auto">
          <a:xfrm>
            <a:off x="6212417" y="40497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sp>
        <p:nvSpPr>
          <p:cNvPr id="228368" name="Line 16"/>
          <p:cNvSpPr>
            <a:spLocks noChangeShapeType="1"/>
          </p:cNvSpPr>
          <p:nvPr/>
        </p:nvSpPr>
        <p:spPr bwMode="auto">
          <a:xfrm>
            <a:off x="6212417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sp>
        <p:nvSpPr>
          <p:cNvPr id="228369" name="Line 17"/>
          <p:cNvSpPr>
            <a:spLocks noChangeShapeType="1"/>
          </p:cNvSpPr>
          <p:nvPr/>
        </p:nvSpPr>
        <p:spPr bwMode="auto">
          <a:xfrm>
            <a:off x="4840817" y="557530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sp>
        <p:nvSpPr>
          <p:cNvPr id="228370" name="Line 18"/>
          <p:cNvSpPr>
            <a:spLocks noChangeShapeType="1"/>
          </p:cNvSpPr>
          <p:nvPr/>
        </p:nvSpPr>
        <p:spPr bwMode="auto">
          <a:xfrm>
            <a:off x="3556000" y="471646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endParaRPr lang="en-US" sz="2400"/>
          </a:p>
        </p:txBody>
      </p:sp>
      <p:sp>
        <p:nvSpPr>
          <p:cNvPr id="228371" name="Text Box 19"/>
          <p:cNvSpPr txBox="1">
            <a:spLocks noChangeArrowheads="1"/>
          </p:cNvSpPr>
          <p:nvPr/>
        </p:nvSpPr>
        <p:spPr bwMode="auto">
          <a:xfrm>
            <a:off x="7577667" y="2719388"/>
            <a:ext cx="1593385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i="1" dirty="0">
                <a:solidFill>
                  <a:srgbClr val="1E3272"/>
                </a:solidFill>
                <a:latin typeface="Calibri"/>
                <a:cs typeface="Calibri"/>
              </a:rPr>
              <a:t>Source files</a:t>
            </a:r>
          </a:p>
        </p:txBody>
      </p:sp>
      <p:sp>
        <p:nvSpPr>
          <p:cNvPr id="228372" name="Text Box 20"/>
          <p:cNvSpPr txBox="1">
            <a:spLocks noChangeArrowheads="1"/>
          </p:cNvSpPr>
          <p:nvPr/>
        </p:nvSpPr>
        <p:spPr bwMode="auto">
          <a:xfrm>
            <a:off x="7493001" y="4264026"/>
            <a:ext cx="2996590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i="1" dirty="0">
                <a:solidFill>
                  <a:srgbClr val="1E3272"/>
                </a:solidFill>
                <a:latin typeface="Calibri"/>
                <a:cs typeface="Calibri"/>
              </a:rPr>
              <a:t>Separately compiled</a:t>
            </a:r>
          </a:p>
          <a:p>
            <a:r>
              <a:rPr lang="en-US" sz="2400" i="1" u="sng" dirty="0">
                <a:solidFill>
                  <a:srgbClr val="1E3272"/>
                </a:solidFill>
                <a:latin typeface="Calibri"/>
                <a:cs typeface="Calibri"/>
              </a:rPr>
              <a:t>relocatable</a:t>
            </a:r>
            <a:r>
              <a:rPr lang="en-US" sz="2400" i="1" dirty="0">
                <a:solidFill>
                  <a:srgbClr val="1E3272"/>
                </a:solidFill>
                <a:latin typeface="Calibri"/>
                <a:cs typeface="Calibri"/>
              </a:rPr>
              <a:t> object files</a:t>
            </a:r>
          </a:p>
        </p:txBody>
      </p:sp>
      <p:sp>
        <p:nvSpPr>
          <p:cNvPr id="228373" name="Text Box 21"/>
          <p:cNvSpPr txBox="1">
            <a:spLocks noChangeArrowheads="1"/>
          </p:cNvSpPr>
          <p:nvPr/>
        </p:nvSpPr>
        <p:spPr bwMode="auto">
          <a:xfrm>
            <a:off x="5332789" y="5607050"/>
            <a:ext cx="5184881" cy="120032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i="1" dirty="0">
                <a:solidFill>
                  <a:srgbClr val="1E3272"/>
                </a:solidFill>
                <a:latin typeface="Calibri"/>
                <a:cs typeface="Calibri"/>
              </a:rPr>
              <a:t>Fully linked </a:t>
            </a:r>
            <a:r>
              <a:rPr lang="en-US" sz="2400" i="1" u="sng" dirty="0">
                <a:solidFill>
                  <a:srgbClr val="1E3272"/>
                </a:solidFill>
                <a:latin typeface="Calibri"/>
                <a:cs typeface="Calibri"/>
              </a:rPr>
              <a:t>executable</a:t>
            </a:r>
            <a:r>
              <a:rPr lang="en-US" sz="2400" i="1" dirty="0">
                <a:solidFill>
                  <a:srgbClr val="1E3272"/>
                </a:solidFill>
                <a:latin typeface="Calibri"/>
                <a:cs typeface="Calibri"/>
              </a:rPr>
              <a:t> object file</a:t>
            </a:r>
          </a:p>
          <a:p>
            <a:r>
              <a:rPr lang="en-US" sz="2400" i="1" dirty="0">
                <a:solidFill>
                  <a:srgbClr val="1E3272"/>
                </a:solidFill>
                <a:latin typeface="Calibri"/>
                <a:cs typeface="Calibri"/>
              </a:rPr>
              <a:t>(contains code and data for all functions</a:t>
            </a:r>
          </a:p>
          <a:p>
            <a:r>
              <a:rPr lang="en-US" sz="2400" i="1" dirty="0">
                <a:solidFill>
                  <a:srgbClr val="1E3272"/>
                </a:solidFill>
                <a:latin typeface="Calibri"/>
                <a:cs typeface="Calibri"/>
              </a:rPr>
              <a:t>defined in </a:t>
            </a:r>
            <a:r>
              <a:rPr lang="en-US" sz="2400" i="1" dirty="0" err="1">
                <a:solidFill>
                  <a:srgbClr val="1E3272"/>
                </a:solidFill>
                <a:latin typeface="Courier New"/>
                <a:cs typeface="Courier New"/>
              </a:rPr>
              <a:t>main.c</a:t>
            </a:r>
            <a:r>
              <a:rPr lang="en-US" sz="2400" i="1" dirty="0">
                <a:solidFill>
                  <a:srgbClr val="1E3272"/>
                </a:solidFill>
                <a:latin typeface="Courier New"/>
                <a:cs typeface="Courier New"/>
              </a:rPr>
              <a:t> </a:t>
            </a:r>
            <a:r>
              <a:rPr lang="en-US" sz="2400" i="1" dirty="0">
                <a:solidFill>
                  <a:srgbClr val="1E3272"/>
                </a:solidFill>
                <a:latin typeface="Calibri"/>
                <a:cs typeface="Calibri"/>
              </a:rPr>
              <a:t>and</a:t>
            </a:r>
            <a:r>
              <a:rPr lang="en-US" sz="2400" i="1" dirty="0">
                <a:solidFill>
                  <a:srgbClr val="1E3272"/>
                </a:solidFill>
                <a:latin typeface="Courier New"/>
                <a:cs typeface="Courier New"/>
              </a:rPr>
              <a:t> </a:t>
            </a:r>
            <a:r>
              <a:rPr lang="en-US" sz="2400" i="1" dirty="0" err="1" smtClean="0">
                <a:solidFill>
                  <a:srgbClr val="1E3272"/>
                </a:solidFill>
                <a:latin typeface="Courier New"/>
                <a:cs typeface="Courier New"/>
              </a:rPr>
              <a:t>sum.c</a:t>
            </a:r>
            <a:r>
              <a:rPr lang="en-US" sz="2400" i="1" dirty="0" smtClean="0">
                <a:solidFill>
                  <a:srgbClr val="1E3272"/>
                </a:solidFill>
                <a:latin typeface="Calibri"/>
                <a:cs typeface="Calibri"/>
              </a:rPr>
              <a:t>)</a:t>
            </a:r>
            <a:endParaRPr lang="en-US" sz="2400" i="1" dirty="0">
              <a:solidFill>
                <a:srgbClr val="1E3272"/>
              </a:solidFill>
              <a:latin typeface="Calibri"/>
              <a:cs typeface="Calibri"/>
            </a:endParaRPr>
          </a:p>
        </p:txBody>
      </p:sp>
      <p:sp>
        <p:nvSpPr>
          <p:cNvPr id="22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71" grpId="0"/>
      <p:bldP spid="228372" grpId="0"/>
      <p:bldP spid="22837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6084" y="165100"/>
            <a:ext cx="10517716" cy="782638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smtClean="0">
                <a:solidFill>
                  <a:srgbClr val="F7B217"/>
                </a:solidFill>
              </a:rPr>
              <a:t>Modern Solution: Shared </a:t>
            </a:r>
            <a:r>
              <a:rPr lang="en-GB" b="1" dirty="0">
                <a:solidFill>
                  <a:srgbClr val="F7B217"/>
                </a:solidFill>
              </a:rPr>
              <a:t>Libraries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10685" y="1193800"/>
            <a:ext cx="10555815" cy="5334000"/>
          </a:xfrm>
          <a:ln/>
        </p:spPr>
        <p:txBody>
          <a:bodyPr>
            <a:normAutofit lnSpcReduction="1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Static libraries have the following disadvantages: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Duplication in the stored executables (every function needs </a:t>
            </a:r>
            <a:r>
              <a:rPr lang="en-GB" dirty="0" err="1" smtClean="0"/>
              <a:t>libc</a:t>
            </a:r>
            <a:r>
              <a:rPr lang="en-GB" dirty="0" smtClean="0"/>
              <a:t>)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Duplication in the running executables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Minor bug fixes of system libraries require each application to explicitly </a:t>
            </a:r>
            <a:r>
              <a:rPr lang="en-GB" dirty="0" err="1"/>
              <a:t>relink</a:t>
            </a: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solidFill>
                  <a:srgbClr val="1E3272"/>
                </a:solidFill>
              </a:rPr>
              <a:t>Modern </a:t>
            </a:r>
            <a:r>
              <a:rPr lang="en-GB" dirty="0">
                <a:solidFill>
                  <a:srgbClr val="1E3272"/>
                </a:solidFill>
              </a:rPr>
              <a:t>s</a:t>
            </a:r>
            <a:r>
              <a:rPr lang="en-GB" dirty="0" smtClean="0">
                <a:solidFill>
                  <a:srgbClr val="1E3272"/>
                </a:solidFill>
              </a:rPr>
              <a:t>olution</a:t>
            </a:r>
            <a:r>
              <a:rPr lang="en-GB" dirty="0">
                <a:solidFill>
                  <a:srgbClr val="1E3272"/>
                </a:solidFill>
              </a:rPr>
              <a:t>: Shared Libraries 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Object files that contain code and data that are loaded and linked into an application </a:t>
            </a:r>
            <a:r>
              <a:rPr lang="en-GB" i="1" dirty="0"/>
              <a:t>dynamically, </a:t>
            </a:r>
            <a:r>
              <a:rPr lang="en-GB" dirty="0"/>
              <a:t>at either </a:t>
            </a:r>
            <a:r>
              <a:rPr lang="en-GB" i="1" dirty="0"/>
              <a:t>load-time</a:t>
            </a:r>
            <a:r>
              <a:rPr lang="en-GB" dirty="0"/>
              <a:t> or </a:t>
            </a:r>
            <a:r>
              <a:rPr lang="en-GB" i="1" dirty="0"/>
              <a:t>run-time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Also called: dynamic link libraries, DLLs, </a:t>
            </a:r>
            <a:r>
              <a:rPr lang="en-GB" dirty="0">
                <a:latin typeface="Courier New"/>
                <a:cs typeface="Courier New"/>
              </a:rPr>
              <a:t>.so </a:t>
            </a:r>
            <a:r>
              <a:rPr lang="en-GB" dirty="0"/>
              <a:t>files</a:t>
            </a:r>
          </a:p>
          <a:p>
            <a:pPr lvl="1"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  <a:p>
            <a:pPr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i="1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30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31851" y="157162"/>
            <a:ext cx="10521949" cy="782638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F7B217"/>
                </a:solidFill>
              </a:rPr>
              <a:t>Shared Libraries (</a:t>
            </a:r>
            <a:r>
              <a:rPr lang="en-GB" b="1" dirty="0" smtClean="0">
                <a:solidFill>
                  <a:srgbClr val="F7B217"/>
                </a:solidFill>
              </a:rPr>
              <a:t>cont.)</a:t>
            </a:r>
            <a:endParaRPr lang="en-GB" b="1" dirty="0">
              <a:solidFill>
                <a:srgbClr val="F7B217"/>
              </a:solidFill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0563" y="1117600"/>
            <a:ext cx="10545937" cy="5486400"/>
          </a:xfrm>
          <a:ln/>
        </p:spPr>
        <p:txBody>
          <a:bodyPr>
            <a:normAutofit fontScale="92500" lnSpcReduction="2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3500" dirty="0"/>
              <a:t>Dynamic linking can occur when executable is first loaded and run (load-time linking</a:t>
            </a:r>
            <a:r>
              <a:rPr lang="en-GB" sz="3500" dirty="0" smtClean="0"/>
              <a:t>)</a:t>
            </a:r>
            <a:endParaRPr lang="en-GB" sz="3500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Common case for Linux, handled automatically by the dynamic linker (</a:t>
            </a:r>
            <a:r>
              <a:rPr lang="en-GB" b="1" dirty="0">
                <a:latin typeface="Courier New" pitchFamily="49" charset="0"/>
              </a:rPr>
              <a:t>ld-linux.so</a:t>
            </a:r>
            <a:r>
              <a:rPr lang="en-GB" dirty="0" smtClean="0">
                <a:latin typeface="Courier New" pitchFamily="49" charset="0"/>
              </a:rPr>
              <a:t>)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Standard C library (</a:t>
            </a:r>
            <a:r>
              <a:rPr lang="en-GB" b="1" dirty="0" err="1">
                <a:latin typeface="Courier New" pitchFamily="49" charset="0"/>
              </a:rPr>
              <a:t>libc.so</a:t>
            </a:r>
            <a:r>
              <a:rPr lang="en-GB" dirty="0"/>
              <a:t>) usually dynamically </a:t>
            </a:r>
            <a:r>
              <a:rPr lang="en-GB" dirty="0" smtClean="0"/>
              <a:t>linked</a:t>
            </a:r>
            <a:endParaRPr lang="en-GB" dirty="0"/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3500" dirty="0"/>
              <a:t>Dynamic linking can also occur after program has begun </a:t>
            </a:r>
            <a:r>
              <a:rPr lang="en-GB" sz="3500" dirty="0" smtClean="0"/>
              <a:t/>
            </a:r>
            <a:br>
              <a:rPr lang="en-GB" sz="3500" dirty="0" smtClean="0"/>
            </a:br>
            <a:r>
              <a:rPr lang="en-GB" sz="3500" dirty="0" smtClean="0"/>
              <a:t>(</a:t>
            </a:r>
            <a:r>
              <a:rPr lang="en-GB" sz="3500" dirty="0"/>
              <a:t>run-time linking).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</a:t>
            </a:r>
            <a:r>
              <a:rPr lang="en-GB" dirty="0" smtClean="0"/>
              <a:t> Linux, </a:t>
            </a:r>
            <a:r>
              <a:rPr lang="en-GB" dirty="0"/>
              <a:t>this is done by calls to the </a:t>
            </a:r>
            <a:r>
              <a:rPr lang="en-GB" b="1" dirty="0" err="1">
                <a:latin typeface="Courier New" pitchFamily="49" charset="0"/>
              </a:rPr>
              <a:t>dlopen</a:t>
            </a:r>
            <a:r>
              <a:rPr lang="en-GB" b="1" dirty="0">
                <a:latin typeface="Courier New" pitchFamily="49" charset="0"/>
              </a:rPr>
              <a:t>() </a:t>
            </a:r>
            <a:r>
              <a:rPr lang="en-GB" dirty="0" smtClean="0"/>
              <a:t>interface</a:t>
            </a:r>
            <a:endParaRPr lang="en-GB" dirty="0" smtClean="0">
              <a:latin typeface="Courier New" pitchFamily="49" charset="0"/>
            </a:endParaRP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600" dirty="0" smtClean="0"/>
              <a:t>Distributing software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600" dirty="0" smtClean="0"/>
              <a:t>High</a:t>
            </a:r>
            <a:r>
              <a:rPr lang="en-GB" sz="2600" dirty="0"/>
              <a:t>-performance web </a:t>
            </a:r>
            <a:r>
              <a:rPr lang="en-GB" sz="2600" dirty="0" smtClean="0"/>
              <a:t>servers</a:t>
            </a:r>
            <a:endParaRPr lang="en-GB" sz="2600" dirty="0"/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600" dirty="0"/>
              <a:t>Runtime library </a:t>
            </a:r>
            <a:r>
              <a:rPr lang="en-GB" sz="2600" dirty="0" err="1" smtClean="0"/>
              <a:t>interpositioning</a:t>
            </a:r>
            <a:endParaRPr lang="en-GB" sz="2600" dirty="0" smtClean="0"/>
          </a:p>
          <a:p>
            <a:pPr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3500" dirty="0"/>
              <a:t>Shared library routines can be shared by multiple </a:t>
            </a:r>
            <a:r>
              <a:rPr lang="en-GB" sz="3500" dirty="0" smtClean="0"/>
              <a:t>processes</a:t>
            </a:r>
            <a:endParaRPr lang="en-GB" sz="3500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More on this when we learn about virtual </a:t>
            </a:r>
            <a:r>
              <a:rPr lang="en-GB" dirty="0" smtClean="0"/>
              <a:t>memory</a:t>
            </a:r>
            <a:endParaRPr lang="en-GB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31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61484" y="158750"/>
            <a:ext cx="10466916" cy="781050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F7B217"/>
                </a:solidFill>
              </a:rPr>
              <a:t>Dynamic Linking at Load-time</a:t>
            </a:r>
          </a:p>
        </p:txBody>
      </p:sp>
      <p:sp>
        <p:nvSpPr>
          <p:cNvPr id="36866" name="Line 2"/>
          <p:cNvSpPr>
            <a:spLocks noChangeShapeType="1"/>
          </p:cNvSpPr>
          <p:nvPr/>
        </p:nvSpPr>
        <p:spPr bwMode="auto">
          <a:xfrm>
            <a:off x="3494618" y="1247500"/>
            <a:ext cx="2116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272367" y="1657076"/>
            <a:ext cx="2235200" cy="5746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Translators </a:t>
            </a:r>
            <a:endParaRPr lang="en-GB" sz="1600" b="1" dirty="0" smtClean="0">
              <a:latin typeface="Calibri" pitchFamily="34" charset="0"/>
              <a:ea typeface="msgothic" charset="0"/>
              <a:cs typeface="msgothic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cpp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cc1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, 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as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2949248" y="1010964"/>
            <a:ext cx="1045777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main2.c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3850948" y="2568301"/>
            <a:ext cx="1045777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main2.o</a:t>
            </a:r>
          </a:p>
        </p:txBody>
      </p:sp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4389967" y="2238100"/>
            <a:ext cx="211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6089523" y="1949176"/>
            <a:ext cx="1662933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3272367" y="3225526"/>
            <a:ext cx="403860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Linker 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ld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3880110" y="3974825"/>
            <a:ext cx="922345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 smtClean="0">
                <a:latin typeface="Courier New" pitchFamily="49" charset="0"/>
                <a:ea typeface="msgothic" charset="0"/>
                <a:cs typeface="msgothic" charset="0"/>
              </a:rPr>
              <a:t>prog2l</a:t>
            </a:r>
            <a:endParaRPr lang="en-GB" sz="1600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4389967" y="3609700"/>
            <a:ext cx="211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5" name="Line 11"/>
          <p:cNvSpPr>
            <a:spLocks noChangeShapeType="1"/>
          </p:cNvSpPr>
          <p:nvPr/>
        </p:nvSpPr>
        <p:spPr bwMode="auto">
          <a:xfrm>
            <a:off x="4389967" y="4295500"/>
            <a:ext cx="2117" cy="4572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3272367" y="6124301"/>
            <a:ext cx="4267200" cy="34131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Dynamic linker (</a:t>
            </a:r>
            <a:r>
              <a:rPr lang="en-GB" sz="1600" b="1" dirty="0">
                <a:latin typeface="Courier New" pitchFamily="49" charset="0"/>
                <a:ea typeface="msgothic" charset="0"/>
                <a:cs typeface="msgothic" charset="0"/>
              </a:rPr>
              <a:t>ld-linux.so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>
            <a:off x="4389967" y="5133700"/>
            <a:ext cx="2117" cy="9906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>
            <a:off x="4389967" y="2847700"/>
            <a:ext cx="2117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7006167" y="2542900"/>
            <a:ext cx="34798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Relocation and symbol  table info</a:t>
            </a:r>
          </a:p>
        </p:txBody>
      </p:sp>
      <p:sp>
        <p:nvSpPr>
          <p:cNvPr id="36880" name="Line 16"/>
          <p:cNvSpPr>
            <a:spLocks noChangeShapeType="1"/>
          </p:cNvSpPr>
          <p:nvPr/>
        </p:nvSpPr>
        <p:spPr bwMode="auto">
          <a:xfrm>
            <a:off x="6906685" y="2542900"/>
            <a:ext cx="2116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6081056" y="4844776"/>
            <a:ext cx="1662933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libc.so</a:t>
            </a:r>
          </a:p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libvector.so</a:t>
            </a:r>
          </a:p>
        </p:txBody>
      </p:sp>
      <p:sp>
        <p:nvSpPr>
          <p:cNvPr id="36882" name="Text Box 18"/>
          <p:cNvSpPr txBox="1">
            <a:spLocks noChangeArrowheads="1"/>
          </p:cNvSpPr>
          <p:nvPr/>
        </p:nvSpPr>
        <p:spPr bwMode="auto">
          <a:xfrm>
            <a:off x="7006167" y="5559151"/>
            <a:ext cx="2362200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msgothic" charset="0"/>
                <a:cs typeface="msgothic" charset="0"/>
              </a:rPr>
              <a:t>Code and data</a:t>
            </a:r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6898218" y="5438500"/>
            <a:ext cx="2116" cy="6858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>
            <a:off x="-304800" y="3873224"/>
            <a:ext cx="33528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Partially linked </a:t>
            </a:r>
            <a:endParaRPr lang="en-GB" sz="1600" b="1" i="1" dirty="0" smtClean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 smtClean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 </a:t>
            </a: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1219200" y="2451355"/>
            <a:ext cx="1828800" cy="5770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 err="1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Relocatable</a:t>
            </a:r>
            <a:endParaRPr lang="en-GB" sz="1600" b="1" i="1" dirty="0">
              <a:solidFill>
                <a:srgbClr val="990000"/>
              </a:solidFill>
              <a:latin typeface="Calibri" pitchFamily="34" charset="0"/>
              <a:ea typeface="msgothic" charset="0"/>
              <a:cs typeface="msgothic" charset="0"/>
            </a:endParaRP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object file</a:t>
            </a:r>
          </a:p>
        </p:txBody>
      </p:sp>
      <p:sp>
        <p:nvSpPr>
          <p:cNvPr id="36886" name="Text Box 22"/>
          <p:cNvSpPr txBox="1">
            <a:spLocks noChangeArrowheads="1"/>
          </p:cNvSpPr>
          <p:nvPr/>
        </p:nvSpPr>
        <p:spPr bwMode="auto">
          <a:xfrm>
            <a:off x="711200" y="5887234"/>
            <a:ext cx="2336800" cy="81836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Fully linked 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executable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i="1" dirty="0">
                <a:solidFill>
                  <a:srgbClr val="990000"/>
                </a:solidFill>
                <a:latin typeface="Calibri" pitchFamily="34" charset="0"/>
                <a:ea typeface="msgothic" charset="0"/>
                <a:cs typeface="msgothic" charset="0"/>
              </a:rPr>
              <a:t>in memory</a:t>
            </a:r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5044018" y="1247500"/>
            <a:ext cx="2116" cy="381000"/>
          </a:xfrm>
          <a:prstGeom prst="line">
            <a:avLst/>
          </a:prstGeom>
          <a:noFill/>
          <a:ln w="324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4440902" y="1010964"/>
            <a:ext cx="1169208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  <a:ea typeface="msgothic" charset="0"/>
                <a:cs typeface="msgothic" charset="0"/>
              </a:rPr>
              <a:t>vector.h</a:t>
            </a:r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3272367" y="4749526"/>
            <a:ext cx="2209800" cy="33070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360" tIns="44280" rIns="90360" bIns="4428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Loader (</a:t>
            </a:r>
            <a:r>
              <a:rPr lang="en-GB" sz="1600" b="1" dirty="0" err="1">
                <a:latin typeface="Courier New" pitchFamily="49" charset="0"/>
                <a:ea typeface="msgothic" charset="0"/>
                <a:cs typeface="msgothic" charset="0"/>
              </a:rPr>
              <a:t>execve</a:t>
            </a: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)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6252634" y="1047476"/>
            <a:ext cx="4501851" cy="55746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unix&gt; gcc -shared -o libvector.so \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solidFill>
                  <a:srgbClr val="990000"/>
                </a:solidFill>
                <a:latin typeface="Courier New" pitchFamily="49" charset="0"/>
                <a:ea typeface="msgothic" charset="0"/>
                <a:cs typeface="msgothic" charset="0"/>
              </a:rPr>
              <a:t>     addvec.c multvec.c</a:t>
            </a:r>
          </a:p>
        </p:txBody>
      </p:sp>
      <p:sp>
        <p:nvSpPr>
          <p:cNvPr id="36891" name="Line 27"/>
          <p:cNvSpPr>
            <a:spLocks noChangeShapeType="1"/>
          </p:cNvSpPr>
          <p:nvPr/>
        </p:nvSpPr>
        <p:spPr bwMode="auto">
          <a:xfrm flipH="1">
            <a:off x="7620001" y="1574799"/>
            <a:ext cx="613833" cy="6096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32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23384" y="182562"/>
            <a:ext cx="10530416" cy="782638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F7B217"/>
                </a:solidFill>
              </a:rPr>
              <a:t>Dynamic Linking at </a:t>
            </a:r>
            <a:r>
              <a:rPr lang="en-GB" b="1" dirty="0" smtClean="0">
                <a:solidFill>
                  <a:srgbClr val="F7B217"/>
                </a:solidFill>
              </a:rPr>
              <a:t>Run-time</a:t>
            </a:r>
            <a:endParaRPr lang="en-GB" b="1" dirty="0">
              <a:solidFill>
                <a:srgbClr val="F7B217"/>
              </a:solidFill>
            </a:endParaRPr>
          </a:p>
        </p:txBody>
      </p:sp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3048000" y="1069975"/>
            <a:ext cx="6798954" cy="5634492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dirty="0">
              <a:solidFill>
                <a:srgbClr val="000000"/>
              </a:solidFill>
              <a:latin typeface="Menlo-Regular"/>
            </a:endParaRPr>
          </a:p>
          <a:p>
            <a:r>
              <a:rPr lang="en-US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dirty="0" err="1">
                <a:solidFill>
                  <a:srgbClr val="9D206F"/>
                </a:solidFill>
                <a:latin typeface="Menlo-Regular"/>
              </a:rPr>
              <a:t>stdlib.h</a:t>
            </a:r>
            <a:r>
              <a:rPr lang="en-US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dirty="0">
              <a:solidFill>
                <a:srgbClr val="000000"/>
              </a:solidFill>
              <a:latin typeface="Menlo-Regular"/>
            </a:endParaRPr>
          </a:p>
          <a:p>
            <a:r>
              <a:rPr lang="en-US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dirty="0" err="1">
                <a:solidFill>
                  <a:srgbClr val="9D206F"/>
                </a:solidFill>
                <a:latin typeface="Menlo-Regular"/>
              </a:rPr>
              <a:t>dlfcn.h</a:t>
            </a:r>
            <a:r>
              <a:rPr lang="en-US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dirty="0">
              <a:solidFill>
                <a:srgbClr val="000000"/>
              </a:solidFill>
              <a:latin typeface="Menlo-Regular"/>
            </a:endParaRPr>
          </a:p>
          <a:p>
            <a:endParaRPr lang="en-US" dirty="0">
              <a:solidFill>
                <a:srgbClr val="000000"/>
              </a:solidFill>
              <a:latin typeface="Menlo-Regular"/>
            </a:endParaRPr>
          </a:p>
          <a:p>
            <a:r>
              <a:rPr lang="fr-FR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dirty="0">
                <a:solidFill>
                  <a:srgbClr val="C1651C"/>
                </a:solidFill>
                <a:latin typeface="Menlo-Regular"/>
              </a:rPr>
              <a:t>x</a:t>
            </a:r>
            <a:r>
              <a:rPr lang="fr-FR" dirty="0">
                <a:solidFill>
                  <a:srgbClr val="000000"/>
                </a:solidFill>
                <a:latin typeface="Menlo-Regular"/>
              </a:rPr>
              <a:t>[2] = {1, 2};</a:t>
            </a:r>
          </a:p>
          <a:p>
            <a:r>
              <a:rPr lang="fr-FR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dirty="0">
                <a:solidFill>
                  <a:srgbClr val="C1651C"/>
                </a:solidFill>
                <a:latin typeface="Menlo-Regular"/>
              </a:rPr>
              <a:t>y</a:t>
            </a:r>
            <a:r>
              <a:rPr lang="fr-FR" dirty="0">
                <a:solidFill>
                  <a:srgbClr val="000000"/>
                </a:solidFill>
                <a:latin typeface="Menlo-Regular"/>
              </a:rPr>
              <a:t>[2] = {3, 4};</a:t>
            </a:r>
          </a:p>
          <a:p>
            <a:r>
              <a:rPr lang="nl-NL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dirty="0" err="1">
                <a:solidFill>
                  <a:srgbClr val="C1651C"/>
                </a:solidFill>
                <a:latin typeface="Menlo-Regular"/>
              </a:rPr>
              <a:t>z</a:t>
            </a:r>
            <a:r>
              <a:rPr lang="nl-NL" dirty="0">
                <a:solidFill>
                  <a:srgbClr val="000000"/>
                </a:solidFill>
                <a:latin typeface="Menlo-Regular"/>
              </a:rPr>
              <a:t>[2];</a:t>
            </a:r>
          </a:p>
          <a:p>
            <a:endParaRPr lang="nl-NL" dirty="0">
              <a:solidFill>
                <a:srgbClr val="000000"/>
              </a:solidFill>
              <a:latin typeface="Menlo-Regular"/>
            </a:endParaRPr>
          </a:p>
          <a:p>
            <a:r>
              <a:rPr lang="nl-NL" dirty="0">
                <a:solidFill>
                  <a:srgbClr val="2D961E"/>
                </a:solidFill>
                <a:latin typeface="Menlo-Regular"/>
              </a:rPr>
              <a:t>int</a:t>
            </a:r>
            <a:r>
              <a:rPr lang="nl-NL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nl-NL" dirty="0" err="1">
                <a:solidFill>
                  <a:srgbClr val="4A00FF"/>
                </a:solidFill>
                <a:latin typeface="Menlo-Regular"/>
              </a:rPr>
              <a:t>main</a:t>
            </a:r>
            <a:r>
              <a:rPr lang="nl-NL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nl-NL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nl-NL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nl-NL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nl-NL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nl-NL" dirty="0">
                <a:solidFill>
                  <a:srgbClr val="C1651C"/>
                </a:solidFill>
                <a:latin typeface="Menlo-Regular"/>
              </a:rPr>
              <a:t>handle</a:t>
            </a:r>
            <a:r>
              <a:rPr lang="nl-NL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dirty="0">
                <a:solidFill>
                  <a:srgbClr val="000000"/>
                </a:solidFill>
                <a:latin typeface="Menlo-Regular"/>
              </a:rPr>
              <a:t> (*</a:t>
            </a:r>
            <a:r>
              <a:rPr lang="fi-FI" dirty="0" err="1">
                <a:solidFill>
                  <a:srgbClr val="C1651C"/>
                </a:solidFill>
                <a:latin typeface="Menlo-Regular"/>
              </a:rPr>
              <a:t>addvec</a:t>
            </a:r>
            <a:r>
              <a:rPr lang="fi-FI" dirty="0" err="1">
                <a:solidFill>
                  <a:srgbClr val="000000"/>
                </a:solidFill>
                <a:latin typeface="Menlo-Regular"/>
              </a:rPr>
              <a:t>)(</a:t>
            </a:r>
            <a:r>
              <a:rPr lang="fi-FI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dirty="0">
                <a:solidFill>
                  <a:srgbClr val="000000"/>
                </a:solidFill>
                <a:latin typeface="Menlo-Regular"/>
              </a:rPr>
              <a:t> *, </a:t>
            </a:r>
            <a:r>
              <a:rPr lang="fi-FI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dirty="0">
                <a:solidFill>
                  <a:srgbClr val="000000"/>
                </a:solidFill>
                <a:latin typeface="Menlo-Regular"/>
              </a:rPr>
              <a:t> *, </a:t>
            </a:r>
            <a:r>
              <a:rPr lang="fi-FI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dirty="0">
                <a:solidFill>
                  <a:srgbClr val="000000"/>
                </a:solidFill>
                <a:latin typeface="Menlo-Regular"/>
              </a:rPr>
              <a:t> *, </a:t>
            </a:r>
            <a:r>
              <a:rPr lang="fi-FI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i-FI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dirty="0" err="1">
                <a:solidFill>
                  <a:srgbClr val="2D961E"/>
                </a:solidFill>
                <a:latin typeface="Menlo-Regular"/>
              </a:rPr>
              <a:t>char</a:t>
            </a:r>
            <a:r>
              <a:rPr lang="fi-FI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fi-FI" dirty="0" err="1">
                <a:solidFill>
                  <a:srgbClr val="C1651C"/>
                </a:solidFill>
                <a:latin typeface="Menlo-Regular"/>
              </a:rPr>
              <a:t>error</a:t>
            </a:r>
            <a:r>
              <a:rPr lang="fi-FI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i-FI" dirty="0">
              <a:solidFill>
                <a:srgbClr val="000000"/>
              </a:solidFill>
              <a:latin typeface="Menlo-Regular"/>
            </a:endParaRPr>
          </a:p>
          <a:p>
            <a:r>
              <a:rPr lang="fi-FI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i-FI" dirty="0" err="1">
                <a:solidFill>
                  <a:srgbClr val="CB2418"/>
                </a:solidFill>
                <a:latin typeface="Menlo-Regular"/>
              </a:rPr>
              <a:t>Dynamically</a:t>
            </a:r>
            <a:r>
              <a:rPr lang="fi-FI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dirty="0" err="1">
                <a:solidFill>
                  <a:srgbClr val="CB2418"/>
                </a:solidFill>
                <a:latin typeface="Menlo-Regular"/>
              </a:rPr>
              <a:t>load</a:t>
            </a:r>
            <a:r>
              <a:rPr lang="fi-FI" dirty="0">
                <a:solidFill>
                  <a:srgbClr val="CB2418"/>
                </a:solidFill>
                <a:latin typeface="Menlo-Regular"/>
              </a:rPr>
              <a:t> the </a:t>
            </a:r>
            <a:r>
              <a:rPr lang="fi-FI" dirty="0" err="1">
                <a:solidFill>
                  <a:srgbClr val="CB2418"/>
                </a:solidFill>
                <a:latin typeface="Menlo-Regular"/>
              </a:rPr>
              <a:t>shared</a:t>
            </a:r>
            <a:r>
              <a:rPr lang="fi-FI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dirty="0" err="1">
                <a:solidFill>
                  <a:srgbClr val="CB2418"/>
                </a:solidFill>
                <a:latin typeface="Menlo-Regular"/>
              </a:rPr>
              <a:t>library</a:t>
            </a:r>
            <a:r>
              <a:rPr lang="fi-FI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dirty="0" err="1">
                <a:solidFill>
                  <a:srgbClr val="CB2418"/>
                </a:solidFill>
                <a:latin typeface="Menlo-Regular"/>
              </a:rPr>
              <a:t>that</a:t>
            </a:r>
            <a:r>
              <a:rPr lang="fi-FI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dirty="0" err="1">
                <a:solidFill>
                  <a:srgbClr val="CB2418"/>
                </a:solidFill>
                <a:latin typeface="Menlo-Regular"/>
              </a:rPr>
              <a:t>contains</a:t>
            </a:r>
            <a:r>
              <a:rPr lang="fi-FI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dirty="0" err="1">
                <a:solidFill>
                  <a:srgbClr val="CB2418"/>
                </a:solidFill>
                <a:latin typeface="Menlo-Regular"/>
              </a:rPr>
              <a:t>addvec</a:t>
            </a:r>
            <a:r>
              <a:rPr lang="fi-FI" dirty="0">
                <a:solidFill>
                  <a:srgbClr val="CB2418"/>
                </a:solidFill>
                <a:latin typeface="Menlo-Regular"/>
              </a:rPr>
              <a:t>() */</a:t>
            </a:r>
            <a:endParaRPr lang="fi-FI" dirty="0">
              <a:solidFill>
                <a:srgbClr val="000000"/>
              </a:solidFill>
              <a:latin typeface="Menlo-Regular"/>
            </a:endParaRPr>
          </a:p>
          <a:p>
            <a:r>
              <a:rPr lang="fi-FI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dirty="0" err="1">
                <a:solidFill>
                  <a:srgbClr val="000000"/>
                </a:solidFill>
                <a:latin typeface="Menlo-Regular"/>
              </a:rPr>
              <a:t>handle</a:t>
            </a:r>
            <a:r>
              <a:rPr lang="fi-FI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fi-FI" dirty="0" err="1">
                <a:solidFill>
                  <a:srgbClr val="000000"/>
                </a:solidFill>
                <a:latin typeface="Menlo-Regular"/>
              </a:rPr>
              <a:t>dlopen(</a:t>
            </a:r>
            <a:r>
              <a:rPr lang="fi-FI" dirty="0" err="1">
                <a:solidFill>
                  <a:srgbClr val="9D206F"/>
                </a:solidFill>
                <a:latin typeface="Menlo-Regular"/>
              </a:rPr>
              <a:t>"./libvector.so</a:t>
            </a:r>
            <a:r>
              <a:rPr lang="fi-FI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fi-FI" dirty="0">
                <a:solidFill>
                  <a:srgbClr val="000000"/>
                </a:solidFill>
                <a:latin typeface="Menlo-Regular"/>
              </a:rPr>
              <a:t>, RTLD_LAZY);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(!handle) {</a:t>
            </a:r>
          </a:p>
          <a:p>
            <a:r>
              <a:rPr lang="pl-PL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pl-PL" dirty="0" err="1">
                <a:solidFill>
                  <a:srgbClr val="000000"/>
                </a:solidFill>
                <a:latin typeface="Menlo-Regular"/>
              </a:rPr>
              <a:t>fprintf</a:t>
            </a:r>
            <a:r>
              <a:rPr lang="pl-PL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pl-PL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pl-PL" dirty="0">
                <a:solidFill>
                  <a:srgbClr val="9D206F"/>
                </a:solidFill>
                <a:latin typeface="Menlo-Regular"/>
              </a:rPr>
              <a:t>"%s\n"</a:t>
            </a:r>
            <a:r>
              <a:rPr lang="pl-PL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pl-PL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pl-PL" dirty="0">
                <a:solidFill>
                  <a:srgbClr val="000000"/>
                </a:solidFill>
                <a:latin typeface="Menlo-Regular"/>
              </a:rPr>
              <a:t>());</a:t>
            </a:r>
          </a:p>
          <a:p>
            <a:r>
              <a:rPr lang="pl-PL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pl-PL" dirty="0" err="1">
                <a:solidFill>
                  <a:srgbClr val="000000"/>
                </a:solidFill>
                <a:latin typeface="Menlo-Regular"/>
              </a:rPr>
              <a:t>exit</a:t>
            </a:r>
            <a:r>
              <a:rPr lang="pl-PL" dirty="0">
                <a:solidFill>
                  <a:srgbClr val="000000"/>
                </a:solidFill>
                <a:latin typeface="Menlo-Regular"/>
              </a:rPr>
              <a:t>(1);</a:t>
            </a:r>
          </a:p>
          <a:p>
            <a:r>
              <a:rPr lang="pl-PL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pl-PL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pl-PL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57237" y="5892801"/>
            <a:ext cx="1255770" cy="505973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dll.c</a:t>
            </a:r>
            <a:endParaRPr lang="en-GB" sz="18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33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844551" y="165100"/>
            <a:ext cx="10496549" cy="782638"/>
          </a:xfrm>
          <a:ln/>
        </p:spPr>
        <p:txBody>
          <a:bodyPr/>
          <a:lstStyle/>
          <a:p>
            <a:pPr algn="ctr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F7B217"/>
                </a:solidFill>
              </a:rPr>
              <a:t>Dynamic Linking at Run-time</a:t>
            </a: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615009" y="1054101"/>
            <a:ext cx="6234697" cy="5617886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ourier New" pitchFamily="49" charset="0"/>
                <a:ea typeface="msgothic" charset="0"/>
                <a:cs typeface="msgothic" charset="0"/>
              </a:rPr>
              <a:t>    ...</a:t>
            </a:r>
          </a:p>
          <a:p>
            <a:endParaRPr lang="en-US" dirty="0" smtClean="0">
              <a:solidFill>
                <a:srgbClr val="000000"/>
              </a:solidFill>
              <a:latin typeface="Menlo-Regular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dirty="0" smtClean="0">
                <a:solidFill>
                  <a:srgbClr val="CB2418"/>
                </a:solidFill>
                <a:latin typeface="Menlo-Regular"/>
              </a:rPr>
              <a:t>/</a:t>
            </a:r>
            <a:r>
              <a:rPr lang="en-US" dirty="0">
                <a:solidFill>
                  <a:srgbClr val="CB2418"/>
                </a:solidFill>
                <a:latin typeface="Menlo-Regular"/>
              </a:rPr>
              <a:t>* Get a pointer to the </a:t>
            </a:r>
            <a:r>
              <a:rPr lang="en-US" dirty="0" err="1">
                <a:solidFill>
                  <a:srgbClr val="CB2418"/>
                </a:solidFill>
                <a:latin typeface="Menlo-Regular"/>
              </a:rPr>
              <a:t>addvec</a:t>
            </a:r>
            <a:r>
              <a:rPr lang="en-US" dirty="0">
                <a:solidFill>
                  <a:srgbClr val="CB2418"/>
                </a:solidFill>
                <a:latin typeface="Menlo-Regular"/>
              </a:rPr>
              <a:t>() function we just loaded */</a:t>
            </a:r>
            <a:endParaRPr lang="en-US" dirty="0">
              <a:solidFill>
                <a:srgbClr val="000000"/>
              </a:solidFill>
              <a:latin typeface="Menlo-Regular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addvec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dlsym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(handle, </a:t>
            </a:r>
            <a:r>
              <a:rPr lang="en-US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dirty="0" err="1">
                <a:solidFill>
                  <a:srgbClr val="9D206F"/>
                </a:solidFill>
                <a:latin typeface="Menlo-Regular"/>
              </a:rPr>
              <a:t>addvec</a:t>
            </a:r>
            <a:r>
              <a:rPr lang="en-US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((error =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()) != </a:t>
            </a:r>
            <a:r>
              <a:rPr lang="en-US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fprintf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dirty="0">
                <a:solidFill>
                  <a:srgbClr val="9D206F"/>
                </a:solidFill>
                <a:latin typeface="Menlo-Regular"/>
              </a:rPr>
              <a:t>"%s\n"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, error);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    exit(1);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en-US" dirty="0">
              <a:solidFill>
                <a:srgbClr val="000000"/>
              </a:solidFill>
              <a:latin typeface="Menlo-Regular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dirty="0">
                <a:solidFill>
                  <a:srgbClr val="CB2418"/>
                </a:solidFill>
                <a:latin typeface="Menlo-Regular"/>
              </a:rPr>
              <a:t>/* Now we can call </a:t>
            </a:r>
            <a:r>
              <a:rPr lang="en-US" dirty="0" err="1">
                <a:solidFill>
                  <a:srgbClr val="CB2418"/>
                </a:solidFill>
                <a:latin typeface="Menlo-Regular"/>
              </a:rPr>
              <a:t>addvec</a:t>
            </a:r>
            <a:r>
              <a:rPr lang="en-US" dirty="0">
                <a:solidFill>
                  <a:srgbClr val="CB2418"/>
                </a:solidFill>
                <a:latin typeface="Menlo-Regular"/>
              </a:rPr>
              <a:t>() just like any other function */</a:t>
            </a:r>
            <a:endParaRPr lang="en-US" dirty="0">
              <a:solidFill>
                <a:srgbClr val="000000"/>
              </a:solidFill>
              <a:latin typeface="Menlo-Regular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addvec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(x, y, z, 2);</a:t>
            </a:r>
          </a:p>
          <a:p>
            <a:r>
              <a:rPr lang="ro-RO" dirty="0">
                <a:solidFill>
                  <a:srgbClr val="000000"/>
                </a:solidFill>
                <a:latin typeface="Menlo-Regular"/>
              </a:rPr>
              <a:t>    printf(</a:t>
            </a:r>
            <a:r>
              <a:rPr lang="ro-RO" dirty="0">
                <a:solidFill>
                  <a:srgbClr val="9D206F"/>
                </a:solidFill>
                <a:latin typeface="Menlo-Regular"/>
              </a:rPr>
              <a:t>"z = [%d %d]\n"</a:t>
            </a:r>
            <a:r>
              <a:rPr lang="ro-RO" dirty="0">
                <a:solidFill>
                  <a:srgbClr val="000000"/>
                </a:solidFill>
                <a:latin typeface="Menlo-Regular"/>
              </a:rPr>
              <a:t>, z[0], z[1]);</a:t>
            </a:r>
          </a:p>
          <a:p>
            <a:endParaRPr lang="ro-RO" dirty="0">
              <a:solidFill>
                <a:srgbClr val="000000"/>
              </a:solidFill>
              <a:latin typeface="Menlo-Regular"/>
            </a:endParaRPr>
          </a:p>
          <a:p>
            <a:r>
              <a:rPr lang="ro-RO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ro-RO" dirty="0">
                <a:solidFill>
                  <a:srgbClr val="CB2418"/>
                </a:solidFill>
                <a:latin typeface="Menlo-Regular"/>
              </a:rPr>
              <a:t>/* Unload the shared library */</a:t>
            </a:r>
            <a:endParaRPr lang="ro-RO" dirty="0">
              <a:solidFill>
                <a:srgbClr val="000000"/>
              </a:solidFill>
              <a:latin typeface="Menlo-Regular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dlclose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(handle) &lt; 0) {</a:t>
            </a:r>
          </a:p>
          <a:p>
            <a:r>
              <a:rPr lang="pl-PL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pl-PL" dirty="0" err="1">
                <a:solidFill>
                  <a:srgbClr val="000000"/>
                </a:solidFill>
                <a:latin typeface="Menlo-Regular"/>
              </a:rPr>
              <a:t>fprintf</a:t>
            </a:r>
            <a:r>
              <a:rPr lang="pl-PL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pl-PL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pl-PL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pl-PL" dirty="0">
                <a:solidFill>
                  <a:srgbClr val="9D206F"/>
                </a:solidFill>
                <a:latin typeface="Menlo-Regular"/>
              </a:rPr>
              <a:t>"%s\n"</a:t>
            </a:r>
            <a:r>
              <a:rPr lang="pl-PL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pl-PL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pl-PL" dirty="0">
                <a:solidFill>
                  <a:srgbClr val="000000"/>
                </a:solidFill>
                <a:latin typeface="Menlo-Regular"/>
              </a:rPr>
              <a:t>());</a:t>
            </a:r>
          </a:p>
          <a:p>
            <a:r>
              <a:rPr lang="pl-PL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pl-PL" dirty="0" err="1">
                <a:solidFill>
                  <a:srgbClr val="000000"/>
                </a:solidFill>
                <a:latin typeface="Menlo-Regular"/>
              </a:rPr>
              <a:t>exit</a:t>
            </a:r>
            <a:r>
              <a:rPr lang="pl-PL" dirty="0">
                <a:solidFill>
                  <a:srgbClr val="000000"/>
                </a:solidFill>
                <a:latin typeface="Menlo-Regular"/>
              </a:rPr>
              <a:t>(1);</a:t>
            </a:r>
          </a:p>
          <a:p>
            <a:r>
              <a:rPr lang="pl-PL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is-IS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dirty="0">
                <a:solidFill>
                  <a:srgbClr val="000000"/>
                </a:solidFill>
                <a:latin typeface="Menlo-Regular"/>
              </a:rPr>
              <a:t> 0;</a:t>
            </a:r>
          </a:p>
          <a:p>
            <a:r>
              <a:rPr lang="is-IS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GB" b="1" dirty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171701" y="5930900"/>
            <a:ext cx="1182086" cy="441660"/>
          </a:xfrm>
          <a:prstGeom prst="rect">
            <a:avLst/>
          </a:prstGeom>
          <a:noFill/>
          <a:ln w="3240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ea typeface="msgothic" charset="0"/>
                <a:cs typeface="msgothic" charset="0"/>
              </a:rPr>
              <a:t>dll.c</a:t>
            </a:r>
            <a:endParaRPr lang="en-GB" sz="2400" b="1" i="1" dirty="0">
              <a:solidFill>
                <a:schemeClr val="tx1">
                  <a:lumMod val="50000"/>
                  <a:lumOff val="50000"/>
                </a:schemeClr>
              </a:solidFill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34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Linking Summary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Linking is a technique that allows programs to be constructed from multiple object files. </a:t>
            </a:r>
          </a:p>
          <a:p>
            <a:r>
              <a:rPr lang="en-US" dirty="0" smtClean="0"/>
              <a:t>Linking can happen at different times in a program’s lifetime:</a:t>
            </a:r>
          </a:p>
          <a:p>
            <a:pPr lvl="1"/>
            <a:r>
              <a:rPr lang="en-US" dirty="0" smtClean="0"/>
              <a:t>Compile time (when a program is compiled)</a:t>
            </a:r>
          </a:p>
          <a:p>
            <a:pPr lvl="1"/>
            <a:r>
              <a:rPr lang="en-US" dirty="0" smtClean="0"/>
              <a:t>Load time (when a program is loaded into memory)</a:t>
            </a:r>
          </a:p>
          <a:p>
            <a:pPr lvl="1"/>
            <a:r>
              <a:rPr lang="en-US" dirty="0" smtClean="0"/>
              <a:t>Run time (while a program is executing)</a:t>
            </a:r>
          </a:p>
          <a:p>
            <a:r>
              <a:rPr lang="en-US" dirty="0" smtClean="0"/>
              <a:t>Understanding linking can help you avoid nasty errors and make you a better programmer. </a:t>
            </a:r>
            <a:endParaRPr lang="en-US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9240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Study: Library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13247"/>
          </a:xfrm>
        </p:spPr>
        <p:txBody>
          <a:bodyPr/>
          <a:lstStyle/>
          <a:p>
            <a:r>
              <a:rPr lang="en-GB" dirty="0" smtClean="0"/>
              <a:t>Library </a:t>
            </a:r>
            <a:r>
              <a:rPr lang="en-GB" dirty="0" err="1" smtClean="0"/>
              <a:t>interpositioning</a:t>
            </a:r>
            <a:r>
              <a:rPr lang="en-GB" dirty="0" smtClean="0"/>
              <a:t> : powerful linking technique that allows programmers to intercept calls to arbitrary functions</a:t>
            </a:r>
          </a:p>
          <a:p>
            <a:r>
              <a:rPr lang="en-GB" dirty="0" err="1" smtClean="0"/>
              <a:t>Interpositioning</a:t>
            </a:r>
            <a:r>
              <a:rPr lang="en-GB" dirty="0" smtClean="0"/>
              <a:t> can occur at:</a:t>
            </a:r>
          </a:p>
          <a:p>
            <a:pPr lvl="1"/>
            <a:r>
              <a:rPr lang="en-GB" dirty="0" smtClean="0"/>
              <a:t>Compile time: When the source code is compiled	</a:t>
            </a:r>
          </a:p>
          <a:p>
            <a:pPr lvl="1"/>
            <a:r>
              <a:rPr lang="en-GB" dirty="0" smtClean="0"/>
              <a:t>Link time: When the </a:t>
            </a:r>
            <a:r>
              <a:rPr lang="en-GB" dirty="0" err="1" smtClean="0"/>
              <a:t>relocatable</a:t>
            </a:r>
            <a:r>
              <a:rPr lang="en-GB" dirty="0" smtClean="0"/>
              <a:t> object files are statically linked to form an executable object file</a:t>
            </a:r>
          </a:p>
          <a:p>
            <a:pPr lvl="1"/>
            <a:r>
              <a:rPr lang="en-GB" dirty="0" smtClean="0"/>
              <a:t>Load/run time: When an executable object file is loaded into memory, dynamically linked, and then executed.</a:t>
            </a:r>
          </a:p>
          <a:p>
            <a:endParaRPr lang="en-US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Interpositioning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425947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Security</a:t>
            </a:r>
          </a:p>
          <a:p>
            <a:pPr lvl="1"/>
            <a:r>
              <a:rPr lang="en-GB" dirty="0" smtClean="0"/>
              <a:t>Confinement (sandboxing)</a:t>
            </a:r>
          </a:p>
          <a:p>
            <a:pPr lvl="1"/>
            <a:r>
              <a:rPr lang="en-GB" dirty="0" smtClean="0"/>
              <a:t>Behind the scenes encryption</a:t>
            </a:r>
          </a:p>
          <a:p>
            <a:r>
              <a:rPr lang="en-US" dirty="0" smtClean="0"/>
              <a:t>Debugging</a:t>
            </a:r>
            <a:endParaRPr lang="en-US" dirty="0"/>
          </a:p>
          <a:p>
            <a:pPr lvl="1"/>
            <a:r>
              <a:rPr lang="en-US" dirty="0"/>
              <a:t>In 2014, two Facebook engineers debugged a treacherous 1-year old bug in their iPhone app using </a:t>
            </a:r>
            <a:r>
              <a:rPr lang="en-US" dirty="0" err="1"/>
              <a:t>interpositioning</a:t>
            </a:r>
            <a:endParaRPr lang="en-US" dirty="0"/>
          </a:p>
          <a:p>
            <a:pPr lvl="1"/>
            <a:r>
              <a:rPr lang="en-US" dirty="0"/>
              <a:t>Code in the SPDY networking stack was writing to the wrong location</a:t>
            </a:r>
          </a:p>
          <a:p>
            <a:pPr lvl="1"/>
            <a:r>
              <a:rPr lang="en-US" dirty="0"/>
              <a:t>Solved by intercepting calls to </a:t>
            </a:r>
            <a:r>
              <a:rPr lang="en-US" dirty="0" err="1"/>
              <a:t>Posix</a:t>
            </a:r>
            <a:r>
              <a:rPr lang="en-US" dirty="0"/>
              <a:t> write functions (write, </a:t>
            </a:r>
            <a:r>
              <a:rPr lang="en-US" dirty="0" err="1"/>
              <a:t>writev</a:t>
            </a:r>
            <a:r>
              <a:rPr lang="en-US" dirty="0"/>
              <a:t>, </a:t>
            </a:r>
            <a:r>
              <a:rPr lang="en-US" dirty="0" err="1"/>
              <a:t>pwrite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600" dirty="0"/>
              <a:t>Source: </a:t>
            </a:r>
            <a:r>
              <a:rPr lang="en-US" sz="1600" dirty="0" smtClean="0"/>
              <a:t> Facebook engineering blog post at </a:t>
            </a:r>
            <a:r>
              <a:rPr lang="en-US" sz="1600" dirty="0" smtClean="0">
                <a:latin typeface="Courier New"/>
                <a:cs typeface="Courier New"/>
              </a:rPr>
              <a:t>https</a:t>
            </a:r>
            <a:r>
              <a:rPr lang="en-US" sz="1600" dirty="0">
                <a:latin typeface="Courier New"/>
                <a:cs typeface="Courier New"/>
              </a:rPr>
              <a:t>://</a:t>
            </a:r>
            <a:r>
              <a:rPr lang="en-US" sz="1600" dirty="0" err="1">
                <a:latin typeface="Courier New"/>
                <a:cs typeface="Courier New"/>
              </a:rPr>
              <a:t>code.facebook.com</a:t>
            </a:r>
            <a:r>
              <a:rPr lang="en-US" sz="1600" dirty="0">
                <a:latin typeface="Courier New"/>
                <a:cs typeface="Courier New"/>
              </a:rPr>
              <a:t>/posts/313033472212144/debugging-file-corruption-on-</a:t>
            </a:r>
            <a:r>
              <a:rPr lang="en-US" sz="1600" dirty="0" err="1">
                <a:latin typeface="Courier New"/>
                <a:cs typeface="Courier New"/>
              </a:rPr>
              <a:t>ios</a:t>
            </a:r>
            <a:r>
              <a:rPr lang="en-US" sz="1600" dirty="0">
                <a:latin typeface="Courier New"/>
                <a:cs typeface="Courier New"/>
              </a:rPr>
              <a:t>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 err="1" smtClean="0"/>
              <a:t>Interpositioning</a:t>
            </a:r>
            <a:r>
              <a:rPr lang="en-US" dirty="0" smtClean="0"/>
              <a:t>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500" y="1362075"/>
            <a:ext cx="10655301" cy="4972050"/>
          </a:xfrm>
        </p:spPr>
        <p:txBody>
          <a:bodyPr/>
          <a:lstStyle/>
          <a:p>
            <a:r>
              <a:rPr lang="en-GB" sz="4000" dirty="0"/>
              <a:t>Monitoring and Profiling</a:t>
            </a:r>
          </a:p>
          <a:p>
            <a:pPr lvl="1"/>
            <a:r>
              <a:rPr lang="en-GB" sz="3600" dirty="0"/>
              <a:t>Count number of calls to functions</a:t>
            </a:r>
          </a:p>
          <a:p>
            <a:pPr lvl="1"/>
            <a:r>
              <a:rPr lang="en-GB" sz="3600" dirty="0"/>
              <a:t>Characterize call sites and arguments to functions</a:t>
            </a:r>
          </a:p>
          <a:p>
            <a:pPr lvl="1"/>
            <a:r>
              <a:rPr lang="en-GB" sz="3600" dirty="0" err="1"/>
              <a:t>Malloc</a:t>
            </a:r>
            <a:r>
              <a:rPr lang="en-GB" sz="3600" dirty="0"/>
              <a:t> tracing</a:t>
            </a:r>
          </a:p>
          <a:p>
            <a:pPr lvl="2"/>
            <a:r>
              <a:rPr lang="en-GB" sz="2800" dirty="0"/>
              <a:t>Detecting memory leaks</a:t>
            </a:r>
          </a:p>
          <a:p>
            <a:pPr lvl="2"/>
            <a:r>
              <a:rPr lang="en-GB" sz="2800" b="1" dirty="0">
                <a:solidFill>
                  <a:srgbClr val="C00000"/>
                </a:solidFill>
              </a:rPr>
              <a:t>Generating address traces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2440562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	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410522"/>
            <a:ext cx="5486400" cy="4647378"/>
          </a:xfrm>
        </p:spPr>
        <p:txBody>
          <a:bodyPr>
            <a:noAutofit/>
          </a:bodyPr>
          <a:lstStyle/>
          <a:p>
            <a:r>
              <a:rPr lang="en-US" sz="2800" dirty="0" smtClean="0"/>
              <a:t>Goal: trace the addresses and sizes of the allocated and freed blocks, without breaking the program, and without modifying the source code. </a:t>
            </a:r>
          </a:p>
          <a:p>
            <a:endParaRPr lang="en-US" sz="2800" dirty="0" smtClean="0"/>
          </a:p>
          <a:p>
            <a:r>
              <a:rPr lang="en-US" sz="2800" dirty="0" smtClean="0"/>
              <a:t>Three solutions: interpose on the </a:t>
            </a:r>
            <a:r>
              <a:rPr lang="en-US" sz="2800" dirty="0" smtClean="0">
                <a:latin typeface="Courier New"/>
                <a:cs typeface="Courier New"/>
              </a:rPr>
              <a:t>lib</a:t>
            </a:r>
            <a:r>
              <a:rPr lang="en-US" sz="2800" dirty="0" smtClean="0"/>
              <a:t> </a:t>
            </a:r>
            <a:r>
              <a:rPr lang="en-US" sz="2800" dirty="0" err="1" smtClean="0">
                <a:latin typeface="Courier New"/>
                <a:cs typeface="Courier New"/>
              </a:rPr>
              <a:t>malloc</a:t>
            </a:r>
            <a:r>
              <a:rPr lang="en-US" sz="2800" dirty="0" smtClean="0"/>
              <a:t> and </a:t>
            </a:r>
            <a:r>
              <a:rPr lang="en-US" sz="2800" dirty="0" smtClean="0">
                <a:latin typeface="Courier New"/>
                <a:cs typeface="Courier New"/>
              </a:rPr>
              <a:t>free</a:t>
            </a:r>
            <a:r>
              <a:rPr lang="en-US" sz="2800" dirty="0" smtClean="0"/>
              <a:t> functions at compile time, link time, and load/run time. </a:t>
            </a:r>
            <a:endParaRPr lang="en-US" sz="280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60425" y="1321622"/>
            <a:ext cx="3588140" cy="3972499"/>
          </a:xfrm>
          <a:prstGeom prst="rect">
            <a:avLst/>
          </a:prstGeom>
          <a:solidFill>
            <a:srgbClr val="F6F5BD"/>
          </a:solidFill>
          <a:ln w="126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r>
              <a:rPr lang="en-US" sz="2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28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2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2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2800" dirty="0" err="1">
                <a:solidFill>
                  <a:srgbClr val="9D206F"/>
                </a:solidFill>
                <a:latin typeface="Menlo-Regular"/>
              </a:rPr>
              <a:t>malloc.h</a:t>
            </a:r>
            <a:r>
              <a:rPr lang="en-US" sz="2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2800" dirty="0">
              <a:solidFill>
                <a:srgbClr val="000000"/>
              </a:solidFill>
              <a:latin typeface="Menlo-Regular"/>
            </a:endParaRPr>
          </a:p>
          <a:p>
            <a:endParaRPr lang="en-US" sz="2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2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2800" dirty="0">
                <a:solidFill>
                  <a:srgbClr val="4A00FF"/>
                </a:solidFill>
                <a:latin typeface="Menlo-Regular"/>
              </a:rPr>
              <a:t>main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()</a:t>
            </a:r>
          </a:p>
          <a:p>
            <a:r>
              <a:rPr lang="en-US" sz="2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2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2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2800" dirty="0">
                <a:solidFill>
                  <a:srgbClr val="C1651C"/>
                </a:solidFill>
                <a:latin typeface="Menlo-Regular"/>
              </a:rPr>
              <a:t>p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latin typeface="Menlo-Regular"/>
              </a:rPr>
              <a:t>malloc</a:t>
            </a:r>
            <a:r>
              <a:rPr lang="en-US" sz="2800" dirty="0">
                <a:solidFill>
                  <a:srgbClr val="000000"/>
                </a:solidFill>
                <a:latin typeface="Menlo-Regular"/>
              </a:rPr>
              <a:t>(32);</a:t>
            </a:r>
          </a:p>
          <a:p>
            <a:r>
              <a:rPr lang="en-US" sz="2800" dirty="0">
                <a:solidFill>
                  <a:srgbClr val="000000"/>
                </a:solidFill>
                <a:latin typeface="Menlo-Regular"/>
              </a:rPr>
              <a:t>    free(p);</a:t>
            </a:r>
          </a:p>
          <a:p>
            <a:r>
              <a:rPr lang="is-IS" sz="2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s-IS" sz="2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2800" dirty="0">
                <a:solidFill>
                  <a:srgbClr val="000000"/>
                </a:solidFill>
                <a:latin typeface="Menlo-Regular"/>
              </a:rPr>
              <a:t>(0);</a:t>
            </a:r>
          </a:p>
          <a:p>
            <a:r>
              <a:rPr lang="is-IS" sz="28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2800" dirty="0" smtClean="0">
              <a:latin typeface="Courier New" pitchFamily="49" charset="0"/>
              <a:ea typeface="msgothic" charset="0"/>
              <a:cs typeface="msgothic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90352" y="5599668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7F7F7F"/>
                </a:solidFill>
                <a:latin typeface="Courier New"/>
                <a:cs typeface="Courier New"/>
              </a:rPr>
              <a:t>int.c</a:t>
            </a:r>
            <a:endParaRPr lang="en-US" sz="2800" b="1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Linkers?</a:t>
            </a:r>
            <a:endParaRPr lang="en-US"/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0" y="1178052"/>
            <a:ext cx="10515600" cy="540087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Reason 1: Modularity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Program can be written as a collection of smaller source files, rather than one monolithic mass.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Can build libraries of common functions (more on this later)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sz="2800" dirty="0" smtClean="0"/>
              <a:t>e.g., Math library, standard C library</a:t>
            </a:r>
            <a:endParaRPr lang="en-US" sz="2800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181678"/>
            <a:ext cx="10502899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Compile-time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33524" y="1060588"/>
            <a:ext cx="5480276" cy="5632312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Menlo-Regular"/>
              </a:rPr>
              <a:t>ifdef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COMPILETIME</a:t>
            </a: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malloc.h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wrapper function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mymalloc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(size);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(%d)=%p\n"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</a:t>
            </a:r>
          </a:p>
          <a:p>
            <a:r>
              <a:rPr lang="it-IT" sz="1800" dirty="0">
                <a:solidFill>
                  <a:srgbClr val="000000"/>
                </a:solidFill>
                <a:latin typeface="Menlo-Regular"/>
              </a:rPr>
              <a:t>           (</a:t>
            </a:r>
            <a:r>
              <a:rPr lang="it-IT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)</a:t>
            </a:r>
            <a:r>
              <a:rPr lang="it-IT" sz="1800" dirty="0" err="1">
                <a:solidFill>
                  <a:srgbClr val="000000"/>
                </a:solidFill>
                <a:latin typeface="Menlo-Regular"/>
              </a:rPr>
              <a:t>size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it-IT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it-IT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it-IT" sz="1800" dirty="0" err="1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it-IT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it-IT" sz="1800" dirty="0">
              <a:solidFill>
                <a:srgbClr val="000000"/>
              </a:solidFill>
              <a:latin typeface="Menlo-Regular"/>
            </a:endParaRPr>
          </a:p>
          <a:p>
            <a:r>
              <a:rPr lang="it-IT" sz="1800" dirty="0">
                <a:solidFill>
                  <a:srgbClr val="CB2418"/>
                </a:solidFill>
                <a:latin typeface="Menlo-Regular"/>
              </a:rPr>
              <a:t>/* free </a:t>
            </a:r>
            <a:r>
              <a:rPr lang="it-IT" sz="1800" dirty="0" err="1">
                <a:solidFill>
                  <a:srgbClr val="CB2418"/>
                </a:solidFill>
                <a:latin typeface="Menlo-Regular"/>
              </a:rPr>
              <a:t>wrapper</a:t>
            </a:r>
            <a:r>
              <a:rPr lang="it-IT" sz="18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it-IT" sz="1800" dirty="0" err="1">
                <a:solidFill>
                  <a:srgbClr val="CB2418"/>
                </a:solidFill>
                <a:latin typeface="Menlo-Regular"/>
              </a:rPr>
              <a:t>function</a:t>
            </a:r>
            <a:r>
              <a:rPr lang="it-IT" sz="1800" dirty="0">
                <a:solidFill>
                  <a:srgbClr val="CB2418"/>
                </a:solidFill>
                <a:latin typeface="Menlo-Regular"/>
              </a:rPr>
              <a:t> */</a:t>
            </a:r>
            <a:endParaRPr lang="it-IT" sz="1800" dirty="0">
              <a:solidFill>
                <a:srgbClr val="000000"/>
              </a:solidFill>
              <a:latin typeface="Menlo-Regular"/>
            </a:endParaRPr>
          </a:p>
          <a:p>
            <a:r>
              <a:rPr lang="it-IT" sz="18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it-IT" sz="1800" dirty="0" err="1">
                <a:solidFill>
                  <a:srgbClr val="4A00FF"/>
                </a:solidFill>
                <a:latin typeface="Menlo-Regular"/>
              </a:rPr>
              <a:t>myfree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it-IT" sz="18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it-IT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it-IT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it-IT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free(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"free(%p)\n"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Menlo-Regular"/>
              </a:rPr>
              <a:t>endif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17719" y="1141968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2400" b="1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40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76324" y="1306374"/>
            <a:ext cx="5924776" cy="1754327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mymalloc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(size)</a:t>
            </a: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#define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myfree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mymalloc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myfree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800" dirty="0" smtClean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33111" y="1332468"/>
            <a:ext cx="1659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7F7F7F"/>
                </a:solidFill>
                <a:latin typeface="Courier New"/>
                <a:cs typeface="Courier New"/>
              </a:rPr>
              <a:t>malloc.h</a:t>
            </a:r>
            <a:endParaRPr lang="en-US" sz="2400" b="1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38223" y="3784601"/>
            <a:ext cx="5988277" cy="2585323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</a:t>
            </a:r>
            <a:r>
              <a:rPr lang="en-US" sz="1800" dirty="0">
                <a:latin typeface="Courier New"/>
                <a:cs typeface="Courier New"/>
              </a:rPr>
              <a:t>make </a:t>
            </a:r>
            <a:r>
              <a:rPr lang="en-US" sz="1800" dirty="0" err="1">
                <a:latin typeface="Courier New"/>
                <a:cs typeface="Courier New"/>
              </a:rPr>
              <a:t>intc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-DCOMPILETIME -c </a:t>
            </a:r>
            <a:r>
              <a:rPr lang="en-US" sz="1800" b="0" dirty="0" err="1">
                <a:latin typeface="Courier New"/>
                <a:cs typeface="Courier New"/>
              </a:rPr>
              <a:t>mymalloc.c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-I. -o </a:t>
            </a:r>
            <a:r>
              <a:rPr lang="en-US" sz="1800" b="0" dirty="0" err="1">
                <a:latin typeface="Courier New"/>
                <a:cs typeface="Courier New"/>
              </a:rPr>
              <a:t>intc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int.c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mymalloc.o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</a:t>
            </a:r>
            <a:r>
              <a:rPr lang="en-US" sz="1800" dirty="0">
                <a:latin typeface="Courier New"/>
                <a:cs typeface="Courier New"/>
              </a:rPr>
              <a:t>make </a:t>
            </a:r>
            <a:r>
              <a:rPr lang="en-US" sz="1800" dirty="0" err="1">
                <a:latin typeface="Courier New"/>
                <a:cs typeface="Courier New"/>
              </a:rPr>
              <a:t>runc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>
                <a:latin typeface="Courier New"/>
                <a:cs typeface="Courier New"/>
              </a:rPr>
              <a:t>./</a:t>
            </a:r>
            <a:r>
              <a:rPr lang="en-US" sz="1800" b="0" dirty="0" err="1">
                <a:latin typeface="Courier New"/>
                <a:cs typeface="Courier New"/>
              </a:rPr>
              <a:t>intc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malloc</a:t>
            </a:r>
            <a:r>
              <a:rPr lang="en-US" sz="1800" b="0" dirty="0">
                <a:latin typeface="Courier New"/>
                <a:cs typeface="Courier New"/>
              </a:rPr>
              <a:t>(32)=0x1edc010</a:t>
            </a:r>
          </a:p>
          <a:p>
            <a:r>
              <a:rPr lang="en-US" sz="1800" b="0" dirty="0">
                <a:latin typeface="Courier New"/>
                <a:cs typeface="Courier New"/>
              </a:rPr>
              <a:t>free(0x1edc010)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  <a:endParaRPr lang="en-US" sz="1800" dirty="0">
              <a:latin typeface="Courier New"/>
              <a:cs typeface="Courier New"/>
            </a:endParaRPr>
          </a:p>
          <a:p>
            <a:endParaRPr lang="en-US" sz="1800" dirty="0" smtClean="0">
              <a:latin typeface="Courier New"/>
              <a:cs typeface="Courier New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41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25" y="152400"/>
            <a:ext cx="10122791" cy="762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Link-time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65224" y="1104900"/>
            <a:ext cx="6521676" cy="5632311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Menlo-Regular"/>
              </a:rPr>
              <a:t>ifdef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LINKTIME</a:t>
            </a: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 smtClean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 smtClean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*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__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real_malloc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__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real_free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wrapper function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__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wrap_malloc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= __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real_malloc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(size);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Call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800" dirty="0" err="1">
                <a:solidFill>
                  <a:srgbClr val="9D206F"/>
                </a:solidFill>
                <a:latin typeface="Menlo-Regular"/>
              </a:rPr>
              <a:t>malloc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(%d) = %p\n"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(</a:t>
            </a:r>
            <a:r>
              <a:rPr lang="en-US" sz="18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)size,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CB2418"/>
                </a:solidFill>
                <a:latin typeface="Menlo-Regular"/>
              </a:rPr>
              <a:t>/* free wrapper function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800" dirty="0">
                <a:solidFill>
                  <a:srgbClr val="4A00FF"/>
                </a:solidFill>
                <a:latin typeface="Menlo-Regular"/>
              </a:rPr>
              <a:t>__</a:t>
            </a:r>
            <a:r>
              <a:rPr lang="en-US" sz="1800" dirty="0" err="1">
                <a:solidFill>
                  <a:srgbClr val="4A00FF"/>
                </a:solidFill>
                <a:latin typeface="Menlo-Regular"/>
              </a:rPr>
              <a:t>wrap_free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8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__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real_free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/* Call </a:t>
            </a:r>
            <a:r>
              <a:rPr lang="en-US" sz="18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800" dirty="0">
                <a:solidFill>
                  <a:srgbClr val="CB2418"/>
                </a:solidFill>
                <a:latin typeface="Menlo-Regular"/>
              </a:rPr>
              <a:t> free */</a:t>
            </a:r>
            <a:endParaRPr lang="en-US" sz="18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800" dirty="0">
                <a:solidFill>
                  <a:srgbClr val="9D206F"/>
                </a:solidFill>
                <a:latin typeface="Menlo-Regular"/>
              </a:rPr>
              <a:t>"free(%p)\n"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8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r>
              <a:rPr lang="en-US" sz="18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800" dirty="0" err="1">
                <a:solidFill>
                  <a:srgbClr val="926492"/>
                </a:solidFill>
                <a:latin typeface="Menlo-Regular"/>
              </a:rPr>
              <a:t>endif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65419" y="102766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2000" b="1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03" y="3810000"/>
            <a:ext cx="10566398" cy="2819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“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Wl</a:t>
            </a:r>
            <a:r>
              <a:rPr lang="en-US" dirty="0" smtClean="0"/>
              <a:t>” flag passes argument to linker, replacing each comma with a space. </a:t>
            </a:r>
          </a:p>
          <a:p>
            <a:r>
              <a:rPr lang="en-US" dirty="0" smtClean="0"/>
              <a:t>The  “</a:t>
            </a:r>
            <a:r>
              <a:rPr lang="en-US" dirty="0" smtClean="0">
                <a:latin typeface="Courier New"/>
                <a:cs typeface="Courier New"/>
              </a:rPr>
              <a:t>--</a:t>
            </a:r>
            <a:r>
              <a:rPr lang="en-US" dirty="0" err="1" smtClean="0">
                <a:latin typeface="Courier New"/>
                <a:cs typeface="Courier New"/>
              </a:rPr>
              <a:t>wrap,malloc</a:t>
            </a:r>
            <a:r>
              <a:rPr lang="en-US" dirty="0" smtClean="0"/>
              <a:t> ”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arg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smtClean="0"/>
              <a:t>instructs linker to resolve references in a special way:</a:t>
            </a:r>
          </a:p>
          <a:p>
            <a:pPr lvl="1"/>
            <a:r>
              <a:rPr lang="en-US" dirty="0" smtClean="0"/>
              <a:t>Refs to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 should be resolved as </a:t>
            </a:r>
            <a:r>
              <a:rPr lang="en-US" dirty="0" smtClean="0">
                <a:latin typeface="Courier New"/>
                <a:cs typeface="Courier New"/>
              </a:rPr>
              <a:t>__</a:t>
            </a:r>
            <a:r>
              <a:rPr lang="en-US" dirty="0" err="1" smtClean="0">
                <a:latin typeface="Courier New"/>
                <a:cs typeface="Courier New"/>
              </a:rPr>
              <a:t>wrap_malloc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>
                <a:latin typeface="Calibri"/>
                <a:cs typeface="Calibri"/>
              </a:rPr>
              <a:t>Refs to </a:t>
            </a:r>
            <a:r>
              <a:rPr lang="en-US" dirty="0" smtClean="0">
                <a:cs typeface="Courier New"/>
              </a:rPr>
              <a:t> </a:t>
            </a:r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__</a:t>
            </a:r>
            <a:r>
              <a:rPr lang="en-US" dirty="0" err="1" smtClean="0">
                <a:latin typeface="Courier New"/>
                <a:cs typeface="Courier New"/>
              </a:rPr>
              <a:t>real_malloc</a:t>
            </a:r>
            <a:r>
              <a:rPr lang="en-US" dirty="0" smtClean="0"/>
              <a:t> should be resolved as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44325" y="1135778"/>
            <a:ext cx="10528300" cy="2585323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</a:t>
            </a:r>
            <a:r>
              <a:rPr lang="en-US" sz="1800" dirty="0">
                <a:latin typeface="Courier New"/>
                <a:cs typeface="Courier New"/>
              </a:rPr>
              <a:t>make </a:t>
            </a:r>
            <a:r>
              <a:rPr lang="en-US" sz="1800" dirty="0" err="1">
                <a:latin typeface="Courier New"/>
                <a:cs typeface="Courier New"/>
              </a:rPr>
              <a:t>intl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-DLINKTIME -c </a:t>
            </a:r>
            <a:r>
              <a:rPr lang="en-US" sz="1800" b="0" dirty="0" err="1">
                <a:latin typeface="Courier New"/>
                <a:cs typeface="Courier New"/>
              </a:rPr>
              <a:t>mymalloc.c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-c </a:t>
            </a:r>
            <a:r>
              <a:rPr lang="en-US" sz="1800" b="0" dirty="0" err="1">
                <a:latin typeface="Courier New"/>
                <a:cs typeface="Courier New"/>
              </a:rPr>
              <a:t>int.c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</a:t>
            </a:r>
            <a:r>
              <a:rPr lang="en-US" sz="1800" b="0" dirty="0" err="1">
                <a:latin typeface="Courier New"/>
                <a:cs typeface="Courier New"/>
              </a:rPr>
              <a:t>Wl</a:t>
            </a:r>
            <a:r>
              <a:rPr lang="en-US" sz="1800" b="0" dirty="0">
                <a:latin typeface="Courier New"/>
                <a:cs typeface="Courier New"/>
              </a:rPr>
              <a:t>,--</a:t>
            </a:r>
            <a:r>
              <a:rPr lang="en-US" sz="1800" b="0" dirty="0" err="1">
                <a:latin typeface="Courier New"/>
                <a:cs typeface="Courier New"/>
              </a:rPr>
              <a:t>wrap,malloc</a:t>
            </a:r>
            <a:r>
              <a:rPr lang="en-US" sz="1800" b="0" dirty="0">
                <a:latin typeface="Courier New"/>
                <a:cs typeface="Courier New"/>
              </a:rPr>
              <a:t> -</a:t>
            </a:r>
            <a:r>
              <a:rPr lang="en-US" sz="1800" b="0" dirty="0" err="1">
                <a:latin typeface="Courier New"/>
                <a:cs typeface="Courier New"/>
              </a:rPr>
              <a:t>Wl</a:t>
            </a:r>
            <a:r>
              <a:rPr lang="en-US" sz="1800" b="0" dirty="0">
                <a:latin typeface="Courier New"/>
                <a:cs typeface="Courier New"/>
              </a:rPr>
              <a:t>,--</a:t>
            </a:r>
            <a:r>
              <a:rPr lang="en-US" sz="1800" b="0" dirty="0" err="1">
                <a:latin typeface="Courier New"/>
                <a:cs typeface="Courier New"/>
              </a:rPr>
              <a:t>wrap,free</a:t>
            </a:r>
            <a:r>
              <a:rPr lang="en-US" sz="1800" b="0" dirty="0">
                <a:latin typeface="Courier New"/>
                <a:cs typeface="Courier New"/>
              </a:rPr>
              <a:t> -o </a:t>
            </a:r>
            <a:r>
              <a:rPr lang="en-US" sz="1800" b="0" dirty="0" err="1">
                <a:latin typeface="Courier New"/>
                <a:cs typeface="Courier New"/>
              </a:rPr>
              <a:t>intl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int.o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mymalloc.o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make </a:t>
            </a:r>
            <a:r>
              <a:rPr lang="en-US" sz="1800" dirty="0" err="1">
                <a:latin typeface="Courier New"/>
                <a:cs typeface="Courier New"/>
              </a:rPr>
              <a:t>runl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>
                <a:latin typeface="Courier New"/>
                <a:cs typeface="Courier New"/>
              </a:rPr>
              <a:t>./</a:t>
            </a:r>
            <a:r>
              <a:rPr lang="en-US" sz="1800" b="0" dirty="0" err="1">
                <a:latin typeface="Courier New"/>
                <a:cs typeface="Courier New"/>
              </a:rPr>
              <a:t>intl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fi-FI" sz="1800" b="0" dirty="0">
                <a:latin typeface="Courier New"/>
                <a:cs typeface="Courier New"/>
              </a:rPr>
              <a:t>malloc(32) = 0x1aa0010</a:t>
            </a:r>
          </a:p>
          <a:p>
            <a:r>
              <a:rPr lang="en-US" sz="1800" b="0" dirty="0">
                <a:latin typeface="Courier New"/>
                <a:cs typeface="Courier New"/>
              </a:rPr>
              <a:t>free(0x1aa0010)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4601" y="1181100"/>
            <a:ext cx="6604000" cy="5262980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600" dirty="0" err="1">
                <a:solidFill>
                  <a:srgbClr val="926492"/>
                </a:solidFill>
                <a:latin typeface="Menlo-Regular"/>
              </a:rPr>
              <a:t>ifdef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RUNTIME</a:t>
            </a: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#define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_GNU_SOURCE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stdlib.h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dlfcn.h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wrapper function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4A00FF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*(*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mallocp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>
                <a:solidFill>
                  <a:srgbClr val="C1651C"/>
                </a:solidFill>
                <a:latin typeface="Menlo-Regular"/>
              </a:rPr>
              <a:t>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mallocp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dlsym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(RTLD_NEXT,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Get </a:t>
            </a:r>
            <a:r>
              <a:rPr lang="en-US" sz="1600" dirty="0" err="1" smtClean="0">
                <a:solidFill>
                  <a:srgbClr val="CB2418"/>
                </a:solidFill>
                <a:latin typeface="Menlo-Regular"/>
              </a:rPr>
              <a:t>addr</a:t>
            </a:r>
            <a:r>
              <a:rPr lang="en-US" sz="1600" dirty="0" smtClean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of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((error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()) !=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fputs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(error,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exit(1);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mallocp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(size);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Call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en-US" sz="1600" dirty="0" err="1">
                <a:solidFill>
                  <a:srgbClr val="9D206F"/>
                </a:solidFill>
                <a:latin typeface="Menlo-Regular"/>
              </a:rPr>
              <a:t>malloc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(%d) = %p\n"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(</a:t>
            </a:r>
            <a:r>
              <a:rPr lang="en-US" sz="1600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)size,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152400"/>
            <a:ext cx="10502900" cy="825500"/>
          </a:xfrm>
          <a:noFill/>
          <a:ln w="2857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>
            <a:normAutofit/>
          </a:bodyPr>
          <a:lstStyle/>
          <a:p>
            <a:r>
              <a:rPr lang="en-US" dirty="0" smtClean="0"/>
              <a:t>Load/Run-time</a:t>
            </a:r>
            <a:r>
              <a:rPr lang="ru-RU" dirty="0" smtClean="0"/>
              <a:t>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57003" y="1194890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2400" b="1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Load/Run-time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628900" y="1346200"/>
            <a:ext cx="6400800" cy="4524316"/>
          </a:xfrm>
          <a:prstGeom prst="rect">
            <a:avLst/>
          </a:prstGeom>
          <a:solidFill>
            <a:srgbClr val="F7F5C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B2418"/>
                </a:solidFill>
                <a:latin typeface="Menlo-Regular"/>
              </a:rPr>
              <a:t>/* free wrapper function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sz="1600" dirty="0">
                <a:solidFill>
                  <a:srgbClr val="4A00FF"/>
                </a:solidFill>
                <a:latin typeface="Menlo-Regular"/>
              </a:rPr>
              <a:t>free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en-US" sz="1600" dirty="0" err="1">
                <a:solidFill>
                  <a:srgbClr val="C1651C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{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(*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freep</a:t>
            </a:r>
            <a:r>
              <a:rPr lang="fi-FI" sz="1600" dirty="0" err="1">
                <a:solidFill>
                  <a:srgbClr val="000000"/>
                </a:solidFill>
                <a:latin typeface="Menlo-Regular"/>
              </a:rPr>
              <a:t>)(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void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*) = </a:t>
            </a:r>
            <a:r>
              <a:rPr lang="fi-FI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r>
              <a:rPr lang="fi-FI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sz="1600" dirty="0" err="1">
                <a:solidFill>
                  <a:srgbClr val="2D961E"/>
                </a:solidFill>
                <a:latin typeface="Menlo-Regular"/>
              </a:rPr>
              <a:t>char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 *</a:t>
            </a:r>
            <a:r>
              <a:rPr lang="fi-FI" sz="1600" dirty="0" err="1">
                <a:solidFill>
                  <a:srgbClr val="C1651C"/>
                </a:solidFill>
                <a:latin typeface="Menlo-Regular"/>
              </a:rPr>
              <a:t>error</a:t>
            </a:r>
            <a:r>
              <a:rPr lang="fi-FI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i-FI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(!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</a:t>
            </a:r>
          </a:p>
          <a:p>
            <a:r>
              <a:rPr lang="is-I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is-IS" sz="1600" dirty="0">
                <a:solidFill>
                  <a:srgbClr val="C200FF"/>
                </a:solidFill>
                <a:latin typeface="Menlo-Regular"/>
              </a:rPr>
              <a:t>return</a:t>
            </a:r>
            <a:r>
              <a:rPr lang="is-IS" sz="1600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is-I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freep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dlsym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(RTLD_NEXT, 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"free"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Get address of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free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 ((error =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dlerror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()) != </a:t>
            </a:r>
            <a:r>
              <a:rPr lang="en-US" sz="1600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fputs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(error,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stderr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    exit(1);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freep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 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/* Call </a:t>
            </a:r>
            <a:r>
              <a:rPr lang="en-US" sz="1600" dirty="0" err="1">
                <a:solidFill>
                  <a:srgbClr val="CB2418"/>
                </a:solidFill>
                <a:latin typeface="Menlo-Regular"/>
              </a:rPr>
              <a:t>libc</a:t>
            </a:r>
            <a:r>
              <a:rPr lang="en-US" sz="1600" dirty="0">
                <a:solidFill>
                  <a:srgbClr val="CB2418"/>
                </a:solidFill>
                <a:latin typeface="Menlo-Regular"/>
              </a:rPr>
              <a:t> free */</a:t>
            </a:r>
            <a:endParaRPr lang="en-US" sz="1600" dirty="0">
              <a:solidFill>
                <a:srgbClr val="000000"/>
              </a:solidFill>
              <a:latin typeface="Menlo-Regular"/>
            </a:endParaRP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sz="1600" dirty="0">
                <a:solidFill>
                  <a:srgbClr val="9D206F"/>
                </a:solidFill>
                <a:latin typeface="Menlo-Regular"/>
              </a:rPr>
              <a:t>"free(%p)\n"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Menlo-Regular"/>
              </a:rPr>
              <a:t>ptr</a:t>
            </a:r>
            <a:r>
              <a:rPr lang="en-US" sz="1600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Menlo-Regular"/>
              </a:rPr>
              <a:t>}</a:t>
            </a:r>
          </a:p>
          <a:p>
            <a:r>
              <a:rPr lang="en-US" sz="1600" dirty="0">
                <a:solidFill>
                  <a:srgbClr val="926492"/>
                </a:solidFill>
                <a:latin typeface="Menlo-Regular"/>
              </a:rPr>
              <a:t>#</a:t>
            </a:r>
            <a:r>
              <a:rPr lang="en-US" sz="1600" dirty="0" err="1">
                <a:solidFill>
                  <a:srgbClr val="926492"/>
                </a:solidFill>
                <a:latin typeface="Menlo-Regular"/>
              </a:rPr>
              <a:t>endif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22519" y="1357868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7F7F7F"/>
                </a:solidFill>
                <a:latin typeface="Courier New"/>
                <a:cs typeface="Courier New"/>
              </a:rPr>
              <a:t>mymalloc.c</a:t>
            </a:r>
            <a:endParaRPr lang="en-US" sz="2400" b="1" dirty="0" smtClean="0">
              <a:solidFill>
                <a:srgbClr val="7F7F7F"/>
              </a:solidFill>
              <a:latin typeface="Courier New"/>
              <a:cs typeface="Courier New"/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xmlns="" val="155704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Load/Run-time </a:t>
            </a:r>
            <a:r>
              <a:rPr lang="en-US" dirty="0" err="1" smtClean="0"/>
              <a:t>Interpositioning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4703" y="4025900"/>
            <a:ext cx="10604498" cy="1447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 </a:t>
            </a:r>
            <a:r>
              <a:rPr lang="en-US" dirty="0" smtClean="0">
                <a:latin typeface="Courier New"/>
                <a:cs typeface="Courier New"/>
              </a:rPr>
              <a:t>The LD_PRELOAD </a:t>
            </a:r>
            <a:r>
              <a:rPr lang="en-US" dirty="0" smtClean="0"/>
              <a:t>environment variable tells the dynamic linker to resolve unresolved refs (e.g., to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>
                <a:latin typeface="Courier New"/>
                <a:cs typeface="Courier New"/>
              </a:rPr>
              <a:t>)</a:t>
            </a:r>
            <a:r>
              <a:rPr lang="en-US" dirty="0" smtClean="0"/>
              <a:t>by looking in </a:t>
            </a:r>
            <a:r>
              <a:rPr lang="en-US" dirty="0" err="1" smtClean="0">
                <a:latin typeface="Courier New"/>
                <a:cs typeface="Courier New"/>
              </a:rPr>
              <a:t>mymalloc.so</a:t>
            </a:r>
            <a:r>
              <a:rPr lang="en-US" dirty="0" smtClean="0"/>
              <a:t> first.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3" y="1262777"/>
            <a:ext cx="10553697" cy="2308324"/>
          </a:xfrm>
          <a:prstGeom prst="rect">
            <a:avLst/>
          </a:prstGeom>
          <a:solidFill>
            <a:srgbClr val="E6E6E6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</a:t>
            </a:r>
            <a:r>
              <a:rPr lang="en-US" sz="1800" dirty="0">
                <a:latin typeface="Courier New"/>
                <a:cs typeface="Courier New"/>
              </a:rPr>
              <a:t>make </a:t>
            </a:r>
            <a:r>
              <a:rPr lang="en-US" sz="1800" dirty="0" err="1">
                <a:latin typeface="Courier New"/>
                <a:cs typeface="Courier New"/>
              </a:rPr>
              <a:t>intr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-DRUNTIME -shared -</a:t>
            </a:r>
            <a:r>
              <a:rPr lang="en-US" sz="1800" b="0" dirty="0" err="1">
                <a:latin typeface="Courier New"/>
                <a:cs typeface="Courier New"/>
              </a:rPr>
              <a:t>fpic</a:t>
            </a:r>
            <a:r>
              <a:rPr lang="en-US" sz="1800" b="0" dirty="0">
                <a:latin typeface="Courier New"/>
                <a:cs typeface="Courier New"/>
              </a:rPr>
              <a:t> -o </a:t>
            </a:r>
            <a:r>
              <a:rPr lang="en-US" sz="1800" b="0" dirty="0" err="1">
                <a:latin typeface="Courier New"/>
                <a:cs typeface="Courier New"/>
              </a:rPr>
              <a:t>mymalloc.so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mymalloc.c</a:t>
            </a:r>
            <a:r>
              <a:rPr lang="en-US" sz="1800" b="0" dirty="0">
                <a:latin typeface="Courier New"/>
                <a:cs typeface="Courier New"/>
              </a:rPr>
              <a:t> -</a:t>
            </a:r>
            <a:r>
              <a:rPr lang="en-US" sz="1800" b="0" dirty="0" err="1">
                <a:latin typeface="Courier New"/>
                <a:cs typeface="Courier New"/>
              </a:rPr>
              <a:t>ldl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b="0" dirty="0" err="1">
                <a:latin typeface="Courier New"/>
                <a:cs typeface="Courier New"/>
              </a:rPr>
              <a:t>gcc</a:t>
            </a:r>
            <a:r>
              <a:rPr lang="en-US" sz="1800" b="0" dirty="0">
                <a:latin typeface="Courier New"/>
                <a:cs typeface="Courier New"/>
              </a:rPr>
              <a:t> -Wall -o </a:t>
            </a:r>
            <a:r>
              <a:rPr lang="en-US" sz="1800" b="0" dirty="0" err="1">
                <a:latin typeface="Courier New"/>
                <a:cs typeface="Courier New"/>
              </a:rPr>
              <a:t>intr</a:t>
            </a:r>
            <a:r>
              <a:rPr lang="en-US" sz="1800" b="0" dirty="0">
                <a:latin typeface="Courier New"/>
                <a:cs typeface="Courier New"/>
              </a:rPr>
              <a:t> </a:t>
            </a:r>
            <a:r>
              <a:rPr lang="en-US" sz="1800" b="0" dirty="0" err="1">
                <a:latin typeface="Courier New"/>
                <a:cs typeface="Courier New"/>
              </a:rPr>
              <a:t>int.c</a:t>
            </a:r>
            <a:endParaRPr lang="en-US" sz="1800" b="0" dirty="0">
              <a:latin typeface="Courier New"/>
              <a:cs typeface="Courier New"/>
            </a:endParaRP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 </a:t>
            </a:r>
            <a:r>
              <a:rPr lang="en-US" sz="1800" dirty="0">
                <a:latin typeface="Courier New"/>
                <a:cs typeface="Courier New"/>
              </a:rPr>
              <a:t>make </a:t>
            </a:r>
            <a:r>
              <a:rPr lang="en-US" sz="1800" dirty="0" err="1">
                <a:latin typeface="Courier New"/>
                <a:cs typeface="Courier New"/>
              </a:rPr>
              <a:t>runr</a:t>
            </a:r>
            <a:endParaRPr lang="en-US" sz="1800" dirty="0">
              <a:latin typeface="Courier New"/>
              <a:cs typeface="Courier New"/>
            </a:endParaRPr>
          </a:p>
          <a:p>
            <a:r>
              <a:rPr lang="en-US" sz="1800" b="0" dirty="0">
                <a:latin typeface="Courier New"/>
                <a:cs typeface="Courier New"/>
              </a:rPr>
              <a:t>(LD_PRELOAD="./</a:t>
            </a:r>
            <a:r>
              <a:rPr lang="en-US" sz="1800" b="0" dirty="0" err="1">
                <a:latin typeface="Courier New"/>
                <a:cs typeface="Courier New"/>
              </a:rPr>
              <a:t>mymalloc.so</a:t>
            </a:r>
            <a:r>
              <a:rPr lang="en-US" sz="1800" b="0" dirty="0">
                <a:latin typeface="Courier New"/>
                <a:cs typeface="Courier New"/>
              </a:rPr>
              <a:t>" ./</a:t>
            </a:r>
            <a:r>
              <a:rPr lang="en-US" sz="1800" b="0" dirty="0" err="1">
                <a:latin typeface="Courier New"/>
                <a:cs typeface="Courier New"/>
              </a:rPr>
              <a:t>intr</a:t>
            </a:r>
            <a:r>
              <a:rPr lang="en-US" sz="1800" b="0" dirty="0">
                <a:latin typeface="Courier New"/>
                <a:cs typeface="Courier New"/>
              </a:rPr>
              <a:t>)</a:t>
            </a:r>
          </a:p>
          <a:p>
            <a:r>
              <a:rPr lang="fi-FI" sz="1800" b="0" dirty="0">
                <a:latin typeface="Courier New"/>
                <a:cs typeface="Courier New"/>
              </a:rPr>
              <a:t>malloc(32) = 0xe60010</a:t>
            </a:r>
          </a:p>
          <a:p>
            <a:r>
              <a:rPr lang="en-US" sz="1800" b="0" dirty="0">
                <a:latin typeface="Courier New"/>
                <a:cs typeface="Courier New"/>
              </a:rPr>
              <a:t>free(0xe60010)</a:t>
            </a:r>
          </a:p>
          <a:p>
            <a:r>
              <a:rPr lang="en-US" sz="1800" dirty="0" err="1" smtClean="0">
                <a:latin typeface="Courier New"/>
                <a:cs typeface="Courier New"/>
              </a:rPr>
              <a:t>linux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Interpositioning</a:t>
            </a:r>
            <a:r>
              <a:rPr lang="en-US" dirty="0" smtClean="0"/>
              <a:t>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Compile Time</a:t>
            </a:r>
          </a:p>
          <a:p>
            <a:pPr lvl="1"/>
            <a:r>
              <a:rPr lang="en-US" dirty="0" smtClean="0"/>
              <a:t>Apparent calls to </a:t>
            </a:r>
            <a:r>
              <a:rPr lang="en-US" dirty="0" err="1" smtClean="0"/>
              <a:t>malloc</a:t>
            </a:r>
            <a:r>
              <a:rPr lang="en-US" dirty="0" smtClean="0"/>
              <a:t>/free get macro-expanded into calls to </a:t>
            </a:r>
            <a:r>
              <a:rPr lang="en-US" dirty="0" err="1" smtClean="0"/>
              <a:t>mymalloc</a:t>
            </a:r>
            <a:r>
              <a:rPr lang="en-US" dirty="0" smtClean="0"/>
              <a:t>/</a:t>
            </a:r>
            <a:r>
              <a:rPr lang="en-US" dirty="0" err="1" smtClean="0"/>
              <a:t>myfree</a:t>
            </a:r>
            <a:endParaRPr lang="en-US" dirty="0" smtClean="0"/>
          </a:p>
          <a:p>
            <a:r>
              <a:rPr lang="en-US" dirty="0" smtClean="0"/>
              <a:t>Link Time</a:t>
            </a:r>
          </a:p>
          <a:p>
            <a:pPr lvl="1"/>
            <a:r>
              <a:rPr lang="en-US" dirty="0" smtClean="0"/>
              <a:t>Use linker trick to have special name resolutions</a:t>
            </a:r>
          </a:p>
          <a:p>
            <a:pPr lvl="2"/>
            <a:r>
              <a:rPr lang="en-US" dirty="0" err="1" smtClean="0"/>
              <a:t>malloc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__</a:t>
            </a:r>
            <a:r>
              <a:rPr lang="en-US" dirty="0" err="1" smtClean="0">
                <a:sym typeface="Wingdings" pitchFamily="2" charset="2"/>
              </a:rPr>
              <a:t>wrap_malloc</a:t>
            </a:r>
            <a:endParaRPr lang="en-US" dirty="0" smtClean="0">
              <a:sym typeface="Wingdings" pitchFamily="2" charset="2"/>
            </a:endParaRPr>
          </a:p>
          <a:p>
            <a:pPr lvl="2"/>
            <a:r>
              <a:rPr lang="en-US" dirty="0" smtClean="0">
                <a:sym typeface="Wingdings" pitchFamily="2" charset="2"/>
              </a:rPr>
              <a:t>__</a:t>
            </a:r>
            <a:r>
              <a:rPr lang="en-US" dirty="0" err="1" smtClean="0">
                <a:sym typeface="Wingdings" pitchFamily="2" charset="2"/>
              </a:rPr>
              <a:t>real_malloc</a:t>
            </a:r>
            <a:r>
              <a:rPr lang="en-US" dirty="0" smtClean="0">
                <a:sym typeface="Wingdings" pitchFamily="2" charset="2"/>
              </a:rPr>
              <a:t>  </a:t>
            </a:r>
            <a:r>
              <a:rPr lang="en-US" dirty="0" err="1" smtClean="0">
                <a:sym typeface="Wingdings" pitchFamily="2" charset="2"/>
              </a:rPr>
              <a:t>malloc</a:t>
            </a:r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Load/Run Time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Implement custom version of </a:t>
            </a:r>
            <a:r>
              <a:rPr lang="en-US" dirty="0" err="1" smtClean="0">
                <a:sym typeface="Wingdings" pitchFamily="2" charset="2"/>
              </a:rPr>
              <a:t>malloc</a:t>
            </a:r>
            <a:r>
              <a:rPr lang="en-US" dirty="0" smtClean="0">
                <a:sym typeface="Wingdings" pitchFamily="2" charset="2"/>
              </a:rPr>
              <a:t>/free that use dynamic linking to load library </a:t>
            </a:r>
            <a:r>
              <a:rPr lang="en-US" dirty="0" err="1" smtClean="0">
                <a:sym typeface="Wingdings" pitchFamily="2" charset="2"/>
              </a:rPr>
              <a:t>malloc</a:t>
            </a:r>
            <a:r>
              <a:rPr lang="en-US" dirty="0" smtClean="0">
                <a:sym typeface="Wingdings" pitchFamily="2" charset="2"/>
              </a:rPr>
              <a:t>/free under different names</a:t>
            </a:r>
            <a:endParaRPr lang="en-US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48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Linkers? (cont)</a:t>
            </a:r>
            <a:endParaRPr lang="en-US"/>
          </a:p>
        </p:txBody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78052"/>
            <a:ext cx="10515600" cy="5527547"/>
          </a:xfrm>
        </p:spPr>
        <p:txBody>
          <a:bodyPr>
            <a:normAutofit/>
          </a:bodyPr>
          <a:lstStyle/>
          <a:p>
            <a:r>
              <a:rPr lang="en-US" dirty="0" smtClean="0"/>
              <a:t>Reason 2: Efficiency</a:t>
            </a:r>
          </a:p>
          <a:p>
            <a:pPr lvl="1"/>
            <a:r>
              <a:rPr lang="en-US" dirty="0" smtClean="0"/>
              <a:t>Time: Separate compilation</a:t>
            </a:r>
          </a:p>
          <a:p>
            <a:pPr lvl="2"/>
            <a:r>
              <a:rPr lang="en-US" sz="3200" dirty="0" smtClean="0"/>
              <a:t>Change one source file, compile, and then </a:t>
            </a:r>
            <a:r>
              <a:rPr lang="en-US" sz="3200" dirty="0" err="1" smtClean="0"/>
              <a:t>relink</a:t>
            </a:r>
            <a:r>
              <a:rPr lang="en-US" sz="3200" dirty="0" smtClean="0"/>
              <a:t>.</a:t>
            </a:r>
          </a:p>
          <a:p>
            <a:pPr lvl="2"/>
            <a:r>
              <a:rPr lang="en-US" sz="3200" dirty="0" smtClean="0"/>
              <a:t>No need to recompile other source files.</a:t>
            </a:r>
          </a:p>
          <a:p>
            <a:pPr lvl="1"/>
            <a:r>
              <a:rPr lang="en-US" sz="3600" dirty="0" smtClean="0"/>
              <a:t>Space: Libraries </a:t>
            </a:r>
          </a:p>
          <a:p>
            <a:pPr lvl="2"/>
            <a:r>
              <a:rPr lang="en-US" sz="3200" dirty="0" smtClean="0"/>
              <a:t>Common functions can be aggregated into a single file...</a:t>
            </a:r>
          </a:p>
          <a:p>
            <a:pPr lvl="2"/>
            <a:r>
              <a:rPr lang="en-US" sz="3200" dirty="0" smtClean="0"/>
              <a:t>Yet executable files and running memory images contain only code for the functions they actually use.</a:t>
            </a:r>
            <a:endParaRPr lang="en-US" sz="3200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2" name="Rectangle 4"/>
          <p:cNvSpPr>
            <a:spLocks noGrp="1" noChangeArrowheads="1"/>
          </p:cNvSpPr>
          <p:nvPr>
            <p:ph type="title"/>
          </p:nvPr>
        </p:nvSpPr>
        <p:spPr>
          <a:xfrm>
            <a:off x="857252" y="177800"/>
            <a:ext cx="10496548" cy="781050"/>
          </a:xfrm>
        </p:spPr>
        <p:txBody>
          <a:bodyPr>
            <a:normAutofit/>
          </a:bodyPr>
          <a:lstStyle/>
          <a:p>
            <a:r>
              <a:rPr lang="en-US" sz="4400" dirty="0"/>
              <a:t>What Do Linkers Do?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38201" y="1157288"/>
            <a:ext cx="10477500" cy="5484812"/>
          </a:xfrm>
        </p:spPr>
        <p:txBody>
          <a:bodyPr>
            <a:normAutofit/>
          </a:bodyPr>
          <a:lstStyle/>
          <a:p>
            <a:r>
              <a:rPr lang="en-US" dirty="0"/>
              <a:t>Step </a:t>
            </a:r>
            <a:r>
              <a:rPr lang="en-US" dirty="0" smtClean="0"/>
              <a:t>1: Symbol </a:t>
            </a:r>
            <a:r>
              <a:rPr lang="en-US" dirty="0"/>
              <a:t>resolution</a:t>
            </a:r>
          </a:p>
          <a:p>
            <a:pPr lvl="1"/>
            <a:r>
              <a:rPr lang="en-US" dirty="0" smtClean="0"/>
              <a:t>Programs </a:t>
            </a:r>
            <a:r>
              <a:rPr lang="en-US" dirty="0"/>
              <a:t>define and reference </a:t>
            </a:r>
            <a:r>
              <a:rPr lang="en-US" i="1" dirty="0"/>
              <a:t>symbols</a:t>
            </a:r>
            <a:r>
              <a:rPr lang="en-US" dirty="0"/>
              <a:t> </a:t>
            </a:r>
            <a:r>
              <a:rPr lang="en-US" dirty="0" smtClean="0"/>
              <a:t>(global variables </a:t>
            </a:r>
            <a:r>
              <a:rPr lang="en-US" dirty="0"/>
              <a:t>and functions):</a:t>
            </a:r>
          </a:p>
          <a:p>
            <a:pPr lvl="2"/>
            <a:r>
              <a:rPr lang="en-US" sz="2000" b="1" dirty="0">
                <a:latin typeface="Courier New" charset="0"/>
              </a:rPr>
              <a:t>void swap() {…}   /* define symbol swap */</a:t>
            </a:r>
          </a:p>
          <a:p>
            <a:pPr lvl="2"/>
            <a:r>
              <a:rPr lang="en-US" sz="2000" b="1" dirty="0">
                <a:latin typeface="Courier New" charset="0"/>
              </a:rPr>
              <a:t>swap();           /* reference symbol</a:t>
            </a:r>
            <a:r>
              <a:rPr lang="en-US" sz="2000" b="1" dirty="0" smtClean="0">
                <a:latin typeface="Courier New" charset="0"/>
              </a:rPr>
              <a:t> swap </a:t>
            </a:r>
            <a:r>
              <a:rPr lang="en-US" sz="2000" b="1" dirty="0">
                <a:latin typeface="Courier New" charset="0"/>
              </a:rPr>
              <a:t>*/</a:t>
            </a:r>
          </a:p>
          <a:p>
            <a:pPr lvl="2"/>
            <a:r>
              <a:rPr lang="en-US" sz="2000" b="1" dirty="0" err="1">
                <a:latin typeface="Courier New" charset="0"/>
              </a:rPr>
              <a:t>int</a:t>
            </a:r>
            <a:r>
              <a:rPr lang="en-US" sz="2000" b="1" dirty="0">
                <a:latin typeface="Courier New" charset="0"/>
              </a:rPr>
              <a:t> *</a:t>
            </a:r>
            <a:r>
              <a:rPr lang="en-US" sz="2000" b="1" dirty="0" err="1">
                <a:latin typeface="Courier New" charset="0"/>
              </a:rPr>
              <a:t>xp</a:t>
            </a:r>
            <a:r>
              <a:rPr lang="en-US" sz="2000" b="1" dirty="0">
                <a:latin typeface="Courier New" charset="0"/>
              </a:rPr>
              <a:t> = &amp;</a:t>
            </a:r>
            <a:r>
              <a:rPr lang="en-US" sz="2000" b="1" dirty="0" err="1">
                <a:latin typeface="Courier New" charset="0"/>
              </a:rPr>
              <a:t>x</a:t>
            </a:r>
            <a:r>
              <a:rPr lang="en-US" sz="2000" b="1" dirty="0">
                <a:latin typeface="Courier New" charset="0"/>
              </a:rPr>
              <a:t>; </a:t>
            </a:r>
            <a:r>
              <a:rPr lang="en-US" sz="2000" b="1" dirty="0" smtClean="0">
                <a:latin typeface="Courier New" charset="0"/>
              </a:rPr>
              <a:t>    /</a:t>
            </a:r>
            <a:r>
              <a:rPr lang="en-US" sz="2000" b="1" dirty="0">
                <a:latin typeface="Courier New" charset="0"/>
              </a:rPr>
              <a:t>* define symbol </a:t>
            </a:r>
            <a:r>
              <a:rPr lang="en-US" sz="2000" b="1" dirty="0" err="1">
                <a:latin typeface="Courier New" charset="0"/>
              </a:rPr>
              <a:t>xp</a:t>
            </a:r>
            <a:r>
              <a:rPr lang="en-US" sz="2000" b="1" dirty="0">
                <a:latin typeface="Courier New" charset="0"/>
              </a:rPr>
              <a:t>, reference </a:t>
            </a:r>
            <a:r>
              <a:rPr lang="en-US" sz="2000" b="1" dirty="0" err="1">
                <a:latin typeface="Courier New" charset="0"/>
              </a:rPr>
              <a:t>x</a:t>
            </a:r>
            <a:r>
              <a:rPr lang="en-US" sz="2000" b="1" dirty="0">
                <a:latin typeface="Courier New" charset="0"/>
              </a:rPr>
              <a:t> */</a:t>
            </a:r>
            <a:endParaRPr lang="en-US" sz="2000" b="1" dirty="0"/>
          </a:p>
          <a:p>
            <a:pPr lvl="1"/>
            <a:r>
              <a:rPr lang="en-US" dirty="0" smtClean="0"/>
              <a:t>Symbol </a:t>
            </a:r>
            <a:r>
              <a:rPr lang="en-US" dirty="0"/>
              <a:t>definitions are </a:t>
            </a:r>
            <a:r>
              <a:rPr lang="en-US" dirty="0" smtClean="0"/>
              <a:t>stored in object file </a:t>
            </a:r>
            <a:r>
              <a:rPr lang="en-US" dirty="0"/>
              <a:t>(by </a:t>
            </a:r>
            <a:r>
              <a:rPr lang="en-US" dirty="0" smtClean="0"/>
              <a:t>assembler) </a:t>
            </a:r>
            <a:r>
              <a:rPr lang="en-US" dirty="0"/>
              <a:t>in </a:t>
            </a:r>
            <a:r>
              <a:rPr lang="en-US" i="1" dirty="0"/>
              <a:t>symbol table</a:t>
            </a:r>
            <a:r>
              <a:rPr lang="en-US" dirty="0"/>
              <a:t>.</a:t>
            </a:r>
          </a:p>
          <a:p>
            <a:pPr lvl="2"/>
            <a:r>
              <a:rPr lang="en-US" sz="2800" dirty="0"/>
              <a:t>Symbol table is an array of </a:t>
            </a:r>
            <a:r>
              <a:rPr lang="en-US" sz="2800" dirty="0" err="1">
                <a:latin typeface="Courier New"/>
                <a:cs typeface="Courier New"/>
              </a:rPr>
              <a:t>structs</a:t>
            </a:r>
            <a:endParaRPr lang="en-US" sz="2800" dirty="0">
              <a:latin typeface="Courier New"/>
              <a:cs typeface="Courier New"/>
            </a:endParaRPr>
          </a:p>
          <a:p>
            <a:pPr lvl="2"/>
            <a:r>
              <a:rPr lang="en-US" sz="2800" dirty="0"/>
              <a:t>Each entry includes name, size, and location of symbol.</a:t>
            </a:r>
          </a:p>
          <a:p>
            <a:pPr lvl="1"/>
            <a:r>
              <a:rPr lang="en-US" b="1" u="sng" dirty="0" smtClean="0">
                <a:solidFill>
                  <a:srgbClr val="1E3272"/>
                </a:solidFill>
              </a:rPr>
              <a:t>During symbol resolution step, the linker associates </a:t>
            </a:r>
            <a:r>
              <a:rPr lang="en-US" b="1" u="sng" dirty="0">
                <a:solidFill>
                  <a:srgbClr val="1E3272"/>
                </a:solidFill>
              </a:rPr>
              <a:t>each symbol reference with exactly one symbol definition.</a:t>
            </a:r>
          </a:p>
          <a:p>
            <a:endParaRPr lang="en-US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 Linkers Do? (cont)</a:t>
            </a:r>
            <a:endParaRPr lang="en-US"/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78052"/>
            <a:ext cx="10515600" cy="532434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Step 2: Relocation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Merges separate code and data sections into single sections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Relocates symbols from their relative locations in the </a:t>
            </a:r>
            <a:r>
              <a:rPr lang="en-US" dirty="0" smtClean="0">
                <a:latin typeface="Courier New"/>
                <a:cs typeface="Courier New"/>
              </a:rPr>
              <a:t>.o</a:t>
            </a:r>
            <a:r>
              <a:rPr lang="en-US" dirty="0" smtClean="0"/>
              <a:t> files to their final absolute memory locations in the executable.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Updates all references to these symbols to reflect their new positions.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>
                <a:latin typeface="Calibri" pitchFamily="34" charset="0"/>
              </a:rPr>
              <a:t>Let’s look at these two steps in more detail….</a:t>
            </a:r>
          </a:p>
          <a:p>
            <a:endParaRPr lang="en-US" dirty="0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Three Kinds of Object Files (Modules)</a:t>
            </a: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78052"/>
            <a:ext cx="10515600" cy="5502148"/>
          </a:xfrm>
        </p:spPr>
        <p:txBody>
          <a:bodyPr>
            <a:normAutofit fontScale="92500" lnSpcReduction="20000"/>
          </a:bodyPr>
          <a:lstStyle/>
          <a:p>
            <a:r>
              <a:rPr lang="en-US" sz="3900" dirty="0" smtClean="0"/>
              <a:t>Relocatable object file (</a:t>
            </a:r>
            <a:r>
              <a:rPr lang="en-US" sz="3900" dirty="0" smtClean="0">
                <a:latin typeface="Courier New"/>
                <a:cs typeface="Courier New"/>
              </a:rPr>
              <a:t>.o</a:t>
            </a:r>
            <a:r>
              <a:rPr lang="en-US" sz="3900" dirty="0" smtClean="0"/>
              <a:t> file)</a:t>
            </a:r>
          </a:p>
          <a:p>
            <a:pPr lvl="1"/>
            <a:r>
              <a:rPr lang="en-US" sz="3500" dirty="0" smtClean="0"/>
              <a:t>Contains code and data in a form that can be combined with other relocatable object files to form executable object file.</a:t>
            </a:r>
          </a:p>
          <a:p>
            <a:pPr lvl="2"/>
            <a:r>
              <a:rPr lang="en-US" sz="3000" dirty="0" smtClean="0"/>
              <a:t>Each </a:t>
            </a:r>
            <a:r>
              <a:rPr lang="en-US" sz="3000" dirty="0" smtClean="0">
                <a:latin typeface="Courier New"/>
                <a:cs typeface="Courier New"/>
              </a:rPr>
              <a:t>.</a:t>
            </a:r>
            <a:r>
              <a:rPr lang="en-US" sz="3000" dirty="0" err="1" smtClean="0">
                <a:latin typeface="Courier New"/>
                <a:cs typeface="Courier New"/>
              </a:rPr>
              <a:t>o</a:t>
            </a:r>
            <a:r>
              <a:rPr lang="en-US" sz="3000" dirty="0" smtClean="0"/>
              <a:t> file is produced from exactly one source (</a:t>
            </a:r>
            <a:r>
              <a:rPr lang="en-US" sz="3000" dirty="0" smtClean="0">
                <a:latin typeface="Courier New"/>
                <a:cs typeface="Courier New"/>
              </a:rPr>
              <a:t>.</a:t>
            </a:r>
            <a:r>
              <a:rPr lang="en-US" sz="3000" dirty="0" err="1" smtClean="0">
                <a:latin typeface="Courier New"/>
                <a:cs typeface="Courier New"/>
              </a:rPr>
              <a:t>c</a:t>
            </a:r>
            <a:r>
              <a:rPr lang="en-US" sz="3000" dirty="0" smtClean="0"/>
              <a:t>) file</a:t>
            </a:r>
          </a:p>
          <a:p>
            <a:r>
              <a:rPr lang="en-US" sz="3900" dirty="0" smtClean="0"/>
              <a:t>Executable object file (</a:t>
            </a:r>
            <a:r>
              <a:rPr lang="en-US" sz="3900" dirty="0" err="1" smtClean="0">
                <a:latin typeface="Courier New"/>
                <a:cs typeface="Courier New"/>
              </a:rPr>
              <a:t>a.out</a:t>
            </a:r>
            <a:r>
              <a:rPr lang="en-US" sz="3900" dirty="0" smtClean="0"/>
              <a:t> file)</a:t>
            </a:r>
          </a:p>
          <a:p>
            <a:pPr lvl="1"/>
            <a:r>
              <a:rPr lang="en-US" sz="3500" dirty="0" smtClean="0"/>
              <a:t>Contains code and data in a form that can be copied directly into memory and then executed.</a:t>
            </a:r>
          </a:p>
          <a:p>
            <a:r>
              <a:rPr lang="en-US" sz="3900" dirty="0" smtClean="0"/>
              <a:t>Shared object file (</a:t>
            </a:r>
            <a:r>
              <a:rPr lang="en-US" sz="3900" dirty="0" smtClean="0">
                <a:latin typeface="Courier New"/>
                <a:cs typeface="Courier New"/>
              </a:rPr>
              <a:t>.so </a:t>
            </a:r>
            <a:r>
              <a:rPr lang="en-US" sz="3900" dirty="0" smtClean="0"/>
              <a:t>file)</a:t>
            </a:r>
          </a:p>
          <a:p>
            <a:pPr lvl="1"/>
            <a:r>
              <a:rPr lang="en-US" sz="3500" dirty="0" smtClean="0"/>
              <a:t>Special type of relocatable object file that can be loaded into memory and linked dynamically, at either load time or run-time.</a:t>
            </a:r>
          </a:p>
          <a:p>
            <a:pPr lvl="1"/>
            <a:r>
              <a:rPr lang="en-US" sz="3500" dirty="0" smtClean="0"/>
              <a:t>Called </a:t>
            </a:r>
            <a:r>
              <a:rPr lang="en-US" sz="3500" i="1" dirty="0" smtClean="0"/>
              <a:t>Dynamic Link Libraries</a:t>
            </a:r>
            <a:r>
              <a:rPr lang="en-US" sz="3500" dirty="0" smtClean="0"/>
              <a:t> (DLLs) by Windows</a:t>
            </a:r>
          </a:p>
          <a:p>
            <a:pPr lvl="1"/>
            <a:endParaRPr lang="en-US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Executable and Linkable Format (ELF)</a:t>
            </a:r>
            <a:endParaRPr lang="en-US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Standard binary format for object files</a:t>
            </a:r>
          </a:p>
          <a:p>
            <a:r>
              <a:rPr lang="en-US" dirty="0" smtClean="0"/>
              <a:t>One unified format for </a:t>
            </a:r>
          </a:p>
          <a:p>
            <a:pPr lvl="1"/>
            <a:r>
              <a:rPr lang="en-US" dirty="0" smtClean="0"/>
              <a:t>Relocatable object files (</a:t>
            </a:r>
            <a:r>
              <a:rPr lang="en-US" dirty="0" smtClean="0">
                <a:latin typeface="Courier New"/>
                <a:cs typeface="Courier New"/>
              </a:rPr>
              <a:t>.o</a:t>
            </a:r>
            <a:r>
              <a:rPr lang="en-US" dirty="0" smtClean="0"/>
              <a:t>), </a:t>
            </a:r>
          </a:p>
          <a:p>
            <a:pPr lvl="1"/>
            <a:r>
              <a:rPr lang="en-US" dirty="0" smtClean="0"/>
              <a:t>Executable object files </a:t>
            </a:r>
            <a:r>
              <a:rPr lang="en-US" dirty="0" smtClean="0">
                <a:latin typeface="Courier New"/>
                <a:cs typeface="Courier New"/>
              </a:rPr>
              <a:t>(</a:t>
            </a:r>
            <a:r>
              <a:rPr lang="en-US" dirty="0" err="1" smtClean="0">
                <a:latin typeface="Courier New"/>
                <a:cs typeface="Courier New"/>
              </a:rPr>
              <a:t>a.out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Shared object files (</a:t>
            </a:r>
            <a:r>
              <a:rPr lang="en-US" dirty="0" smtClean="0">
                <a:latin typeface="Courier New"/>
                <a:cs typeface="Courier New"/>
              </a:rPr>
              <a:t>.so</a:t>
            </a:r>
            <a:r>
              <a:rPr lang="en-US" dirty="0" smtClean="0"/>
              <a:t>)</a:t>
            </a:r>
          </a:p>
          <a:p>
            <a:r>
              <a:rPr lang="en-US" dirty="0" smtClean="0"/>
              <a:t>Generic name: ELF binaries</a:t>
            </a:r>
            <a:endParaRPr lang="en-US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24648</TotalTime>
  <Words>3771</Words>
  <Application>Microsoft Office PowerPoint</Application>
  <PresentationFormat>Произвольный</PresentationFormat>
  <Paragraphs>856</Paragraphs>
  <Slides>48</Slides>
  <Notes>32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48</vt:i4>
      </vt:variant>
    </vt:vector>
  </HeadingPairs>
  <TitlesOfParts>
    <vt:vector size="49" baseType="lpstr">
      <vt:lpstr>Тема Office</vt:lpstr>
      <vt:lpstr>Computer Architecture and Operating Systems Lecture 4: Linking and Loading</vt:lpstr>
      <vt:lpstr>Example C Program</vt:lpstr>
      <vt:lpstr>Static Linking</vt:lpstr>
      <vt:lpstr>Why Linkers?</vt:lpstr>
      <vt:lpstr>Why Linkers? (cont)</vt:lpstr>
      <vt:lpstr>What Do Linkers Do?</vt:lpstr>
      <vt:lpstr>What Do Linkers Do? (cont)</vt:lpstr>
      <vt:lpstr>Three Kinds of Object Files (Modules)</vt:lpstr>
      <vt:lpstr>Executable and Linkable Format (ELF)</vt:lpstr>
      <vt:lpstr>ELF Object File Format</vt:lpstr>
      <vt:lpstr>ELF Object File Format (cont.)</vt:lpstr>
      <vt:lpstr>Linker Symbols </vt:lpstr>
      <vt:lpstr>Step 1: Symbol Resolution</vt:lpstr>
      <vt:lpstr>Local Symbols</vt:lpstr>
      <vt:lpstr>How Linker Resolves Duplicate Symbol Definitions</vt:lpstr>
      <vt:lpstr>Linker’s Symbol Rules</vt:lpstr>
      <vt:lpstr>Linker Puzzles</vt:lpstr>
      <vt:lpstr>Global Variables</vt:lpstr>
      <vt:lpstr>Step 2: Relocation</vt:lpstr>
      <vt:lpstr>Relocation Entries</vt:lpstr>
      <vt:lpstr>Relocated .text section</vt:lpstr>
      <vt:lpstr>Loading Executable Object Files</vt:lpstr>
      <vt:lpstr>Packaging Commonly Used Functions</vt:lpstr>
      <vt:lpstr>Old-fashioned Solution: Static Libraries</vt:lpstr>
      <vt:lpstr>Creating Static Libraries</vt:lpstr>
      <vt:lpstr>Commonly Used Libraries</vt:lpstr>
      <vt:lpstr>Linking with Static Libraries</vt:lpstr>
      <vt:lpstr>Linking with Static Libraries</vt:lpstr>
      <vt:lpstr>Using Static Libraries</vt:lpstr>
      <vt:lpstr>Modern Solution: Shared Libraries</vt:lpstr>
      <vt:lpstr>Shared Libraries (cont.)</vt:lpstr>
      <vt:lpstr>Dynamic Linking at Load-time</vt:lpstr>
      <vt:lpstr>Dynamic Linking at Run-time</vt:lpstr>
      <vt:lpstr>Dynamic Linking at Run-time</vt:lpstr>
      <vt:lpstr>Linking Summary </vt:lpstr>
      <vt:lpstr>Case Study: Library Interpositioning</vt:lpstr>
      <vt:lpstr>Some Interpositioning Applications</vt:lpstr>
      <vt:lpstr>Some Interpositioning Applications</vt:lpstr>
      <vt:lpstr>Example program  </vt:lpstr>
      <vt:lpstr>Compile-time Interpositioning</vt:lpstr>
      <vt:lpstr>Compile-time Interpositioning</vt:lpstr>
      <vt:lpstr>Link-time Interpositioning</vt:lpstr>
      <vt:lpstr>Link-time Interpositioning</vt:lpstr>
      <vt:lpstr>Load/Run-time Interpositioning</vt:lpstr>
      <vt:lpstr>Load/Run-time Interpositioning</vt:lpstr>
      <vt:lpstr>Load/Run-time Interpositioning</vt:lpstr>
      <vt:lpstr>Interpositioning Recap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629</cp:revision>
  <dcterms:created xsi:type="dcterms:W3CDTF">2015-11-11T03:30:50Z</dcterms:created>
  <dcterms:modified xsi:type="dcterms:W3CDTF">2025-04-20T19:42:06Z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