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handoutMasterIdLst>
    <p:handoutMasterId r:id="rId41"/>
  </p:handoutMasterIdLst>
  <p:sldIdLst>
    <p:sldId id="256" r:id="rId2"/>
    <p:sldId id="273" r:id="rId3"/>
    <p:sldId id="274" r:id="rId4"/>
    <p:sldId id="275" r:id="rId5"/>
    <p:sldId id="276" r:id="rId6"/>
    <p:sldId id="278" r:id="rId7"/>
    <p:sldId id="279" r:id="rId8"/>
    <p:sldId id="280" r:id="rId9"/>
    <p:sldId id="281" r:id="rId10"/>
    <p:sldId id="282" r:id="rId11"/>
    <p:sldId id="283" r:id="rId12"/>
    <p:sldId id="284" r:id="rId13"/>
    <p:sldId id="285" r:id="rId14"/>
    <p:sldId id="286" r:id="rId15"/>
    <p:sldId id="287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01" r:id="rId29"/>
    <p:sldId id="302" r:id="rId30"/>
    <p:sldId id="303" r:id="rId31"/>
    <p:sldId id="307" r:id="rId32"/>
    <p:sldId id="309" r:id="rId33"/>
    <p:sldId id="310" r:id="rId34"/>
    <p:sldId id="308" r:id="rId35"/>
    <p:sldId id="304" r:id="rId36"/>
    <p:sldId id="305" r:id="rId37"/>
    <p:sldId id="306" r:id="rId38"/>
    <p:sldId id="27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амкин Александр Сергеевич" initials="КАС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3272"/>
    <a:srgbClr val="F7B217"/>
    <a:srgbClr val="2F5CB5"/>
    <a:srgbClr val="F3B217"/>
    <a:srgbClr val="F07F09"/>
    <a:srgbClr val="FF6600"/>
    <a:srgbClr val="273272"/>
    <a:srgbClr val="F8BA30"/>
    <a:srgbClr val="FFC000"/>
    <a:srgbClr val="2E5E8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32" autoAdjust="0"/>
    <p:restoredTop sz="99729" autoAdjust="0"/>
  </p:normalViewPr>
  <p:slideViewPr>
    <p:cSldViewPr snapToGrid="0">
      <p:cViewPr>
        <p:scale>
          <a:sx n="75" d="100"/>
          <a:sy n="75" d="100"/>
        </p:scale>
        <p:origin x="-1974" y="-6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3072" y="-96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106195-8D78-4F6F-B8E4-FA67975ACEF5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301F6-630C-4517-9108-FC1E44EE8C8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27279973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8212F1-C3D9-4F2B-8F42-5E960FE8BE51}" type="datetimeFigureOut">
              <a:rPr lang="ru-RU" smtClean="0"/>
              <a:pPr/>
              <a:t>15.05.2025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3B3A5-99BF-45D9-956B-DC57CC23AD97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865021395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Верхний колонтитул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817915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60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120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22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42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52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78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63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73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83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593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041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144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246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349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Верхний колонтитул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B3A5-99BF-45D9-956B-DC57CC23AD97}" type="slidenum">
              <a:rPr lang="ru-RU" smtClean="0"/>
              <a:pPr/>
              <a:t>38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159508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84672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19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30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40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ext Box 1"/>
          <p:cNvSpPr txBox="1">
            <a:spLocks noChangeArrowheads="1"/>
          </p:cNvSpPr>
          <p:nvPr/>
        </p:nvSpPr>
        <p:spPr bwMode="auto">
          <a:xfrm>
            <a:off x="1183184" y="689429"/>
            <a:ext cx="4488657" cy="341992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86492" tIns="43246" rIns="86492" bIns="43246" anchor="ctr"/>
          <a:lstStyle/>
          <a:p>
            <a:endParaRPr lang="en-US"/>
          </a:p>
        </p:txBody>
      </p:sp>
      <p:sp>
        <p:nvSpPr>
          <p:cNvPr id="450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913805" y="4345214"/>
            <a:ext cx="5030390" cy="4113893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/>
          <p:nvPr userDrawn="1"/>
        </p:nvSpPr>
        <p:spPr>
          <a:xfrm>
            <a:off x="-1" y="2601087"/>
            <a:ext cx="12192001" cy="1603772"/>
          </a:xfrm>
          <a:prstGeom prst="rect">
            <a:avLst/>
          </a:prstGeom>
          <a:solidFill>
            <a:srgbClr val="2F5CB5"/>
          </a:solidFill>
          <a:ln w="19050" cap="sq" cmpd="sng" algn="ctr">
            <a:solidFill>
              <a:srgbClr val="FF6600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Rectangle 6"/>
          <p:cNvSpPr/>
          <p:nvPr userDrawn="1"/>
        </p:nvSpPr>
        <p:spPr>
          <a:xfrm>
            <a:off x="0" y="2545985"/>
            <a:ext cx="12192000" cy="59883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Rectangle 9"/>
          <p:cNvSpPr/>
          <p:nvPr userDrawn="1"/>
        </p:nvSpPr>
        <p:spPr>
          <a:xfrm>
            <a:off x="0" y="4210574"/>
            <a:ext cx="12192000" cy="45719"/>
          </a:xfrm>
          <a:prstGeom prst="rect">
            <a:avLst/>
          </a:prstGeom>
          <a:solidFill>
            <a:srgbClr val="F7B217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Title 7"/>
          <p:cNvSpPr>
            <a:spLocks noGrp="1"/>
          </p:cNvSpPr>
          <p:nvPr>
            <p:ph type="ctrTitle"/>
          </p:nvPr>
        </p:nvSpPr>
        <p:spPr>
          <a:xfrm>
            <a:off x="0" y="2601227"/>
            <a:ext cx="12192000" cy="1840144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9" name="Рисунок 8" descr="logo_с_hse_cmyk_e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3934031" y="213770"/>
            <a:ext cx="1704213" cy="2196275"/>
          </a:xfrm>
          <a:prstGeom prst="rect">
            <a:avLst/>
          </a:prstGeom>
        </p:spPr>
      </p:pic>
      <p:pic>
        <p:nvPicPr>
          <p:cNvPr id="10" name="Рисунок 9" descr="Unknown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045713" y="21988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2455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7111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48877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838200" y="123553"/>
            <a:ext cx="10515600" cy="842818"/>
          </a:xfrm>
          <a:prstGeom prst="rect">
            <a:avLst/>
          </a:prstGeom>
          <a:solidFill>
            <a:srgbClr val="2F5CB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273272"/>
              </a:solidFill>
            </a:endParaRPr>
          </a:p>
        </p:txBody>
      </p:sp>
      <p:sp>
        <p:nvSpPr>
          <p:cNvPr id="21" name="Овал 20"/>
          <p:cNvSpPr/>
          <p:nvPr userDrawn="1"/>
        </p:nvSpPr>
        <p:spPr>
          <a:xfrm flipV="1">
            <a:off x="10775841" y="6190935"/>
            <a:ext cx="584617" cy="502173"/>
          </a:xfrm>
          <a:prstGeom prst="ellipse">
            <a:avLst/>
          </a:prstGeom>
          <a:solidFill>
            <a:srgbClr val="2F5C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273272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178053"/>
            <a:ext cx="10515600" cy="4997896"/>
          </a:xfrm>
        </p:spPr>
        <p:txBody>
          <a:bodyPr/>
          <a:lstStyle>
            <a:lvl1pPr>
              <a:buFont typeface="Wingdings" pitchFamily="2" charset="2"/>
              <a:buChar char="§"/>
              <a:defRPr sz="3600">
                <a:solidFill>
                  <a:srgbClr val="273272"/>
                </a:solidFill>
              </a:defRPr>
            </a:lvl1pPr>
            <a:lvl2pPr>
              <a:buClr>
                <a:srgbClr val="F7B217"/>
              </a:buClr>
              <a:buFont typeface="Wingdings" pitchFamily="2" charset="2"/>
              <a:buChar char="§"/>
              <a:defRPr sz="3200">
                <a:solidFill>
                  <a:srgbClr val="273272"/>
                </a:solidFill>
              </a:defRPr>
            </a:lvl2pPr>
            <a:lvl3pPr>
              <a:buFont typeface="Wingdings" pitchFamily="2" charset="2"/>
              <a:buChar char="§"/>
              <a:defRPr sz="2400">
                <a:solidFill>
                  <a:srgbClr val="273272"/>
                </a:solidFill>
              </a:defRPr>
            </a:lvl3pPr>
            <a:lvl4pPr>
              <a:defRPr sz="2000">
                <a:solidFill>
                  <a:srgbClr val="273272"/>
                </a:solidFill>
              </a:defRPr>
            </a:lvl4pPr>
            <a:lvl5pPr>
              <a:defRPr sz="1800">
                <a:solidFill>
                  <a:srgbClr val="273272"/>
                </a:solidFill>
              </a:defRPr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>
            <a:lvl1pPr>
              <a:defRPr sz="2000" b="1">
                <a:solidFill>
                  <a:srgbClr val="F7B217"/>
                </a:solidFill>
              </a:defRPr>
            </a:lvl1pPr>
          </a:lstStyle>
          <a:p>
            <a:pPr algn="ctr"/>
            <a:fld id="{1397BFD8-F312-4EF2-A268-44FB4BDDBBB0}" type="slidenum">
              <a:rPr lang="ru-RU" smtClean="0"/>
              <a:pPr algn="ctr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8200" y="107867"/>
            <a:ext cx="10515600" cy="840215"/>
          </a:xfrm>
          <a:noFill/>
          <a:effectLst/>
        </p:spPr>
        <p:txBody>
          <a:bodyPr lIns="72000" tIns="25200" rIns="0" bIns="25200"/>
          <a:lstStyle>
            <a:lvl1pPr algn="ctr">
              <a:lnSpc>
                <a:spcPct val="100000"/>
              </a:lnSpc>
              <a:defRPr sz="4800" b="1">
                <a:solidFill>
                  <a:srgbClr val="F7B217"/>
                </a:solidFill>
              </a:defRPr>
            </a:lvl1pPr>
          </a:lstStyle>
          <a:p>
            <a:r>
              <a:rPr lang="en-US" dirty="0" smtClean="0"/>
              <a:t>Slide Header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2569539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67076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7100159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075590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896048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2384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277918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52705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97BFD8-F312-4EF2-A268-44FB4BDDBBB0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688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0" y="2600696"/>
            <a:ext cx="12192000" cy="1587256"/>
          </a:xfrm>
          <a:effectLst/>
        </p:spPr>
        <p:txBody>
          <a:bodyPr>
            <a:normAutofit/>
          </a:bodyPr>
          <a:lstStyle/>
          <a:p>
            <a:pPr fontAlgn="base"/>
            <a:r>
              <a:rPr lang="en-US" b="1" dirty="0" smtClean="0">
                <a:solidFill>
                  <a:schemeClr val="bg1"/>
                </a:solidFill>
              </a:rPr>
              <a:t>Computer Architecture </a:t>
            </a:r>
            <a:r>
              <a:rPr lang="en-US" b="1" dirty="0" smtClean="0"/>
              <a:t>and </a:t>
            </a:r>
            <a:r>
              <a:rPr lang="en-US" b="1" dirty="0" smtClean="0">
                <a:solidFill>
                  <a:srgbClr val="F7B217"/>
                </a:solidFill>
              </a:rPr>
              <a:t>Operating Systems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Lecture </a:t>
            </a:r>
            <a:r>
              <a:rPr lang="ru-RU" b="1" dirty="0" smtClean="0"/>
              <a:t>5</a:t>
            </a:r>
            <a:r>
              <a:rPr lang="en-US" b="1" dirty="0" smtClean="0"/>
              <a:t>: Dynamic Memory Allocation</a:t>
            </a:r>
            <a:endParaRPr lang="en-US" b="1" dirty="0"/>
          </a:p>
        </p:txBody>
      </p:sp>
      <p:sp>
        <p:nvSpPr>
          <p:cNvPr id="5" name="Subtitle 11"/>
          <p:cNvSpPr>
            <a:spLocks noGrp="1"/>
          </p:cNvSpPr>
          <p:nvPr>
            <p:ph type="subTitle" idx="4294967295"/>
          </p:nvPr>
        </p:nvSpPr>
        <p:spPr>
          <a:xfrm>
            <a:off x="0" y="4423118"/>
            <a:ext cx="12192000" cy="573664"/>
          </a:xfrm>
        </p:spPr>
        <p:txBody>
          <a:bodyPr>
            <a:noAutofit/>
          </a:bodyPr>
          <a:lstStyle/>
          <a:p>
            <a:pPr algn="ctr">
              <a:buNone/>
              <a:defRPr/>
            </a:pPr>
            <a:r>
              <a:rPr lang="en-US" sz="4800" b="1" dirty="0" smtClean="0"/>
              <a:t>Andrei Tatarnikov</a:t>
            </a:r>
            <a:endParaRPr lang="en-US" sz="48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47500" y="5305305"/>
            <a:ext cx="122395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atatarnikov@hse.ru </a:t>
            </a:r>
          </a:p>
          <a:p>
            <a:pPr algn="ctr">
              <a:defRPr/>
            </a:pPr>
            <a:r>
              <a:rPr lang="en-US" sz="2800" b="1" u="sng" dirty="0" smtClean="0">
                <a:solidFill>
                  <a:srgbClr val="0070C0"/>
                </a:solidFill>
                <a:latin typeface="+mj-lt"/>
                <a:cs typeface="Calibri" pitchFamily="34" charset="0"/>
              </a:rPr>
              <a:t>@andrewt0301</a:t>
            </a:r>
            <a:endParaRPr lang="en-US" sz="2800" b="1" u="sng" dirty="0">
              <a:solidFill>
                <a:srgbClr val="0070C0"/>
              </a:solidFill>
              <a:latin typeface="+mj-lt"/>
              <a:cs typeface="Calibri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2894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Poor memory utilization caused by </a:t>
            </a:r>
            <a:r>
              <a:rPr lang="en-GB" b="1" i="1" dirty="0" smtClean="0">
                <a:solidFill>
                  <a:srgbClr val="F7B217"/>
                </a:solidFill>
              </a:rPr>
              <a:t>fragmentation</a:t>
            </a:r>
            <a:endParaRPr lang="en-GB" b="1" dirty="0" smtClean="0">
              <a:solidFill>
                <a:srgbClr val="F7B217"/>
              </a:solidFill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internal</a:t>
            </a:r>
            <a:r>
              <a:rPr lang="en-GB" dirty="0" smtClean="0"/>
              <a:t> fragmentation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b="1" i="1" dirty="0" smtClean="0">
                <a:solidFill>
                  <a:srgbClr val="F7B217"/>
                </a:solidFill>
                <a:ea typeface="+mn-ea"/>
                <a:cs typeface="+mn-cs"/>
              </a:rPr>
              <a:t>external</a:t>
            </a:r>
            <a:r>
              <a:rPr lang="en-GB" dirty="0" smtClean="0"/>
              <a:t> fragmentation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10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397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Internal Fragmentation</a:t>
            </a:r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87401" y="1182688"/>
            <a:ext cx="10553699" cy="5408612"/>
          </a:xfrm>
          <a:ln/>
        </p:spPr>
        <p:txBody>
          <a:bodyPr>
            <a:normAutofit fontScale="92500" lnSpcReduction="20000"/>
          </a:bodyPr>
          <a:lstStyle/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For </a:t>
            </a:r>
            <a:r>
              <a:rPr lang="en-GB" sz="3000" dirty="0"/>
              <a:t>a given block, </a:t>
            </a:r>
            <a:r>
              <a:rPr lang="en-GB" sz="3000" b="1" i="1" dirty="0" smtClean="0">
                <a:solidFill>
                  <a:srgbClr val="F7B217"/>
                </a:solidFill>
              </a:rPr>
              <a:t>internal fragmentation </a:t>
            </a:r>
            <a:r>
              <a:rPr lang="en-GB" sz="3000" dirty="0" smtClean="0"/>
              <a:t>occurs if payload is smaller than block size</a:t>
            </a:r>
            <a:endParaRPr lang="en-GB" sz="3000" dirty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200" dirty="0" smtClean="0"/>
          </a:p>
          <a:p>
            <a:pPr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Caused </a:t>
            </a:r>
            <a:r>
              <a:rPr lang="en-GB" sz="3000" dirty="0"/>
              <a:t>by 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Overhead of maintaining heap data structures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Padding for alignment purposes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>
                <a:ea typeface="+mn-ea"/>
                <a:cs typeface="+mn-cs"/>
              </a:rPr>
              <a:t>Explicit policy decisions </a:t>
            </a:r>
            <a:br>
              <a:rPr lang="en-GB" dirty="0" smtClean="0">
                <a:ea typeface="+mn-ea"/>
                <a:cs typeface="+mn-cs"/>
              </a:rPr>
            </a:br>
            <a:r>
              <a:rPr lang="en-GB" dirty="0" smtClean="0">
                <a:ea typeface="+mn-ea"/>
                <a:cs typeface="+mn-cs"/>
              </a:rPr>
              <a:t>(e.g., to return a big block to satisfy a small request)</a:t>
            </a:r>
            <a:endParaRPr lang="en-GB" sz="2200" dirty="0" smtClean="0"/>
          </a:p>
          <a:p>
            <a:pPr>
              <a:lnSpc>
                <a:spcPct val="88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000" dirty="0" smtClean="0"/>
              <a:t>Depends </a:t>
            </a:r>
            <a:r>
              <a:rPr lang="en-GB" sz="3000" dirty="0"/>
              <a:t>only on the pattern of </a:t>
            </a:r>
            <a:r>
              <a:rPr lang="en-GB" sz="3000" b="1" i="1" dirty="0">
                <a:solidFill>
                  <a:srgbClr val="F7B217"/>
                </a:solidFill>
              </a:rPr>
              <a:t>previous</a:t>
            </a:r>
            <a:r>
              <a:rPr lang="en-GB" sz="3000" dirty="0"/>
              <a:t> requests</a:t>
            </a:r>
            <a:endParaRPr lang="en-GB" sz="3000" dirty="0" smtClean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</a:t>
            </a:r>
            <a:r>
              <a:rPr lang="en-GB" dirty="0" smtClean="0"/>
              <a:t>hus</a:t>
            </a:r>
            <a:r>
              <a:rPr lang="en-GB" dirty="0"/>
              <a:t>, easy to measure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4228061" y="2514600"/>
            <a:ext cx="3759200" cy="609600"/>
          </a:xfrm>
          <a:prstGeom prst="rect">
            <a:avLst/>
          </a:prstGeom>
          <a:solidFill>
            <a:srgbClr val="F7B21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79872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212061" y="2514600"/>
            <a:ext cx="1016000" cy="60960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581914" y="24163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flipH="1">
            <a:off x="8530168" y="2819400"/>
            <a:ext cx="1020233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368" name="AutoShape 8"/>
          <p:cNvSpPr>
            <a:spLocks/>
          </p:cNvSpPr>
          <p:nvPr/>
        </p:nvSpPr>
        <p:spPr bwMode="auto">
          <a:xfrm rot="16200000">
            <a:off x="5953145" y="-609600"/>
            <a:ext cx="304800" cy="5791200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5605097" y="1651000"/>
            <a:ext cx="871049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</a:t>
            </a:r>
            <a:endParaRPr lang="en-GB" sz="14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760686" y="2390942"/>
            <a:ext cx="2014504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Internal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fragmentation</a:t>
            </a:r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2844800" y="2819400"/>
            <a:ext cx="914400" cy="1588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External Fragmentation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Occurs when there is enough aggregate heap memory, but no single free block is large enough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4000" dirty="0" smtClean="0"/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/>
              <a:t>Depends on the pattern of future requests</a:t>
            </a:r>
          </a:p>
          <a:p>
            <a:pPr lvl="1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3400" dirty="0" smtClean="0"/>
              <a:t>Thus, difficult to measure</a:t>
            </a:r>
          </a:p>
          <a:p>
            <a:pPr>
              <a:buNone/>
            </a:pP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4396316" y="2470150"/>
            <a:ext cx="6908800" cy="304800"/>
            <a:chOff x="3006724" y="1614488"/>
            <a:chExt cx="5181600" cy="304800"/>
          </a:xfrm>
        </p:grpSpPr>
        <p:sp>
          <p:nvSpPr>
            <p:cNvPr id="5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19"/>
          <p:cNvSpPr txBox="1">
            <a:spLocks noChangeArrowheads="1"/>
          </p:cNvSpPr>
          <p:nvPr/>
        </p:nvSpPr>
        <p:spPr bwMode="auto">
          <a:xfrm>
            <a:off x="1117601" y="2438400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4396316" y="3079751"/>
            <a:ext cx="6908800" cy="304800"/>
            <a:chOff x="3006724" y="2501901"/>
            <a:chExt cx="5181600" cy="304800"/>
          </a:xfrm>
        </p:grpSpPr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Text Box 37"/>
          <p:cNvSpPr txBox="1">
            <a:spLocks noChangeArrowheads="1"/>
          </p:cNvSpPr>
          <p:nvPr/>
        </p:nvSpPr>
        <p:spPr bwMode="auto">
          <a:xfrm>
            <a:off x="1117601" y="304800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4396316" y="3689350"/>
            <a:ext cx="6908800" cy="304800"/>
            <a:chOff x="3006724" y="3389313"/>
            <a:chExt cx="5181600" cy="304800"/>
          </a:xfrm>
        </p:grpSpPr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ext Box 55"/>
          <p:cNvSpPr txBox="1">
            <a:spLocks noChangeArrowheads="1"/>
          </p:cNvSpPr>
          <p:nvPr/>
        </p:nvSpPr>
        <p:spPr bwMode="auto">
          <a:xfrm>
            <a:off x="1117601" y="3657600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4396316" y="4298951"/>
            <a:ext cx="6908800" cy="304800"/>
            <a:chOff x="3036887" y="4276726"/>
            <a:chExt cx="5181600" cy="304800"/>
          </a:xfrm>
        </p:grpSpPr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6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0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9" name="Text Box 73"/>
          <p:cNvSpPr txBox="1">
            <a:spLocks noChangeArrowheads="1"/>
          </p:cNvSpPr>
          <p:nvPr/>
        </p:nvSpPr>
        <p:spPr bwMode="auto">
          <a:xfrm>
            <a:off x="1117600" y="4267200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sp>
        <p:nvSpPr>
          <p:cNvPr id="80" name="Text Box 91"/>
          <p:cNvSpPr txBox="1">
            <a:spLocks noChangeArrowheads="1"/>
          </p:cNvSpPr>
          <p:nvPr/>
        </p:nvSpPr>
        <p:spPr bwMode="auto">
          <a:xfrm>
            <a:off x="1117601" y="4876800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ourier New" pitchFamily="49" charset="0"/>
              </a:rPr>
              <a:t>p4 = </a:t>
            </a:r>
            <a:r>
              <a:rPr lang="en-GB" sz="1800" b="1" dirty="0" err="1" smtClean="0">
                <a:latin typeface="Courier New" pitchFamily="49" charset="0"/>
              </a:rPr>
              <a:t>malloc</a:t>
            </a:r>
            <a:r>
              <a:rPr lang="en-GB" sz="1800" b="1" dirty="0" smtClean="0">
                <a:latin typeface="Courier New" pitchFamily="49" charset="0"/>
              </a:rPr>
              <a:t>(6)</a:t>
            </a:r>
            <a:endParaRPr lang="en-GB" sz="1800" b="1" dirty="0">
              <a:latin typeface="Courier New" pitchFamily="49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267200" y="4782745"/>
            <a:ext cx="51088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smtClean="0">
                <a:solidFill>
                  <a:srgbClr val="FF0000"/>
                </a:solidFill>
                <a:latin typeface="Calibri" pitchFamily="34" charset="0"/>
              </a:rPr>
              <a:t>Oops! (what would happen now?)</a:t>
            </a:r>
          </a:p>
        </p:txBody>
      </p:sp>
      <p:sp>
        <p:nvSpPr>
          <p:cNvPr id="8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12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8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Issues</a:t>
            </a:r>
            <a:endParaRPr lang="en-US" dirty="0"/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78052"/>
            <a:ext cx="10515600" cy="532434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know how much memory to free given just a pointer?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keep track of the free blocks?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What do we do with the extra space when allocating a structure that is smaller than the free block it is placed in?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pick a block to use for allocation -- many might fit?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dirty="0" smtClean="0"/>
              <a:t>How do we reinsert freed block?</a:t>
            </a:r>
          </a:p>
          <a:p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Knowing How Much to 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38353"/>
            <a:ext cx="10718800" cy="4997896"/>
          </a:xfrm>
        </p:spPr>
        <p:txBody>
          <a:bodyPr/>
          <a:lstStyle/>
          <a:p>
            <a:r>
              <a:rPr lang="en-US" dirty="0" smtClean="0"/>
              <a:t>Standard method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Keep the length of a block in the word preceding the block.</a:t>
            </a:r>
          </a:p>
          <a:p>
            <a:pPr lvl="2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2800" dirty="0" smtClean="0"/>
              <a:t>This word is often called the </a:t>
            </a:r>
            <a:r>
              <a:rPr lang="en-GB" sz="2800" b="1" i="1" dirty="0" smtClean="0">
                <a:solidFill>
                  <a:srgbClr val="C00000"/>
                </a:solidFill>
              </a:rPr>
              <a:t>header field</a:t>
            </a:r>
            <a:r>
              <a:rPr lang="en-GB" sz="2800" b="1" dirty="0" smtClean="0">
                <a:solidFill>
                  <a:srgbClr val="C00000"/>
                </a:solidFill>
              </a:rPr>
              <a:t> </a:t>
            </a:r>
            <a:r>
              <a:rPr lang="en-GB" sz="2800" dirty="0" smtClean="0"/>
              <a:t>or</a:t>
            </a:r>
            <a:r>
              <a:rPr lang="en-GB" sz="2800" i="1" dirty="0" smtClean="0"/>
              <a:t> </a:t>
            </a:r>
            <a:r>
              <a:rPr lang="en-GB" sz="2800" b="1" i="1" dirty="0" smtClean="0">
                <a:solidFill>
                  <a:srgbClr val="C00000"/>
                </a:solidFill>
              </a:rPr>
              <a:t>header</a:t>
            </a:r>
          </a:p>
          <a:p>
            <a:pPr lvl="1"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Requires an extra word for every allocated block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12801" y="4563762"/>
            <a:ext cx="1909795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 = malloc(4)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348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754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161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567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974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380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5786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61933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65997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74125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189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82253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317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9038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94445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9850967" y="3429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006167" y="3429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7213600" y="3962400"/>
            <a:ext cx="42862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p0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3348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37549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4161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4567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4974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5"/>
          <p:cNvSpPr>
            <a:spLocks noChangeArrowheads="1"/>
          </p:cNvSpPr>
          <p:nvPr/>
        </p:nvSpPr>
        <p:spPr bwMode="auto">
          <a:xfrm>
            <a:off x="53805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/>
          <p:cNvSpPr>
            <a:spLocks noChangeArrowheads="1"/>
          </p:cNvSpPr>
          <p:nvPr/>
        </p:nvSpPr>
        <p:spPr bwMode="auto">
          <a:xfrm>
            <a:off x="57869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/>
          <p:cNvSpPr>
            <a:spLocks noChangeArrowheads="1"/>
          </p:cNvSpPr>
          <p:nvPr/>
        </p:nvSpPr>
        <p:spPr bwMode="auto">
          <a:xfrm>
            <a:off x="61933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997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9"/>
          <p:cNvSpPr>
            <a:spLocks noChangeArrowheads="1"/>
          </p:cNvSpPr>
          <p:nvPr/>
        </p:nvSpPr>
        <p:spPr bwMode="auto">
          <a:xfrm>
            <a:off x="74125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78189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51"/>
          <p:cNvSpPr>
            <a:spLocks noChangeArrowheads="1"/>
          </p:cNvSpPr>
          <p:nvPr/>
        </p:nvSpPr>
        <p:spPr bwMode="auto">
          <a:xfrm>
            <a:off x="82253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8631767" y="4572000"/>
            <a:ext cx="4064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/>
          <p:cNvSpPr>
            <a:spLocks noChangeArrowheads="1"/>
          </p:cNvSpPr>
          <p:nvPr/>
        </p:nvSpPr>
        <p:spPr bwMode="auto">
          <a:xfrm>
            <a:off x="9038167" y="4572000"/>
            <a:ext cx="4064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4"/>
          <p:cNvSpPr>
            <a:spLocks noChangeArrowheads="1"/>
          </p:cNvSpPr>
          <p:nvPr/>
        </p:nvSpPr>
        <p:spPr bwMode="auto">
          <a:xfrm>
            <a:off x="9444567" y="4572000"/>
            <a:ext cx="406400" cy="304800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Line 55"/>
          <p:cNvSpPr>
            <a:spLocks noChangeShapeType="1"/>
          </p:cNvSpPr>
          <p:nvPr/>
        </p:nvSpPr>
        <p:spPr bwMode="auto">
          <a:xfrm>
            <a:off x="9038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57" name="Group 67"/>
          <p:cNvGrpSpPr/>
          <p:nvPr/>
        </p:nvGrpSpPr>
        <p:grpSpPr>
          <a:xfrm>
            <a:off x="1811867" y="5334000"/>
            <a:ext cx="8445500" cy="766712"/>
            <a:chOff x="1358900" y="5334000"/>
            <a:chExt cx="6334125" cy="766712"/>
          </a:xfrm>
        </p:grpSpPr>
        <p:sp>
          <p:nvSpPr>
            <p:cNvPr id="4" name="Text Box 3"/>
            <p:cNvSpPr txBox="1">
              <a:spLocks noChangeArrowheads="1"/>
            </p:cNvSpPr>
            <p:nvPr/>
          </p:nvSpPr>
          <p:spPr bwMode="auto">
            <a:xfrm>
              <a:off x="1358900" y="5774724"/>
              <a:ext cx="876906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free(p0)</a:t>
              </a:r>
            </a:p>
          </p:txBody>
        </p:sp>
        <p:sp>
          <p:nvSpPr>
            <p:cNvPr id="23" name="Rectangle 22"/>
            <p:cNvSpPr>
              <a:spLocks noChangeArrowheads="1"/>
            </p:cNvSpPr>
            <p:nvPr/>
          </p:nvSpPr>
          <p:spPr bwMode="auto">
            <a:xfrm>
              <a:off x="2511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3"/>
            <p:cNvSpPr>
              <a:spLocks noChangeArrowheads="1"/>
            </p:cNvSpPr>
            <p:nvPr/>
          </p:nvSpPr>
          <p:spPr bwMode="auto">
            <a:xfrm>
              <a:off x="2816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24"/>
            <p:cNvSpPr>
              <a:spLocks noChangeArrowheads="1"/>
            </p:cNvSpPr>
            <p:nvPr/>
          </p:nvSpPr>
          <p:spPr bwMode="auto">
            <a:xfrm>
              <a:off x="3121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3425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3730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4035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4340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6450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9498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55594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58642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61690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64738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6778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70834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7388225" y="5791200"/>
              <a:ext cx="304800" cy="304800"/>
            </a:xfrm>
            <a:prstGeom prst="rect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5254625" y="5791200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Text Box 57"/>
            <p:cNvSpPr txBox="1">
              <a:spLocks noChangeArrowheads="1"/>
            </p:cNvSpPr>
            <p:nvPr/>
          </p:nvSpPr>
          <p:spPr bwMode="auto">
            <a:xfrm>
              <a:off x="4911810" y="5334000"/>
              <a:ext cx="74422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b</a:t>
              </a:r>
              <a:r>
                <a:rPr lang="en-GB" sz="1600" b="1" dirty="0" smtClean="0">
                  <a:latin typeface="Calibri" pitchFamily="34" charset="0"/>
                </a:rPr>
                <a:t>lock </a:t>
              </a:r>
              <a:r>
                <a:rPr lang="en-GB" sz="1600" b="1" dirty="0">
                  <a:latin typeface="Calibri" pitchFamily="34" charset="0"/>
                </a:rPr>
                <a:t>size</a:t>
              </a:r>
            </a:p>
          </p:txBody>
        </p:sp>
        <p:sp>
          <p:nvSpPr>
            <p:cNvPr id="60" name="Text Box 59"/>
            <p:cNvSpPr txBox="1">
              <a:spLocks noChangeArrowheads="1"/>
            </p:cNvSpPr>
            <p:nvPr/>
          </p:nvSpPr>
          <p:spPr bwMode="auto">
            <a:xfrm>
              <a:off x="6068436" y="5334000"/>
              <a:ext cx="627607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dirty="0" smtClean="0">
                  <a:latin typeface="Calibri" pitchFamily="34" charset="0"/>
                </a:rPr>
                <a:t>payload</a:t>
              </a:r>
              <a:endParaRPr lang="en-GB" sz="1600" b="1" dirty="0">
                <a:latin typeface="Calibri" pitchFamily="34" charset="0"/>
              </a:endParaRPr>
            </a:p>
          </p:txBody>
        </p:sp>
      </p:grpSp>
      <p:sp>
        <p:nvSpPr>
          <p:cNvPr id="65" name="Line 64"/>
          <p:cNvSpPr>
            <a:spLocks noChangeShapeType="1"/>
          </p:cNvSpPr>
          <p:nvPr/>
        </p:nvSpPr>
        <p:spPr bwMode="auto">
          <a:xfrm>
            <a:off x="7482818" y="4267200"/>
            <a:ext cx="2117" cy="3048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7" name="Rectangle 66"/>
          <p:cNvSpPr>
            <a:spLocks noChangeArrowheads="1"/>
          </p:cNvSpPr>
          <p:nvPr/>
        </p:nvSpPr>
        <p:spPr bwMode="auto">
          <a:xfrm>
            <a:off x="7006167" y="4572000"/>
            <a:ext cx="406400" cy="3048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5</a:t>
            </a:r>
          </a:p>
        </p:txBody>
      </p:sp>
      <p:sp>
        <p:nvSpPr>
          <p:cNvPr id="66" name="Line 65"/>
          <p:cNvSpPr>
            <a:spLocks noChangeShapeType="1"/>
          </p:cNvSpPr>
          <p:nvPr/>
        </p:nvSpPr>
        <p:spPr bwMode="auto">
          <a:xfrm>
            <a:off x="7006167" y="4394886"/>
            <a:ext cx="2117" cy="685800"/>
          </a:xfrm>
          <a:prstGeom prst="line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cxnSp>
        <p:nvCxnSpPr>
          <p:cNvPr id="69" name="Straight Arrow Connector 68"/>
          <p:cNvCxnSpPr>
            <a:stCxn id="58" idx="0"/>
            <a:endCxn id="67" idx="2"/>
          </p:cNvCxnSpPr>
          <p:nvPr/>
        </p:nvCxnSpPr>
        <p:spPr bwMode="auto">
          <a:xfrm flipV="1">
            <a:off x="7045231" y="4876800"/>
            <a:ext cx="16413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1" name="Straight Arrow Connector 70"/>
          <p:cNvCxnSpPr>
            <a:stCxn id="60" idx="0"/>
            <a:endCxn id="50" idx="2"/>
          </p:cNvCxnSpPr>
          <p:nvPr/>
        </p:nvCxnSpPr>
        <p:spPr bwMode="auto">
          <a:xfrm flipH="1" flipV="1">
            <a:off x="7615767" y="4876800"/>
            <a:ext cx="8938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3" name="Straight Arrow Connector 72"/>
          <p:cNvCxnSpPr>
            <a:stCxn id="60" idx="0"/>
            <a:endCxn id="51" idx="2"/>
          </p:cNvCxnSpPr>
          <p:nvPr/>
        </p:nvCxnSpPr>
        <p:spPr bwMode="auto">
          <a:xfrm flipH="1" flipV="1">
            <a:off x="8022167" y="4876800"/>
            <a:ext cx="4874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7" name="Straight Arrow Connector 76"/>
          <p:cNvCxnSpPr>
            <a:stCxn id="60" idx="0"/>
            <a:endCxn id="52" idx="2"/>
          </p:cNvCxnSpPr>
          <p:nvPr/>
        </p:nvCxnSpPr>
        <p:spPr bwMode="auto">
          <a:xfrm flipH="1" flipV="1">
            <a:off x="8428567" y="4876800"/>
            <a:ext cx="81086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79" name="Straight Arrow Connector 78"/>
          <p:cNvCxnSpPr>
            <a:stCxn id="60" idx="0"/>
            <a:endCxn id="53" idx="2"/>
          </p:cNvCxnSpPr>
          <p:nvPr/>
        </p:nvCxnSpPr>
        <p:spPr bwMode="auto">
          <a:xfrm flipV="1">
            <a:off x="8509653" y="4876800"/>
            <a:ext cx="325314" cy="457200"/>
          </a:xfrm>
          <a:prstGeom prst="straightConnector1">
            <a:avLst/>
          </a:prstGeom>
          <a:noFill/>
          <a:ln w="12700">
            <a:solidFill>
              <a:srgbClr val="0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14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 bwMode="auto">
          <a:xfrm>
            <a:off x="529168" y="1197678"/>
            <a:ext cx="10748433" cy="1850322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Keeping Track of Free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569" y="1139910"/>
            <a:ext cx="10557932" cy="5375190"/>
          </a:xfrm>
        </p:spPr>
        <p:txBody>
          <a:bodyPr>
            <a:normAutofit fontScale="77500" lnSpcReduction="20000"/>
          </a:bodyPr>
          <a:lstStyle/>
          <a:p>
            <a:r>
              <a:rPr lang="en-US" sz="4100" dirty="0" smtClean="0"/>
              <a:t>Method 1: </a:t>
            </a:r>
            <a:r>
              <a:rPr lang="en-US" sz="4100" i="1" dirty="0" smtClean="0">
                <a:solidFill>
                  <a:srgbClr val="C00000"/>
                </a:solidFill>
              </a:rPr>
              <a:t>Implicit list </a:t>
            </a:r>
            <a:r>
              <a:rPr lang="en-US" sz="4100" dirty="0" smtClean="0"/>
              <a:t>using length—links all blocks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4100" dirty="0" smtClean="0"/>
              <a:t>Method 2: </a:t>
            </a:r>
            <a:r>
              <a:rPr lang="en-GB" sz="4100" i="1" dirty="0" smtClean="0">
                <a:solidFill>
                  <a:srgbClr val="C00000"/>
                </a:solidFill>
              </a:rPr>
              <a:t>Explicit list</a:t>
            </a:r>
            <a:r>
              <a:rPr lang="en-GB" sz="4100" dirty="0" smtClean="0">
                <a:solidFill>
                  <a:srgbClr val="C00000"/>
                </a:solidFill>
              </a:rPr>
              <a:t> </a:t>
            </a:r>
            <a:r>
              <a:rPr lang="en-GB" sz="4100" dirty="0" smtClean="0"/>
              <a:t>among the free blocks using pointers</a:t>
            </a:r>
          </a:p>
          <a:p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dirty="0" smtClean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4000" dirty="0" smtClean="0"/>
              <a:t>Method 3: </a:t>
            </a:r>
            <a:r>
              <a:rPr lang="en-GB" sz="4000" i="1" dirty="0" smtClean="0">
                <a:solidFill>
                  <a:srgbClr val="C00000"/>
                </a:solidFill>
              </a:rPr>
              <a:t>Segregated free list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Different free lists for different size classes</a:t>
            </a:r>
            <a:endParaRPr lang="en-US" sz="3400" dirty="0" smtClean="0"/>
          </a:p>
          <a:p>
            <a:pPr>
              <a:lnSpc>
                <a:spcPct val="83000"/>
              </a:lnSpc>
              <a:spcBef>
                <a:spcPts val="24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US" sz="4000" dirty="0" smtClean="0"/>
              <a:t>Method 4: </a:t>
            </a:r>
            <a:r>
              <a:rPr lang="en-GB" sz="4000" i="1" dirty="0" smtClean="0">
                <a:solidFill>
                  <a:srgbClr val="C00000"/>
                </a:solidFill>
              </a:rPr>
              <a:t>Blocks sorted by size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400" dirty="0" smtClean="0"/>
              <a:t>Can use a balanced tree (e.g. Red-Black tree) with pointers within each free block, and the length used as a key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133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540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2946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352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3759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4165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4572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49784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2"/>
          <p:cNvSpPr>
            <a:spLocks noChangeArrowheads="1"/>
          </p:cNvSpPr>
          <p:nvPr/>
        </p:nvSpPr>
        <p:spPr bwMode="auto">
          <a:xfrm>
            <a:off x="53848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61976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66040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0104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74168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7823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82296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8636000" y="22098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5791200" y="22098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1" name="Freeform 39"/>
          <p:cNvSpPr>
            <a:spLocks/>
          </p:cNvSpPr>
          <p:nvPr/>
        </p:nvSpPr>
        <p:spPr bwMode="auto">
          <a:xfrm>
            <a:off x="2336800" y="1972962"/>
            <a:ext cx="2032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Freeform 40"/>
          <p:cNvSpPr>
            <a:spLocks/>
          </p:cNvSpPr>
          <p:nvPr/>
        </p:nvSpPr>
        <p:spPr bwMode="auto">
          <a:xfrm>
            <a:off x="4368800" y="1972962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Freeform 41"/>
          <p:cNvSpPr>
            <a:spLocks/>
          </p:cNvSpPr>
          <p:nvPr/>
        </p:nvSpPr>
        <p:spPr bwMode="auto">
          <a:xfrm>
            <a:off x="5994400" y="1972962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2133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5</a:t>
            </a:r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2540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2946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3352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3759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4165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4572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49784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53848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1976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66040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0104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4168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823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2296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636000" y="3962400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7"/>
          <p:cNvSpPr>
            <a:spLocks noChangeArrowheads="1"/>
          </p:cNvSpPr>
          <p:nvPr/>
        </p:nvSpPr>
        <p:spPr bwMode="auto">
          <a:xfrm>
            <a:off x="5791200" y="3962400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41" name="Freeform 38"/>
          <p:cNvSpPr>
            <a:spLocks/>
          </p:cNvSpPr>
          <p:nvPr/>
        </p:nvSpPr>
        <p:spPr bwMode="auto">
          <a:xfrm>
            <a:off x="2743200" y="3632200"/>
            <a:ext cx="3251200" cy="482600"/>
          </a:xfrm>
          <a:custGeom>
            <a:avLst/>
            <a:gdLst/>
            <a:ahLst/>
            <a:cxnLst>
              <a:cxn ang="0">
                <a:pos x="0" y="304"/>
              </a:cxn>
              <a:cxn ang="0">
                <a:pos x="912" y="16"/>
              </a:cxn>
              <a:cxn ang="0">
                <a:pos x="1536" y="208"/>
              </a:cxn>
            </a:cxnLst>
            <a:rect l="0" t="0" r="r" b="b"/>
            <a:pathLst>
              <a:path w="1536" h="304">
                <a:moveTo>
                  <a:pt x="0" y="304"/>
                </a:moveTo>
                <a:cubicBezTo>
                  <a:pt x="328" y="167"/>
                  <a:pt x="656" y="31"/>
                  <a:pt x="912" y="16"/>
                </a:cubicBezTo>
                <a:cubicBezTo>
                  <a:pt x="1167" y="0"/>
                  <a:pt x="1351" y="104"/>
                  <a:pt x="1536" y="208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15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 noGrp="1" noChangeArrowheads="1"/>
          </p:cNvSpPr>
          <p:nvPr>
            <p:ph type="title"/>
          </p:nvPr>
        </p:nvSpPr>
        <p:spPr>
          <a:xfrm>
            <a:off x="834768" y="181577"/>
            <a:ext cx="10493632" cy="783623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Method 1: Implicit </a:t>
            </a:r>
            <a:r>
              <a:rPr lang="en-GB" dirty="0"/>
              <a:t>List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12801" y="1154112"/>
            <a:ext cx="10541000" cy="2389188"/>
          </a:xfrm>
          <a:ln/>
        </p:spPr>
        <p:txBody>
          <a:bodyPr>
            <a:normAutofit fontScale="850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For each block we need both size and allocation status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Could </a:t>
            </a:r>
            <a:r>
              <a:rPr lang="en-GB" dirty="0"/>
              <a:t>store this information in two </a:t>
            </a:r>
            <a:r>
              <a:rPr lang="en-GB" dirty="0" smtClean="0"/>
              <a:t>words: wasteful</a:t>
            </a:r>
            <a:r>
              <a:rPr lang="en-GB" dirty="0"/>
              <a:t>!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Standard trick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If blocks are aligned, some low-order address bits are always 0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Instead of storing an always-0 bit, use it as a allocated/free flag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When reading size word, must mask out this bit</a:t>
            </a:r>
          </a:p>
        </p:txBody>
      </p:sp>
      <p:sp>
        <p:nvSpPr>
          <p:cNvPr id="26" name="Rectangle 3"/>
          <p:cNvSpPr>
            <a:spLocks noChangeArrowheads="1"/>
          </p:cNvSpPr>
          <p:nvPr/>
        </p:nvSpPr>
        <p:spPr bwMode="auto">
          <a:xfrm>
            <a:off x="3962400" y="4279900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4564805" y="3610126"/>
            <a:ext cx="77544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 word</a:t>
            </a:r>
          </a:p>
        </p:txBody>
      </p:sp>
      <p:sp>
        <p:nvSpPr>
          <p:cNvPr id="28" name="Text Box 5"/>
          <p:cNvSpPr txBox="1">
            <a:spLocks noChangeArrowheads="1"/>
          </p:cNvSpPr>
          <p:nvPr/>
        </p:nvSpPr>
        <p:spPr bwMode="auto">
          <a:xfrm>
            <a:off x="1095633" y="4707925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9" name="Rectangle 6"/>
          <p:cNvSpPr>
            <a:spLocks noChangeArrowheads="1"/>
          </p:cNvSpPr>
          <p:nvPr/>
        </p:nvSpPr>
        <p:spPr bwMode="auto">
          <a:xfrm>
            <a:off x="3962400" y="4660901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8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0" name="Text Box 7"/>
          <p:cNvSpPr txBox="1">
            <a:spLocks noChangeArrowheads="1"/>
          </p:cNvSpPr>
          <p:nvPr/>
        </p:nvSpPr>
        <p:spPr bwMode="auto">
          <a:xfrm>
            <a:off x="6675967" y="4302557"/>
            <a:ext cx="2867878" cy="244714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 application 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31" name="Rectangle 8"/>
          <p:cNvSpPr>
            <a:spLocks noChangeArrowheads="1"/>
          </p:cNvSpPr>
          <p:nvPr/>
        </p:nvSpPr>
        <p:spPr bwMode="auto">
          <a:xfrm>
            <a:off x="5791200" y="4279900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a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32" name="Rectangle 9"/>
          <p:cNvSpPr>
            <a:spLocks noChangeArrowheads="1"/>
          </p:cNvSpPr>
          <p:nvPr/>
        </p:nvSpPr>
        <p:spPr bwMode="auto">
          <a:xfrm>
            <a:off x="3962400" y="5943600"/>
            <a:ext cx="2235200" cy="6858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O</a:t>
            </a:r>
            <a:r>
              <a:rPr lang="en-GB" b="1" dirty="0" smtClean="0">
                <a:latin typeface="Calibri" pitchFamily="34" charset="0"/>
              </a:rPr>
              <a:t>ptional</a:t>
            </a:r>
            <a:endParaRPr lang="en-GB" b="1" dirty="0">
              <a:latin typeface="Calibri" pitchFamily="34" charset="0"/>
            </a:endParaRP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latin typeface="Calibri" pitchFamily="34" charset="0"/>
              </a:rPr>
              <a:t>padding</a:t>
            </a:r>
          </a:p>
        </p:txBody>
      </p:sp>
      <p:sp>
        <p:nvSpPr>
          <p:cNvPr id="33" name="AutoShape 8"/>
          <p:cNvSpPr>
            <a:spLocks/>
          </p:cNvSpPr>
          <p:nvPr/>
        </p:nvSpPr>
        <p:spPr bwMode="auto">
          <a:xfrm rot="16200000">
            <a:off x="4965703" y="2942625"/>
            <a:ext cx="228600" cy="2235201"/>
          </a:xfrm>
          <a:prstGeom prst="rightBrace">
            <a:avLst>
              <a:gd name="adj1" fmla="val 118750"/>
              <a:gd name="adj2" fmla="val 5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8" grpId="0"/>
      <p:bldP spid="29" grpId="0" animBg="1"/>
      <p:bldP spid="30" grpId="0"/>
      <p:bldP spid="31" grpId="0" animBg="1"/>
      <p:bldP spid="32" grpId="0" animBg="1"/>
      <p:bldP spid="3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Detailed Implicit Free List Example</a:t>
            </a:r>
            <a:endParaRPr lang="en-US" dirty="0"/>
          </a:p>
        </p:txBody>
      </p:sp>
      <p:sp>
        <p:nvSpPr>
          <p:cNvPr id="25" name="Text Box 404"/>
          <p:cNvSpPr txBox="1">
            <a:spLocks noChangeAspect="1" noChangeArrowheads="1"/>
          </p:cNvSpPr>
          <p:nvPr/>
        </p:nvSpPr>
        <p:spPr bwMode="auto">
          <a:xfrm>
            <a:off x="200714" y="2057400"/>
            <a:ext cx="685188" cy="92333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800" dirty="0">
                <a:latin typeface="+mn-lt"/>
              </a:rPr>
              <a:t>Start </a:t>
            </a:r>
          </a:p>
          <a:p>
            <a:pPr algn="ctr"/>
            <a:r>
              <a:rPr lang="en-US" sz="1800" dirty="0">
                <a:latin typeface="+mn-lt"/>
              </a:rPr>
              <a:t>of </a:t>
            </a:r>
          </a:p>
          <a:p>
            <a:pPr algn="ctr"/>
            <a:r>
              <a:rPr lang="en-US" sz="1800" dirty="0">
                <a:latin typeface="+mn-lt"/>
              </a:rPr>
              <a:t>heap</a:t>
            </a:r>
          </a:p>
        </p:txBody>
      </p:sp>
      <p:sp>
        <p:nvSpPr>
          <p:cNvPr id="43" name="Line 429"/>
          <p:cNvSpPr>
            <a:spLocks noChangeAspect="1" noChangeShapeType="1"/>
          </p:cNvSpPr>
          <p:nvPr/>
        </p:nvSpPr>
        <p:spPr bwMode="auto">
          <a:xfrm flipV="1">
            <a:off x="1412921" y="4070976"/>
            <a:ext cx="0" cy="501025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+mn-lt"/>
            </a:endParaRPr>
          </a:p>
        </p:txBody>
      </p:sp>
      <p:sp>
        <p:nvSpPr>
          <p:cNvPr id="44" name="Text Box 431"/>
          <p:cNvSpPr txBox="1">
            <a:spLocks noChangeAspect="1" noChangeArrowheads="1"/>
          </p:cNvSpPr>
          <p:nvPr/>
        </p:nvSpPr>
        <p:spPr bwMode="auto">
          <a:xfrm>
            <a:off x="1468643" y="3940314"/>
            <a:ext cx="2484279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+mn-lt"/>
              </a:rPr>
              <a:t>Double</a:t>
            </a:r>
            <a:r>
              <a:rPr lang="en-US" sz="2000" dirty="0" smtClean="0">
                <a:latin typeface="+mn-lt"/>
              </a:rPr>
              <a:t>-word</a:t>
            </a:r>
            <a:endParaRPr lang="en-US" sz="2000" dirty="0">
              <a:latin typeface="+mn-lt"/>
            </a:endParaRPr>
          </a:p>
          <a:p>
            <a:r>
              <a:rPr lang="en-US" sz="2000" dirty="0">
                <a:latin typeface="+mn-lt"/>
              </a:rPr>
              <a:t>aligned</a:t>
            </a:r>
          </a:p>
        </p:txBody>
      </p:sp>
      <p:sp>
        <p:nvSpPr>
          <p:cNvPr id="5" name="Rectangle 432"/>
          <p:cNvSpPr>
            <a:spLocks noChangeAspect="1" noChangeArrowheads="1"/>
          </p:cNvSpPr>
          <p:nvPr/>
        </p:nvSpPr>
        <p:spPr bwMode="auto">
          <a:xfrm>
            <a:off x="8278419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6" name="Rectangle 379"/>
          <p:cNvSpPr>
            <a:spLocks noChangeAspect="1" noChangeArrowheads="1"/>
          </p:cNvSpPr>
          <p:nvPr/>
        </p:nvSpPr>
        <p:spPr bwMode="auto">
          <a:xfrm>
            <a:off x="1962262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 dirty="0">
                <a:latin typeface="+mn-lt"/>
              </a:rPr>
              <a:t>8/0</a:t>
            </a:r>
          </a:p>
        </p:txBody>
      </p:sp>
      <p:sp>
        <p:nvSpPr>
          <p:cNvPr id="7" name="Rectangle 380"/>
          <p:cNvSpPr>
            <a:spLocks noChangeAspect="1" noChangeArrowheads="1"/>
          </p:cNvSpPr>
          <p:nvPr/>
        </p:nvSpPr>
        <p:spPr bwMode="auto">
          <a:xfrm>
            <a:off x="2489555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8" name="Rectangle 384"/>
          <p:cNvSpPr>
            <a:spLocks noChangeAspect="1" noChangeArrowheads="1"/>
          </p:cNvSpPr>
          <p:nvPr/>
        </p:nvSpPr>
        <p:spPr bwMode="auto">
          <a:xfrm>
            <a:off x="2996392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9" name="Rectangle 385"/>
          <p:cNvSpPr>
            <a:spLocks noChangeAspect="1" noChangeArrowheads="1"/>
          </p:cNvSpPr>
          <p:nvPr/>
        </p:nvSpPr>
        <p:spPr bwMode="auto">
          <a:xfrm>
            <a:off x="352141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0" name="Rectangle 386"/>
          <p:cNvSpPr>
            <a:spLocks noChangeAspect="1" noChangeArrowheads="1"/>
          </p:cNvSpPr>
          <p:nvPr/>
        </p:nvSpPr>
        <p:spPr bwMode="auto">
          <a:xfrm>
            <a:off x="4048707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1" name="Rectangle 387" descr="Wide upward diagonal"/>
          <p:cNvSpPr>
            <a:spLocks noChangeAspect="1" noChangeArrowheads="1"/>
          </p:cNvSpPr>
          <p:nvPr/>
        </p:nvSpPr>
        <p:spPr bwMode="auto">
          <a:xfrm>
            <a:off x="4576002" y="2310981"/>
            <a:ext cx="525021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2" name="Rectangle 388"/>
          <p:cNvSpPr>
            <a:spLocks noChangeAspect="1" noChangeArrowheads="1"/>
          </p:cNvSpPr>
          <p:nvPr/>
        </p:nvSpPr>
        <p:spPr bwMode="auto">
          <a:xfrm>
            <a:off x="5664679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3" name="Rectangle 389"/>
          <p:cNvSpPr>
            <a:spLocks noChangeAspect="1" noChangeArrowheads="1"/>
          </p:cNvSpPr>
          <p:nvPr/>
        </p:nvSpPr>
        <p:spPr bwMode="auto">
          <a:xfrm>
            <a:off x="6189700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4" name="Rectangle 390"/>
          <p:cNvSpPr>
            <a:spLocks noChangeAspect="1" noChangeArrowheads="1"/>
          </p:cNvSpPr>
          <p:nvPr/>
        </p:nvSpPr>
        <p:spPr bwMode="auto">
          <a:xfrm>
            <a:off x="6716994" y="2310981"/>
            <a:ext cx="525021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5" name="Rectangle 391"/>
          <p:cNvSpPr>
            <a:spLocks noChangeAspect="1" noChangeArrowheads="1"/>
          </p:cNvSpPr>
          <p:nvPr/>
        </p:nvSpPr>
        <p:spPr bwMode="auto">
          <a:xfrm>
            <a:off x="7242015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6" name="Rectangle 392"/>
          <p:cNvSpPr>
            <a:spLocks noChangeAspect="1" noChangeArrowheads="1"/>
          </p:cNvSpPr>
          <p:nvPr/>
        </p:nvSpPr>
        <p:spPr bwMode="auto">
          <a:xfrm>
            <a:off x="7769308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7" name="Rectangle 393"/>
          <p:cNvSpPr>
            <a:spLocks noChangeAspect="1" noChangeArrowheads="1"/>
          </p:cNvSpPr>
          <p:nvPr/>
        </p:nvSpPr>
        <p:spPr bwMode="auto">
          <a:xfrm>
            <a:off x="9289823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16/1</a:t>
            </a:r>
          </a:p>
        </p:txBody>
      </p:sp>
      <p:sp>
        <p:nvSpPr>
          <p:cNvPr id="18" name="Rectangle 394"/>
          <p:cNvSpPr>
            <a:spLocks noChangeAspect="1" noChangeArrowheads="1"/>
          </p:cNvSpPr>
          <p:nvPr/>
        </p:nvSpPr>
        <p:spPr bwMode="auto">
          <a:xfrm>
            <a:off x="9817116" y="2310981"/>
            <a:ext cx="525021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19" name="Rectangle 395"/>
          <p:cNvSpPr>
            <a:spLocks noChangeAspect="1" noChangeArrowheads="1"/>
          </p:cNvSpPr>
          <p:nvPr/>
        </p:nvSpPr>
        <p:spPr bwMode="auto">
          <a:xfrm>
            <a:off x="5137386" y="2310981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32/0</a:t>
            </a:r>
          </a:p>
        </p:txBody>
      </p:sp>
      <p:sp>
        <p:nvSpPr>
          <p:cNvPr id="20" name="Freeform 396"/>
          <p:cNvSpPr>
            <a:spLocks noChangeAspect="1"/>
          </p:cNvSpPr>
          <p:nvPr/>
        </p:nvSpPr>
        <p:spPr bwMode="auto">
          <a:xfrm>
            <a:off x="2071356" y="1777268"/>
            <a:ext cx="107504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28" y="0"/>
              </a:cxn>
              <a:cxn ang="0">
                <a:pos x="960" y="144"/>
              </a:cxn>
            </a:cxnLst>
            <a:rect l="0" t="0" r="r" b="b"/>
            <a:pathLst>
              <a:path w="960" h="144">
                <a:moveTo>
                  <a:pt x="0" y="144"/>
                </a:moveTo>
                <a:cubicBezTo>
                  <a:pt x="184" y="72"/>
                  <a:pt x="368" y="0"/>
                  <a:pt x="528" y="0"/>
                </a:cubicBezTo>
                <a:cubicBezTo>
                  <a:pt x="688" y="0"/>
                  <a:pt x="824" y="72"/>
                  <a:pt x="960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1" name="Freeform 397"/>
          <p:cNvSpPr>
            <a:spLocks noChangeAspect="1"/>
          </p:cNvSpPr>
          <p:nvPr/>
        </p:nvSpPr>
        <p:spPr bwMode="auto">
          <a:xfrm>
            <a:off x="3241857" y="1777268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2" name="Freeform 398"/>
          <p:cNvSpPr>
            <a:spLocks noChangeAspect="1"/>
          </p:cNvSpPr>
          <p:nvPr/>
        </p:nvSpPr>
        <p:spPr bwMode="auto">
          <a:xfrm>
            <a:off x="5273755" y="1759329"/>
            <a:ext cx="4134253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3" name="Rectangle 399"/>
          <p:cNvSpPr>
            <a:spLocks noChangeAspect="1" noChangeArrowheads="1"/>
          </p:cNvSpPr>
          <p:nvPr/>
        </p:nvSpPr>
        <p:spPr bwMode="auto">
          <a:xfrm>
            <a:off x="10342136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4" name="Rectangle 403" descr="Wide upward diagonal"/>
          <p:cNvSpPr>
            <a:spLocks noChangeAspect="1" noChangeArrowheads="1"/>
          </p:cNvSpPr>
          <p:nvPr/>
        </p:nvSpPr>
        <p:spPr bwMode="auto">
          <a:xfrm>
            <a:off x="1434968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200">
              <a:latin typeface="+mn-lt"/>
            </a:endParaRPr>
          </a:p>
        </p:txBody>
      </p:sp>
      <p:sp>
        <p:nvSpPr>
          <p:cNvPr id="26" name="Rectangle 406"/>
          <p:cNvSpPr>
            <a:spLocks noChangeAspect="1" noChangeArrowheads="1"/>
          </p:cNvSpPr>
          <p:nvPr/>
        </p:nvSpPr>
        <p:spPr bwMode="auto">
          <a:xfrm>
            <a:off x="1962262" y="2308738"/>
            <a:ext cx="1036404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7" name="Rectangle 407"/>
          <p:cNvSpPr>
            <a:spLocks noChangeAspect="1" noChangeArrowheads="1"/>
          </p:cNvSpPr>
          <p:nvPr/>
        </p:nvSpPr>
        <p:spPr bwMode="auto">
          <a:xfrm>
            <a:off x="2998666" y="2308738"/>
            <a:ext cx="2127357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28" name="Text Box 410"/>
          <p:cNvSpPr txBox="1">
            <a:spLocks noChangeAspect="1" noChangeArrowheads="1"/>
          </p:cNvSpPr>
          <p:nvPr/>
        </p:nvSpPr>
        <p:spPr bwMode="auto">
          <a:xfrm>
            <a:off x="1302694" y="1978813"/>
            <a:ext cx="744114" cy="30777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Unused</a:t>
            </a:r>
          </a:p>
        </p:txBody>
      </p:sp>
      <p:sp>
        <p:nvSpPr>
          <p:cNvPr id="29" name="Line 411"/>
          <p:cNvSpPr>
            <a:spLocks noChangeAspect="1" noChangeShapeType="1"/>
          </p:cNvSpPr>
          <p:nvPr/>
        </p:nvSpPr>
        <p:spPr bwMode="auto">
          <a:xfrm flipV="1">
            <a:off x="248955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0" name="Line 413"/>
          <p:cNvSpPr>
            <a:spLocks noChangeAspect="1" noChangeShapeType="1"/>
          </p:cNvSpPr>
          <p:nvPr/>
        </p:nvSpPr>
        <p:spPr bwMode="auto">
          <a:xfrm flipV="1">
            <a:off x="352595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1" name="Line 414"/>
          <p:cNvSpPr>
            <a:spLocks noChangeAspect="1" noChangeShapeType="1"/>
          </p:cNvSpPr>
          <p:nvPr/>
        </p:nvSpPr>
        <p:spPr bwMode="auto">
          <a:xfrm flipV="1">
            <a:off x="458054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2" name="Line 415"/>
          <p:cNvSpPr>
            <a:spLocks noChangeAspect="1" noChangeShapeType="1"/>
          </p:cNvSpPr>
          <p:nvPr/>
        </p:nvSpPr>
        <p:spPr bwMode="auto">
          <a:xfrm flipV="1">
            <a:off x="567149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3" name="Line 416"/>
          <p:cNvSpPr>
            <a:spLocks noChangeAspect="1" noChangeShapeType="1"/>
          </p:cNvSpPr>
          <p:nvPr/>
        </p:nvSpPr>
        <p:spPr bwMode="auto">
          <a:xfrm flipV="1">
            <a:off x="67260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4" name="Line 417"/>
          <p:cNvSpPr>
            <a:spLocks noChangeAspect="1" noChangeShapeType="1"/>
          </p:cNvSpPr>
          <p:nvPr/>
        </p:nvSpPr>
        <p:spPr bwMode="auto">
          <a:xfrm flipV="1">
            <a:off x="7762489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5" name="Line 418"/>
          <p:cNvSpPr>
            <a:spLocks noChangeAspect="1" noChangeShapeType="1"/>
          </p:cNvSpPr>
          <p:nvPr/>
        </p:nvSpPr>
        <p:spPr bwMode="auto">
          <a:xfrm flipV="1">
            <a:off x="9835297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6" name="Line 419"/>
          <p:cNvSpPr>
            <a:spLocks noChangeAspect="1" noChangeShapeType="1"/>
          </p:cNvSpPr>
          <p:nvPr/>
        </p:nvSpPr>
        <p:spPr bwMode="auto">
          <a:xfrm flipV="1">
            <a:off x="1453151" y="286487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7" name="Line 420"/>
          <p:cNvSpPr>
            <a:spLocks noChangeAspect="1" noChangeShapeType="1"/>
          </p:cNvSpPr>
          <p:nvPr/>
        </p:nvSpPr>
        <p:spPr bwMode="auto">
          <a:xfrm flipV="1">
            <a:off x="10889885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8" name="Rectangle 421"/>
          <p:cNvSpPr>
            <a:spLocks noChangeAspect="1" noChangeArrowheads="1"/>
          </p:cNvSpPr>
          <p:nvPr/>
        </p:nvSpPr>
        <p:spPr bwMode="auto">
          <a:xfrm>
            <a:off x="10869431" y="2310981"/>
            <a:ext cx="527293" cy="518016"/>
          </a:xfrm>
          <a:prstGeom prst="rect">
            <a:avLst/>
          </a:prstGeom>
          <a:solidFill>
            <a:srgbClr val="C0C0C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39" name="Rectangle 409"/>
          <p:cNvSpPr>
            <a:spLocks noChangeAspect="1" noChangeArrowheads="1"/>
          </p:cNvSpPr>
          <p:nvPr/>
        </p:nvSpPr>
        <p:spPr bwMode="auto">
          <a:xfrm>
            <a:off x="9303460" y="2308738"/>
            <a:ext cx="210917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0" name="Freeform 422"/>
          <p:cNvSpPr>
            <a:spLocks noChangeAspect="1"/>
          </p:cNvSpPr>
          <p:nvPr/>
        </p:nvSpPr>
        <p:spPr bwMode="auto">
          <a:xfrm>
            <a:off x="9478467" y="1752601"/>
            <a:ext cx="1990987" cy="497833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1" name="Rectangle 423" descr="Wide upward diagonal"/>
          <p:cNvSpPr>
            <a:spLocks noChangeAspect="1" noChangeArrowheads="1"/>
          </p:cNvSpPr>
          <p:nvPr/>
        </p:nvSpPr>
        <p:spPr bwMode="auto">
          <a:xfrm>
            <a:off x="11398996" y="2310981"/>
            <a:ext cx="527293" cy="518016"/>
          </a:xfrm>
          <a:prstGeom prst="rect">
            <a:avLst/>
          </a:prstGeom>
          <a:pattFill prst="wdUpDiag">
            <a:fgClr>
              <a:srgbClr val="C0C0C0"/>
            </a:fgClr>
            <a:bgClr>
              <a:srgbClr val="FFFFFF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400">
                <a:latin typeface="+mn-lt"/>
              </a:rPr>
              <a:t>0/1</a:t>
            </a:r>
          </a:p>
        </p:txBody>
      </p:sp>
      <p:sp>
        <p:nvSpPr>
          <p:cNvPr id="42" name="Rectangle 426"/>
          <p:cNvSpPr>
            <a:spLocks noChangeAspect="1" noChangeArrowheads="1"/>
          </p:cNvSpPr>
          <p:nvPr/>
        </p:nvSpPr>
        <p:spPr bwMode="auto">
          <a:xfrm>
            <a:off x="11398996" y="2308738"/>
            <a:ext cx="490928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5" name="Rectangle 433"/>
          <p:cNvSpPr>
            <a:spLocks noChangeAspect="1" noChangeArrowheads="1"/>
          </p:cNvSpPr>
          <p:nvPr/>
        </p:nvSpPr>
        <p:spPr bwMode="auto">
          <a:xfrm>
            <a:off x="8787530" y="2293040"/>
            <a:ext cx="527293" cy="51801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6" name="Rectangle 408"/>
          <p:cNvSpPr>
            <a:spLocks noChangeAspect="1" noChangeArrowheads="1"/>
          </p:cNvSpPr>
          <p:nvPr/>
        </p:nvSpPr>
        <p:spPr bwMode="auto">
          <a:xfrm>
            <a:off x="5126023" y="2308738"/>
            <a:ext cx="4181983" cy="51801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47" name="Line 434"/>
          <p:cNvSpPr>
            <a:spLocks noChangeAspect="1" noChangeShapeType="1"/>
          </p:cNvSpPr>
          <p:nvPr/>
        </p:nvSpPr>
        <p:spPr bwMode="auto">
          <a:xfrm flipV="1">
            <a:off x="8780712" y="2882816"/>
            <a:ext cx="0" cy="5561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1200">
              <a:latin typeface="+mn-lt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853880" y="3886201"/>
            <a:ext cx="51596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Calibri" pitchFamily="34" charset="0"/>
              </a:rPr>
              <a:t>Allocated blocks: shaded</a:t>
            </a:r>
          </a:p>
          <a:p>
            <a:r>
              <a:rPr lang="en-US" sz="2000" dirty="0" smtClean="0">
                <a:latin typeface="Calibri" pitchFamily="34" charset="0"/>
              </a:rPr>
              <a:t>Free blocks: </a:t>
            </a:r>
            <a:r>
              <a:rPr lang="en-US" sz="2000" dirty="0" err="1" smtClean="0">
                <a:latin typeface="Calibri" pitchFamily="34" charset="0"/>
              </a:rPr>
              <a:t>unshaded</a:t>
            </a:r>
            <a:endParaRPr lang="en-US" sz="2000" dirty="0" smtClean="0">
              <a:latin typeface="Calibri" pitchFamily="34" charset="0"/>
            </a:endParaRPr>
          </a:p>
          <a:p>
            <a:r>
              <a:rPr lang="en-US" sz="2000" dirty="0" smtClean="0">
                <a:latin typeface="Calibri" pitchFamily="34" charset="0"/>
              </a:rPr>
              <a:t>Headers: labeled with size in bytes/allocated bit</a:t>
            </a: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17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/>
          <p:cNvSpPr>
            <a:spLocks noGrp="1" noChangeArrowheads="1"/>
          </p:cNvSpPr>
          <p:nvPr>
            <p:ph type="title"/>
          </p:nvPr>
        </p:nvSpPr>
        <p:spPr>
          <a:xfrm>
            <a:off x="868680" y="114300"/>
            <a:ext cx="10472420" cy="8509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Finding a Free Block</a:t>
            </a: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1851" y="965200"/>
            <a:ext cx="10521949" cy="5608638"/>
          </a:xfrm>
          <a:ln/>
        </p:spPr>
        <p:txBody>
          <a:bodyPr>
            <a:noAutofit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First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list from beginning, choose </a:t>
            </a:r>
            <a:r>
              <a:rPr lang="en-GB" sz="2000" b="1" i="1" dirty="0">
                <a:solidFill>
                  <a:srgbClr val="C00000"/>
                </a:solidFill>
              </a:rPr>
              <a:t>first</a:t>
            </a:r>
            <a:r>
              <a:rPr lang="en-GB" sz="2000" b="1" dirty="0"/>
              <a:t> free block that </a:t>
            </a:r>
            <a:r>
              <a:rPr lang="en-GB" sz="2000" b="1" dirty="0" smtClean="0"/>
              <a:t>fits:</a:t>
            </a:r>
            <a:endParaRPr lang="en-GB" sz="3600" b="1" i="1" dirty="0" smtClean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000" b="1" dirty="0"/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 smtClean="0"/>
              <a:t>Can </a:t>
            </a:r>
            <a:r>
              <a:rPr lang="en-GB" sz="2000" b="1" dirty="0"/>
              <a:t>take linear time in total number of blocks (allocated and free)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In practice it can cause “splinters” at beginning of list</a:t>
            </a: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Next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Like </a:t>
            </a:r>
            <a:r>
              <a:rPr lang="en-GB" sz="2000" b="1" dirty="0" smtClean="0">
                <a:solidFill>
                  <a:srgbClr val="1E3272"/>
                </a:solidFill>
              </a:rPr>
              <a:t>first fit</a:t>
            </a:r>
            <a:r>
              <a:rPr lang="en-GB" sz="2000" b="1" dirty="0">
                <a:solidFill>
                  <a:srgbClr val="1E3272"/>
                </a:solidFill>
              </a:rPr>
              <a:t>, but search list starting where previous search finished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Should often be faster than </a:t>
            </a:r>
            <a:r>
              <a:rPr lang="en-GB" sz="2000" b="1" dirty="0" smtClean="0">
                <a:solidFill>
                  <a:srgbClr val="1E3272"/>
                </a:solidFill>
              </a:rPr>
              <a:t>first fit: avoids </a:t>
            </a:r>
            <a:r>
              <a:rPr lang="en-GB" sz="2000" b="1" dirty="0">
                <a:solidFill>
                  <a:srgbClr val="1E3272"/>
                </a:solidFill>
              </a:rPr>
              <a:t>re-scanning unhelpful blocks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>
                <a:solidFill>
                  <a:srgbClr val="1E3272"/>
                </a:solidFill>
              </a:rPr>
              <a:t>Some research suggests that fragmentation is </a:t>
            </a:r>
            <a:r>
              <a:rPr lang="en-GB" sz="2000" b="1" dirty="0" smtClean="0">
                <a:solidFill>
                  <a:srgbClr val="1E3272"/>
                </a:solidFill>
              </a:rPr>
              <a:t>worse</a:t>
            </a:r>
            <a:endParaRPr lang="en-GB" sz="2000" b="1" dirty="0">
              <a:solidFill>
                <a:srgbClr val="1E3272"/>
              </a:solidFill>
            </a:endParaRPr>
          </a:p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400" b="1" i="1" dirty="0">
                <a:solidFill>
                  <a:srgbClr val="C00000"/>
                </a:solidFill>
              </a:rPr>
              <a:t>Best fit: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Search the list, choose the </a:t>
            </a:r>
            <a:r>
              <a:rPr lang="en-GB" sz="2000" b="1" i="1" dirty="0">
                <a:solidFill>
                  <a:srgbClr val="C00000"/>
                </a:solidFill>
              </a:rPr>
              <a:t>best</a:t>
            </a:r>
            <a:r>
              <a:rPr lang="en-GB" sz="2000" b="1" dirty="0"/>
              <a:t> free block: fits, with fewest bytes left over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Keeps fragments </a:t>
            </a:r>
            <a:r>
              <a:rPr lang="en-GB" sz="2000" b="1" dirty="0" smtClean="0"/>
              <a:t>small—usually improves memory utilization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b="1" dirty="0"/>
              <a:t>Will typically run slower than </a:t>
            </a:r>
            <a:r>
              <a:rPr lang="en-GB" sz="2000" b="1" dirty="0" smtClean="0"/>
              <a:t>first fit</a:t>
            </a:r>
            <a:endParaRPr lang="en-GB" sz="2000" b="1" dirty="0"/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2895601" y="1746165"/>
            <a:ext cx="7464201" cy="1251882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p = start;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while ((p &lt; end) &amp;&amp;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not passed end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((*p &amp; 1) || 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already allocated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     </a:t>
            </a:r>
            <a:r>
              <a:rPr lang="en-GB" sz="1600" b="1" dirty="0" smtClean="0">
                <a:latin typeface="Courier New" pitchFamily="49" charset="0"/>
              </a:rPr>
              <a:t>(*</a:t>
            </a:r>
            <a:r>
              <a:rPr lang="en-GB" sz="1600" b="1" dirty="0" err="1" smtClean="0">
                <a:latin typeface="Courier New" pitchFamily="49" charset="0"/>
              </a:rPr>
              <a:t>p</a:t>
            </a:r>
            <a:r>
              <a:rPr lang="en-GB" sz="1600" b="1" dirty="0" smtClean="0">
                <a:latin typeface="Courier New" pitchFamily="49" charset="0"/>
              </a:rPr>
              <a:t>  </a:t>
            </a:r>
            <a:r>
              <a:rPr lang="en-GB" sz="1600" b="1" dirty="0">
                <a:latin typeface="Courier New" pitchFamily="49" charset="0"/>
              </a:rPr>
              <a:t>&lt;= </a:t>
            </a:r>
            <a:r>
              <a:rPr lang="en-GB" sz="1600" b="1" dirty="0" err="1">
                <a:latin typeface="Courier New" pitchFamily="49" charset="0"/>
              </a:rPr>
              <a:t>len</a:t>
            </a:r>
            <a:r>
              <a:rPr lang="en-GB" sz="1600" b="1" dirty="0">
                <a:latin typeface="Courier New" pitchFamily="49" charset="0"/>
              </a:rPr>
              <a:t>)))  </a:t>
            </a:r>
            <a:r>
              <a:rPr lang="en-GB" sz="1600" b="1" dirty="0" smtClean="0">
                <a:latin typeface="Courier New" pitchFamily="49" charset="0"/>
              </a:rPr>
              <a:t>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\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 too small 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ourier New" pitchFamily="49" charset="0"/>
              </a:rPr>
              <a:t>  p = p + (*p &amp; -2);    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\\ </a:t>
            </a:r>
            <a:r>
              <a:rPr lang="en-GB" sz="1600" b="1" dirty="0" err="1">
                <a:solidFill>
                  <a:srgbClr val="990000"/>
                </a:solidFill>
                <a:latin typeface="Courier New" pitchFamily="49" charset="0"/>
              </a:rPr>
              <a:t>goto</a:t>
            </a:r>
            <a:r>
              <a:rPr lang="en-GB" sz="1600" b="1" dirty="0">
                <a:solidFill>
                  <a:srgbClr val="990000"/>
                </a:solidFill>
                <a:latin typeface="Courier New" pitchFamily="49" charset="0"/>
              </a:rPr>
              <a:t> next </a:t>
            </a:r>
            <a:r>
              <a:rPr lang="en-GB" sz="1600" b="1" dirty="0" smtClean="0">
                <a:solidFill>
                  <a:srgbClr val="990000"/>
                </a:solidFill>
                <a:latin typeface="Courier New" pitchFamily="49" charset="0"/>
              </a:rPr>
              <a:t>block (word addressed)</a:t>
            </a:r>
            <a:endParaRPr lang="en-GB" sz="1600" b="1" dirty="0">
              <a:solidFill>
                <a:srgbClr val="990000"/>
              </a:solidFill>
              <a:latin typeface="Courier New" pitchFamily="49" charset="0"/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876300" y="176214"/>
            <a:ext cx="10490200" cy="7762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Allocating in Free Block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5499" y="990600"/>
            <a:ext cx="10579101" cy="5365750"/>
          </a:xfrm>
          <a:ln/>
        </p:spPr>
        <p:txBody>
          <a:bodyPr/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Allocating in a free </a:t>
            </a:r>
            <a:r>
              <a:rPr lang="en-GB" dirty="0" smtClean="0"/>
              <a:t>block: </a:t>
            </a:r>
            <a:r>
              <a:rPr lang="en-GB" i="1" dirty="0" smtClean="0">
                <a:solidFill>
                  <a:srgbClr val="C00000"/>
                </a:solidFill>
              </a:rPr>
              <a:t>splitting</a:t>
            </a:r>
            <a:endParaRPr lang="en-GB" i="1" dirty="0">
              <a:solidFill>
                <a:srgbClr val="C00000"/>
              </a:solidFill>
            </a:endParaRP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Since allocated space might be smaller than free space, we might want to split the block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352037" y="4745816"/>
            <a:ext cx="9280402" cy="19213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addblock(ptr p, int len) {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newsize = ((len + 1) &gt;&gt; 1) &lt;&lt; 1;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round up to even</a:t>
            </a:r>
            <a:endParaRPr lang="en-GB" dirty="0">
              <a:solidFill>
                <a:srgbClr val="99000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int oldsize = *p &amp; -2;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mask out low bit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*p = newsize | 1;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new length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if (newsize &lt; oldsize)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    *(p+newsize) = oldsize - newsize;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set length in remaining</a:t>
            </a:r>
          </a:p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}                             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  part of block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7432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31496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Rectangle 6"/>
          <p:cNvSpPr>
            <a:spLocks noChangeArrowheads="1"/>
          </p:cNvSpPr>
          <p:nvPr/>
        </p:nvSpPr>
        <p:spPr bwMode="auto">
          <a:xfrm>
            <a:off x="35560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3962400" y="3030838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Rectangle 8"/>
          <p:cNvSpPr>
            <a:spLocks noChangeArrowheads="1"/>
          </p:cNvSpPr>
          <p:nvPr/>
        </p:nvSpPr>
        <p:spPr bwMode="auto">
          <a:xfrm>
            <a:off x="43688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61" name="Rectangle 9"/>
          <p:cNvSpPr>
            <a:spLocks noChangeArrowheads="1"/>
          </p:cNvSpPr>
          <p:nvPr/>
        </p:nvSpPr>
        <p:spPr bwMode="auto">
          <a:xfrm>
            <a:off x="47752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Rectangle 10"/>
          <p:cNvSpPr>
            <a:spLocks noChangeArrowheads="1"/>
          </p:cNvSpPr>
          <p:nvPr/>
        </p:nvSpPr>
        <p:spPr bwMode="auto">
          <a:xfrm>
            <a:off x="51816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3" name="Rectangle 11"/>
          <p:cNvSpPr>
            <a:spLocks noChangeArrowheads="1"/>
          </p:cNvSpPr>
          <p:nvPr/>
        </p:nvSpPr>
        <p:spPr bwMode="auto">
          <a:xfrm>
            <a:off x="5588000" y="3030838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4" name="Rectangle 12"/>
          <p:cNvSpPr>
            <a:spLocks noChangeArrowheads="1"/>
          </p:cNvSpPr>
          <p:nvPr/>
        </p:nvSpPr>
        <p:spPr bwMode="auto">
          <a:xfrm>
            <a:off x="64008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Rectangle 13"/>
          <p:cNvSpPr>
            <a:spLocks noChangeArrowheads="1"/>
          </p:cNvSpPr>
          <p:nvPr/>
        </p:nvSpPr>
        <p:spPr bwMode="auto">
          <a:xfrm>
            <a:off x="68072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6" name="Rectangle 14"/>
          <p:cNvSpPr>
            <a:spLocks noChangeArrowheads="1"/>
          </p:cNvSpPr>
          <p:nvPr/>
        </p:nvSpPr>
        <p:spPr bwMode="auto">
          <a:xfrm>
            <a:off x="72136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Rectangle 15"/>
          <p:cNvSpPr>
            <a:spLocks noChangeArrowheads="1"/>
          </p:cNvSpPr>
          <p:nvPr/>
        </p:nvSpPr>
        <p:spPr bwMode="auto">
          <a:xfrm>
            <a:off x="76200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6"/>
          <p:cNvSpPr>
            <a:spLocks noChangeArrowheads="1"/>
          </p:cNvSpPr>
          <p:nvPr/>
        </p:nvSpPr>
        <p:spPr bwMode="auto">
          <a:xfrm>
            <a:off x="8026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Rectangle 17"/>
          <p:cNvSpPr>
            <a:spLocks noChangeArrowheads="1"/>
          </p:cNvSpPr>
          <p:nvPr/>
        </p:nvSpPr>
        <p:spPr bwMode="auto">
          <a:xfrm>
            <a:off x="84328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70" name="Rectangle 18"/>
          <p:cNvSpPr>
            <a:spLocks noChangeArrowheads="1"/>
          </p:cNvSpPr>
          <p:nvPr/>
        </p:nvSpPr>
        <p:spPr bwMode="auto">
          <a:xfrm>
            <a:off x="8839200" y="3030838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Rectangle 19"/>
          <p:cNvSpPr>
            <a:spLocks noChangeArrowheads="1"/>
          </p:cNvSpPr>
          <p:nvPr/>
        </p:nvSpPr>
        <p:spPr bwMode="auto">
          <a:xfrm>
            <a:off x="5994400" y="3030838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6</a:t>
            </a:r>
          </a:p>
        </p:txBody>
      </p:sp>
      <p:sp>
        <p:nvSpPr>
          <p:cNvPr id="23572" name="Freeform 20"/>
          <p:cNvSpPr>
            <a:spLocks/>
          </p:cNvSpPr>
          <p:nvPr/>
        </p:nvSpPr>
        <p:spPr bwMode="auto">
          <a:xfrm>
            <a:off x="45720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Freeform 21"/>
          <p:cNvSpPr>
            <a:spLocks/>
          </p:cNvSpPr>
          <p:nvPr/>
        </p:nvSpPr>
        <p:spPr bwMode="auto">
          <a:xfrm>
            <a:off x="6197600" y="2794000"/>
            <a:ext cx="24384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576" y="0"/>
              </a:cxn>
              <a:cxn ang="0">
                <a:pos x="1152" y="144"/>
              </a:cxn>
            </a:cxnLst>
            <a:rect l="0" t="0" r="r" b="b"/>
            <a:pathLst>
              <a:path w="1152" h="144">
                <a:moveTo>
                  <a:pt x="0" y="144"/>
                </a:moveTo>
                <a:cubicBezTo>
                  <a:pt x="192" y="72"/>
                  <a:pt x="384" y="0"/>
                  <a:pt x="576" y="0"/>
                </a:cubicBezTo>
                <a:cubicBezTo>
                  <a:pt x="768" y="0"/>
                  <a:pt x="960" y="72"/>
                  <a:pt x="1152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Rectangle 22"/>
          <p:cNvSpPr>
            <a:spLocks noChangeArrowheads="1"/>
          </p:cNvSpPr>
          <p:nvPr/>
        </p:nvSpPr>
        <p:spPr bwMode="auto">
          <a:xfrm>
            <a:off x="43688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75" name="Rectangle 23"/>
          <p:cNvSpPr>
            <a:spLocks noChangeArrowheads="1"/>
          </p:cNvSpPr>
          <p:nvPr/>
        </p:nvSpPr>
        <p:spPr bwMode="auto">
          <a:xfrm>
            <a:off x="47752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Rectangle 24"/>
          <p:cNvSpPr>
            <a:spLocks noChangeArrowheads="1"/>
          </p:cNvSpPr>
          <p:nvPr/>
        </p:nvSpPr>
        <p:spPr bwMode="auto">
          <a:xfrm>
            <a:off x="51816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7" name="Rectangle 25"/>
          <p:cNvSpPr>
            <a:spLocks noChangeArrowheads="1"/>
          </p:cNvSpPr>
          <p:nvPr/>
        </p:nvSpPr>
        <p:spPr bwMode="auto">
          <a:xfrm>
            <a:off x="5588000" y="4250789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8" name="Rectangle 26"/>
          <p:cNvSpPr>
            <a:spLocks noChangeArrowheads="1"/>
          </p:cNvSpPr>
          <p:nvPr/>
        </p:nvSpPr>
        <p:spPr bwMode="auto">
          <a:xfrm>
            <a:off x="64008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79" name="Rectangle 27"/>
          <p:cNvSpPr>
            <a:spLocks noChangeArrowheads="1"/>
          </p:cNvSpPr>
          <p:nvPr/>
        </p:nvSpPr>
        <p:spPr bwMode="auto">
          <a:xfrm>
            <a:off x="68072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8"/>
          <p:cNvSpPr>
            <a:spLocks noChangeArrowheads="1"/>
          </p:cNvSpPr>
          <p:nvPr/>
        </p:nvSpPr>
        <p:spPr bwMode="auto">
          <a:xfrm>
            <a:off x="72136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Rectangle 29"/>
          <p:cNvSpPr>
            <a:spLocks noChangeArrowheads="1"/>
          </p:cNvSpPr>
          <p:nvPr/>
        </p:nvSpPr>
        <p:spPr bwMode="auto">
          <a:xfrm>
            <a:off x="76200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Rectangle 30"/>
          <p:cNvSpPr>
            <a:spLocks noChangeArrowheads="1"/>
          </p:cNvSpPr>
          <p:nvPr/>
        </p:nvSpPr>
        <p:spPr bwMode="auto">
          <a:xfrm>
            <a:off x="8026400" y="4250789"/>
            <a:ext cx="4064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Rectangle 31"/>
          <p:cNvSpPr>
            <a:spLocks noChangeArrowheads="1"/>
          </p:cNvSpPr>
          <p:nvPr/>
        </p:nvSpPr>
        <p:spPr bwMode="auto">
          <a:xfrm>
            <a:off x="84328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84" name="Rectangle 32"/>
          <p:cNvSpPr>
            <a:spLocks noChangeArrowheads="1"/>
          </p:cNvSpPr>
          <p:nvPr/>
        </p:nvSpPr>
        <p:spPr bwMode="auto">
          <a:xfrm>
            <a:off x="8839200" y="4250789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Rectangle 33"/>
          <p:cNvSpPr>
            <a:spLocks noChangeArrowheads="1"/>
          </p:cNvSpPr>
          <p:nvPr/>
        </p:nvSpPr>
        <p:spPr bwMode="auto">
          <a:xfrm>
            <a:off x="5994400" y="4250789"/>
            <a:ext cx="406400" cy="304800"/>
          </a:xfrm>
          <a:prstGeom prst="rect">
            <a:avLst/>
          </a:prstGeom>
          <a:solidFill>
            <a:srgbClr val="CCFFCC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86" name="Freeform 34"/>
          <p:cNvSpPr>
            <a:spLocks/>
          </p:cNvSpPr>
          <p:nvPr/>
        </p:nvSpPr>
        <p:spPr bwMode="auto">
          <a:xfrm>
            <a:off x="45720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Line 35"/>
          <p:cNvSpPr>
            <a:spLocks noChangeShapeType="1"/>
          </p:cNvSpPr>
          <p:nvPr/>
        </p:nvSpPr>
        <p:spPr bwMode="auto">
          <a:xfrm flipV="1">
            <a:off x="6184544" y="3334052"/>
            <a:ext cx="2117" cy="231775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588" name="Text Box 36"/>
          <p:cNvSpPr txBox="1">
            <a:spLocks noChangeArrowheads="1"/>
          </p:cNvSpPr>
          <p:nvPr/>
        </p:nvSpPr>
        <p:spPr bwMode="auto">
          <a:xfrm>
            <a:off x="5977111" y="3208639"/>
            <a:ext cx="292366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</a:t>
            </a:r>
          </a:p>
        </p:txBody>
      </p:sp>
      <p:sp>
        <p:nvSpPr>
          <p:cNvPr id="23589" name="Freeform 37"/>
          <p:cNvSpPr>
            <a:spLocks/>
          </p:cNvSpPr>
          <p:nvPr/>
        </p:nvSpPr>
        <p:spPr bwMode="auto">
          <a:xfrm>
            <a:off x="2946400" y="2794000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0" name="Text Box 38"/>
          <p:cNvSpPr txBox="1">
            <a:spLocks noChangeArrowheads="1"/>
          </p:cNvSpPr>
          <p:nvPr/>
        </p:nvSpPr>
        <p:spPr bwMode="auto">
          <a:xfrm>
            <a:off x="7641968" y="42362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23591" name="Freeform 39"/>
          <p:cNvSpPr>
            <a:spLocks/>
          </p:cNvSpPr>
          <p:nvPr/>
        </p:nvSpPr>
        <p:spPr bwMode="auto">
          <a:xfrm>
            <a:off x="6096000" y="4013951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Freeform 40"/>
          <p:cNvSpPr>
            <a:spLocks/>
          </p:cNvSpPr>
          <p:nvPr/>
        </p:nvSpPr>
        <p:spPr bwMode="auto">
          <a:xfrm>
            <a:off x="7823200" y="4090151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3" name="Rectangle 41"/>
          <p:cNvSpPr>
            <a:spLocks noChangeArrowheads="1"/>
          </p:cNvSpPr>
          <p:nvPr/>
        </p:nvSpPr>
        <p:spPr bwMode="auto">
          <a:xfrm>
            <a:off x="27432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23594" name="Rectangle 42"/>
          <p:cNvSpPr>
            <a:spLocks noChangeArrowheads="1"/>
          </p:cNvSpPr>
          <p:nvPr/>
        </p:nvSpPr>
        <p:spPr bwMode="auto">
          <a:xfrm>
            <a:off x="31496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5" name="Rectangle 43"/>
          <p:cNvSpPr>
            <a:spLocks noChangeArrowheads="1"/>
          </p:cNvSpPr>
          <p:nvPr/>
        </p:nvSpPr>
        <p:spPr bwMode="auto">
          <a:xfrm>
            <a:off x="35560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6" name="Rectangle 44"/>
          <p:cNvSpPr>
            <a:spLocks noChangeArrowheads="1"/>
          </p:cNvSpPr>
          <p:nvPr/>
        </p:nvSpPr>
        <p:spPr bwMode="auto">
          <a:xfrm>
            <a:off x="3962400" y="4250789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7" name="Freeform 45"/>
          <p:cNvSpPr>
            <a:spLocks/>
          </p:cNvSpPr>
          <p:nvPr/>
        </p:nvSpPr>
        <p:spPr bwMode="auto">
          <a:xfrm>
            <a:off x="2946400" y="4013951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598" name="Text Box 46"/>
          <p:cNvSpPr txBox="1">
            <a:spLocks noChangeArrowheads="1"/>
          </p:cNvSpPr>
          <p:nvPr/>
        </p:nvSpPr>
        <p:spPr bwMode="auto">
          <a:xfrm>
            <a:off x="1008830" y="3533239"/>
            <a:ext cx="2246769" cy="36766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45720" tIns="46800" rIns="45720" bIns="46800">
            <a:spAutoFit/>
          </a:bodyPr>
          <a:lstStyle/>
          <a:p>
            <a:pPr algn="ctr">
              <a:lnSpc>
                <a:spcPct val="85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 err="1">
                <a:solidFill>
                  <a:srgbClr val="1E3272"/>
                </a:solidFill>
                <a:latin typeface="Courier New" pitchFamily="49" charset="0"/>
              </a:rPr>
              <a:t>addblock</a:t>
            </a: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(p, </a:t>
            </a:r>
            <a:r>
              <a:rPr lang="en-GB" sz="2000" b="1" dirty="0" smtClean="0">
                <a:solidFill>
                  <a:srgbClr val="1E3272"/>
                </a:solidFill>
                <a:latin typeface="Courier New" pitchFamily="49" charset="0"/>
              </a:rPr>
              <a:t>4)</a:t>
            </a:r>
            <a:endParaRPr lang="en-GB" sz="2000" b="1" dirty="0">
              <a:solidFill>
                <a:srgbClr val="1E3272"/>
              </a:solidFill>
              <a:latin typeface="Courier New" pitchFamily="49" charset="0"/>
            </a:endParaRPr>
          </a:p>
        </p:txBody>
      </p:sp>
      <p:sp>
        <p:nvSpPr>
          <p:cNvPr id="4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19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Dynamic Memory Allocation	</a:t>
            </a:r>
            <a:endParaRPr lang="en-GB" dirty="0"/>
          </a:p>
        </p:txBody>
      </p:sp>
      <p:sp>
        <p:nvSpPr>
          <p:cNvPr id="28" name="Content Placeholder 27"/>
          <p:cNvSpPr>
            <a:spLocks noGrp="1"/>
          </p:cNvSpPr>
          <p:nvPr>
            <p:ph idx="1"/>
          </p:nvPr>
        </p:nvSpPr>
        <p:spPr>
          <a:xfrm>
            <a:off x="876299" y="1181100"/>
            <a:ext cx="5054601" cy="5153025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Programmers use </a:t>
            </a:r>
            <a:r>
              <a:rPr lang="en-US" i="1" dirty="0" smtClean="0">
                <a:solidFill>
                  <a:srgbClr val="990000"/>
                </a:solidFill>
              </a:rPr>
              <a:t>dynamic memory allocators </a:t>
            </a:r>
            <a:r>
              <a:rPr lang="en-US" dirty="0" smtClean="0"/>
              <a:t>(such as </a:t>
            </a:r>
            <a:r>
              <a:rPr lang="en-US" dirty="0" err="1" smtClean="0">
                <a:latin typeface="Courier New"/>
                <a:cs typeface="Courier New"/>
              </a:rPr>
              <a:t>malloc</a:t>
            </a:r>
            <a:r>
              <a:rPr lang="en-US" dirty="0" smtClean="0"/>
              <a:t>) to acquire VM at run time. </a:t>
            </a:r>
          </a:p>
          <a:p>
            <a:pPr lvl="1"/>
            <a:r>
              <a:rPr lang="en-US" dirty="0" smtClean="0"/>
              <a:t>For data structures whose size is only known at runtime.</a:t>
            </a:r>
          </a:p>
          <a:p>
            <a:r>
              <a:rPr lang="en-US" dirty="0" smtClean="0"/>
              <a:t>Dynamic memory allocators manage an area of process virtual memory known as the </a:t>
            </a:r>
            <a:r>
              <a:rPr lang="en-US" i="1" dirty="0" smtClean="0">
                <a:solidFill>
                  <a:srgbClr val="990000"/>
                </a:solidFill>
              </a:rPr>
              <a:t>heap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6134099" y="3728922"/>
            <a:ext cx="3619501" cy="614478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34099" y="4338166"/>
            <a:ext cx="3619501" cy="659284"/>
          </a:xfrm>
          <a:prstGeom prst="rect">
            <a:avLst/>
          </a:prstGeom>
          <a:solidFill>
            <a:srgbClr val="F1C7C7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Heap </a:t>
            </a:r>
            <a:r>
              <a:rPr lang="en-GB" sz="1800" b="1" dirty="0" smtClean="0">
                <a:latin typeface="Calibri" pitchFamily="34" charset="0"/>
              </a:rPr>
              <a:t>(</a:t>
            </a:r>
            <a:r>
              <a:rPr lang="en-GB" sz="1800" b="1" dirty="0">
                <a:latin typeface="Calibri" pitchFamily="34" charset="0"/>
              </a:rPr>
              <a:t>via </a:t>
            </a:r>
            <a:r>
              <a:rPr lang="en-GB" sz="1800" b="1" dirty="0" err="1">
                <a:latin typeface="Courier New" pitchFamily="49" charset="0"/>
              </a:rPr>
              <a:t>malloc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5" name="Rectangle 7"/>
          <p:cNvSpPr>
            <a:spLocks noChangeArrowheads="1"/>
          </p:cNvSpPr>
          <p:nvPr/>
        </p:nvSpPr>
        <p:spPr bwMode="auto">
          <a:xfrm>
            <a:off x="6134099" y="5740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P</a:t>
            </a:r>
            <a:r>
              <a:rPr lang="en-GB" sz="1800" b="1" dirty="0" smtClean="0">
                <a:latin typeface="Calibri" pitchFamily="34" charset="0"/>
              </a:rPr>
              <a:t>rogram </a:t>
            </a:r>
            <a:r>
              <a:rPr lang="en-GB" sz="1800" b="1" dirty="0">
                <a:latin typeface="Calibri" pitchFamily="34" charset="0"/>
              </a:rPr>
              <a:t>text (</a:t>
            </a:r>
            <a:r>
              <a:rPr lang="en-GB" sz="1800" b="1" dirty="0">
                <a:latin typeface="Courier New"/>
                <a:cs typeface="Courier New"/>
              </a:rPr>
              <a:t>.text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6" name="Rectangle 8"/>
          <p:cNvSpPr>
            <a:spLocks noChangeArrowheads="1"/>
          </p:cNvSpPr>
          <p:nvPr/>
        </p:nvSpPr>
        <p:spPr bwMode="auto">
          <a:xfrm>
            <a:off x="6134099" y="5359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I</a:t>
            </a:r>
            <a:r>
              <a:rPr lang="en-GB" sz="1800" b="1" dirty="0" smtClean="0">
                <a:latin typeface="Calibri" pitchFamily="34" charset="0"/>
              </a:rPr>
              <a:t>nitialized </a:t>
            </a:r>
            <a:r>
              <a:rPr lang="en-GB" sz="1800" b="1" dirty="0">
                <a:latin typeface="Calibri" pitchFamily="34" charset="0"/>
              </a:rPr>
              <a:t>data (</a:t>
            </a:r>
            <a:r>
              <a:rPr lang="en-GB" sz="1800" b="1" dirty="0">
                <a:latin typeface="Courier New"/>
                <a:cs typeface="Courier New"/>
              </a:rPr>
              <a:t>.data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7" name="Rectangle 9"/>
          <p:cNvSpPr>
            <a:spLocks noChangeArrowheads="1"/>
          </p:cNvSpPr>
          <p:nvPr/>
        </p:nvSpPr>
        <p:spPr bwMode="auto">
          <a:xfrm>
            <a:off x="6134099" y="4978400"/>
            <a:ext cx="3619501" cy="400051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>
                <a:latin typeface="Calibri" pitchFamily="34" charset="0"/>
              </a:rPr>
              <a:t>U</a:t>
            </a:r>
            <a:r>
              <a:rPr lang="en-GB" sz="1800" b="1" dirty="0" smtClean="0">
                <a:latin typeface="Calibri" pitchFamily="34" charset="0"/>
              </a:rPr>
              <a:t>ninitialized </a:t>
            </a:r>
            <a:r>
              <a:rPr lang="en-GB" sz="1800" b="1" dirty="0">
                <a:latin typeface="Calibri" pitchFamily="34" charset="0"/>
              </a:rPr>
              <a:t>data (.</a:t>
            </a:r>
            <a:r>
              <a:rPr lang="en-GB" sz="1800" b="1" dirty="0" err="1">
                <a:latin typeface="Courier New"/>
                <a:cs typeface="Courier New"/>
              </a:rPr>
              <a:t>bss</a:t>
            </a:r>
            <a:r>
              <a:rPr lang="en-GB" sz="1800" b="1" dirty="0">
                <a:latin typeface="Calibri" pitchFamily="34" charset="0"/>
              </a:rPr>
              <a:t>)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6134099" y="3411139"/>
            <a:ext cx="3619501" cy="337643"/>
          </a:xfrm>
          <a:prstGeom prst="rect">
            <a:avLst/>
          </a:prstGeom>
          <a:solidFill>
            <a:schemeClr val="bg1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dirty="0" smtClean="0">
                <a:latin typeface="Calibri" pitchFamily="34" charset="0"/>
              </a:rPr>
              <a:t>User s</a:t>
            </a:r>
            <a:r>
              <a:rPr lang="en-GB" sz="1800" b="1" dirty="0" smtClean="0">
                <a:latin typeface="Calibri" pitchFamily="34" charset="0"/>
              </a:rPr>
              <a:t>tack</a:t>
            </a:r>
            <a:endParaRPr lang="en-GB" sz="1800" b="1" dirty="0">
              <a:latin typeface="Calibri" pitchFamily="34" charset="0"/>
            </a:endParaRPr>
          </a:p>
        </p:txBody>
      </p:sp>
      <p:sp>
        <p:nvSpPr>
          <p:cNvPr id="7182" name="Rectangle 14"/>
          <p:cNvSpPr>
            <a:spLocks noChangeArrowheads="1"/>
          </p:cNvSpPr>
          <p:nvPr/>
        </p:nvSpPr>
        <p:spPr bwMode="auto">
          <a:xfrm>
            <a:off x="6134099" y="6121400"/>
            <a:ext cx="3619501" cy="400051"/>
          </a:xfrm>
          <a:prstGeom prst="rect">
            <a:avLst/>
          </a:prstGeom>
          <a:solidFill>
            <a:srgbClr val="C0C0C0"/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83" name="Text Box 15"/>
          <p:cNvSpPr txBox="1">
            <a:spLocks noChangeArrowheads="1"/>
          </p:cNvSpPr>
          <p:nvPr/>
        </p:nvSpPr>
        <p:spPr bwMode="auto">
          <a:xfrm>
            <a:off x="5803900" y="6339602"/>
            <a:ext cx="298778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 dirty="0">
                <a:latin typeface="Calibri" pitchFamily="34" charset="0"/>
              </a:rPr>
              <a:t>0</a:t>
            </a:r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9850178" y="3962403"/>
            <a:ext cx="2171702" cy="820738"/>
            <a:chOff x="4175" y="2483"/>
            <a:chExt cx="1026" cy="517"/>
          </a:xfrm>
        </p:grpSpPr>
        <p:sp>
          <p:nvSpPr>
            <p:cNvPr id="7188" name="Text Box 20"/>
            <p:cNvSpPr txBox="1">
              <a:spLocks noChangeArrowheads="1"/>
            </p:cNvSpPr>
            <p:nvPr/>
          </p:nvSpPr>
          <p:spPr bwMode="auto">
            <a:xfrm>
              <a:off x="4409" y="2483"/>
              <a:ext cx="792" cy="51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Top of heap</a:t>
              </a:r>
            </a:p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 (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ourier New"/>
                  <a:cs typeface="Courier New"/>
                </a:rPr>
                <a:t>brk</a:t>
              </a:r>
              <a:r>
                <a:rPr lang="en-GB" sz="2400" b="1" dirty="0" smtClean="0">
                  <a:solidFill>
                    <a:srgbClr val="1E3272"/>
                  </a:solidFill>
                  <a:latin typeface="Courier New"/>
                  <a:cs typeface="Courier New"/>
                </a:rPr>
                <a:t> </a:t>
              </a:r>
              <a:r>
                <a:rPr lang="en-GB" sz="2400" b="1" dirty="0" err="1" smtClean="0">
                  <a:solidFill>
                    <a:srgbClr val="1E3272"/>
                  </a:solidFill>
                  <a:latin typeface="Calibri" pitchFamily="34" charset="0"/>
                </a:rPr>
                <a:t>ptr</a:t>
              </a:r>
              <a:r>
                <a:rPr lang="en-GB" sz="2400" b="1" dirty="0" smtClean="0">
                  <a:solidFill>
                    <a:srgbClr val="1E3272"/>
                  </a:solidFill>
                  <a:latin typeface="Calibri" pitchFamily="34" charset="0"/>
                </a:rPr>
                <a:t>)</a:t>
              </a:r>
              <a:endParaRPr lang="en-GB" sz="2400" b="1" dirty="0">
                <a:solidFill>
                  <a:srgbClr val="1E3272"/>
                </a:solidFill>
                <a:latin typeface="Calibri" pitchFamily="34" charset="0"/>
              </a:endParaRPr>
            </a:p>
          </p:txBody>
        </p:sp>
        <p:sp>
          <p:nvSpPr>
            <p:cNvPr id="7189" name="Line 21"/>
            <p:cNvSpPr>
              <a:spLocks noChangeShapeType="1"/>
            </p:cNvSpPr>
            <p:nvPr/>
          </p:nvSpPr>
          <p:spPr bwMode="auto">
            <a:xfrm flipH="1">
              <a:off x="4175" y="2716"/>
              <a:ext cx="242" cy="1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" name="Down Arrow 24"/>
          <p:cNvSpPr/>
          <p:nvPr/>
        </p:nvSpPr>
        <p:spPr bwMode="auto">
          <a:xfrm>
            <a:off x="8867069" y="3752106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6695369" y="3904502"/>
            <a:ext cx="603251" cy="438895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 w="12700" cap="flat" cmpd="sng" algn="ctr">
            <a:noFill/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 smtClean="0">
              <a:latin typeface="+mn-lt"/>
            </a:endParaRPr>
          </a:p>
        </p:txBody>
      </p: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6119283" y="13620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Application</a:t>
            </a: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119283" y="1819275"/>
            <a:ext cx="3608917" cy="4572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+mn-lt"/>
              </a:rPr>
              <a:t>Dynamic Memory Allocator</a:t>
            </a:r>
          </a:p>
        </p:txBody>
      </p:sp>
      <p:sp>
        <p:nvSpPr>
          <p:cNvPr id="31" name="Rectangle 6"/>
          <p:cNvSpPr>
            <a:spLocks noChangeArrowheads="1"/>
          </p:cNvSpPr>
          <p:nvPr/>
        </p:nvSpPr>
        <p:spPr bwMode="auto">
          <a:xfrm>
            <a:off x="6119283" y="2276475"/>
            <a:ext cx="3608917" cy="4572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latin typeface="+mn-lt"/>
              </a:rPr>
              <a:t>Heap</a:t>
            </a:r>
            <a:endParaRPr lang="en-US" sz="2000" dirty="0">
              <a:latin typeface="+mn-lt"/>
            </a:endParaRPr>
          </a:p>
        </p:txBody>
      </p:sp>
      <p:sp>
        <p:nvSpPr>
          <p:cNvPr id="2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850900" y="127001"/>
            <a:ext cx="10502900" cy="8254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Freeing a Block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87351" y="1220788"/>
            <a:ext cx="11076516" cy="4341812"/>
          </a:xfrm>
          <a:ln/>
        </p:spPr>
        <p:txBody>
          <a:bodyPr/>
          <a:lstStyle/>
          <a:p>
            <a:pPr marL="346075" indent="-346075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Simplest implementation:</a:t>
            </a: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/>
              <a:t>Need only clear the “allocated” flag</a:t>
            </a:r>
          </a:p>
          <a:p>
            <a:pPr marL="1249363" lvl="2" indent="-341313">
              <a:lnSpc>
                <a:spcPct val="101000"/>
              </a:lnSpc>
              <a:spcBef>
                <a:spcPts val="200"/>
              </a:spcBef>
              <a:buSzPct val="90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>
                <a:latin typeface="Courier New" pitchFamily="49" charset="0"/>
              </a:rPr>
              <a:t>  </a:t>
            </a:r>
            <a:r>
              <a:rPr lang="en-GB" sz="2000" b="1" dirty="0">
                <a:latin typeface="Courier New" pitchFamily="49" charset="0"/>
              </a:rPr>
              <a:t>void </a:t>
            </a:r>
            <a:r>
              <a:rPr lang="en-GB" sz="2000" b="1" dirty="0" err="1">
                <a:latin typeface="Courier New" pitchFamily="49" charset="0"/>
              </a:rPr>
              <a:t>free_block(ptr</a:t>
            </a:r>
            <a:r>
              <a:rPr lang="en-GB" sz="2000" b="1" dirty="0">
                <a:latin typeface="Courier New" pitchFamily="49" charset="0"/>
              </a:rPr>
              <a:t> p)</a:t>
            </a:r>
            <a:r>
              <a:rPr lang="en-GB" sz="2000" b="1" dirty="0" smtClean="0">
                <a:latin typeface="Courier New" pitchFamily="49" charset="0"/>
              </a:rPr>
              <a:t> { </a:t>
            </a:r>
            <a:r>
              <a:rPr lang="en-GB" sz="2000" b="1" dirty="0">
                <a:latin typeface="Courier New" pitchFamily="49" charset="0"/>
              </a:rPr>
              <a:t>*p = *p &amp; -</a:t>
            </a:r>
            <a:r>
              <a:rPr lang="en-GB" sz="2000" b="1" dirty="0" smtClean="0">
                <a:latin typeface="Courier New" pitchFamily="49" charset="0"/>
              </a:rPr>
              <a:t>2 }</a:t>
            </a:r>
            <a:endParaRPr lang="en-GB" sz="1600" b="1" dirty="0" smtClean="0">
              <a:latin typeface="Courier New" pitchFamily="49" charset="0"/>
            </a:endParaRPr>
          </a:p>
          <a:p>
            <a:pPr lvl="1"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r>
              <a:rPr lang="en-GB" dirty="0" smtClean="0"/>
              <a:t>But </a:t>
            </a:r>
            <a:r>
              <a:rPr lang="en-GB" dirty="0"/>
              <a:t>can lead to “false fragmentation” </a:t>
            </a:r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  <a:p>
            <a:pPr lvl="1">
              <a:buSzPct val="75000"/>
              <a:buFont typeface="Wingdings" pitchFamily="2" charset="2"/>
              <a:buNone/>
              <a:tabLst>
                <a:tab pos="457200" algn="l"/>
                <a:tab pos="984250" algn="l"/>
                <a:tab pos="1898650" algn="l"/>
                <a:tab pos="2813050" algn="l"/>
                <a:tab pos="3727450" algn="l"/>
                <a:tab pos="4641850" algn="l"/>
                <a:tab pos="5556250" algn="l"/>
                <a:tab pos="6470650" algn="l"/>
                <a:tab pos="7385050" algn="l"/>
                <a:tab pos="8299450" algn="l"/>
                <a:tab pos="9213850" algn="l"/>
                <a:tab pos="10128250" algn="l"/>
              </a:tabLst>
            </a:pPr>
            <a:endParaRPr lang="en-GB" dirty="0" smtClean="0"/>
          </a:p>
        </p:txBody>
      </p:sp>
      <p:grpSp>
        <p:nvGrpSpPr>
          <p:cNvPr id="2" name="Group 53"/>
          <p:cNvGrpSpPr/>
          <p:nvPr/>
        </p:nvGrpSpPr>
        <p:grpSpPr>
          <a:xfrm>
            <a:off x="2844800" y="3167514"/>
            <a:ext cx="6502400" cy="566287"/>
            <a:chOff x="2133600" y="3167513"/>
            <a:chExt cx="4876800" cy="566287"/>
          </a:xfrm>
        </p:grpSpPr>
        <p:sp>
          <p:nvSpPr>
            <p:cNvPr id="24579" name="Rectangle 3"/>
            <p:cNvSpPr>
              <a:spLocks noChangeArrowheads="1"/>
            </p:cNvSpPr>
            <p:nvPr/>
          </p:nvSpPr>
          <p:spPr bwMode="auto">
            <a:xfrm>
              <a:off x="33528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80" name="Rectangle 4"/>
            <p:cNvSpPr>
              <a:spLocks noChangeArrowheads="1"/>
            </p:cNvSpPr>
            <p:nvPr/>
          </p:nvSpPr>
          <p:spPr bwMode="auto">
            <a:xfrm>
              <a:off x="36576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1" name="Rectangle 5"/>
            <p:cNvSpPr>
              <a:spLocks noChangeArrowheads="1"/>
            </p:cNvSpPr>
            <p:nvPr/>
          </p:nvSpPr>
          <p:spPr bwMode="auto">
            <a:xfrm>
              <a:off x="39624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2" name="Rectangle 6"/>
            <p:cNvSpPr>
              <a:spLocks noChangeArrowheads="1"/>
            </p:cNvSpPr>
            <p:nvPr/>
          </p:nvSpPr>
          <p:spPr bwMode="auto">
            <a:xfrm>
              <a:off x="4267200" y="34043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3" name="Rectangle 7"/>
            <p:cNvSpPr>
              <a:spLocks noChangeArrowheads="1"/>
            </p:cNvSpPr>
            <p:nvPr/>
          </p:nvSpPr>
          <p:spPr bwMode="auto">
            <a:xfrm>
              <a:off x="48768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4" name="Rectangle 8"/>
            <p:cNvSpPr>
              <a:spLocks noChangeArrowheads="1"/>
            </p:cNvSpPr>
            <p:nvPr/>
          </p:nvSpPr>
          <p:spPr bwMode="auto">
            <a:xfrm>
              <a:off x="51816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5" name="Rectangle 9"/>
            <p:cNvSpPr>
              <a:spLocks noChangeArrowheads="1"/>
            </p:cNvSpPr>
            <p:nvPr/>
          </p:nvSpPr>
          <p:spPr bwMode="auto">
            <a:xfrm>
              <a:off x="54864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6" name="Rectangle 10"/>
            <p:cNvSpPr>
              <a:spLocks noChangeArrowheads="1"/>
            </p:cNvSpPr>
            <p:nvPr/>
          </p:nvSpPr>
          <p:spPr bwMode="auto">
            <a:xfrm>
              <a:off x="5791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7" name="Rectangle 11"/>
            <p:cNvSpPr>
              <a:spLocks noChangeArrowheads="1"/>
            </p:cNvSpPr>
            <p:nvPr/>
          </p:nvSpPr>
          <p:spPr bwMode="auto">
            <a:xfrm>
              <a:off x="6096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8" name="Rectangle 12"/>
            <p:cNvSpPr>
              <a:spLocks noChangeArrowheads="1"/>
            </p:cNvSpPr>
            <p:nvPr/>
          </p:nvSpPr>
          <p:spPr bwMode="auto">
            <a:xfrm>
              <a:off x="64008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89" name="Rectangle 13"/>
            <p:cNvSpPr>
              <a:spLocks noChangeArrowheads="1"/>
            </p:cNvSpPr>
            <p:nvPr/>
          </p:nvSpPr>
          <p:spPr bwMode="auto">
            <a:xfrm>
              <a:off x="6705600" y="34043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Rectangle 14"/>
            <p:cNvSpPr>
              <a:spLocks noChangeArrowheads="1"/>
            </p:cNvSpPr>
            <p:nvPr/>
          </p:nvSpPr>
          <p:spPr bwMode="auto">
            <a:xfrm>
              <a:off x="4572000" y="3404351"/>
              <a:ext cx="3048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1" name="Freeform 15"/>
            <p:cNvSpPr>
              <a:spLocks/>
            </p:cNvSpPr>
            <p:nvPr/>
          </p:nvSpPr>
          <p:spPr bwMode="auto">
            <a:xfrm>
              <a:off x="35052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Text Box 16"/>
            <p:cNvSpPr txBox="1">
              <a:spLocks noChangeArrowheads="1"/>
            </p:cNvSpPr>
            <p:nvPr/>
          </p:nvSpPr>
          <p:spPr bwMode="auto">
            <a:xfrm>
              <a:off x="5776913" y="33980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593" name="Freeform 17"/>
            <p:cNvSpPr>
              <a:spLocks/>
            </p:cNvSpPr>
            <p:nvPr/>
          </p:nvSpPr>
          <p:spPr bwMode="auto">
            <a:xfrm>
              <a:off x="4648200" y="31675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Freeform 18"/>
            <p:cNvSpPr>
              <a:spLocks/>
            </p:cNvSpPr>
            <p:nvPr/>
          </p:nvSpPr>
          <p:spPr bwMode="auto">
            <a:xfrm>
              <a:off x="5943600" y="32437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1" name="Rectangle 35"/>
            <p:cNvSpPr>
              <a:spLocks noChangeArrowheads="1"/>
            </p:cNvSpPr>
            <p:nvPr/>
          </p:nvSpPr>
          <p:spPr bwMode="auto">
            <a:xfrm>
              <a:off x="21336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12" name="Rectangle 36"/>
            <p:cNvSpPr>
              <a:spLocks noChangeArrowheads="1"/>
            </p:cNvSpPr>
            <p:nvPr/>
          </p:nvSpPr>
          <p:spPr bwMode="auto">
            <a:xfrm>
              <a:off x="24384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3" name="Rectangle 37"/>
            <p:cNvSpPr>
              <a:spLocks noChangeArrowheads="1"/>
            </p:cNvSpPr>
            <p:nvPr/>
          </p:nvSpPr>
          <p:spPr bwMode="auto">
            <a:xfrm>
              <a:off x="27432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4" name="Rectangle 38"/>
            <p:cNvSpPr>
              <a:spLocks noChangeArrowheads="1"/>
            </p:cNvSpPr>
            <p:nvPr/>
          </p:nvSpPr>
          <p:spPr bwMode="auto">
            <a:xfrm>
              <a:off x="3048000" y="34043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5" name="Freeform 39"/>
            <p:cNvSpPr>
              <a:spLocks/>
            </p:cNvSpPr>
            <p:nvPr/>
          </p:nvSpPr>
          <p:spPr bwMode="auto">
            <a:xfrm>
              <a:off x="2286000" y="31675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50"/>
          <p:cNvGrpSpPr/>
          <p:nvPr/>
        </p:nvGrpSpPr>
        <p:grpSpPr>
          <a:xfrm>
            <a:off x="1100667" y="3707564"/>
            <a:ext cx="8246533" cy="1016836"/>
            <a:chOff x="825500" y="3707564"/>
            <a:chExt cx="6184900" cy="1016836"/>
          </a:xfrm>
        </p:grpSpPr>
        <p:sp>
          <p:nvSpPr>
            <p:cNvPr id="24595" name="Text Box 19"/>
            <p:cNvSpPr txBox="1">
              <a:spLocks noChangeArrowheads="1"/>
            </p:cNvSpPr>
            <p:nvPr/>
          </p:nvSpPr>
          <p:spPr bwMode="auto">
            <a:xfrm>
              <a:off x="825500" y="3863139"/>
              <a:ext cx="944232" cy="388441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000" b="1" dirty="0">
                  <a:solidFill>
                    <a:srgbClr val="1E3272"/>
                  </a:solidFill>
                  <a:latin typeface="Courier New" pitchFamily="49" charset="0"/>
                </a:rPr>
                <a:t>free(p)</a:t>
              </a:r>
            </a:p>
          </p:txBody>
        </p:sp>
        <p:sp>
          <p:nvSpPr>
            <p:cNvPr id="24596" name="Text Box 20"/>
            <p:cNvSpPr txBox="1">
              <a:spLocks noChangeArrowheads="1"/>
            </p:cNvSpPr>
            <p:nvPr/>
          </p:nvSpPr>
          <p:spPr bwMode="auto">
            <a:xfrm>
              <a:off x="4573588" y="3785351"/>
              <a:ext cx="228893" cy="325988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>
                  <a:latin typeface="Courier New" pitchFamily="49" charset="0"/>
                </a:rPr>
                <a:t>p</a:t>
              </a:r>
            </a:p>
          </p:txBody>
        </p:sp>
        <p:sp>
          <p:nvSpPr>
            <p:cNvPr id="24597" name="Line 21"/>
            <p:cNvSpPr>
              <a:spLocks noChangeShapeType="1"/>
            </p:cNvSpPr>
            <p:nvPr/>
          </p:nvSpPr>
          <p:spPr bwMode="auto">
            <a:xfrm flipV="1">
              <a:off x="4724400" y="3707564"/>
              <a:ext cx="1588" cy="155575"/>
            </a:xfrm>
            <a:prstGeom prst="line">
              <a:avLst/>
            </a:prstGeom>
            <a:noFill/>
            <a:ln w="25560">
              <a:solidFill>
                <a:srgbClr val="000066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598" name="Rectangle 22"/>
            <p:cNvSpPr>
              <a:spLocks noChangeArrowheads="1"/>
            </p:cNvSpPr>
            <p:nvPr/>
          </p:nvSpPr>
          <p:spPr bwMode="auto">
            <a:xfrm>
              <a:off x="2133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599" name="Rectangle 23"/>
            <p:cNvSpPr>
              <a:spLocks noChangeArrowheads="1"/>
            </p:cNvSpPr>
            <p:nvPr/>
          </p:nvSpPr>
          <p:spPr bwMode="auto">
            <a:xfrm>
              <a:off x="2438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Rectangle 24"/>
            <p:cNvSpPr>
              <a:spLocks noChangeArrowheads="1"/>
            </p:cNvSpPr>
            <p:nvPr/>
          </p:nvSpPr>
          <p:spPr bwMode="auto">
            <a:xfrm>
              <a:off x="2743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1" name="Rectangle 25"/>
            <p:cNvSpPr>
              <a:spLocks noChangeArrowheads="1"/>
            </p:cNvSpPr>
            <p:nvPr/>
          </p:nvSpPr>
          <p:spPr bwMode="auto">
            <a:xfrm>
              <a:off x="3048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2" name="Rectangle 26"/>
            <p:cNvSpPr>
              <a:spLocks noChangeArrowheads="1"/>
            </p:cNvSpPr>
            <p:nvPr/>
          </p:nvSpPr>
          <p:spPr bwMode="auto">
            <a:xfrm>
              <a:off x="33528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03" name="Rectangle 27"/>
            <p:cNvSpPr>
              <a:spLocks noChangeArrowheads="1"/>
            </p:cNvSpPr>
            <p:nvPr/>
          </p:nvSpPr>
          <p:spPr bwMode="auto">
            <a:xfrm>
              <a:off x="36576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4" name="Rectangle 28"/>
            <p:cNvSpPr>
              <a:spLocks noChangeArrowheads="1"/>
            </p:cNvSpPr>
            <p:nvPr/>
          </p:nvSpPr>
          <p:spPr bwMode="auto">
            <a:xfrm>
              <a:off x="39624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Rectangle 29"/>
            <p:cNvSpPr>
              <a:spLocks noChangeArrowheads="1"/>
            </p:cNvSpPr>
            <p:nvPr/>
          </p:nvSpPr>
          <p:spPr bwMode="auto">
            <a:xfrm>
              <a:off x="4267200" y="4394951"/>
              <a:ext cx="304800" cy="3048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6" name="Rectangle 30"/>
            <p:cNvSpPr>
              <a:spLocks noChangeArrowheads="1"/>
            </p:cNvSpPr>
            <p:nvPr/>
          </p:nvSpPr>
          <p:spPr bwMode="auto">
            <a:xfrm>
              <a:off x="64008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07" name="Rectangle 31"/>
            <p:cNvSpPr>
              <a:spLocks noChangeArrowheads="1"/>
            </p:cNvSpPr>
            <p:nvPr/>
          </p:nvSpPr>
          <p:spPr bwMode="auto">
            <a:xfrm>
              <a:off x="6705600" y="4394951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8" name="Freeform 32"/>
            <p:cNvSpPr>
              <a:spLocks/>
            </p:cNvSpPr>
            <p:nvPr/>
          </p:nvSpPr>
          <p:spPr bwMode="auto">
            <a:xfrm>
              <a:off x="35052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9" name="Freeform 33"/>
            <p:cNvSpPr>
              <a:spLocks/>
            </p:cNvSpPr>
            <p:nvPr/>
          </p:nvSpPr>
          <p:spPr bwMode="auto">
            <a:xfrm>
              <a:off x="2286000" y="4158113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6" name="Rectangle 40"/>
            <p:cNvSpPr>
              <a:spLocks noChangeArrowheads="1"/>
            </p:cNvSpPr>
            <p:nvPr/>
          </p:nvSpPr>
          <p:spPr bwMode="auto">
            <a:xfrm>
              <a:off x="48768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7" name="Rectangle 41"/>
            <p:cNvSpPr>
              <a:spLocks noChangeArrowheads="1"/>
            </p:cNvSpPr>
            <p:nvPr/>
          </p:nvSpPr>
          <p:spPr bwMode="auto">
            <a:xfrm>
              <a:off x="51816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8" name="Rectangle 42"/>
            <p:cNvSpPr>
              <a:spLocks noChangeArrowheads="1"/>
            </p:cNvSpPr>
            <p:nvPr/>
          </p:nvSpPr>
          <p:spPr bwMode="auto">
            <a:xfrm>
              <a:off x="54864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19" name="Rectangle 43"/>
            <p:cNvSpPr>
              <a:spLocks noChangeArrowheads="1"/>
            </p:cNvSpPr>
            <p:nvPr/>
          </p:nvSpPr>
          <p:spPr bwMode="auto">
            <a:xfrm>
              <a:off x="57912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0" name="Rectangle 44"/>
            <p:cNvSpPr>
              <a:spLocks noChangeArrowheads="1"/>
            </p:cNvSpPr>
            <p:nvPr/>
          </p:nvSpPr>
          <p:spPr bwMode="auto">
            <a:xfrm>
              <a:off x="6096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1" name="Rectangle 45"/>
            <p:cNvSpPr>
              <a:spLocks noChangeArrowheads="1"/>
            </p:cNvSpPr>
            <p:nvPr/>
          </p:nvSpPr>
          <p:spPr bwMode="auto">
            <a:xfrm>
              <a:off x="4572000" y="4394951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rgbClr val="000066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4622" name="Text Box 46"/>
            <p:cNvSpPr txBox="1">
              <a:spLocks noChangeArrowheads="1"/>
            </p:cNvSpPr>
            <p:nvPr/>
          </p:nvSpPr>
          <p:spPr bwMode="auto">
            <a:xfrm>
              <a:off x="5776913" y="4388601"/>
              <a:ext cx="214466" cy="335799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24623" name="Freeform 47"/>
            <p:cNvSpPr>
              <a:spLocks/>
            </p:cNvSpPr>
            <p:nvPr/>
          </p:nvSpPr>
          <p:spPr bwMode="auto">
            <a:xfrm>
              <a:off x="4648200" y="4158113"/>
              <a:ext cx="12954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432" y="0"/>
                </a:cxn>
                <a:cxn ang="0">
                  <a:pos x="816" y="144"/>
                </a:cxn>
              </a:cxnLst>
              <a:rect l="0" t="0" r="r" b="b"/>
              <a:pathLst>
                <a:path w="816" h="144">
                  <a:moveTo>
                    <a:pt x="0" y="144"/>
                  </a:moveTo>
                  <a:cubicBezTo>
                    <a:pt x="148" y="72"/>
                    <a:pt x="296" y="0"/>
                    <a:pt x="432" y="0"/>
                  </a:cubicBezTo>
                  <a:cubicBezTo>
                    <a:pt x="568" y="0"/>
                    <a:pt x="692" y="72"/>
                    <a:pt x="816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24" name="Freeform 48"/>
            <p:cNvSpPr>
              <a:spLocks/>
            </p:cNvSpPr>
            <p:nvPr/>
          </p:nvSpPr>
          <p:spPr bwMode="auto">
            <a:xfrm>
              <a:off x="5943600" y="4234313"/>
              <a:ext cx="609600" cy="152400"/>
            </a:xfrm>
            <a:custGeom>
              <a:avLst/>
              <a:gdLst/>
              <a:ahLst/>
              <a:cxnLst>
                <a:cxn ang="0">
                  <a:pos x="0" y="96"/>
                </a:cxn>
                <a:cxn ang="0">
                  <a:pos x="192" y="0"/>
                </a:cxn>
                <a:cxn ang="0">
                  <a:pos x="384" y="96"/>
                </a:cxn>
              </a:cxnLst>
              <a:rect l="0" t="0" r="r" b="b"/>
              <a:pathLst>
                <a:path w="384" h="96">
                  <a:moveTo>
                    <a:pt x="0" y="96"/>
                  </a:moveTo>
                  <a:cubicBezTo>
                    <a:pt x="64" y="48"/>
                    <a:pt x="128" y="0"/>
                    <a:pt x="192" y="0"/>
                  </a:cubicBezTo>
                  <a:cubicBezTo>
                    <a:pt x="256" y="0"/>
                    <a:pt x="320" y="48"/>
                    <a:pt x="384" y="96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51"/>
          <p:cNvGrpSpPr/>
          <p:nvPr/>
        </p:nvGrpSpPr>
        <p:grpSpPr>
          <a:xfrm>
            <a:off x="1121834" y="4875668"/>
            <a:ext cx="2600024" cy="458332"/>
            <a:chOff x="841375" y="4875668"/>
            <a:chExt cx="1950018" cy="458332"/>
          </a:xfrm>
        </p:grpSpPr>
        <p:sp>
          <p:nvSpPr>
            <p:cNvPr id="24625" name="Text Box 49"/>
            <p:cNvSpPr txBox="1">
              <a:spLocks noChangeArrowheads="1"/>
            </p:cNvSpPr>
            <p:nvPr/>
          </p:nvSpPr>
          <p:spPr bwMode="auto">
            <a:xfrm>
              <a:off x="841375" y="4967828"/>
              <a:ext cx="1066861" cy="35901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94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b="1" dirty="0" err="1">
                  <a:solidFill>
                    <a:srgbClr val="1E3272"/>
                  </a:solidFill>
                  <a:latin typeface="Courier New" pitchFamily="49" charset="0"/>
                </a:rPr>
                <a:t>malloc</a:t>
              </a:r>
              <a:r>
                <a:rPr lang="en-GB" b="1" dirty="0">
                  <a:solidFill>
                    <a:srgbClr val="1E3272"/>
                  </a:solidFill>
                  <a:latin typeface="Courier New" pitchFamily="49" charset="0"/>
                </a:rPr>
                <a:t>(5)</a:t>
              </a:r>
            </a:p>
          </p:txBody>
        </p:sp>
        <p:sp>
          <p:nvSpPr>
            <p:cNvPr id="24626" name="Text Box 50"/>
            <p:cNvSpPr txBox="1">
              <a:spLocks noChangeArrowheads="1"/>
            </p:cNvSpPr>
            <p:nvPr/>
          </p:nvSpPr>
          <p:spPr bwMode="auto">
            <a:xfrm>
              <a:off x="2092325" y="4875668"/>
              <a:ext cx="699068" cy="45833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2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2400" b="1" i="1" dirty="0" smtClean="0">
                  <a:solidFill>
                    <a:srgbClr val="C00000"/>
                  </a:solidFill>
                  <a:latin typeface="Calibri" pitchFamily="34" charset="0"/>
                </a:rPr>
                <a:t>Oops</a:t>
              </a:r>
              <a:r>
                <a:rPr lang="en-GB" sz="2400" b="1" i="1" dirty="0">
                  <a:solidFill>
                    <a:srgbClr val="C00000"/>
                  </a:solidFill>
                  <a:latin typeface="Calibri" pitchFamily="34" charset="0"/>
                </a:rPr>
                <a:t>!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1758951" y="5612368"/>
            <a:ext cx="86130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GB" sz="2400" i="1" dirty="0" smtClean="0">
                <a:solidFill>
                  <a:srgbClr val="C00000"/>
                </a:solidFill>
              </a:rPr>
              <a:t>There is enough free space, but the allocator won’t be able to find it</a:t>
            </a:r>
          </a:p>
          <a:p>
            <a:endParaRPr lang="en-US" sz="2400" dirty="0" smtClean="0">
              <a:latin typeface="Calibri" pitchFamily="34" charset="0"/>
            </a:endParaRPr>
          </a:p>
        </p:txBody>
      </p:sp>
      <p:sp>
        <p:nvSpPr>
          <p:cNvPr id="55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77801"/>
            <a:ext cx="10414000" cy="7365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Coalescing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45353" y="1220788"/>
            <a:ext cx="10533847" cy="5486400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Join </a:t>
            </a:r>
            <a:r>
              <a:rPr lang="en-GB" i="1" dirty="0">
                <a:solidFill>
                  <a:srgbClr val="C00000"/>
                </a:solidFill>
              </a:rPr>
              <a:t>(coalesce) </a:t>
            </a:r>
            <a:r>
              <a:rPr lang="en-GB" dirty="0"/>
              <a:t>with </a:t>
            </a:r>
            <a:r>
              <a:rPr lang="en-GB" dirty="0" smtClean="0"/>
              <a:t>next/previous </a:t>
            </a:r>
            <a:r>
              <a:rPr lang="en-GB" dirty="0"/>
              <a:t>blocks, if they are free</a:t>
            </a:r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Coalescing with next block</a:t>
            </a:r>
          </a:p>
          <a:p>
            <a:pPr marL="1144588" lvl="2" indent="-236538">
              <a:lnSpc>
                <a:spcPct val="91000"/>
              </a:lnSpc>
              <a:buSzPct val="90000"/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000" dirty="0">
                <a:latin typeface="Courier New" pitchFamily="49" charset="0"/>
              </a:rPr>
              <a:t>  </a:t>
            </a:r>
            <a:r>
              <a:rPr lang="en-GB" b="0" dirty="0">
                <a:latin typeface="Courier New" pitchFamily="49" charset="0"/>
              </a:rPr>
              <a:t> </a:t>
            </a: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5000"/>
              </a:lnSpc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b="0" dirty="0">
              <a:latin typeface="Courier New" pitchFamily="49" charset="0"/>
            </a:endParaRPr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buFont typeface="Wingdings" pitchFamily="2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endParaRPr lang="en-GB" sz="2400" dirty="0"/>
          </a:p>
          <a:p>
            <a:pPr lvl="1">
              <a:lnSpc>
                <a:spcPct val="88000"/>
              </a:lnSpc>
              <a:spcBef>
                <a:spcPts val="7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But how do we coalesce with </a:t>
            </a:r>
            <a:r>
              <a:rPr lang="en-GB" i="1" dirty="0"/>
              <a:t>previous</a:t>
            </a:r>
            <a:r>
              <a:rPr lang="en-GB" dirty="0"/>
              <a:t> block?</a:t>
            </a:r>
          </a:p>
        </p:txBody>
      </p:sp>
      <p:sp>
        <p:nvSpPr>
          <p:cNvPr id="25647" name="Rectangle 47"/>
          <p:cNvSpPr>
            <a:spLocks noChangeArrowheads="1"/>
          </p:cNvSpPr>
          <p:nvPr/>
        </p:nvSpPr>
        <p:spPr bwMode="auto">
          <a:xfrm>
            <a:off x="2641600" y="2597150"/>
            <a:ext cx="8636000" cy="16637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8" name="Rectangle 48"/>
          <p:cNvSpPr>
            <a:spLocks noChangeArrowheads="1"/>
          </p:cNvSpPr>
          <p:nvPr/>
        </p:nvSpPr>
        <p:spPr bwMode="auto">
          <a:xfrm>
            <a:off x="1432984" y="2597151"/>
            <a:ext cx="10047816" cy="3540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649" name="Text Box 49"/>
          <p:cNvSpPr txBox="1">
            <a:spLocks noChangeArrowheads="1"/>
          </p:cNvSpPr>
          <p:nvPr/>
        </p:nvSpPr>
        <p:spPr bwMode="auto">
          <a:xfrm>
            <a:off x="2922603" y="3973990"/>
            <a:ext cx="7074670" cy="1660969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buClr>
                <a:srgbClr val="005400"/>
              </a:buClr>
              <a:buSzPct val="90000"/>
              <a:buFont typeface="Wingdings" pitchFamily="2" charset="2"/>
              <a:buNone/>
              <a:tabLst>
                <a:tab pos="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>
                <a:latin typeface="Courier New" pitchFamily="49" charset="0"/>
              </a:rPr>
              <a:t>void free_block(ptr p) {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*p = *p &amp; -2; 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clear allocated flag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next = p + *p;        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// find next block</a:t>
            </a:r>
            <a:r>
              <a:rPr lang="en-GB" dirty="0">
                <a:latin typeface="Courier New" pitchFamily="49" charset="0"/>
              </a:rPr>
              <a:t/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if ((*next &amp; 1) == 0)</a:t>
            </a:r>
            <a:br>
              <a:rPr lang="en-GB" dirty="0"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      *p = *p + *next;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</a:t>
            </a:r>
            <a:r>
              <a:rPr lang="en-GB" dirty="0">
                <a:solidFill>
                  <a:srgbClr val="990000"/>
                </a:solidFill>
                <a:latin typeface="Courier New" pitchFamily="49" charset="0"/>
              </a:rPr>
              <a:t>add to this block if</a:t>
            </a:r>
            <a:br>
              <a:rPr lang="en-GB" dirty="0">
                <a:solidFill>
                  <a:srgbClr val="990000"/>
                </a:solidFill>
                <a:latin typeface="Courier New" pitchFamily="49" charset="0"/>
              </a:rPr>
            </a:br>
            <a:r>
              <a:rPr lang="en-GB" dirty="0">
                <a:latin typeface="Courier New" pitchFamily="49" charset="0"/>
              </a:rPr>
              <a:t>}                         </a:t>
            </a:r>
            <a:r>
              <a:rPr lang="en-GB" dirty="0" smtClean="0">
                <a:latin typeface="Courier New" pitchFamily="49" charset="0"/>
              </a:rPr>
              <a:t> </a:t>
            </a:r>
            <a:r>
              <a:rPr lang="en-GB" dirty="0" smtClean="0">
                <a:solidFill>
                  <a:srgbClr val="990000"/>
                </a:solidFill>
                <a:latin typeface="Courier New" pitchFamily="49" charset="0"/>
              </a:rPr>
              <a:t>//    not allocated</a:t>
            </a:r>
          </a:p>
        </p:txBody>
      </p:sp>
      <p:sp>
        <p:nvSpPr>
          <p:cNvPr id="54" name="Rectangle 3"/>
          <p:cNvSpPr>
            <a:spLocks noChangeArrowheads="1"/>
          </p:cNvSpPr>
          <p:nvPr/>
        </p:nvSpPr>
        <p:spPr bwMode="auto">
          <a:xfrm>
            <a:off x="47752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55" name="Rectangle 4"/>
          <p:cNvSpPr>
            <a:spLocks noChangeArrowheads="1"/>
          </p:cNvSpPr>
          <p:nvPr/>
        </p:nvSpPr>
        <p:spPr bwMode="auto">
          <a:xfrm>
            <a:off x="51816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"/>
          <p:cNvSpPr>
            <a:spLocks noChangeArrowheads="1"/>
          </p:cNvSpPr>
          <p:nvPr/>
        </p:nvSpPr>
        <p:spPr bwMode="auto">
          <a:xfrm>
            <a:off x="55880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6"/>
          <p:cNvSpPr>
            <a:spLocks noChangeArrowheads="1"/>
          </p:cNvSpPr>
          <p:nvPr/>
        </p:nvSpPr>
        <p:spPr bwMode="auto">
          <a:xfrm>
            <a:off x="5994400" y="24137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7"/>
          <p:cNvSpPr>
            <a:spLocks noChangeArrowheads="1"/>
          </p:cNvSpPr>
          <p:nvPr/>
        </p:nvSpPr>
        <p:spPr bwMode="auto">
          <a:xfrm>
            <a:off x="68072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72136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9"/>
          <p:cNvSpPr>
            <a:spLocks noChangeArrowheads="1"/>
          </p:cNvSpPr>
          <p:nvPr/>
        </p:nvSpPr>
        <p:spPr bwMode="auto">
          <a:xfrm>
            <a:off x="76200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10"/>
          <p:cNvSpPr>
            <a:spLocks noChangeArrowheads="1"/>
          </p:cNvSpPr>
          <p:nvPr/>
        </p:nvSpPr>
        <p:spPr bwMode="auto">
          <a:xfrm>
            <a:off x="8026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11"/>
          <p:cNvSpPr>
            <a:spLocks noChangeArrowheads="1"/>
          </p:cNvSpPr>
          <p:nvPr/>
        </p:nvSpPr>
        <p:spPr bwMode="auto">
          <a:xfrm>
            <a:off x="8432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12"/>
          <p:cNvSpPr>
            <a:spLocks noChangeArrowheads="1"/>
          </p:cNvSpPr>
          <p:nvPr/>
        </p:nvSpPr>
        <p:spPr bwMode="auto">
          <a:xfrm>
            <a:off x="88392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4" name="Rectangle 13"/>
          <p:cNvSpPr>
            <a:spLocks noChangeArrowheads="1"/>
          </p:cNvSpPr>
          <p:nvPr/>
        </p:nvSpPr>
        <p:spPr bwMode="auto">
          <a:xfrm>
            <a:off x="9245600" y="24137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14"/>
          <p:cNvSpPr>
            <a:spLocks noChangeArrowheads="1"/>
          </p:cNvSpPr>
          <p:nvPr/>
        </p:nvSpPr>
        <p:spPr bwMode="auto">
          <a:xfrm>
            <a:off x="6400800" y="2413751"/>
            <a:ext cx="406400" cy="304800"/>
          </a:xfrm>
          <a:prstGeom prst="rect">
            <a:avLst/>
          </a:prstGeom>
          <a:solidFill>
            <a:srgbClr val="D5F1C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66" name="Freeform 15"/>
          <p:cNvSpPr>
            <a:spLocks/>
          </p:cNvSpPr>
          <p:nvPr/>
        </p:nvSpPr>
        <p:spPr bwMode="auto">
          <a:xfrm>
            <a:off x="49784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Text Box 16"/>
          <p:cNvSpPr txBox="1">
            <a:spLocks noChangeArrowheads="1"/>
          </p:cNvSpPr>
          <p:nvPr/>
        </p:nvSpPr>
        <p:spPr bwMode="auto">
          <a:xfrm>
            <a:off x="8040303" y="24074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68" name="Freeform 17"/>
          <p:cNvSpPr>
            <a:spLocks/>
          </p:cNvSpPr>
          <p:nvPr/>
        </p:nvSpPr>
        <p:spPr bwMode="auto">
          <a:xfrm>
            <a:off x="6502400" y="2176913"/>
            <a:ext cx="17272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Freeform 18"/>
          <p:cNvSpPr>
            <a:spLocks/>
          </p:cNvSpPr>
          <p:nvPr/>
        </p:nvSpPr>
        <p:spPr bwMode="auto">
          <a:xfrm>
            <a:off x="8229600" y="2253113"/>
            <a:ext cx="812800" cy="152400"/>
          </a:xfrm>
          <a:custGeom>
            <a:avLst/>
            <a:gdLst/>
            <a:ahLst/>
            <a:cxnLst>
              <a:cxn ang="0">
                <a:pos x="0" y="96"/>
              </a:cxn>
              <a:cxn ang="0">
                <a:pos x="192" y="0"/>
              </a:cxn>
              <a:cxn ang="0">
                <a:pos x="384" y="96"/>
              </a:cxn>
            </a:cxnLst>
            <a:rect l="0" t="0" r="r" b="b"/>
            <a:pathLst>
              <a:path w="384" h="96">
                <a:moveTo>
                  <a:pt x="0" y="96"/>
                </a:moveTo>
                <a:cubicBezTo>
                  <a:pt x="64" y="48"/>
                  <a:pt x="128" y="0"/>
                  <a:pt x="192" y="0"/>
                </a:cubicBezTo>
                <a:cubicBezTo>
                  <a:pt x="256" y="0"/>
                  <a:pt x="320" y="48"/>
                  <a:pt x="384" y="96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Text Box 19"/>
          <p:cNvSpPr txBox="1">
            <a:spLocks noChangeArrowheads="1"/>
          </p:cNvSpPr>
          <p:nvPr/>
        </p:nvSpPr>
        <p:spPr bwMode="auto">
          <a:xfrm>
            <a:off x="1405468" y="2872539"/>
            <a:ext cx="1258976" cy="38844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ourier New" pitchFamily="49" charset="0"/>
              </a:rPr>
              <a:t>free(p)</a:t>
            </a:r>
          </a:p>
        </p:txBody>
      </p:sp>
      <p:sp>
        <p:nvSpPr>
          <p:cNvPr id="71" name="Text Box 20"/>
          <p:cNvSpPr txBox="1">
            <a:spLocks noChangeArrowheads="1"/>
          </p:cNvSpPr>
          <p:nvPr/>
        </p:nvSpPr>
        <p:spPr bwMode="auto">
          <a:xfrm>
            <a:off x="6402917" y="2794752"/>
            <a:ext cx="305190" cy="32598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>
                <a:latin typeface="Courier New" pitchFamily="49" charset="0"/>
              </a:rPr>
              <a:t>p</a:t>
            </a: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 flipV="1">
            <a:off x="6604000" y="2716965"/>
            <a:ext cx="2117" cy="155575"/>
          </a:xfrm>
          <a:prstGeom prst="line">
            <a:avLst/>
          </a:prstGeom>
          <a:noFill/>
          <a:ln w="25560">
            <a:solidFill>
              <a:srgbClr val="000066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3" name="Rectangle 22"/>
          <p:cNvSpPr>
            <a:spLocks noChangeArrowheads="1"/>
          </p:cNvSpPr>
          <p:nvPr/>
        </p:nvSpPr>
        <p:spPr bwMode="auto">
          <a:xfrm>
            <a:off x="3149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3556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5" name="Rectangle 24"/>
          <p:cNvSpPr>
            <a:spLocks noChangeArrowheads="1"/>
          </p:cNvSpPr>
          <p:nvPr/>
        </p:nvSpPr>
        <p:spPr bwMode="auto">
          <a:xfrm>
            <a:off x="3962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Rectangle 25"/>
          <p:cNvSpPr>
            <a:spLocks noChangeArrowheads="1"/>
          </p:cNvSpPr>
          <p:nvPr/>
        </p:nvSpPr>
        <p:spPr bwMode="auto">
          <a:xfrm>
            <a:off x="4368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7" name="Rectangle 26"/>
          <p:cNvSpPr>
            <a:spLocks noChangeArrowheads="1"/>
          </p:cNvSpPr>
          <p:nvPr/>
        </p:nvSpPr>
        <p:spPr bwMode="auto">
          <a:xfrm>
            <a:off x="47752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78" name="Rectangle 27"/>
          <p:cNvSpPr>
            <a:spLocks noChangeArrowheads="1"/>
          </p:cNvSpPr>
          <p:nvPr/>
        </p:nvSpPr>
        <p:spPr bwMode="auto">
          <a:xfrm>
            <a:off x="51816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9" name="Rectangle 28"/>
          <p:cNvSpPr>
            <a:spLocks noChangeArrowheads="1"/>
          </p:cNvSpPr>
          <p:nvPr/>
        </p:nvSpPr>
        <p:spPr bwMode="auto">
          <a:xfrm>
            <a:off x="55880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5994400" y="3404351"/>
            <a:ext cx="406400" cy="304800"/>
          </a:xfrm>
          <a:prstGeom prst="rect">
            <a:avLst/>
          </a:prstGeom>
          <a:solidFill>
            <a:schemeClr val="bg1">
              <a:lumMod val="75000"/>
            </a:schemeClr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88392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9245600" y="3404351"/>
            <a:ext cx="4064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3" name="Freeform 32"/>
          <p:cNvSpPr>
            <a:spLocks/>
          </p:cNvSpPr>
          <p:nvPr/>
        </p:nvSpPr>
        <p:spPr bwMode="auto">
          <a:xfrm>
            <a:off x="49784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Freeform 33"/>
          <p:cNvSpPr>
            <a:spLocks/>
          </p:cNvSpPr>
          <p:nvPr/>
        </p:nvSpPr>
        <p:spPr bwMode="auto">
          <a:xfrm>
            <a:off x="3352800" y="31675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5" name="Rectangle 35"/>
          <p:cNvSpPr>
            <a:spLocks noChangeArrowheads="1"/>
          </p:cNvSpPr>
          <p:nvPr/>
        </p:nvSpPr>
        <p:spPr bwMode="auto">
          <a:xfrm>
            <a:off x="31496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4</a:t>
            </a:r>
          </a:p>
        </p:txBody>
      </p:sp>
      <p:sp>
        <p:nvSpPr>
          <p:cNvPr id="86" name="Rectangle 36"/>
          <p:cNvSpPr>
            <a:spLocks noChangeArrowheads="1"/>
          </p:cNvSpPr>
          <p:nvPr/>
        </p:nvSpPr>
        <p:spPr bwMode="auto">
          <a:xfrm>
            <a:off x="35560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7" name="Rectangle 37"/>
          <p:cNvSpPr>
            <a:spLocks noChangeArrowheads="1"/>
          </p:cNvSpPr>
          <p:nvPr/>
        </p:nvSpPr>
        <p:spPr bwMode="auto">
          <a:xfrm>
            <a:off x="39624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38"/>
          <p:cNvSpPr>
            <a:spLocks noChangeArrowheads="1"/>
          </p:cNvSpPr>
          <p:nvPr/>
        </p:nvSpPr>
        <p:spPr bwMode="auto">
          <a:xfrm>
            <a:off x="4368800" y="24137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" name="Freeform 39"/>
          <p:cNvSpPr>
            <a:spLocks/>
          </p:cNvSpPr>
          <p:nvPr/>
        </p:nvSpPr>
        <p:spPr bwMode="auto">
          <a:xfrm>
            <a:off x="3352800" y="2176913"/>
            <a:ext cx="16256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384" y="0"/>
              </a:cxn>
              <a:cxn ang="0">
                <a:pos x="768" y="144"/>
              </a:cxn>
            </a:cxnLst>
            <a:rect l="0" t="0" r="r" b="b"/>
            <a:pathLst>
              <a:path w="768" h="144">
                <a:moveTo>
                  <a:pt x="0" y="144"/>
                </a:moveTo>
                <a:cubicBezTo>
                  <a:pt x="128" y="72"/>
                  <a:pt x="256" y="0"/>
                  <a:pt x="384" y="0"/>
                </a:cubicBezTo>
                <a:cubicBezTo>
                  <a:pt x="512" y="0"/>
                  <a:pt x="640" y="72"/>
                  <a:pt x="768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40"/>
          <p:cNvSpPr>
            <a:spLocks noChangeArrowheads="1"/>
          </p:cNvSpPr>
          <p:nvPr/>
        </p:nvSpPr>
        <p:spPr bwMode="auto">
          <a:xfrm>
            <a:off x="68072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41"/>
          <p:cNvSpPr>
            <a:spLocks noChangeArrowheads="1"/>
          </p:cNvSpPr>
          <p:nvPr/>
        </p:nvSpPr>
        <p:spPr bwMode="auto">
          <a:xfrm>
            <a:off x="72136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42"/>
          <p:cNvSpPr>
            <a:spLocks noChangeArrowheads="1"/>
          </p:cNvSpPr>
          <p:nvPr/>
        </p:nvSpPr>
        <p:spPr bwMode="auto">
          <a:xfrm>
            <a:off x="76200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43"/>
          <p:cNvSpPr>
            <a:spLocks noChangeArrowheads="1"/>
          </p:cNvSpPr>
          <p:nvPr/>
        </p:nvSpPr>
        <p:spPr bwMode="auto">
          <a:xfrm>
            <a:off x="80264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44"/>
          <p:cNvSpPr>
            <a:spLocks noChangeArrowheads="1"/>
          </p:cNvSpPr>
          <p:nvPr/>
        </p:nvSpPr>
        <p:spPr bwMode="auto">
          <a:xfrm>
            <a:off x="8432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45"/>
          <p:cNvSpPr>
            <a:spLocks noChangeArrowheads="1"/>
          </p:cNvSpPr>
          <p:nvPr/>
        </p:nvSpPr>
        <p:spPr bwMode="auto">
          <a:xfrm>
            <a:off x="6400800" y="3404351"/>
            <a:ext cx="4064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6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96" name="Text Box 46"/>
          <p:cNvSpPr txBox="1">
            <a:spLocks noChangeArrowheads="1"/>
          </p:cNvSpPr>
          <p:nvPr/>
        </p:nvSpPr>
        <p:spPr bwMode="auto">
          <a:xfrm>
            <a:off x="8040303" y="3398002"/>
            <a:ext cx="285954" cy="3357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2</a:t>
            </a:r>
          </a:p>
        </p:txBody>
      </p:sp>
      <p:sp>
        <p:nvSpPr>
          <p:cNvPr id="97" name="Freeform 47"/>
          <p:cNvSpPr>
            <a:spLocks/>
          </p:cNvSpPr>
          <p:nvPr/>
        </p:nvSpPr>
        <p:spPr bwMode="auto">
          <a:xfrm>
            <a:off x="6502400" y="3167513"/>
            <a:ext cx="2540000" cy="228600"/>
          </a:xfrm>
          <a:custGeom>
            <a:avLst/>
            <a:gdLst/>
            <a:ahLst/>
            <a:cxnLst>
              <a:cxn ang="0">
                <a:pos x="0" y="144"/>
              </a:cxn>
              <a:cxn ang="0">
                <a:pos x="432" y="0"/>
              </a:cxn>
              <a:cxn ang="0">
                <a:pos x="816" y="144"/>
              </a:cxn>
            </a:cxnLst>
            <a:rect l="0" t="0" r="r" b="b"/>
            <a:pathLst>
              <a:path w="816" h="144">
                <a:moveTo>
                  <a:pt x="0" y="144"/>
                </a:moveTo>
                <a:cubicBezTo>
                  <a:pt x="148" y="72"/>
                  <a:pt x="296" y="0"/>
                  <a:pt x="432" y="0"/>
                </a:cubicBezTo>
                <a:cubicBezTo>
                  <a:pt x="568" y="0"/>
                  <a:pt x="692" y="72"/>
                  <a:pt x="816" y="144"/>
                </a:cubicBezTo>
              </a:path>
            </a:pathLst>
          </a:custGeom>
          <a:noFill/>
          <a:ln w="2556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TextBox 98"/>
          <p:cNvSpPr txBox="1"/>
          <p:nvPr/>
        </p:nvSpPr>
        <p:spPr>
          <a:xfrm>
            <a:off x="10058401" y="2535827"/>
            <a:ext cx="120706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logically</a:t>
            </a:r>
          </a:p>
          <a:p>
            <a:r>
              <a:rPr lang="en-US" sz="2400" i="1" dirty="0" smtClean="0">
                <a:solidFill>
                  <a:srgbClr val="C00000"/>
                </a:solidFill>
                <a:latin typeface="Calibri" pitchFamily="34" charset="0"/>
              </a:rPr>
              <a:t>gone</a:t>
            </a:r>
          </a:p>
        </p:txBody>
      </p:sp>
      <p:cxnSp>
        <p:nvCxnSpPr>
          <p:cNvPr id="101" name="Straight Arrow Connector 100"/>
          <p:cNvCxnSpPr>
            <a:stCxn id="99" idx="1"/>
            <a:endCxn id="96" idx="0"/>
          </p:cNvCxnSpPr>
          <p:nvPr/>
        </p:nvCxnSpPr>
        <p:spPr bwMode="auto">
          <a:xfrm flipH="1">
            <a:off x="8183280" y="2951326"/>
            <a:ext cx="1875121" cy="446676"/>
          </a:xfrm>
          <a:prstGeom prst="straightConnector1">
            <a:avLst/>
          </a:prstGeom>
          <a:noFill/>
          <a:ln w="28575">
            <a:solidFill>
              <a:srgbClr val="C0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53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21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28300" cy="8255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List: Bidirectional Coalescing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6337" y="1144588"/>
            <a:ext cx="10510163" cy="1585912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spcBef>
                <a:spcPts val="125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Boundary tags</a:t>
            </a:r>
            <a:r>
              <a:rPr lang="en-GB" dirty="0">
                <a:solidFill>
                  <a:srgbClr val="C00000"/>
                </a:solidFill>
              </a:rPr>
              <a:t> </a:t>
            </a:r>
            <a:r>
              <a:rPr lang="en-GB" sz="2000" b="0" dirty="0"/>
              <a:t>[Knuth73]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Replicate size/allocated word at “bottom” (end) of free blocks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Allows us to traverse the “list” backwards, but requires extra space</a:t>
            </a:r>
          </a:p>
          <a:p>
            <a:pPr lvl="1">
              <a:lnSpc>
                <a:spcPct val="88000"/>
              </a:lnSpc>
              <a:spcBef>
                <a:spcPts val="563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/>
              <a:t>Important and general technique!</a:t>
            </a:r>
          </a:p>
        </p:txBody>
      </p:sp>
      <p:sp>
        <p:nvSpPr>
          <p:cNvPr id="26627" name="Rectangle 3"/>
          <p:cNvSpPr>
            <a:spLocks noChangeArrowheads="1"/>
          </p:cNvSpPr>
          <p:nvPr/>
        </p:nvSpPr>
        <p:spPr bwMode="auto">
          <a:xfrm>
            <a:off x="4999567" y="4237188"/>
            <a:ext cx="1826684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16001" y="4564214"/>
            <a:ext cx="2206799" cy="13613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Format of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allocated and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800" b="1" i="1" dirty="0">
                <a:solidFill>
                  <a:srgbClr val="1E3272"/>
                </a:solidFill>
                <a:latin typeface="Calibri" pitchFamily="34" charset="0"/>
              </a:rPr>
              <a:t>free blocks</a:t>
            </a:r>
          </a:p>
        </p:txBody>
      </p:sp>
      <p:sp>
        <p:nvSpPr>
          <p:cNvPr id="26630" name="Rectangle 6"/>
          <p:cNvSpPr>
            <a:spLocks noChangeArrowheads="1"/>
          </p:cNvSpPr>
          <p:nvPr/>
        </p:nvSpPr>
        <p:spPr bwMode="auto">
          <a:xfrm>
            <a:off x="4999567" y="4618189"/>
            <a:ext cx="2235200" cy="1285875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7628467" y="4184592"/>
            <a:ext cx="2896732" cy="250748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1: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Allocated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 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a = 0: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Free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S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ize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Total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block size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 smtClean="0">
              <a:solidFill>
                <a:srgbClr val="1E3272"/>
              </a:solidFill>
              <a:latin typeface="Calibri" pitchFamily="34" charset="0"/>
            </a:endParaRP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solidFill>
                  <a:srgbClr val="1E3272"/>
                </a:solidFill>
                <a:latin typeface="Calibri" pitchFamily="34" charset="0"/>
              </a:rPr>
              <a:t>P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ayload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:</a:t>
            </a:r>
            <a:r>
              <a:rPr lang="en-GB" sz="2000" b="1" dirty="0" smtClean="0">
                <a:solidFill>
                  <a:srgbClr val="1E3272"/>
                </a:solidFill>
                <a:latin typeface="Calibri" pitchFamily="34" charset="0"/>
              </a:rPr>
              <a:t> Application </a:t>
            </a: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data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b="1" dirty="0">
                <a:solidFill>
                  <a:srgbClr val="1E3272"/>
                </a:solidFill>
                <a:latin typeface="Calibri" pitchFamily="34" charset="0"/>
              </a:rPr>
              <a:t>(allocated blocks only)</a:t>
            </a:r>
          </a:p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20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32" name="Rectangle 8"/>
          <p:cNvSpPr>
            <a:spLocks noChangeArrowheads="1"/>
          </p:cNvSpPr>
          <p:nvPr/>
        </p:nvSpPr>
        <p:spPr bwMode="auto">
          <a:xfrm>
            <a:off x="6828367" y="4237188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997451" y="5898772"/>
            <a:ext cx="182668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26634" name="Rectangle 10"/>
          <p:cNvSpPr>
            <a:spLocks noChangeArrowheads="1"/>
          </p:cNvSpPr>
          <p:nvPr/>
        </p:nvSpPr>
        <p:spPr bwMode="auto">
          <a:xfrm>
            <a:off x="6828367" y="5898772"/>
            <a:ext cx="4064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26635" name="Text Box 11"/>
          <p:cNvSpPr txBox="1">
            <a:spLocks noChangeArrowheads="1"/>
          </p:cNvSpPr>
          <p:nvPr/>
        </p:nvSpPr>
        <p:spPr bwMode="auto">
          <a:xfrm>
            <a:off x="2732421" y="5872398"/>
            <a:ext cx="1464545" cy="63748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Boundary tag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 smtClean="0">
                <a:solidFill>
                  <a:srgbClr val="1E3272"/>
                </a:solidFill>
                <a:latin typeface="Calibri" pitchFamily="34" charset="0"/>
              </a:rPr>
              <a:t>(</a:t>
            </a: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footer)</a:t>
            </a: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4305300" y="60659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38"/>
          <p:cNvGrpSpPr/>
          <p:nvPr/>
        </p:nvGrpSpPr>
        <p:grpSpPr>
          <a:xfrm>
            <a:off x="2032000" y="3098800"/>
            <a:ext cx="7315200" cy="785054"/>
            <a:chOff x="1524000" y="5706762"/>
            <a:chExt cx="5486400" cy="785054"/>
          </a:xfrm>
        </p:grpSpPr>
        <p:sp>
          <p:nvSpPr>
            <p:cNvPr id="26637" name="Rectangle 13"/>
            <p:cNvSpPr>
              <a:spLocks noChangeArrowheads="1"/>
            </p:cNvSpPr>
            <p:nvPr/>
          </p:nvSpPr>
          <p:spPr bwMode="auto">
            <a:xfrm>
              <a:off x="1524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38" name="Rectangle 14"/>
            <p:cNvSpPr>
              <a:spLocks noChangeArrowheads="1"/>
            </p:cNvSpPr>
            <p:nvPr/>
          </p:nvSpPr>
          <p:spPr bwMode="auto">
            <a:xfrm>
              <a:off x="1828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39" name="Rectangle 15"/>
            <p:cNvSpPr>
              <a:spLocks noChangeArrowheads="1"/>
            </p:cNvSpPr>
            <p:nvPr/>
          </p:nvSpPr>
          <p:spPr bwMode="auto">
            <a:xfrm>
              <a:off x="2133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0" name="Rectangle 16"/>
            <p:cNvSpPr>
              <a:spLocks noChangeArrowheads="1"/>
            </p:cNvSpPr>
            <p:nvPr/>
          </p:nvSpPr>
          <p:spPr bwMode="auto">
            <a:xfrm>
              <a:off x="2438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1" name="Rectangle 17"/>
            <p:cNvSpPr>
              <a:spLocks noChangeArrowheads="1"/>
            </p:cNvSpPr>
            <p:nvPr/>
          </p:nvSpPr>
          <p:spPr bwMode="auto">
            <a:xfrm>
              <a:off x="2743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2" name="Rectangle 18"/>
            <p:cNvSpPr>
              <a:spLocks noChangeArrowheads="1"/>
            </p:cNvSpPr>
            <p:nvPr/>
          </p:nvSpPr>
          <p:spPr bwMode="auto">
            <a:xfrm>
              <a:off x="3048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3" name="Rectangle 19"/>
            <p:cNvSpPr>
              <a:spLocks noChangeArrowheads="1"/>
            </p:cNvSpPr>
            <p:nvPr/>
          </p:nvSpPr>
          <p:spPr bwMode="auto">
            <a:xfrm>
              <a:off x="3352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4" name="Rectangle 20"/>
            <p:cNvSpPr>
              <a:spLocks noChangeArrowheads="1"/>
            </p:cNvSpPr>
            <p:nvPr/>
          </p:nvSpPr>
          <p:spPr bwMode="auto">
            <a:xfrm>
              <a:off x="3657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45" name="Rectangle 21"/>
            <p:cNvSpPr>
              <a:spLocks noChangeArrowheads="1"/>
            </p:cNvSpPr>
            <p:nvPr/>
          </p:nvSpPr>
          <p:spPr bwMode="auto">
            <a:xfrm>
              <a:off x="42672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6" name="Rectangle 22"/>
            <p:cNvSpPr>
              <a:spLocks noChangeArrowheads="1"/>
            </p:cNvSpPr>
            <p:nvPr/>
          </p:nvSpPr>
          <p:spPr bwMode="auto">
            <a:xfrm>
              <a:off x="45720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7" name="Rectangle 23"/>
            <p:cNvSpPr>
              <a:spLocks noChangeArrowheads="1"/>
            </p:cNvSpPr>
            <p:nvPr/>
          </p:nvSpPr>
          <p:spPr bwMode="auto">
            <a:xfrm>
              <a:off x="48768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8" name="Rectangle 24"/>
            <p:cNvSpPr>
              <a:spLocks noChangeArrowheads="1"/>
            </p:cNvSpPr>
            <p:nvPr/>
          </p:nvSpPr>
          <p:spPr bwMode="auto">
            <a:xfrm>
              <a:off x="51816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49" name="Rectangle 25"/>
            <p:cNvSpPr>
              <a:spLocks noChangeArrowheads="1"/>
            </p:cNvSpPr>
            <p:nvPr/>
          </p:nvSpPr>
          <p:spPr bwMode="auto">
            <a:xfrm>
              <a:off x="5486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0" name="Rectangle 26"/>
            <p:cNvSpPr>
              <a:spLocks noChangeArrowheads="1"/>
            </p:cNvSpPr>
            <p:nvPr/>
          </p:nvSpPr>
          <p:spPr bwMode="auto">
            <a:xfrm>
              <a:off x="57912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1" name="Rectangle 27"/>
            <p:cNvSpPr>
              <a:spLocks noChangeArrowheads="1"/>
            </p:cNvSpPr>
            <p:nvPr/>
          </p:nvSpPr>
          <p:spPr bwMode="auto">
            <a:xfrm>
              <a:off x="60960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2" name="Rectangle 28"/>
            <p:cNvSpPr>
              <a:spLocks noChangeArrowheads="1"/>
            </p:cNvSpPr>
            <p:nvPr/>
          </p:nvSpPr>
          <p:spPr bwMode="auto">
            <a:xfrm>
              <a:off x="3962400" y="5943600"/>
              <a:ext cx="3048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26653" name="Freeform 29"/>
            <p:cNvSpPr>
              <a:spLocks/>
            </p:cNvSpPr>
            <p:nvPr/>
          </p:nvSpPr>
          <p:spPr bwMode="auto">
            <a:xfrm>
              <a:off x="28956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4" name="Freeform 30"/>
            <p:cNvSpPr>
              <a:spLocks/>
            </p:cNvSpPr>
            <p:nvPr/>
          </p:nvSpPr>
          <p:spPr bwMode="auto">
            <a:xfrm>
              <a:off x="4114800" y="5706762"/>
              <a:ext cx="18288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576" y="0"/>
                </a:cxn>
                <a:cxn ang="0">
                  <a:pos x="1152" y="144"/>
                </a:cxn>
              </a:cxnLst>
              <a:rect l="0" t="0" r="r" b="b"/>
              <a:pathLst>
                <a:path w="1152" h="144">
                  <a:moveTo>
                    <a:pt x="0" y="144"/>
                  </a:moveTo>
                  <a:cubicBezTo>
                    <a:pt x="192" y="72"/>
                    <a:pt x="384" y="0"/>
                    <a:pt x="576" y="0"/>
                  </a:cubicBezTo>
                  <a:cubicBezTo>
                    <a:pt x="768" y="0"/>
                    <a:pt x="960" y="72"/>
                    <a:pt x="1152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5" name="Freeform 31"/>
            <p:cNvSpPr>
              <a:spLocks/>
            </p:cNvSpPr>
            <p:nvPr/>
          </p:nvSpPr>
          <p:spPr bwMode="auto">
            <a:xfrm>
              <a:off x="1676400" y="5706762"/>
              <a:ext cx="1219200" cy="228600"/>
            </a:xfrm>
            <a:custGeom>
              <a:avLst/>
              <a:gdLst/>
              <a:ahLst/>
              <a:cxnLst>
                <a:cxn ang="0">
                  <a:pos x="0" y="144"/>
                </a:cxn>
                <a:cxn ang="0">
                  <a:pos x="384" y="0"/>
                </a:cxn>
                <a:cxn ang="0">
                  <a:pos x="768" y="144"/>
                </a:cxn>
              </a:cxnLst>
              <a:rect l="0" t="0" r="r" b="b"/>
              <a:pathLst>
                <a:path w="768" h="144">
                  <a:moveTo>
                    <a:pt x="0" y="144"/>
                  </a:moveTo>
                  <a:cubicBezTo>
                    <a:pt x="128" y="72"/>
                    <a:pt x="256" y="0"/>
                    <a:pt x="384" y="0"/>
                  </a:cubicBezTo>
                  <a:cubicBezTo>
                    <a:pt x="512" y="0"/>
                    <a:pt x="640" y="72"/>
                    <a:pt x="768" y="144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6" name="Rectangle 32"/>
            <p:cNvSpPr>
              <a:spLocks noChangeArrowheads="1"/>
            </p:cNvSpPr>
            <p:nvPr/>
          </p:nvSpPr>
          <p:spPr bwMode="auto">
            <a:xfrm>
              <a:off x="64008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7" name="Rectangle 33"/>
            <p:cNvSpPr>
              <a:spLocks noChangeArrowheads="1"/>
            </p:cNvSpPr>
            <p:nvPr/>
          </p:nvSpPr>
          <p:spPr bwMode="auto">
            <a:xfrm>
              <a:off x="6705600" y="5943600"/>
              <a:ext cx="304800" cy="304800"/>
            </a:xfrm>
            <a:prstGeom prst="rect">
              <a:avLst/>
            </a:prstGeom>
            <a:solidFill>
              <a:srgbClr val="C0C0C0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26658" name="Freeform 34"/>
            <p:cNvSpPr>
              <a:spLocks/>
            </p:cNvSpPr>
            <p:nvPr/>
          </p:nvSpPr>
          <p:spPr bwMode="auto">
            <a:xfrm>
              <a:off x="2590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36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16" y="72"/>
                    <a:pt x="464" y="144"/>
                    <a:pt x="336" y="144"/>
                  </a:cubicBezTo>
                  <a:cubicBezTo>
                    <a:pt x="208" y="144"/>
                    <a:pt x="104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59" name="Freeform 35"/>
            <p:cNvSpPr>
              <a:spLocks/>
            </p:cNvSpPr>
            <p:nvPr/>
          </p:nvSpPr>
          <p:spPr bwMode="auto">
            <a:xfrm>
              <a:off x="3810000" y="6263216"/>
              <a:ext cx="1828800" cy="228600"/>
            </a:xfrm>
            <a:custGeom>
              <a:avLst/>
              <a:gdLst/>
              <a:ahLst/>
              <a:cxnLst>
                <a:cxn ang="0">
                  <a:pos x="1152" y="0"/>
                </a:cxn>
                <a:cxn ang="0">
                  <a:pos x="576" y="144"/>
                </a:cxn>
                <a:cxn ang="0">
                  <a:pos x="0" y="0"/>
                </a:cxn>
              </a:cxnLst>
              <a:rect l="0" t="0" r="r" b="b"/>
              <a:pathLst>
                <a:path w="1152" h="144">
                  <a:moveTo>
                    <a:pt x="1152" y="0"/>
                  </a:moveTo>
                  <a:cubicBezTo>
                    <a:pt x="960" y="72"/>
                    <a:pt x="768" y="144"/>
                    <a:pt x="576" y="144"/>
                  </a:cubicBezTo>
                  <a:cubicBezTo>
                    <a:pt x="384" y="144"/>
                    <a:pt x="192" y="72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0" name="Freeform 36"/>
            <p:cNvSpPr>
              <a:spLocks/>
            </p:cNvSpPr>
            <p:nvPr/>
          </p:nvSpPr>
          <p:spPr bwMode="auto">
            <a:xfrm>
              <a:off x="5638800" y="6263216"/>
              <a:ext cx="1219200" cy="228600"/>
            </a:xfrm>
            <a:custGeom>
              <a:avLst/>
              <a:gdLst/>
              <a:ahLst/>
              <a:cxnLst>
                <a:cxn ang="0">
                  <a:pos x="768" y="0"/>
                </a:cxn>
                <a:cxn ang="0">
                  <a:pos x="384" y="144"/>
                </a:cxn>
                <a:cxn ang="0">
                  <a:pos x="0" y="0"/>
                </a:cxn>
              </a:cxnLst>
              <a:rect l="0" t="0" r="r" b="b"/>
              <a:pathLst>
                <a:path w="768" h="144">
                  <a:moveTo>
                    <a:pt x="768" y="0"/>
                  </a:moveTo>
                  <a:cubicBezTo>
                    <a:pt x="640" y="72"/>
                    <a:pt x="512" y="144"/>
                    <a:pt x="384" y="144"/>
                  </a:cubicBezTo>
                  <a:cubicBezTo>
                    <a:pt x="256" y="144"/>
                    <a:pt x="63" y="23"/>
                    <a:pt x="0" y="0"/>
                  </a:cubicBezTo>
                </a:path>
              </a:pathLst>
            </a:custGeom>
            <a:noFill/>
            <a:ln w="2556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61" name="Text Box 37"/>
          <p:cNvSpPr txBox="1">
            <a:spLocks noChangeArrowheads="1"/>
          </p:cNvSpPr>
          <p:nvPr/>
        </p:nvSpPr>
        <p:spPr bwMode="auto">
          <a:xfrm>
            <a:off x="3235807" y="4229101"/>
            <a:ext cx="877461" cy="365999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b="1" dirty="0">
                <a:solidFill>
                  <a:srgbClr val="1E3272"/>
                </a:solidFill>
                <a:latin typeface="Calibri" pitchFamily="34" charset="0"/>
              </a:rPr>
              <a:t>Header</a:t>
            </a:r>
            <a:endParaRPr lang="en-GB" sz="1600" b="1" dirty="0">
              <a:solidFill>
                <a:srgbClr val="1E3272"/>
              </a:solidFill>
              <a:latin typeface="Calibri" pitchFamily="34" charset="0"/>
            </a:endParaRPr>
          </a:p>
        </p:txBody>
      </p:sp>
      <p:sp>
        <p:nvSpPr>
          <p:cNvPr id="26662" name="Line 38"/>
          <p:cNvSpPr>
            <a:spLocks noChangeShapeType="1"/>
          </p:cNvSpPr>
          <p:nvPr/>
        </p:nvSpPr>
        <p:spPr bwMode="auto">
          <a:xfrm>
            <a:off x="4305300" y="4389588"/>
            <a:ext cx="7112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0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22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nimBg="1"/>
      <p:bldP spid="26629" grpId="0"/>
      <p:bldP spid="26630" grpId="0" animBg="1"/>
      <p:bldP spid="26631" grpId="0"/>
      <p:bldP spid="26632" grpId="0" animBg="1"/>
      <p:bldP spid="26633" grpId="0" animBg="1"/>
      <p:bldP spid="26634" grpId="0" animBg="1"/>
      <p:bldP spid="26635" grpId="0"/>
      <p:bldP spid="26636" grpId="0" animBg="1"/>
      <p:bldP spid="26661" grpId="0"/>
      <p:bldP spid="2666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846667" y="163514"/>
            <a:ext cx="10481733" cy="7635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</a:t>
            </a:r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3251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3251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3251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283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5283200" y="25908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5" name="Rectangle 7"/>
          <p:cNvSpPr>
            <a:spLocks noChangeArrowheads="1"/>
          </p:cNvSpPr>
          <p:nvPr/>
        </p:nvSpPr>
        <p:spPr bwMode="auto">
          <a:xfrm>
            <a:off x="5283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7315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57" name="Rectangle 9"/>
          <p:cNvSpPr>
            <a:spLocks noChangeArrowheads="1"/>
          </p:cNvSpPr>
          <p:nvPr/>
        </p:nvSpPr>
        <p:spPr bwMode="auto">
          <a:xfrm>
            <a:off x="7315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7315200" y="3200400"/>
            <a:ext cx="1524000" cy="3048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A</a:t>
            </a:r>
            <a:r>
              <a:rPr lang="en-GB" sz="2000" b="1" dirty="0" smtClean="0">
                <a:latin typeface="Calibri" pitchFamily="34" charset="0"/>
              </a:rPr>
              <a:t>llocated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59" name="Rectangle 11"/>
          <p:cNvSpPr>
            <a:spLocks noChangeArrowheads="1"/>
          </p:cNvSpPr>
          <p:nvPr/>
        </p:nvSpPr>
        <p:spPr bwMode="auto">
          <a:xfrm>
            <a:off x="9347200" y="2895600"/>
            <a:ext cx="1524000" cy="304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9347200" y="25908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9347200" y="3200400"/>
            <a:ext cx="1524000" cy="3048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000" dirty="0">
                <a:latin typeface="Calibri" pitchFamily="34" charset="0"/>
              </a:rPr>
              <a:t>F</a:t>
            </a:r>
            <a:r>
              <a:rPr lang="en-GB" sz="2000" b="1" dirty="0" smtClean="0">
                <a:latin typeface="Calibri" pitchFamily="34" charset="0"/>
              </a:rPr>
              <a:t>ree</a:t>
            </a:r>
            <a:endParaRPr lang="en-GB" sz="2000" b="1" dirty="0">
              <a:latin typeface="Calibri" pitchFamily="34" charset="0"/>
            </a:endParaRPr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>
            <a:off x="728343" y="2597151"/>
            <a:ext cx="1640490" cy="81843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dirty="0">
                <a:solidFill>
                  <a:srgbClr val="1E3272"/>
                </a:solidFill>
                <a:latin typeface="Calibri" pitchFamily="34" charset="0"/>
              </a:rPr>
              <a:t>B</a:t>
            </a:r>
            <a:r>
              <a:rPr lang="en-GB" sz="2400" b="1" dirty="0" smtClean="0">
                <a:solidFill>
                  <a:srgbClr val="1E3272"/>
                </a:solidFill>
                <a:latin typeface="Calibri" pitchFamily="34" charset="0"/>
              </a:rPr>
              <a:t>lock </a:t>
            </a: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being</a:t>
            </a:r>
          </a:p>
          <a:p>
            <a:pPr algn="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dirty="0">
                <a:solidFill>
                  <a:srgbClr val="1E3272"/>
                </a:solidFill>
                <a:latin typeface="Calibri" pitchFamily="34" charset="0"/>
              </a:rPr>
              <a:t>freed</a:t>
            </a:r>
          </a:p>
        </p:txBody>
      </p:sp>
      <p:sp>
        <p:nvSpPr>
          <p:cNvPr id="27663" name="Line 15"/>
          <p:cNvSpPr>
            <a:spLocks noChangeShapeType="1"/>
          </p:cNvSpPr>
          <p:nvPr/>
        </p:nvSpPr>
        <p:spPr bwMode="auto">
          <a:xfrm>
            <a:off x="2438400" y="3048000"/>
            <a:ext cx="609600" cy="1588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7664" name="Text Box 16"/>
          <p:cNvSpPr txBox="1">
            <a:spLocks noChangeArrowheads="1"/>
          </p:cNvSpPr>
          <p:nvPr/>
        </p:nvSpPr>
        <p:spPr bwMode="auto">
          <a:xfrm>
            <a:off x="3454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1</a:t>
            </a:r>
          </a:p>
        </p:txBody>
      </p:sp>
      <p:sp>
        <p:nvSpPr>
          <p:cNvPr id="27665" name="Text Box 17"/>
          <p:cNvSpPr txBox="1">
            <a:spLocks noChangeArrowheads="1"/>
          </p:cNvSpPr>
          <p:nvPr/>
        </p:nvSpPr>
        <p:spPr bwMode="auto">
          <a:xfrm>
            <a:off x="5486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2</a:t>
            </a:r>
          </a:p>
        </p:txBody>
      </p:sp>
      <p:sp>
        <p:nvSpPr>
          <p:cNvPr id="27666" name="Text Box 18"/>
          <p:cNvSpPr txBox="1">
            <a:spLocks noChangeArrowheads="1"/>
          </p:cNvSpPr>
          <p:nvPr/>
        </p:nvSpPr>
        <p:spPr bwMode="auto">
          <a:xfrm>
            <a:off x="7518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3</a:t>
            </a:r>
          </a:p>
        </p:txBody>
      </p:sp>
      <p:sp>
        <p:nvSpPr>
          <p:cNvPr id="27667" name="Text Box 19"/>
          <p:cNvSpPr txBox="1">
            <a:spLocks noChangeArrowheads="1"/>
          </p:cNvSpPr>
          <p:nvPr/>
        </p:nvSpPr>
        <p:spPr bwMode="auto">
          <a:xfrm>
            <a:off x="9550401" y="2057401"/>
            <a:ext cx="1000893" cy="45647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2400" b="1" i="1" dirty="0">
                <a:solidFill>
                  <a:srgbClr val="C00000"/>
                </a:solidFill>
                <a:latin typeface="Calibri" pitchFamily="34" charset="0"/>
              </a:rPr>
              <a:t>Case 4</a:t>
            </a:r>
          </a:p>
        </p:txBody>
      </p:sp>
      <p:sp>
        <p:nvSpPr>
          <p:cNvPr id="2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23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4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75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6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65918"/>
            <a:ext cx="10541000" cy="79928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1)</a:t>
            </a: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8679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0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682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3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4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8687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88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89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0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1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8694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8695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28696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697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698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Rectangle 27"/>
            <p:cNvSpPr>
              <a:spLocks noChangeArrowheads="1"/>
            </p:cNvSpPr>
            <p:nvPr/>
          </p:nvSpPr>
          <p:spPr bwMode="auto">
            <a:xfrm>
              <a:off x="44196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0" name="Rectangle 28"/>
            <p:cNvSpPr>
              <a:spLocks noChangeArrowheads="1"/>
            </p:cNvSpPr>
            <p:nvPr/>
          </p:nvSpPr>
          <p:spPr bwMode="auto">
            <a:xfrm>
              <a:off x="44196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8701" name="Rectangle 29"/>
            <p:cNvSpPr>
              <a:spLocks noChangeArrowheads="1"/>
            </p:cNvSpPr>
            <p:nvPr/>
          </p:nvSpPr>
          <p:spPr bwMode="auto">
            <a:xfrm>
              <a:off x="57150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02" name="Rectangle 30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3" name="Line 31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704" name="Rectangle 32"/>
            <p:cNvSpPr>
              <a:spLocks noChangeArrowheads="1"/>
            </p:cNvSpPr>
            <p:nvPr/>
          </p:nvSpPr>
          <p:spPr bwMode="auto">
            <a:xfrm>
              <a:off x="44196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5" name="Rectangle 33"/>
            <p:cNvSpPr>
              <a:spLocks noChangeArrowheads="1"/>
            </p:cNvSpPr>
            <p:nvPr/>
          </p:nvSpPr>
          <p:spPr bwMode="auto">
            <a:xfrm>
              <a:off x="57150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06" name="Rectangle 34"/>
            <p:cNvSpPr>
              <a:spLocks noChangeArrowheads="1"/>
            </p:cNvSpPr>
            <p:nvPr/>
          </p:nvSpPr>
          <p:spPr bwMode="auto">
            <a:xfrm>
              <a:off x="4419600" y="3124200"/>
              <a:ext cx="1676400" cy="3048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7" name="Rectangle 35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8" name="Rectangle 36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</a:t>
              </a:r>
            </a:p>
          </p:txBody>
        </p:sp>
        <p:sp>
          <p:nvSpPr>
            <p:cNvPr id="28709" name="Rectangle 37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8710" name="Rectangle 38"/>
            <p:cNvSpPr>
              <a:spLocks noChangeArrowheads="1"/>
            </p:cNvSpPr>
            <p:nvPr/>
          </p:nvSpPr>
          <p:spPr bwMode="auto">
            <a:xfrm>
              <a:off x="4419600" y="28194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1" name="Rectangle 39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2" name="Rectangle 40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3" name="Rectangle 41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4" name="Rectangle 42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5" name="Rectangle 43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28716" name="Rectangle 44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8717" name="Rectangle 45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8" name="Line 46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14301"/>
            <a:ext cx="10528300" cy="825499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2)</a:t>
            </a: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1" name="Rectangle 15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Rectangle 18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29715" name="Rectangle 19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16" name="Rectangle 20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9718" name="Rectangle 22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19" name="Rectangle 23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0" name="Rectangle 24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1" name="Rectangle 25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2" name="Rectangle 26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29723" name="Rectangle 27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29724" name="Rectangle 28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Rectangle 29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26" name="Rectangle 30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27" name="Rectangle 31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8" name="Rectangle 32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729" name="Rectangle 33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29730" name="Rectangle 34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chemeClr val="bg1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978400" y="1905000"/>
            <a:ext cx="3352800" cy="2743200"/>
            <a:chOff x="3733800" y="1905000"/>
            <a:chExt cx="2514600" cy="2743200"/>
          </a:xfrm>
        </p:grpSpPr>
        <p:sp>
          <p:nvSpPr>
            <p:cNvPr id="29697" name="Rectangle 1"/>
            <p:cNvSpPr>
              <a:spLocks noChangeArrowheads="1"/>
            </p:cNvSpPr>
            <p:nvPr/>
          </p:nvSpPr>
          <p:spPr bwMode="auto">
            <a:xfrm>
              <a:off x="4572000" y="19050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698" name="Rectangle 2"/>
            <p:cNvSpPr>
              <a:spLocks noChangeArrowheads="1"/>
            </p:cNvSpPr>
            <p:nvPr/>
          </p:nvSpPr>
          <p:spPr bwMode="auto">
            <a:xfrm>
              <a:off x="5867400" y="19050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699" name="Rectangle 3"/>
            <p:cNvSpPr>
              <a:spLocks noChangeArrowheads="1"/>
            </p:cNvSpPr>
            <p:nvPr/>
          </p:nvSpPr>
          <p:spPr bwMode="auto">
            <a:xfrm>
              <a:off x="4572000" y="22098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1" name="Rectangle 5"/>
            <p:cNvSpPr>
              <a:spLocks noChangeArrowheads="1"/>
            </p:cNvSpPr>
            <p:nvPr/>
          </p:nvSpPr>
          <p:spPr bwMode="auto">
            <a:xfrm>
              <a:off x="4572000" y="25146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2" name="Rectangle 6"/>
            <p:cNvSpPr>
              <a:spLocks noChangeArrowheads="1"/>
            </p:cNvSpPr>
            <p:nvPr/>
          </p:nvSpPr>
          <p:spPr bwMode="auto">
            <a:xfrm>
              <a:off x="4572000" y="25146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m1</a:t>
              </a:r>
            </a:p>
          </p:txBody>
        </p:sp>
        <p:sp>
          <p:nvSpPr>
            <p:cNvPr id="29703" name="Rectangle 7"/>
            <p:cNvSpPr>
              <a:spLocks noChangeArrowheads="1"/>
            </p:cNvSpPr>
            <p:nvPr/>
          </p:nvSpPr>
          <p:spPr bwMode="auto">
            <a:xfrm>
              <a:off x="5867400" y="25146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29704" name="Rectangle 8"/>
            <p:cNvSpPr>
              <a:spLocks noChangeArrowheads="1"/>
            </p:cNvSpPr>
            <p:nvPr/>
          </p:nvSpPr>
          <p:spPr bwMode="auto">
            <a:xfrm>
              <a:off x="4572000" y="19050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5" name="Rectangle 9"/>
            <p:cNvSpPr>
              <a:spLocks noChangeArrowheads="1"/>
            </p:cNvSpPr>
            <p:nvPr/>
          </p:nvSpPr>
          <p:spPr bwMode="auto">
            <a:xfrm>
              <a:off x="4572000" y="2819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6" name="Rectangle 10"/>
            <p:cNvSpPr>
              <a:spLocks noChangeArrowheads="1"/>
            </p:cNvSpPr>
            <p:nvPr/>
          </p:nvSpPr>
          <p:spPr bwMode="auto">
            <a:xfrm>
              <a:off x="5867400" y="2819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07" name="Rectangle 11"/>
            <p:cNvSpPr>
              <a:spLocks noChangeArrowheads="1"/>
            </p:cNvSpPr>
            <p:nvPr/>
          </p:nvSpPr>
          <p:spPr bwMode="auto">
            <a:xfrm>
              <a:off x="45720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08" name="Rectangle 12"/>
            <p:cNvSpPr>
              <a:spLocks noChangeArrowheads="1"/>
            </p:cNvSpPr>
            <p:nvPr/>
          </p:nvSpPr>
          <p:spPr bwMode="auto">
            <a:xfrm>
              <a:off x="45720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n+m2</a:t>
              </a:r>
            </a:p>
          </p:txBody>
        </p:sp>
        <p:sp>
          <p:nvSpPr>
            <p:cNvPr id="29709" name="Rectangle 13"/>
            <p:cNvSpPr>
              <a:spLocks noChangeArrowheads="1"/>
            </p:cNvSpPr>
            <p:nvPr/>
          </p:nvSpPr>
          <p:spPr bwMode="auto">
            <a:xfrm>
              <a:off x="58674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29732" name="Line 36"/>
            <p:cNvSpPr>
              <a:spLocks noChangeShapeType="1"/>
            </p:cNvSpPr>
            <p:nvPr/>
          </p:nvSpPr>
          <p:spPr bwMode="auto">
            <a:xfrm>
              <a:off x="37338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733" name="Rectangle 37"/>
            <p:cNvSpPr>
              <a:spLocks noChangeArrowheads="1"/>
            </p:cNvSpPr>
            <p:nvPr/>
          </p:nvSpPr>
          <p:spPr bwMode="auto">
            <a:xfrm>
              <a:off x="4572000" y="31242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4" name="Rectangle 38"/>
            <p:cNvSpPr>
              <a:spLocks noChangeArrowheads="1"/>
            </p:cNvSpPr>
            <p:nvPr/>
          </p:nvSpPr>
          <p:spPr bwMode="auto">
            <a:xfrm>
              <a:off x="4572000" y="28194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2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>
          <a:xfrm>
            <a:off x="825500" y="138114"/>
            <a:ext cx="10502900" cy="8270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3)</a:t>
            </a:r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0727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6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38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39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0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0742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D5F1C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0743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0744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45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46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12192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7" name="Line 27"/>
            <p:cNvSpPr>
              <a:spLocks noChangeShapeType="1"/>
            </p:cNvSpPr>
            <p:nvPr/>
          </p:nvSpPr>
          <p:spPr bwMode="auto">
            <a:xfrm>
              <a:off x="5257800" y="4191000"/>
              <a:ext cx="1588" cy="457200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48" name="Rectangle 28"/>
            <p:cNvSpPr>
              <a:spLocks noChangeArrowheads="1"/>
            </p:cNvSpPr>
            <p:nvPr/>
          </p:nvSpPr>
          <p:spPr bwMode="auto">
            <a:xfrm>
              <a:off x="4419600" y="34290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49" name="Rectangle 29"/>
            <p:cNvSpPr>
              <a:spLocks noChangeArrowheads="1"/>
            </p:cNvSpPr>
            <p:nvPr/>
          </p:nvSpPr>
          <p:spPr bwMode="auto">
            <a:xfrm>
              <a:off x="4419600" y="3429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</a:t>
              </a:r>
            </a:p>
          </p:txBody>
        </p:sp>
        <p:sp>
          <p:nvSpPr>
            <p:cNvPr id="30750" name="Rectangle 30"/>
            <p:cNvSpPr>
              <a:spLocks noChangeArrowheads="1"/>
            </p:cNvSpPr>
            <p:nvPr/>
          </p:nvSpPr>
          <p:spPr bwMode="auto">
            <a:xfrm>
              <a:off x="5715000" y="3429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0751" name="Rectangle 31"/>
            <p:cNvSpPr>
              <a:spLocks noChangeArrowheads="1"/>
            </p:cNvSpPr>
            <p:nvPr/>
          </p:nvSpPr>
          <p:spPr bwMode="auto">
            <a:xfrm>
              <a:off x="4419600" y="37338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2" name="Rectangle 32"/>
            <p:cNvSpPr>
              <a:spLocks noChangeArrowheads="1"/>
            </p:cNvSpPr>
            <p:nvPr/>
          </p:nvSpPr>
          <p:spPr bwMode="auto">
            <a:xfrm>
              <a:off x="5715000" y="37338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3" name="Rectangle 33"/>
            <p:cNvSpPr>
              <a:spLocks noChangeArrowheads="1"/>
            </p:cNvSpPr>
            <p:nvPr/>
          </p:nvSpPr>
          <p:spPr bwMode="auto">
            <a:xfrm>
              <a:off x="4419600" y="4038600"/>
              <a:ext cx="1676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4" name="Rectangle 34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5" name="Rectangle 35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m2</a:t>
              </a:r>
            </a:p>
          </p:txBody>
        </p:sp>
        <p:sp>
          <p:nvSpPr>
            <p:cNvPr id="30756" name="Rectangle 36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D5F1C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30757" name="Rectangle 37"/>
            <p:cNvSpPr>
              <a:spLocks noChangeArrowheads="1"/>
            </p:cNvSpPr>
            <p:nvPr/>
          </p:nvSpPr>
          <p:spPr bwMode="auto">
            <a:xfrm>
              <a:off x="4419600" y="3733800"/>
              <a:ext cx="1676400" cy="9144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58" name="Line 38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0759" name="Rectangle 39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18288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ChangeArrowheads="1"/>
          </p:cNvSpPr>
          <p:nvPr/>
        </p:nvSpPr>
        <p:spPr bwMode="auto">
          <a:xfrm>
            <a:off x="2336800" y="19050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4064000" y="19050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2336800" y="22098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8001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Constant Time Coalescing (Case 4)</a:t>
            </a:r>
          </a:p>
        </p:txBody>
      </p:sp>
      <p:sp>
        <p:nvSpPr>
          <p:cNvPr id="31749" name="Rectangle 5"/>
          <p:cNvSpPr>
            <a:spLocks noChangeArrowheads="1"/>
          </p:cNvSpPr>
          <p:nvPr/>
        </p:nvSpPr>
        <p:spPr bwMode="auto">
          <a:xfrm>
            <a:off x="2336800" y="2514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2336800" y="25146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m1</a:t>
            </a:r>
          </a:p>
        </p:txBody>
      </p:sp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064000" y="25146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2336800" y="19050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3454400" y="4191000"/>
            <a:ext cx="2117" cy="457200"/>
          </a:xfrm>
          <a:prstGeom prst="line">
            <a:avLst/>
          </a:prstGeom>
          <a:noFill/>
          <a:ln w="2556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2336800" y="28194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5" name="Rectangle 11"/>
          <p:cNvSpPr>
            <a:spLocks noChangeArrowheads="1"/>
          </p:cNvSpPr>
          <p:nvPr/>
        </p:nvSpPr>
        <p:spPr bwMode="auto">
          <a:xfrm>
            <a:off x="4064000" y="28194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2336800" y="3124200"/>
            <a:ext cx="2235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2336800" y="34290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36800" y="3429000"/>
            <a:ext cx="17272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n</a:t>
            </a:r>
          </a:p>
        </p:txBody>
      </p:sp>
      <p:sp>
        <p:nvSpPr>
          <p:cNvPr id="31759" name="Rectangle 15"/>
          <p:cNvSpPr>
            <a:spLocks noChangeArrowheads="1"/>
          </p:cNvSpPr>
          <p:nvPr/>
        </p:nvSpPr>
        <p:spPr bwMode="auto">
          <a:xfrm>
            <a:off x="4064000" y="3429000"/>
            <a:ext cx="508000" cy="304800"/>
          </a:xfrm>
          <a:prstGeom prst="rect">
            <a:avLst/>
          </a:prstGeom>
          <a:solidFill>
            <a:srgbClr val="F6F5BD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1</a:t>
            </a:r>
          </a:p>
        </p:txBody>
      </p:sp>
      <p:sp>
        <p:nvSpPr>
          <p:cNvPr id="31760" name="Rectangle 16"/>
          <p:cNvSpPr>
            <a:spLocks noChangeArrowheads="1"/>
          </p:cNvSpPr>
          <p:nvPr/>
        </p:nvSpPr>
        <p:spPr bwMode="auto">
          <a:xfrm>
            <a:off x="2336800" y="28194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Rectangle 17"/>
          <p:cNvSpPr>
            <a:spLocks noChangeArrowheads="1"/>
          </p:cNvSpPr>
          <p:nvPr/>
        </p:nvSpPr>
        <p:spPr bwMode="auto">
          <a:xfrm>
            <a:off x="2336800" y="37338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2" name="Rectangle 18"/>
          <p:cNvSpPr>
            <a:spLocks noChangeArrowheads="1"/>
          </p:cNvSpPr>
          <p:nvPr/>
        </p:nvSpPr>
        <p:spPr bwMode="auto">
          <a:xfrm>
            <a:off x="4064000" y="37338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3" name="Rectangle 19"/>
          <p:cNvSpPr>
            <a:spLocks noChangeArrowheads="1"/>
          </p:cNvSpPr>
          <p:nvPr/>
        </p:nvSpPr>
        <p:spPr bwMode="auto">
          <a:xfrm>
            <a:off x="2336800" y="40386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4" name="Rectangle 20"/>
          <p:cNvSpPr>
            <a:spLocks noChangeArrowheads="1"/>
          </p:cNvSpPr>
          <p:nvPr/>
        </p:nvSpPr>
        <p:spPr bwMode="auto">
          <a:xfrm>
            <a:off x="2336800" y="4343400"/>
            <a:ext cx="2235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765" name="Rectangle 21"/>
          <p:cNvSpPr>
            <a:spLocks noChangeArrowheads="1"/>
          </p:cNvSpPr>
          <p:nvPr/>
        </p:nvSpPr>
        <p:spPr bwMode="auto">
          <a:xfrm>
            <a:off x="2336800" y="4343400"/>
            <a:ext cx="17272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m2</a:t>
            </a:r>
          </a:p>
        </p:txBody>
      </p:sp>
      <p:sp>
        <p:nvSpPr>
          <p:cNvPr id="31766" name="Rectangle 22"/>
          <p:cNvSpPr>
            <a:spLocks noChangeArrowheads="1"/>
          </p:cNvSpPr>
          <p:nvPr/>
        </p:nvSpPr>
        <p:spPr bwMode="auto">
          <a:xfrm>
            <a:off x="4064000" y="4343400"/>
            <a:ext cx="508000" cy="304800"/>
          </a:xfrm>
          <a:prstGeom prst="rect">
            <a:avLst/>
          </a:prstGeom>
          <a:solidFill>
            <a:srgbClr val="FFFFFF"/>
          </a:solidFill>
          <a:ln w="324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0</a:t>
            </a:r>
          </a:p>
        </p:txBody>
      </p:sp>
      <p:sp>
        <p:nvSpPr>
          <p:cNvPr id="31767" name="Rectangle 23"/>
          <p:cNvSpPr>
            <a:spLocks noChangeArrowheads="1"/>
          </p:cNvSpPr>
          <p:nvPr/>
        </p:nvSpPr>
        <p:spPr bwMode="auto">
          <a:xfrm>
            <a:off x="2336800" y="3733800"/>
            <a:ext cx="2235200" cy="914400"/>
          </a:xfrm>
          <a:prstGeom prst="rect">
            <a:avLst/>
          </a:prstGeom>
          <a:noFill/>
          <a:ln w="381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775200" y="1905000"/>
            <a:ext cx="3352800" cy="2743200"/>
            <a:chOff x="3581400" y="1905000"/>
            <a:chExt cx="2514600" cy="2743200"/>
          </a:xfrm>
        </p:grpSpPr>
        <p:sp>
          <p:nvSpPr>
            <p:cNvPr id="31768" name="Rectangle 24"/>
            <p:cNvSpPr>
              <a:spLocks noChangeArrowheads="1"/>
            </p:cNvSpPr>
            <p:nvPr/>
          </p:nvSpPr>
          <p:spPr bwMode="auto">
            <a:xfrm>
              <a:off x="4419600" y="19050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69" name="Rectangle 25"/>
            <p:cNvSpPr>
              <a:spLocks noChangeArrowheads="1"/>
            </p:cNvSpPr>
            <p:nvPr/>
          </p:nvSpPr>
          <p:spPr bwMode="auto">
            <a:xfrm>
              <a:off x="5715000" y="19050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0" name="Rectangle 26"/>
            <p:cNvSpPr>
              <a:spLocks noChangeArrowheads="1"/>
            </p:cNvSpPr>
            <p:nvPr/>
          </p:nvSpPr>
          <p:spPr bwMode="auto">
            <a:xfrm>
              <a:off x="4419600" y="2209800"/>
              <a:ext cx="1676400" cy="2133600"/>
            </a:xfrm>
            <a:prstGeom prst="rect">
              <a:avLst/>
            </a:prstGeom>
            <a:solidFill>
              <a:schemeClr val="bg1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1" name="Rectangle 27"/>
            <p:cNvSpPr>
              <a:spLocks noChangeArrowheads="1"/>
            </p:cNvSpPr>
            <p:nvPr/>
          </p:nvSpPr>
          <p:spPr bwMode="auto">
            <a:xfrm>
              <a:off x="4419600" y="4343400"/>
              <a:ext cx="1676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72" name="Rectangle 28"/>
            <p:cNvSpPr>
              <a:spLocks noChangeArrowheads="1"/>
            </p:cNvSpPr>
            <p:nvPr/>
          </p:nvSpPr>
          <p:spPr bwMode="auto">
            <a:xfrm>
              <a:off x="4419600" y="4343400"/>
              <a:ext cx="12954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n+m1+m2</a:t>
              </a:r>
            </a:p>
          </p:txBody>
        </p:sp>
        <p:sp>
          <p:nvSpPr>
            <p:cNvPr id="31773" name="Rectangle 29"/>
            <p:cNvSpPr>
              <a:spLocks noChangeArrowheads="1"/>
            </p:cNvSpPr>
            <p:nvPr/>
          </p:nvSpPr>
          <p:spPr bwMode="auto">
            <a:xfrm>
              <a:off x="5715000" y="4343400"/>
              <a:ext cx="381000" cy="304800"/>
            </a:xfrm>
            <a:prstGeom prst="rect">
              <a:avLst/>
            </a:prstGeom>
            <a:solidFill>
              <a:srgbClr val="FFFFFF"/>
            </a:solidFill>
            <a:ln w="324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>
                <a:lnSpc>
                  <a:spcPct val="98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GB" sz="1600" b="1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31774" name="Line 30"/>
            <p:cNvSpPr>
              <a:spLocks noChangeShapeType="1"/>
            </p:cNvSpPr>
            <p:nvPr/>
          </p:nvSpPr>
          <p:spPr bwMode="auto">
            <a:xfrm>
              <a:off x="3581400" y="3276600"/>
              <a:ext cx="609600" cy="1588"/>
            </a:xfrm>
            <a:prstGeom prst="line">
              <a:avLst/>
            </a:prstGeom>
            <a:noFill/>
            <a:ln w="2556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1775" name="Rectangle 31"/>
            <p:cNvSpPr>
              <a:spLocks noChangeArrowheads="1"/>
            </p:cNvSpPr>
            <p:nvPr/>
          </p:nvSpPr>
          <p:spPr bwMode="auto">
            <a:xfrm>
              <a:off x="4419600" y="1905000"/>
              <a:ext cx="1676400" cy="2743200"/>
            </a:xfrm>
            <a:prstGeom prst="rect">
              <a:avLst/>
            </a:prstGeom>
            <a:noFill/>
            <a:ln w="3816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Disadvantages of Boundary Tags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1267" y="1352550"/>
            <a:ext cx="10528300" cy="4972050"/>
          </a:xfrm>
        </p:spPr>
        <p:txBody>
          <a:bodyPr/>
          <a:lstStyle/>
          <a:p>
            <a:r>
              <a:rPr lang="en-US" dirty="0" smtClean="0"/>
              <a:t>Internal fragmentation</a:t>
            </a:r>
          </a:p>
          <a:p>
            <a:endParaRPr lang="en-US" dirty="0" smtClean="0"/>
          </a:p>
          <a:p>
            <a:r>
              <a:rPr lang="en-US" dirty="0" smtClean="0"/>
              <a:t>Can it be optimized?</a:t>
            </a:r>
          </a:p>
          <a:p>
            <a:pPr lvl="1"/>
            <a:r>
              <a:rPr lang="en-US" dirty="0" smtClean="0"/>
              <a:t>Which blocks need the footer tag?</a:t>
            </a:r>
          </a:p>
          <a:p>
            <a:pPr lvl="1"/>
            <a:r>
              <a:rPr lang="en-US" dirty="0" smtClean="0"/>
              <a:t>What does that mean?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28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0814"/>
            <a:ext cx="10477500" cy="814386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Summary of Key Allocator Policies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585" y="914400"/>
            <a:ext cx="11051115" cy="5651500"/>
          </a:xfrm>
          <a:ln/>
        </p:spPr>
        <p:txBody>
          <a:bodyPr>
            <a:noAutofit/>
          </a:bodyPr>
          <a:lstStyle/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Placement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First-fit, next-fit, best-fit, etc.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Trades off lower throughput for less fragmentation	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Interesting observation</a:t>
            </a:r>
            <a:r>
              <a:rPr lang="en-GB" sz="2800" b="1" dirty="0">
                <a:solidFill>
                  <a:srgbClr val="C00000"/>
                </a:solidFill>
              </a:rPr>
              <a:t>: </a:t>
            </a:r>
            <a:r>
              <a:rPr lang="en-GB" sz="2800" dirty="0"/>
              <a:t>segregated free lists (next lecture) approximate a best fit placement policy without having to search entire free list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Splitting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When do we go ahead and split free blocks?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How much internal fragmentation are we willing to tolerate?</a:t>
            </a:r>
          </a:p>
          <a:p>
            <a:pPr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3200" dirty="0"/>
              <a:t>Coalescing policy: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Immediate coalescing: </a:t>
            </a:r>
            <a:r>
              <a:rPr lang="en-GB" sz="2800" dirty="0"/>
              <a:t>coalesce each time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is called </a:t>
            </a:r>
          </a:p>
          <a:p>
            <a:pPr lvl="1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b="1" i="1" dirty="0">
                <a:solidFill>
                  <a:srgbClr val="C00000"/>
                </a:solidFill>
              </a:rPr>
              <a:t>Deferred coalescing: </a:t>
            </a:r>
            <a:r>
              <a:rPr lang="en-GB" sz="2800" dirty="0"/>
              <a:t>try to improve performance of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by deferring coalescing until needed. </a:t>
            </a:r>
            <a:r>
              <a:rPr lang="en-GB" sz="2800" dirty="0" smtClean="0"/>
              <a:t>Examples:</a:t>
            </a:r>
            <a:endParaRPr lang="en-GB" sz="2800" dirty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as you scan the free list for </a:t>
            </a:r>
            <a:r>
              <a:rPr lang="en-GB" b="1" dirty="0" err="1" smtClean="0">
                <a:latin typeface="Courier New" pitchFamily="49" charset="0"/>
              </a:rPr>
              <a:t>malloc</a:t>
            </a:r>
            <a:endParaRPr lang="en-GB" b="1" dirty="0" smtClean="0"/>
          </a:p>
          <a:p>
            <a:pPr lvl="2">
              <a:spcBef>
                <a:spcPts val="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Coalesce when the amount of external fragmentation reaches some threshold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29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Memory Allocation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2799" y="1206500"/>
            <a:ext cx="10244667" cy="5283200"/>
          </a:xfrm>
        </p:spPr>
        <p:txBody>
          <a:bodyPr>
            <a:normAutofit/>
          </a:bodyPr>
          <a:lstStyle/>
          <a:p>
            <a:r>
              <a:rPr lang="en-US" dirty="0" smtClean="0"/>
              <a:t>Allocator maintains heap as collection of variable sized </a:t>
            </a:r>
            <a:r>
              <a:rPr lang="en-US" i="1" dirty="0" smtClean="0">
                <a:solidFill>
                  <a:srgbClr val="990000"/>
                </a:solidFill>
              </a:rPr>
              <a:t>blocks</a:t>
            </a:r>
            <a:r>
              <a:rPr lang="en-US" dirty="0" smtClean="0">
                <a:solidFill>
                  <a:srgbClr val="000000"/>
                </a:solidFill>
              </a:rPr>
              <a:t>, which are either </a:t>
            </a:r>
            <a:r>
              <a:rPr lang="en-US" i="1" dirty="0" smtClean="0">
                <a:solidFill>
                  <a:srgbClr val="990000"/>
                </a:solidFill>
              </a:rPr>
              <a:t>allocated</a:t>
            </a:r>
            <a:r>
              <a:rPr lang="en-US" dirty="0" smtClean="0">
                <a:solidFill>
                  <a:srgbClr val="000000"/>
                </a:solidFill>
              </a:rPr>
              <a:t> or </a:t>
            </a:r>
            <a:r>
              <a:rPr lang="en-US" i="1" dirty="0" smtClean="0">
                <a:solidFill>
                  <a:srgbClr val="990000"/>
                </a:solidFill>
              </a:rPr>
              <a:t>free</a:t>
            </a:r>
          </a:p>
          <a:p>
            <a:r>
              <a:rPr lang="en-US" dirty="0" smtClean="0"/>
              <a:t>Types of allocators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Explicit allocator</a:t>
            </a:r>
            <a:r>
              <a:rPr lang="en-US" b="1" dirty="0" smtClean="0"/>
              <a:t>:  </a:t>
            </a:r>
            <a:r>
              <a:rPr lang="en-US" dirty="0" smtClean="0"/>
              <a:t>application allocates and frees space </a:t>
            </a:r>
          </a:p>
          <a:p>
            <a:pPr lvl="2"/>
            <a:r>
              <a:rPr lang="en-US" sz="2800" dirty="0" smtClean="0"/>
              <a:t>E.g.,  </a:t>
            </a:r>
            <a:r>
              <a:rPr lang="en-US" sz="2800" dirty="0" err="1" smtClean="0">
                <a:latin typeface="Courier New"/>
                <a:cs typeface="Courier New"/>
              </a:rPr>
              <a:t>malloc</a:t>
            </a:r>
            <a:r>
              <a:rPr lang="en-US" sz="2800" dirty="0" smtClean="0"/>
              <a:t> and </a:t>
            </a:r>
            <a:r>
              <a:rPr lang="en-US" sz="2800" dirty="0" smtClean="0">
                <a:latin typeface="Courier New"/>
                <a:cs typeface="Courier New"/>
              </a:rPr>
              <a:t>free</a:t>
            </a:r>
            <a:r>
              <a:rPr lang="en-US" sz="2800" dirty="0" smtClean="0"/>
              <a:t> in C</a:t>
            </a:r>
          </a:p>
          <a:p>
            <a:pPr lvl="1"/>
            <a:r>
              <a:rPr lang="en-US" b="1" i="1" dirty="0" smtClean="0">
                <a:solidFill>
                  <a:srgbClr val="990000"/>
                </a:solidFill>
              </a:rPr>
              <a:t>Implicit allocator:</a:t>
            </a:r>
            <a:r>
              <a:rPr lang="en-US" dirty="0" smtClean="0"/>
              <a:t> application allocates, but does not free space</a:t>
            </a:r>
          </a:p>
          <a:p>
            <a:pPr lvl="2"/>
            <a:r>
              <a:rPr lang="en-US" sz="2800" dirty="0" smtClean="0"/>
              <a:t>E.g. garbage collection in Java, ML, and Lisp</a:t>
            </a:r>
          </a:p>
          <a:p>
            <a:r>
              <a:rPr lang="en-US" dirty="0" smtClean="0"/>
              <a:t>Will discuss simple explicit memory allocation today</a:t>
            </a:r>
            <a:endParaRPr lang="en-US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</a:t>
            </a:fld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867032" y="127000"/>
            <a:ext cx="10461368" cy="841291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Implicit Lists: Summary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0100" y="1160463"/>
            <a:ext cx="10452100" cy="5392737"/>
          </a:xfrm>
          <a:ln/>
        </p:spPr>
        <p:txBody>
          <a:bodyPr>
            <a:normAutofit fontScale="85000" lnSpcReduction="2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Implementation: very simple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Allocate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linear </a:t>
            </a:r>
            <a:r>
              <a:rPr lang="en-GB" dirty="0"/>
              <a:t>time worst case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Free cost: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constant </a:t>
            </a:r>
            <a:r>
              <a:rPr lang="en-GB" dirty="0"/>
              <a:t>time worst case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even with coalescing</a:t>
            </a:r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Memory usage: </a:t>
            </a:r>
            <a:endParaRPr lang="en-GB" dirty="0" smtClean="0"/>
          </a:p>
          <a:p>
            <a:pPr lvl="1"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will </a:t>
            </a:r>
            <a:r>
              <a:rPr lang="en-GB" dirty="0"/>
              <a:t>depend on placement policy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First-fit, next-fit or </a:t>
            </a:r>
            <a:r>
              <a:rPr lang="en-GB" dirty="0" smtClean="0"/>
              <a:t>best-fit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Not used in practice for </a:t>
            </a:r>
            <a:r>
              <a:rPr lang="en-GB" dirty="0" err="1" smtClean="0">
                <a:latin typeface="Courier New" pitchFamily="49" charset="0"/>
              </a:rPr>
              <a:t>malloc</a:t>
            </a:r>
            <a:r>
              <a:rPr lang="en-GB" dirty="0" smtClean="0">
                <a:latin typeface="Courier New" pitchFamily="49" charset="0"/>
              </a:rPr>
              <a:t>/free </a:t>
            </a:r>
            <a:r>
              <a:rPr lang="en-GB" dirty="0" smtClean="0"/>
              <a:t>because </a:t>
            </a:r>
            <a:r>
              <a:rPr lang="en-GB" dirty="0"/>
              <a:t>of linear-time allocation</a:t>
            </a:r>
          </a:p>
          <a:p>
            <a:pPr lvl="1">
              <a:lnSpc>
                <a:spcPct val="88000"/>
              </a:lnSpc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used in many special purpose </a:t>
            </a:r>
            <a:r>
              <a:rPr lang="en-GB" dirty="0" smtClean="0"/>
              <a:t>applications</a:t>
            </a:r>
            <a:endParaRPr lang="en-GB" dirty="0"/>
          </a:p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However, the concepts of splitting and boundary tag coalescing are general to </a:t>
            </a:r>
            <a:r>
              <a:rPr lang="en-GB" i="1" dirty="0">
                <a:solidFill>
                  <a:srgbClr val="C00000"/>
                </a:solidFill>
              </a:rPr>
              <a:t>all</a:t>
            </a:r>
            <a:r>
              <a:rPr lang="en-GB" dirty="0"/>
              <a:t> allocators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30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31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Method2: Explicit Free Lists</a:t>
            </a:r>
            <a:endParaRPr lang="ru-RU" dirty="0"/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901700" y="3962401"/>
            <a:ext cx="10337799" cy="25019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Maintain list(s) of </a:t>
            </a:r>
            <a:r>
              <a:rPr kumimoji="0" lang="en-GB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blocks, not </a:t>
            </a:r>
            <a:r>
              <a:rPr kumimoji="0" lang="en-GB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“next” free block could be anywhere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sz="3000" dirty="0" smtClean="0">
                <a:solidFill>
                  <a:srgbClr val="273272"/>
                </a:solidFill>
              </a:rPr>
              <a:t>N</a:t>
            </a:r>
            <a:r>
              <a:rPr kumimoji="0" lang="en-GB" sz="3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eed</a:t>
            </a:r>
            <a:r>
              <a:rPr kumimoji="0" lang="en-GB" sz="3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store forward/back pointers, not just sizes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Still need boundary tags for coalescing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track only free blocks, so we can use payload area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657600" y="15113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657600" y="1892300"/>
            <a:ext cx="1676400" cy="15240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P</a:t>
            </a:r>
            <a:r>
              <a:rPr lang="en-GB" sz="1600" b="1" dirty="0" smtClean="0">
                <a:latin typeface="Calibri" pitchFamily="34" charset="0"/>
              </a:rPr>
              <a:t>ayload </a:t>
            </a:r>
            <a:r>
              <a:rPr lang="en-GB" sz="1600" b="1" dirty="0">
                <a:latin typeface="Calibri" pitchFamily="34" charset="0"/>
              </a:rPr>
              <a:t>and</a:t>
            </a:r>
          </a:p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padding</a:t>
            </a: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029200" y="15113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9" name="Rectangle 9"/>
          <p:cNvSpPr>
            <a:spLocks noChangeArrowheads="1"/>
          </p:cNvSpPr>
          <p:nvPr/>
        </p:nvSpPr>
        <p:spPr bwMode="auto">
          <a:xfrm>
            <a:off x="3656012" y="34163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5029200" y="34163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7162800" y="1511300"/>
            <a:ext cx="1370013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7162800" y="2654300"/>
            <a:ext cx="16764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GB" sz="1600" b="1" dirty="0">
              <a:latin typeface="Calibri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534400" y="15113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161212" y="3416300"/>
            <a:ext cx="1373187" cy="381000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>
                <a:latin typeface="Calibri" pitchFamily="34" charset="0"/>
              </a:rPr>
              <a:t>S</a:t>
            </a:r>
            <a:r>
              <a:rPr lang="en-GB" sz="1600" b="1" dirty="0" smtClean="0">
                <a:latin typeface="Calibri" pitchFamily="34" charset="0"/>
              </a:rPr>
              <a:t>ize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8534400" y="3416300"/>
            <a:ext cx="304800" cy="381000"/>
          </a:xfrm>
          <a:prstGeom prst="rect">
            <a:avLst/>
          </a:prstGeom>
          <a:solidFill>
            <a:srgbClr val="EBAFA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</a:rPr>
              <a:t>a</a:t>
            </a: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7162800" y="18923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smtClean="0">
                <a:latin typeface="Calibri" pitchFamily="34" charset="0"/>
              </a:rPr>
              <a:t>N</a:t>
            </a:r>
            <a:r>
              <a:rPr lang="en-GB" sz="1600" b="1" dirty="0" smtClean="0">
                <a:latin typeface="Calibri" pitchFamily="34" charset="0"/>
              </a:rPr>
              <a:t>ext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auto">
          <a:xfrm>
            <a:off x="7162800" y="2273300"/>
            <a:ext cx="16764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98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dirty="0" err="1" smtClean="0">
                <a:latin typeface="Calibri" pitchFamily="34" charset="0"/>
              </a:rPr>
              <a:t>P</a:t>
            </a:r>
            <a:r>
              <a:rPr lang="en-GB" sz="1600" b="1" dirty="0" err="1" smtClean="0">
                <a:latin typeface="Calibri" pitchFamily="34" charset="0"/>
              </a:rPr>
              <a:t>rev</a:t>
            </a:r>
            <a:endParaRPr lang="en-GB" sz="1600" b="1" dirty="0">
              <a:latin typeface="Calibri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746500" y="990600"/>
            <a:ext cx="14214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Allocated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18400" y="1003300"/>
            <a:ext cx="73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alibri" pitchFamily="34" charset="0"/>
              </a:rPr>
              <a:t>Free</a:t>
            </a:r>
            <a:endParaRPr lang="en-US" sz="1800" dirty="0" smtClean="0"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Lists</a:t>
            </a:r>
            <a:endParaRPr lang="ru-RU" dirty="0"/>
          </a:p>
        </p:txBody>
      </p:sp>
      <p:sp>
        <p:nvSpPr>
          <p:cNvPr id="5" name="Line 1"/>
          <p:cNvSpPr>
            <a:spLocks noChangeShapeType="1"/>
          </p:cNvSpPr>
          <p:nvPr/>
        </p:nvSpPr>
        <p:spPr bwMode="auto">
          <a:xfrm>
            <a:off x="5168900" y="2616199"/>
            <a:ext cx="4572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" name="Line 2"/>
          <p:cNvSpPr>
            <a:spLocks noChangeShapeType="1"/>
          </p:cNvSpPr>
          <p:nvPr/>
        </p:nvSpPr>
        <p:spPr bwMode="auto">
          <a:xfrm>
            <a:off x="6464300" y="26161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" name="Line 3"/>
          <p:cNvSpPr>
            <a:spLocks noChangeShapeType="1"/>
          </p:cNvSpPr>
          <p:nvPr/>
        </p:nvSpPr>
        <p:spPr bwMode="auto">
          <a:xfrm>
            <a:off x="7988300" y="2616199"/>
            <a:ext cx="381000" cy="0"/>
          </a:xfrm>
          <a:prstGeom prst="line">
            <a:avLst/>
          </a:prstGeom>
          <a:noFill/>
          <a:ln w="25560">
            <a:solidFill>
              <a:srgbClr val="00B05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" name="Rectangle 5"/>
          <p:cNvSpPr txBox="1">
            <a:spLocks noChangeArrowheads="1"/>
          </p:cNvSpPr>
          <p:nvPr/>
        </p:nvSpPr>
        <p:spPr>
          <a:xfrm>
            <a:off x="2200981" y="1307336"/>
            <a:ext cx="8307387" cy="2959864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4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Logically</a:t>
            </a:r>
            <a:r>
              <a:rPr kumimoji="0" lang="en-GB" sz="4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Physically: blocks can be in any order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4330700" y="25400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5626100" y="2540000"/>
            <a:ext cx="8382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6845300" y="2540000"/>
            <a:ext cx="11430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556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  <p:sp>
        <p:nvSpPr>
          <p:cNvPr id="12" name="Line 9"/>
          <p:cNvSpPr>
            <a:spLocks noChangeShapeType="1"/>
          </p:cNvSpPr>
          <p:nvPr/>
        </p:nvSpPr>
        <p:spPr bwMode="auto">
          <a:xfrm flipH="1">
            <a:off x="6462713" y="2768600"/>
            <a:ext cx="3841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Line 10"/>
          <p:cNvSpPr>
            <a:spLocks noChangeShapeType="1"/>
          </p:cNvSpPr>
          <p:nvPr/>
        </p:nvSpPr>
        <p:spPr bwMode="auto">
          <a:xfrm flipH="1">
            <a:off x="5167313" y="2768600"/>
            <a:ext cx="4603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11"/>
          <p:cNvSpPr>
            <a:spLocks noChangeShapeType="1"/>
          </p:cNvSpPr>
          <p:nvPr/>
        </p:nvSpPr>
        <p:spPr bwMode="auto">
          <a:xfrm flipH="1">
            <a:off x="4024313" y="2768600"/>
            <a:ext cx="307975" cy="1587"/>
          </a:xfrm>
          <a:prstGeom prst="line">
            <a:avLst/>
          </a:prstGeom>
          <a:noFill/>
          <a:ln w="25560">
            <a:solidFill>
              <a:srgbClr val="C00000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30786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33834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6882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9930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42978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46026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9074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52122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58218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61266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64314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67362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70410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76506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5170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6</a:t>
            </a: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85650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73458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79554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8260289" y="5068887"/>
            <a:ext cx="304800" cy="304800"/>
          </a:xfrm>
          <a:prstGeom prst="rect">
            <a:avLst/>
          </a:prstGeom>
          <a:solidFill>
            <a:srgbClr val="C0C0C0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88698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91746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9479489" y="5068887"/>
            <a:ext cx="304800" cy="304800"/>
          </a:xfrm>
          <a:prstGeom prst="rect">
            <a:avLst/>
          </a:prstGeom>
          <a:solidFill>
            <a:srgbClr val="FFFFFF"/>
          </a:solidFill>
          <a:ln w="324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37" name="Freeform 34"/>
          <p:cNvSpPr>
            <a:spLocks/>
          </p:cNvSpPr>
          <p:nvPr/>
        </p:nvSpPr>
        <p:spPr bwMode="auto">
          <a:xfrm>
            <a:off x="3535889" y="4662487"/>
            <a:ext cx="5181600" cy="558800"/>
          </a:xfrm>
          <a:custGeom>
            <a:avLst/>
            <a:gdLst/>
            <a:ahLst/>
            <a:cxnLst>
              <a:cxn ang="0">
                <a:pos x="0" y="352"/>
              </a:cxn>
              <a:cxn ang="0">
                <a:pos x="1968" y="16"/>
              </a:cxn>
              <a:cxn ang="0">
                <a:pos x="3264" y="256"/>
              </a:cxn>
            </a:cxnLst>
            <a:rect l="0" t="0" r="r" b="b"/>
            <a:pathLst>
              <a:path w="3264" h="352">
                <a:moveTo>
                  <a:pt x="0" y="352"/>
                </a:moveTo>
                <a:cubicBezTo>
                  <a:pt x="712" y="191"/>
                  <a:pt x="1424" y="31"/>
                  <a:pt x="1968" y="16"/>
                </a:cubicBezTo>
                <a:cubicBezTo>
                  <a:pt x="2511" y="0"/>
                  <a:pt x="2887" y="128"/>
                  <a:pt x="3264" y="256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Freeform 35"/>
          <p:cNvSpPr>
            <a:spLocks/>
          </p:cNvSpPr>
          <p:nvPr/>
        </p:nvSpPr>
        <p:spPr bwMode="auto">
          <a:xfrm>
            <a:off x="5669489" y="4586287"/>
            <a:ext cx="3352800" cy="635000"/>
          </a:xfrm>
          <a:custGeom>
            <a:avLst/>
            <a:gdLst/>
            <a:ahLst/>
            <a:cxnLst>
              <a:cxn ang="0">
                <a:pos x="2112" y="400"/>
              </a:cxn>
              <a:cxn ang="0">
                <a:pos x="1680" y="16"/>
              </a:cxn>
              <a:cxn ang="0">
                <a:pos x="0" y="304"/>
              </a:cxn>
            </a:cxnLst>
            <a:rect l="0" t="0" r="r" b="b"/>
            <a:pathLst>
              <a:path w="2112" h="400">
                <a:moveTo>
                  <a:pt x="2112" y="400"/>
                </a:moveTo>
                <a:cubicBezTo>
                  <a:pt x="2072" y="216"/>
                  <a:pt x="2032" y="32"/>
                  <a:pt x="1680" y="16"/>
                </a:cubicBezTo>
                <a:cubicBezTo>
                  <a:pt x="1328" y="0"/>
                  <a:pt x="280" y="256"/>
                  <a:pt x="0" y="304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Freeform 36"/>
          <p:cNvSpPr>
            <a:spLocks/>
          </p:cNvSpPr>
          <p:nvPr/>
        </p:nvSpPr>
        <p:spPr bwMode="auto">
          <a:xfrm>
            <a:off x="3231089" y="5221287"/>
            <a:ext cx="6096000" cy="671513"/>
          </a:xfrm>
          <a:custGeom>
            <a:avLst/>
            <a:gdLst/>
            <a:ahLst/>
            <a:cxnLst>
              <a:cxn ang="0">
                <a:pos x="3840" y="0"/>
              </a:cxn>
              <a:cxn ang="0">
                <a:pos x="3072" y="336"/>
              </a:cxn>
              <a:cxn ang="0">
                <a:pos x="672" y="384"/>
              </a:cxn>
              <a:cxn ang="0">
                <a:pos x="0" y="96"/>
              </a:cxn>
            </a:cxnLst>
            <a:rect l="0" t="0" r="r" b="b"/>
            <a:pathLst>
              <a:path w="3840" h="423">
                <a:moveTo>
                  <a:pt x="3840" y="0"/>
                </a:moveTo>
                <a:cubicBezTo>
                  <a:pt x="3719" y="136"/>
                  <a:pt x="3599" y="272"/>
                  <a:pt x="3072" y="336"/>
                </a:cubicBezTo>
                <a:cubicBezTo>
                  <a:pt x="2544" y="399"/>
                  <a:pt x="1183" y="423"/>
                  <a:pt x="672" y="384"/>
                </a:cubicBezTo>
                <a:cubicBezTo>
                  <a:pt x="160" y="344"/>
                  <a:pt x="80" y="220"/>
                  <a:pt x="0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Freeform 37"/>
          <p:cNvSpPr>
            <a:spLocks/>
          </p:cNvSpPr>
          <p:nvPr/>
        </p:nvSpPr>
        <p:spPr bwMode="auto">
          <a:xfrm>
            <a:off x="6279089" y="5221287"/>
            <a:ext cx="2438400" cy="481013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816" y="288"/>
              </a:cxn>
              <a:cxn ang="0">
                <a:pos x="1536" y="96"/>
              </a:cxn>
            </a:cxnLst>
            <a:rect l="0" t="0" r="r" b="b"/>
            <a:pathLst>
              <a:path w="1536" h="303">
                <a:moveTo>
                  <a:pt x="0" y="0"/>
                </a:moveTo>
                <a:cubicBezTo>
                  <a:pt x="280" y="136"/>
                  <a:pt x="560" y="272"/>
                  <a:pt x="816" y="288"/>
                </a:cubicBezTo>
                <a:cubicBezTo>
                  <a:pt x="1071" y="303"/>
                  <a:pt x="1303" y="199"/>
                  <a:pt x="1536" y="96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Text Box 38"/>
          <p:cNvSpPr txBox="1">
            <a:spLocks noChangeArrowheads="1"/>
          </p:cNvSpPr>
          <p:nvPr/>
        </p:nvSpPr>
        <p:spPr bwMode="auto">
          <a:xfrm>
            <a:off x="8719077" y="4383087"/>
            <a:ext cx="187645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66FF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Forward </a:t>
            </a:r>
            <a:r>
              <a:rPr lang="en-GB" sz="1600" b="1" dirty="0" smtClean="0">
                <a:solidFill>
                  <a:srgbClr val="00B050"/>
                </a:solidFill>
                <a:latin typeface="Calibri" pitchFamily="34" charset="0"/>
                <a:ea typeface="msgothic" charset="0"/>
                <a:cs typeface="msgothic" charset="0"/>
              </a:rPr>
              <a:t>(next) links</a:t>
            </a:r>
            <a:endParaRPr lang="en-GB" sz="1600" b="1" dirty="0">
              <a:solidFill>
                <a:srgbClr val="00B05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9004827" y="5519737"/>
            <a:ext cx="1572908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Clr>
                <a:srgbClr val="FF0066"/>
              </a:buClr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Back 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(</a:t>
            </a:r>
            <a:r>
              <a:rPr lang="en-GB" sz="1600" b="1" dirty="0" err="1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prev</a:t>
            </a:r>
            <a:r>
              <a:rPr lang="en-GB" sz="1600" b="1" dirty="0" smtClean="0">
                <a:solidFill>
                  <a:srgbClr val="C00000"/>
                </a:solidFill>
                <a:latin typeface="Calibri" pitchFamily="34" charset="0"/>
                <a:ea typeface="msgothic" charset="0"/>
                <a:cs typeface="msgothic" charset="0"/>
              </a:rPr>
              <a:t>) links</a:t>
            </a:r>
            <a:endParaRPr lang="en-GB" sz="1600" b="1" dirty="0">
              <a:solidFill>
                <a:srgbClr val="C00000"/>
              </a:solidFill>
              <a:latin typeface="Calibri" pitchFamily="34" charset="0"/>
              <a:ea typeface="msgothic" charset="0"/>
              <a:cs typeface="msgothic" charset="0"/>
            </a:endParaRPr>
          </a:p>
        </p:txBody>
      </p:sp>
      <p:sp>
        <p:nvSpPr>
          <p:cNvPr id="43" name="Text Box 40"/>
          <p:cNvSpPr txBox="1">
            <a:spLocks noChangeArrowheads="1"/>
          </p:cNvSpPr>
          <p:nvPr/>
        </p:nvSpPr>
        <p:spPr bwMode="auto">
          <a:xfrm>
            <a:off x="9539814" y="5138737"/>
            <a:ext cx="184150" cy="336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Freeform 41"/>
          <p:cNvSpPr>
            <a:spLocks/>
          </p:cNvSpPr>
          <p:nvPr/>
        </p:nvSpPr>
        <p:spPr bwMode="auto">
          <a:xfrm>
            <a:off x="5974289" y="4164012"/>
            <a:ext cx="3495675" cy="1057275"/>
          </a:xfrm>
          <a:custGeom>
            <a:avLst/>
            <a:gdLst/>
            <a:ahLst/>
            <a:cxnLst>
              <a:cxn ang="0">
                <a:pos x="0" y="666"/>
              </a:cxn>
              <a:cxn ang="0">
                <a:pos x="422" y="178"/>
              </a:cxn>
              <a:cxn ang="0">
                <a:pos x="2202" y="0"/>
              </a:cxn>
            </a:cxnLst>
            <a:rect l="0" t="0" r="r" b="b"/>
            <a:pathLst>
              <a:path w="2202" h="666">
                <a:moveTo>
                  <a:pt x="0" y="666"/>
                </a:moveTo>
                <a:cubicBezTo>
                  <a:pt x="70" y="585"/>
                  <a:pt x="55" y="289"/>
                  <a:pt x="422" y="178"/>
                </a:cubicBezTo>
                <a:cubicBezTo>
                  <a:pt x="789" y="67"/>
                  <a:pt x="1831" y="37"/>
                  <a:pt x="2202" y="0"/>
                </a:cubicBezTo>
              </a:path>
            </a:pathLst>
          </a:custGeom>
          <a:noFill/>
          <a:ln w="25560">
            <a:solidFill>
              <a:srgbClr val="00B050"/>
            </a:solidFill>
            <a:round/>
            <a:headEnd type="non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Freeform 42"/>
          <p:cNvSpPr>
            <a:spLocks/>
          </p:cNvSpPr>
          <p:nvPr/>
        </p:nvSpPr>
        <p:spPr bwMode="auto">
          <a:xfrm>
            <a:off x="3078689" y="5221287"/>
            <a:ext cx="762000" cy="457200"/>
          </a:xfrm>
          <a:custGeom>
            <a:avLst/>
            <a:gdLst/>
            <a:ahLst/>
            <a:cxnLst>
              <a:cxn ang="0">
                <a:pos x="480" y="0"/>
              </a:cxn>
              <a:cxn ang="0">
                <a:pos x="336" y="240"/>
              </a:cxn>
              <a:cxn ang="0">
                <a:pos x="0" y="288"/>
              </a:cxn>
            </a:cxnLst>
            <a:rect l="0" t="0" r="r" b="b"/>
            <a:pathLst>
              <a:path w="480" h="288">
                <a:moveTo>
                  <a:pt x="480" y="0"/>
                </a:moveTo>
                <a:cubicBezTo>
                  <a:pt x="448" y="96"/>
                  <a:pt x="416" y="192"/>
                  <a:pt x="336" y="240"/>
                </a:cubicBezTo>
                <a:cubicBezTo>
                  <a:pt x="256" y="288"/>
                  <a:pt x="128" y="288"/>
                  <a:pt x="0" y="288"/>
                </a:cubicBezTo>
              </a:path>
            </a:pathLst>
          </a:custGeom>
          <a:noFill/>
          <a:ln w="25560">
            <a:solidFill>
              <a:srgbClr val="C00000"/>
            </a:solidFill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Text Box 43"/>
          <p:cNvSpPr txBox="1">
            <a:spLocks noChangeArrowheads="1"/>
          </p:cNvSpPr>
          <p:nvPr/>
        </p:nvSpPr>
        <p:spPr bwMode="auto">
          <a:xfrm>
            <a:off x="3516839" y="4759325"/>
            <a:ext cx="30679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A</a:t>
            </a:r>
          </a:p>
        </p:txBody>
      </p:sp>
      <p:sp>
        <p:nvSpPr>
          <p:cNvPr id="47" name="Text Box 44"/>
          <p:cNvSpPr txBox="1">
            <a:spLocks noChangeArrowheads="1"/>
          </p:cNvSpPr>
          <p:nvPr/>
        </p:nvSpPr>
        <p:spPr bwMode="auto">
          <a:xfrm>
            <a:off x="9100077" y="4764087"/>
            <a:ext cx="297174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B</a:t>
            </a:r>
          </a:p>
        </p:txBody>
      </p:sp>
      <p:sp>
        <p:nvSpPr>
          <p:cNvPr id="48" name="Text Box 45"/>
          <p:cNvSpPr txBox="1">
            <a:spLocks noChangeArrowheads="1"/>
          </p:cNvSpPr>
          <p:nvPr/>
        </p:nvSpPr>
        <p:spPr bwMode="auto">
          <a:xfrm>
            <a:off x="6279089" y="5375275"/>
            <a:ext cx="290762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C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</a:t>
            </a:r>
            <a:r>
              <a:rPr lang="en-US" dirty="0" smtClean="0"/>
              <a:t>Lists: Insertion Policy</a:t>
            </a:r>
            <a:endParaRPr lang="ru-R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98924" y="1220788"/>
            <a:ext cx="10504076" cy="540861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Insertion policy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Where in the free list do you put a newly freed block?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LIFO (last-in-first-out) policy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freed block at the beginning of the free list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simple and constant time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studies suggest fragmentation is worse than address ordered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Address-ordered policy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Insert freed blocks so that free list blocks are always in address order: </a:t>
            </a:r>
            <a:b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      </a:t>
            </a:r>
            <a:r>
              <a:rPr kumimoji="0" lang="en-GB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prev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&lt; </a:t>
            </a:r>
            <a:r>
              <a:rPr kumimoji="0" lang="en-GB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GB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curr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&lt; </a:t>
            </a:r>
            <a:r>
              <a:rPr kumimoji="0" lang="en-GB" sz="3200" b="0" i="1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(next)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requires search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Pro: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studies suggest fragmentation is lower than LIFO</a:t>
            </a:r>
          </a:p>
          <a:p>
            <a:pPr marL="685800" marR="0" lvl="1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Explicit Free Lists: Summary</a:t>
            </a:r>
            <a:endParaRPr lang="ru-R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17680" y="1169988"/>
            <a:ext cx="10510720" cy="5475287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Comparison to implicit list: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Allocate is linear time in number of </a:t>
            </a: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free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 instead of </a:t>
            </a:r>
            <a:r>
              <a:rPr kumimoji="0" lang="en-GB" sz="32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blocks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600" b="1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Much faster </a:t>
            </a: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when most of the memory is full 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Slightly more complicated allocate and free since needs to splice blocks in and out of the list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Some extra space for the links (2 extra  words needed for each block)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Does this increase internal fragmentation?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Most common use of linked lists is in conjunction with segregated free lists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Keep multiple linked lists of different size classes, or possibly for different types of objects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 3: Segregated </a:t>
            </a:r>
            <a:r>
              <a:rPr lang="en-US" dirty="0" smtClean="0"/>
              <a:t>List </a:t>
            </a:r>
            <a:r>
              <a:rPr lang="en-US" dirty="0" smtClean="0"/>
              <a:t>Allocators</a:t>
            </a:r>
            <a:endParaRPr lang="ru-RU" dirty="0"/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927100" y="1195388"/>
            <a:ext cx="10337799" cy="5256212"/>
          </a:xfrm>
          <a:prstGeom prst="rect">
            <a:avLst/>
          </a:prstGeom>
          <a:ln/>
        </p:spPr>
        <p:txBody>
          <a:bodyPr vert="horz" lIns="91440" tIns="45720" rIns="91440" bIns="45720" rtlCol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Each </a:t>
            </a:r>
            <a:r>
              <a:rPr kumimoji="0" lang="en-GB" sz="28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 class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 blocks has its own free list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ru-RU" sz="28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Often have separate classes for each small size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larger sizes: One class for each two-power size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3835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4140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7498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6"/>
          <p:cNvSpPr>
            <a:spLocks noChangeArrowheads="1"/>
          </p:cNvSpPr>
          <p:nvPr/>
        </p:nvSpPr>
        <p:spPr bwMode="auto">
          <a:xfrm>
            <a:off x="5054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56642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59690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65786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6883400" y="19494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1"/>
          <p:cNvSpPr>
            <a:spLocks noChangeArrowheads="1"/>
          </p:cNvSpPr>
          <p:nvPr/>
        </p:nvSpPr>
        <p:spPr bwMode="auto">
          <a:xfrm>
            <a:off x="3835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2"/>
          <p:cNvSpPr>
            <a:spLocks noChangeArrowheads="1"/>
          </p:cNvSpPr>
          <p:nvPr/>
        </p:nvSpPr>
        <p:spPr bwMode="auto">
          <a:xfrm>
            <a:off x="4140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4445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5054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5359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Rectangle 16"/>
          <p:cNvSpPr>
            <a:spLocks noChangeArrowheads="1"/>
          </p:cNvSpPr>
          <p:nvPr/>
        </p:nvSpPr>
        <p:spPr bwMode="auto">
          <a:xfrm>
            <a:off x="5664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6273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6578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19"/>
          <p:cNvSpPr>
            <a:spLocks noChangeArrowheads="1"/>
          </p:cNvSpPr>
          <p:nvPr/>
        </p:nvSpPr>
        <p:spPr bwMode="auto">
          <a:xfrm>
            <a:off x="68834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0"/>
          <p:cNvSpPr>
            <a:spLocks noChangeArrowheads="1"/>
          </p:cNvSpPr>
          <p:nvPr/>
        </p:nvSpPr>
        <p:spPr bwMode="auto">
          <a:xfrm>
            <a:off x="7493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797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81026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23"/>
          <p:cNvSpPr>
            <a:spLocks noChangeArrowheads="1"/>
          </p:cNvSpPr>
          <p:nvPr/>
        </p:nvSpPr>
        <p:spPr bwMode="auto">
          <a:xfrm>
            <a:off x="3835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" name="Rectangle 24"/>
          <p:cNvSpPr>
            <a:spLocks noChangeArrowheads="1"/>
          </p:cNvSpPr>
          <p:nvPr/>
        </p:nvSpPr>
        <p:spPr bwMode="auto">
          <a:xfrm>
            <a:off x="4140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44450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26"/>
          <p:cNvSpPr>
            <a:spLocks noChangeArrowheads="1"/>
          </p:cNvSpPr>
          <p:nvPr/>
        </p:nvSpPr>
        <p:spPr bwMode="auto">
          <a:xfrm>
            <a:off x="4749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Rectangle 27"/>
          <p:cNvSpPr>
            <a:spLocks noChangeArrowheads="1"/>
          </p:cNvSpPr>
          <p:nvPr/>
        </p:nvSpPr>
        <p:spPr bwMode="auto">
          <a:xfrm>
            <a:off x="5359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28"/>
          <p:cNvSpPr>
            <a:spLocks noChangeArrowheads="1"/>
          </p:cNvSpPr>
          <p:nvPr/>
        </p:nvSpPr>
        <p:spPr bwMode="auto">
          <a:xfrm>
            <a:off x="5664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" name="Rectangle 29"/>
          <p:cNvSpPr>
            <a:spLocks noChangeArrowheads="1"/>
          </p:cNvSpPr>
          <p:nvPr/>
        </p:nvSpPr>
        <p:spPr bwMode="auto">
          <a:xfrm>
            <a:off x="59690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6273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68834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2"/>
          <p:cNvSpPr>
            <a:spLocks noChangeArrowheads="1"/>
          </p:cNvSpPr>
          <p:nvPr/>
        </p:nvSpPr>
        <p:spPr bwMode="auto">
          <a:xfrm>
            <a:off x="71882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3"/>
          <p:cNvSpPr>
            <a:spLocks noChangeArrowheads="1"/>
          </p:cNvSpPr>
          <p:nvPr/>
        </p:nvSpPr>
        <p:spPr bwMode="auto">
          <a:xfrm>
            <a:off x="74930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7797800" y="33210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Rectangle 35"/>
          <p:cNvSpPr>
            <a:spLocks noChangeArrowheads="1"/>
          </p:cNvSpPr>
          <p:nvPr/>
        </p:nvSpPr>
        <p:spPr bwMode="auto">
          <a:xfrm>
            <a:off x="3835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36"/>
          <p:cNvSpPr>
            <a:spLocks noChangeArrowheads="1"/>
          </p:cNvSpPr>
          <p:nvPr/>
        </p:nvSpPr>
        <p:spPr bwMode="auto">
          <a:xfrm>
            <a:off x="4140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37"/>
          <p:cNvSpPr>
            <a:spLocks noChangeArrowheads="1"/>
          </p:cNvSpPr>
          <p:nvPr/>
        </p:nvSpPr>
        <p:spPr bwMode="auto">
          <a:xfrm>
            <a:off x="4445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4749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39"/>
          <p:cNvSpPr>
            <a:spLocks noChangeArrowheads="1"/>
          </p:cNvSpPr>
          <p:nvPr/>
        </p:nvSpPr>
        <p:spPr bwMode="auto">
          <a:xfrm>
            <a:off x="5054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40"/>
          <p:cNvSpPr>
            <a:spLocks noChangeArrowheads="1"/>
          </p:cNvSpPr>
          <p:nvPr/>
        </p:nvSpPr>
        <p:spPr bwMode="auto">
          <a:xfrm>
            <a:off x="5359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1"/>
          <p:cNvSpPr>
            <a:spLocks noChangeArrowheads="1"/>
          </p:cNvSpPr>
          <p:nvPr/>
        </p:nvSpPr>
        <p:spPr bwMode="auto">
          <a:xfrm>
            <a:off x="5664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969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3"/>
          <p:cNvSpPr>
            <a:spLocks noChangeArrowheads="1"/>
          </p:cNvSpPr>
          <p:nvPr/>
        </p:nvSpPr>
        <p:spPr bwMode="auto">
          <a:xfrm>
            <a:off x="6578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Rectangle 44"/>
          <p:cNvSpPr>
            <a:spLocks noChangeArrowheads="1"/>
          </p:cNvSpPr>
          <p:nvPr/>
        </p:nvSpPr>
        <p:spPr bwMode="auto">
          <a:xfrm>
            <a:off x="68834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Rectangle 45"/>
          <p:cNvSpPr>
            <a:spLocks noChangeArrowheads="1"/>
          </p:cNvSpPr>
          <p:nvPr/>
        </p:nvSpPr>
        <p:spPr bwMode="auto">
          <a:xfrm>
            <a:off x="71882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46"/>
          <p:cNvSpPr>
            <a:spLocks noChangeArrowheads="1"/>
          </p:cNvSpPr>
          <p:nvPr/>
        </p:nvSpPr>
        <p:spPr bwMode="auto">
          <a:xfrm>
            <a:off x="74930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Rectangle 47"/>
          <p:cNvSpPr>
            <a:spLocks noChangeArrowheads="1"/>
          </p:cNvSpPr>
          <p:nvPr/>
        </p:nvSpPr>
        <p:spPr bwMode="auto">
          <a:xfrm>
            <a:off x="77978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" name="Rectangle 48"/>
          <p:cNvSpPr>
            <a:spLocks noChangeArrowheads="1"/>
          </p:cNvSpPr>
          <p:nvPr/>
        </p:nvSpPr>
        <p:spPr bwMode="auto">
          <a:xfrm>
            <a:off x="8102600" y="40068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49"/>
          <p:cNvSpPr>
            <a:spLocks noChangeArrowheads="1"/>
          </p:cNvSpPr>
          <p:nvPr/>
        </p:nvSpPr>
        <p:spPr bwMode="auto">
          <a:xfrm>
            <a:off x="87122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Rectangle 50"/>
          <p:cNvSpPr>
            <a:spLocks noChangeArrowheads="1"/>
          </p:cNvSpPr>
          <p:nvPr/>
        </p:nvSpPr>
        <p:spPr bwMode="auto">
          <a:xfrm>
            <a:off x="90170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9321800" y="26352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3835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4140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Rectangle 54"/>
          <p:cNvSpPr>
            <a:spLocks noChangeArrowheads="1"/>
          </p:cNvSpPr>
          <p:nvPr/>
        </p:nvSpPr>
        <p:spPr bwMode="auto">
          <a:xfrm>
            <a:off x="4445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Rectangle 55"/>
          <p:cNvSpPr>
            <a:spLocks noChangeArrowheads="1"/>
          </p:cNvSpPr>
          <p:nvPr/>
        </p:nvSpPr>
        <p:spPr bwMode="auto">
          <a:xfrm>
            <a:off x="4749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Rectangle 56"/>
          <p:cNvSpPr>
            <a:spLocks noChangeArrowheads="1"/>
          </p:cNvSpPr>
          <p:nvPr/>
        </p:nvSpPr>
        <p:spPr bwMode="auto">
          <a:xfrm>
            <a:off x="5054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Rectangle 57"/>
          <p:cNvSpPr>
            <a:spLocks noChangeArrowheads="1"/>
          </p:cNvSpPr>
          <p:nvPr/>
        </p:nvSpPr>
        <p:spPr bwMode="auto">
          <a:xfrm>
            <a:off x="5359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Rectangle 58"/>
          <p:cNvSpPr>
            <a:spLocks noChangeArrowheads="1"/>
          </p:cNvSpPr>
          <p:nvPr/>
        </p:nvSpPr>
        <p:spPr bwMode="auto">
          <a:xfrm>
            <a:off x="5664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4" name="Rectangle 59"/>
          <p:cNvSpPr>
            <a:spLocks noChangeArrowheads="1"/>
          </p:cNvSpPr>
          <p:nvPr/>
        </p:nvSpPr>
        <p:spPr bwMode="auto">
          <a:xfrm>
            <a:off x="5969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5" name="Rectangle 60"/>
          <p:cNvSpPr>
            <a:spLocks noChangeArrowheads="1"/>
          </p:cNvSpPr>
          <p:nvPr/>
        </p:nvSpPr>
        <p:spPr bwMode="auto">
          <a:xfrm>
            <a:off x="6273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Rectangle 61"/>
          <p:cNvSpPr>
            <a:spLocks noChangeArrowheads="1"/>
          </p:cNvSpPr>
          <p:nvPr/>
        </p:nvSpPr>
        <p:spPr bwMode="auto">
          <a:xfrm>
            <a:off x="6578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" name="Rectangle 62"/>
          <p:cNvSpPr>
            <a:spLocks noChangeArrowheads="1"/>
          </p:cNvSpPr>
          <p:nvPr/>
        </p:nvSpPr>
        <p:spPr bwMode="auto">
          <a:xfrm>
            <a:off x="6883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Rectangle 63"/>
          <p:cNvSpPr>
            <a:spLocks noChangeArrowheads="1"/>
          </p:cNvSpPr>
          <p:nvPr/>
        </p:nvSpPr>
        <p:spPr bwMode="auto">
          <a:xfrm>
            <a:off x="71882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9" name="Rectangle 64"/>
          <p:cNvSpPr>
            <a:spLocks noChangeArrowheads="1"/>
          </p:cNvSpPr>
          <p:nvPr/>
        </p:nvSpPr>
        <p:spPr bwMode="auto">
          <a:xfrm>
            <a:off x="74930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Rectangle 65"/>
          <p:cNvSpPr>
            <a:spLocks noChangeArrowheads="1"/>
          </p:cNvSpPr>
          <p:nvPr/>
        </p:nvSpPr>
        <p:spPr bwMode="auto">
          <a:xfrm>
            <a:off x="77978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1" name="Rectangle 66"/>
          <p:cNvSpPr>
            <a:spLocks noChangeArrowheads="1"/>
          </p:cNvSpPr>
          <p:nvPr/>
        </p:nvSpPr>
        <p:spPr bwMode="auto">
          <a:xfrm>
            <a:off x="81026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Rectangle 67"/>
          <p:cNvSpPr>
            <a:spLocks noChangeArrowheads="1"/>
          </p:cNvSpPr>
          <p:nvPr/>
        </p:nvSpPr>
        <p:spPr bwMode="auto">
          <a:xfrm>
            <a:off x="8407400" y="4692650"/>
            <a:ext cx="30480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3" name="Text Box 68"/>
          <p:cNvSpPr txBox="1">
            <a:spLocks noChangeArrowheads="1"/>
          </p:cNvSpPr>
          <p:nvPr/>
        </p:nvSpPr>
        <p:spPr bwMode="auto">
          <a:xfrm>
            <a:off x="3303588" y="19494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1-2</a:t>
            </a:r>
          </a:p>
        </p:txBody>
      </p:sp>
      <p:sp>
        <p:nvSpPr>
          <p:cNvPr id="74" name="Text Box 69"/>
          <p:cNvSpPr txBox="1">
            <a:spLocks noChangeArrowheads="1"/>
          </p:cNvSpPr>
          <p:nvPr/>
        </p:nvSpPr>
        <p:spPr bwMode="auto">
          <a:xfrm>
            <a:off x="3455988" y="2635250"/>
            <a:ext cx="293687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3</a:t>
            </a:r>
          </a:p>
        </p:txBody>
      </p:sp>
      <p:sp>
        <p:nvSpPr>
          <p:cNvPr id="75" name="Text Box 70"/>
          <p:cNvSpPr txBox="1">
            <a:spLocks noChangeArrowheads="1"/>
          </p:cNvSpPr>
          <p:nvPr/>
        </p:nvSpPr>
        <p:spPr bwMode="auto">
          <a:xfrm>
            <a:off x="3438525" y="3305175"/>
            <a:ext cx="295275" cy="3381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4</a:t>
            </a:r>
          </a:p>
        </p:txBody>
      </p:sp>
      <p:sp>
        <p:nvSpPr>
          <p:cNvPr id="76" name="Text Box 71"/>
          <p:cNvSpPr txBox="1">
            <a:spLocks noChangeArrowheads="1"/>
          </p:cNvSpPr>
          <p:nvPr/>
        </p:nvSpPr>
        <p:spPr bwMode="auto">
          <a:xfrm>
            <a:off x="3303588" y="4006850"/>
            <a:ext cx="452666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5-8</a:t>
            </a:r>
          </a:p>
        </p:txBody>
      </p:sp>
      <p:sp>
        <p:nvSpPr>
          <p:cNvPr id="77" name="Text Box 72"/>
          <p:cNvSpPr txBox="1">
            <a:spLocks noChangeArrowheads="1"/>
          </p:cNvSpPr>
          <p:nvPr/>
        </p:nvSpPr>
        <p:spPr bwMode="auto">
          <a:xfrm>
            <a:off x="3151188" y="4692650"/>
            <a:ext cx="573403" cy="34073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buFont typeface="Helvetica" pitchFamily="32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600" b="1" dirty="0">
                <a:latin typeface="Calibri" pitchFamily="34" charset="0"/>
                <a:ea typeface="msgothic" charset="0"/>
                <a:cs typeface="msgothic" charset="0"/>
              </a:rPr>
              <a:t>9-inf</a:t>
            </a:r>
          </a:p>
        </p:txBody>
      </p:sp>
      <p:sp>
        <p:nvSpPr>
          <p:cNvPr id="78" name="Line 73"/>
          <p:cNvSpPr>
            <a:spLocks noChangeShapeType="1"/>
          </p:cNvSpPr>
          <p:nvPr/>
        </p:nvSpPr>
        <p:spPr bwMode="auto">
          <a:xfrm>
            <a:off x="44450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79" name="Line 74"/>
          <p:cNvSpPr>
            <a:spLocks noChangeShapeType="1"/>
          </p:cNvSpPr>
          <p:nvPr/>
        </p:nvSpPr>
        <p:spPr bwMode="auto">
          <a:xfrm>
            <a:off x="53594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0" name="Line 75"/>
          <p:cNvSpPr>
            <a:spLocks noChangeShapeType="1"/>
          </p:cNvSpPr>
          <p:nvPr/>
        </p:nvSpPr>
        <p:spPr bwMode="auto">
          <a:xfrm>
            <a:off x="62738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1" name="Line 76"/>
          <p:cNvSpPr>
            <a:spLocks noChangeShapeType="1"/>
          </p:cNvSpPr>
          <p:nvPr/>
        </p:nvSpPr>
        <p:spPr bwMode="auto">
          <a:xfrm>
            <a:off x="62738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2" name="Line 77"/>
          <p:cNvSpPr>
            <a:spLocks noChangeShapeType="1"/>
          </p:cNvSpPr>
          <p:nvPr/>
        </p:nvSpPr>
        <p:spPr bwMode="auto">
          <a:xfrm>
            <a:off x="47498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3" name="Line 78"/>
          <p:cNvSpPr>
            <a:spLocks noChangeShapeType="1"/>
          </p:cNvSpPr>
          <p:nvPr/>
        </p:nvSpPr>
        <p:spPr bwMode="auto">
          <a:xfrm>
            <a:off x="71882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4" name="Line 79"/>
          <p:cNvSpPr>
            <a:spLocks noChangeShapeType="1"/>
          </p:cNvSpPr>
          <p:nvPr/>
        </p:nvSpPr>
        <p:spPr bwMode="auto">
          <a:xfrm>
            <a:off x="59690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5" name="Line 80"/>
          <p:cNvSpPr>
            <a:spLocks noChangeShapeType="1"/>
          </p:cNvSpPr>
          <p:nvPr/>
        </p:nvSpPr>
        <p:spPr bwMode="auto">
          <a:xfrm>
            <a:off x="50546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6" name="Line 81"/>
          <p:cNvSpPr>
            <a:spLocks noChangeShapeType="1"/>
          </p:cNvSpPr>
          <p:nvPr/>
        </p:nvSpPr>
        <p:spPr bwMode="auto">
          <a:xfrm>
            <a:off x="84074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7" name="Line 82"/>
          <p:cNvSpPr>
            <a:spLocks noChangeShapeType="1"/>
          </p:cNvSpPr>
          <p:nvPr/>
        </p:nvSpPr>
        <p:spPr bwMode="auto">
          <a:xfrm>
            <a:off x="65786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8" name="Line 83"/>
          <p:cNvSpPr>
            <a:spLocks noChangeShapeType="1"/>
          </p:cNvSpPr>
          <p:nvPr/>
        </p:nvSpPr>
        <p:spPr bwMode="auto">
          <a:xfrm>
            <a:off x="7188200" y="21018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" name="Line 84"/>
          <p:cNvSpPr>
            <a:spLocks noChangeShapeType="1"/>
          </p:cNvSpPr>
          <p:nvPr/>
        </p:nvSpPr>
        <p:spPr bwMode="auto">
          <a:xfrm>
            <a:off x="9626600" y="27876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0" name="Line 85"/>
          <p:cNvSpPr>
            <a:spLocks noChangeShapeType="1"/>
          </p:cNvSpPr>
          <p:nvPr/>
        </p:nvSpPr>
        <p:spPr bwMode="auto">
          <a:xfrm>
            <a:off x="8407400" y="41592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1" name="Line 86"/>
          <p:cNvSpPr>
            <a:spLocks noChangeShapeType="1"/>
          </p:cNvSpPr>
          <p:nvPr/>
        </p:nvSpPr>
        <p:spPr bwMode="auto">
          <a:xfrm>
            <a:off x="8102600" y="34734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2" name="Line 87"/>
          <p:cNvSpPr>
            <a:spLocks noChangeShapeType="1"/>
          </p:cNvSpPr>
          <p:nvPr/>
        </p:nvSpPr>
        <p:spPr bwMode="auto">
          <a:xfrm>
            <a:off x="8712200" y="4845050"/>
            <a:ext cx="304800" cy="1588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Segregated List Allocators</a:t>
            </a:r>
            <a:endParaRPr lang="ru-RU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825500" y="1233488"/>
            <a:ext cx="10528300" cy="522446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an array of free lists, each one for some size class</a:t>
            </a: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allocate a block of size </a:t>
            </a:r>
            <a:r>
              <a:rPr kumimoji="0" lang="en-GB" sz="36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Search appropriate free list for block of size 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 &gt; 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an appropriate block is found:</a:t>
            </a:r>
          </a:p>
          <a:p>
            <a:pPr marL="1143000" marR="0" lvl="2" indent="-228600" algn="l" defTabSz="914400" rtl="0" eaLnBrk="1" fontAlgn="auto" latinLnBrk="0" hangingPunct="1">
              <a:lnSpc>
                <a:spcPct val="9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Split block and place fragment on appropriate list (optional)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no block is found, try next larger class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Repeat until block is found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8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no block is found: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Request additional heap memory from OS (using </a:t>
            </a:r>
            <a:r>
              <a:rPr kumimoji="0" lang="en-GB" sz="32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sbrk</a:t>
            </a: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()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Allocate block of </a:t>
            </a:r>
            <a:r>
              <a:rPr kumimoji="0" lang="en-GB" sz="3200" b="0" i="1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bytes from this new memory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Place remainder as a single free block in largest size class.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Segregated List Allocators</a:t>
            </a:r>
            <a:endParaRPr lang="ru-RU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825089" y="1182688"/>
            <a:ext cx="10516011" cy="5395912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free a block: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Coalesce and place on appropriate list </a:t>
            </a: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Advantages of </a:t>
            </a:r>
            <a:r>
              <a:rPr lang="en-GB" sz="3600" dirty="0" smtClean="0">
                <a:solidFill>
                  <a:srgbClr val="273272"/>
                </a:solidFill>
              </a:rPr>
              <a:t>segregated </a:t>
            </a: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list allocators: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Higher throughput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log time for power-of-two size classes</a:t>
            </a:r>
            <a:endParaRPr kumimoji="0" lang="en-GB" sz="24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Better memory utilization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First-fit search of segregated free list approximates a best-fit search of entire heap</a:t>
            </a:r>
          </a:p>
          <a:p>
            <a:pPr marL="1143000" marR="0" lvl="2" indent="-228600" algn="l" defTabSz="914400" rtl="0" eaLnBrk="1" fontAlgn="auto" latinLnBrk="0" hangingPunct="1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kumimoji="0" lang="en-GB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27327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Extreme case: giving each block its own size class is equivalent to best-fit</a:t>
            </a:r>
          </a:p>
          <a:p>
            <a:pPr marL="6858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7B217"/>
              </a:buClr>
              <a:buSzTx/>
              <a:buFont typeface="Wingdings" charset="2"/>
              <a:buNone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200" b="0" i="0" u="none" strike="noStrike" kern="1200" cap="none" spc="0" normalizeH="0" baseline="0" noProof="0" dirty="0" smtClean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5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rgbClr val="27327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664999" y="472120"/>
            <a:ext cx="7524751" cy="5262979"/>
          </a:xfrm>
          <a:prstGeom prst="rect">
            <a:avLst/>
          </a:prstGeom>
          <a:noFill/>
          <a:ln>
            <a:noFill/>
          </a:ln>
          <a:scene3d>
            <a:camera prst="perspectiveRelaxed"/>
            <a:lightRig rig="threePt" dir="t"/>
          </a:scene3d>
        </p:spPr>
        <p:txBody>
          <a:bodyPr wrap="square" lIns="91440" tIns="45720" rIns="91440" bIns="45720">
            <a:spAutoFit/>
          </a:bodyPr>
          <a:lstStyle/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.text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__start:	addi t1, zero, 0x18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addi t2, zero, 0x21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cycle: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t1, t2, done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 t0, zero, 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sub t1, t1, t2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nop</a:t>
            </a:r>
            <a:endParaRPr lang="en-US" sz="2400" dirty="0" smtClean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  <a:p>
            <a:r>
              <a:rPr lang="en-US" sz="2400" dirty="0" err="1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if_less</a:t>
            </a:r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:	sub t2, t2, t1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		j cycle</a:t>
            </a:r>
          </a:p>
          <a:p>
            <a:r>
              <a:rPr lang="en-US" sz="2400" dirty="0" smtClean="0">
                <a:ln w="0"/>
                <a:solidFill>
                  <a:srgbClr val="273272"/>
                </a:solidFill>
                <a:effectLst>
                  <a:reflection blurRad="6350" stA="53000" endA="300" endPos="35500" dir="5400000" sy="-90000" algn="bl" rotWithShape="0"/>
                </a:effectLst>
                <a:latin typeface="Courier New" pitchFamily="49" charset="0"/>
                <a:cs typeface="Courier New" pitchFamily="49" charset="0"/>
              </a:rPr>
              <a:t>done:		add t3, t1, zero</a:t>
            </a:r>
            <a:endParaRPr lang="ru-RU" sz="2400" b="0" cap="none" spc="0" dirty="0">
              <a:ln w="0"/>
              <a:solidFill>
                <a:srgbClr val="273272"/>
              </a:solidFill>
              <a:effectLst>
                <a:reflection blurRad="6350" stA="53000" endA="300" endPos="35500" dir="5400000" sy="-90000" algn="bl" rotWithShape="0"/>
              </a:effectLst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Any Questions?</a:t>
            </a:r>
            <a:endParaRPr lang="ru-RU" sz="40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38</a:t>
            </a:fld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217875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Grp="1" noChangeArrowheads="1"/>
          </p:cNvSpPr>
          <p:nvPr>
            <p:ph type="title"/>
          </p:nvPr>
        </p:nvSpPr>
        <p:spPr>
          <a:xfrm>
            <a:off x="819664" y="176214"/>
            <a:ext cx="10521436" cy="7762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smtClean="0"/>
              <a:t>The </a:t>
            </a:r>
            <a:r>
              <a:rPr lang="en-GB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Package</a:t>
            </a:r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93753" y="1024924"/>
            <a:ext cx="10560048" cy="5579076"/>
          </a:xfrm>
          <a:ln/>
        </p:spPr>
        <p:txBody>
          <a:bodyPr>
            <a:normAutofit fontScale="92500" lnSpcReduction="20000"/>
          </a:bodyPr>
          <a:lstStyle/>
          <a:p>
            <a:pPr marL="346075" indent="-346075">
              <a:lnSpc>
                <a:spcPct val="94000"/>
              </a:lnSpc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#include &lt;</a:t>
            </a:r>
            <a:r>
              <a:rPr lang="en-GB" sz="2000" dirty="0" err="1">
                <a:latin typeface="Courier New" pitchFamily="49" charset="0"/>
              </a:rPr>
              <a:t>stdlib.h</a:t>
            </a:r>
            <a:r>
              <a:rPr lang="en-GB" sz="2000" dirty="0">
                <a:latin typeface="Courier New" pitchFamily="49" charset="0"/>
              </a:rPr>
              <a:t>&gt;</a:t>
            </a: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*</a:t>
            </a:r>
            <a:r>
              <a:rPr lang="en-GB" sz="2000" dirty="0" err="1">
                <a:latin typeface="Courier New" pitchFamily="49" charset="0"/>
              </a:rPr>
              <a:t>malloc</a:t>
            </a:r>
            <a:r>
              <a:rPr lang="en-GB" sz="2000" dirty="0">
                <a:latin typeface="Courier New" pitchFamily="49" charset="0"/>
              </a:rPr>
              <a:t>(</a:t>
            </a:r>
            <a:r>
              <a:rPr lang="en-GB" sz="2000" dirty="0" err="1">
                <a:latin typeface="Courier New" pitchFamily="49" charset="0"/>
              </a:rPr>
              <a:t>size_t</a:t>
            </a:r>
            <a:r>
              <a:rPr lang="en-GB" sz="2000" dirty="0">
                <a:latin typeface="Courier New" pitchFamily="49" charset="0"/>
              </a:rPr>
              <a:t> size)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Successful</a:t>
            </a:r>
            <a:r>
              <a:rPr lang="en-GB" dirty="0"/>
              <a:t>:</a:t>
            </a:r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a pointer to a memory block of at least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</a:t>
            </a:r>
            <a:r>
              <a:rPr lang="en-GB" dirty="0"/>
              <a:t> </a:t>
            </a:r>
            <a:r>
              <a:rPr lang="en-GB" dirty="0" smtClean="0"/>
              <a:t>bytes</a:t>
            </a:r>
            <a:br>
              <a:rPr lang="en-GB" dirty="0" smtClean="0"/>
            </a:br>
            <a:r>
              <a:rPr lang="en-GB" dirty="0" smtClean="0"/>
              <a:t>aligned </a:t>
            </a:r>
            <a:r>
              <a:rPr lang="en-GB" dirty="0"/>
              <a:t>to</a:t>
            </a:r>
            <a:r>
              <a:rPr lang="en-GB" dirty="0" smtClean="0"/>
              <a:t> an 8-byte (x86) or  16-byte (x86-64) boundary</a:t>
            </a:r>
            <a:endParaRPr lang="en-GB" dirty="0"/>
          </a:p>
          <a:p>
            <a:pPr lvl="2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If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size == 0</a:t>
            </a:r>
            <a:r>
              <a:rPr lang="en-GB" dirty="0"/>
              <a:t>, returns NULL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 smtClean="0"/>
              <a:t>Unsuccessful</a:t>
            </a:r>
            <a:r>
              <a:rPr lang="en-GB" dirty="0"/>
              <a:t>: returns NULL (0) and sets </a:t>
            </a:r>
            <a:r>
              <a:rPr lang="en-GB" b="1" dirty="0" err="1">
                <a:latin typeface="Courier New"/>
                <a:cs typeface="Courier New"/>
              </a:rPr>
              <a:t>errno</a:t>
            </a:r>
            <a:endParaRPr lang="en-GB" b="1" dirty="0">
              <a:latin typeface="Courier New"/>
              <a:cs typeface="Courier New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>
                <a:latin typeface="Courier New" pitchFamily="49" charset="0"/>
              </a:rPr>
              <a:t>void free(void *p)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dirty="0"/>
              <a:t>Returns the block pointed at by </a:t>
            </a: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to pool of available memory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p</a:t>
            </a:r>
            <a:r>
              <a:rPr lang="en-GB" dirty="0"/>
              <a:t> must come from a previous call to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malloc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dirty="0" smtClean="0"/>
              <a:t>or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realloc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pPr marL="346075" indent="-346075">
              <a:lnSpc>
                <a:spcPct val="94000"/>
              </a:lnSpc>
              <a:spcBef>
                <a:spcPts val="1200"/>
              </a:spcBef>
              <a:buNone/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sz="2000" dirty="0" smtClean="0">
                <a:latin typeface="+mn-lt"/>
              </a:rPr>
              <a:t>Other functions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calloc</a:t>
            </a:r>
            <a:r>
              <a:rPr lang="en-GB" b="1" dirty="0" smtClean="0"/>
              <a:t>:</a:t>
            </a:r>
            <a:r>
              <a:rPr lang="en-GB" dirty="0" smtClean="0"/>
              <a:t> Version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that initializes allocated block to zero. 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realloc</a:t>
            </a:r>
            <a:r>
              <a:rPr lang="en-GB" b="1" dirty="0" smtClean="0">
                <a:latin typeface="Courier New"/>
                <a:cs typeface="Courier New"/>
              </a:rPr>
              <a:t>:</a:t>
            </a:r>
            <a:r>
              <a:rPr lang="en-GB" dirty="0" smtClean="0"/>
              <a:t> Changes the size of a previously allocated block.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r>
              <a:rPr lang="en-GB" b="1" dirty="0" err="1" smtClean="0">
                <a:latin typeface="Courier New"/>
                <a:cs typeface="Courier New"/>
              </a:rPr>
              <a:t>sbrk</a:t>
            </a:r>
            <a:r>
              <a:rPr lang="en-GB" b="1" dirty="0" smtClean="0"/>
              <a:t>:</a:t>
            </a:r>
            <a:r>
              <a:rPr lang="en-GB" dirty="0" smtClean="0"/>
              <a:t> Used internally by allocators to grow or shrink the heap</a:t>
            </a:r>
          </a:p>
          <a:p>
            <a:pPr lvl="1">
              <a:tabLst>
                <a:tab pos="0" algn="l"/>
                <a:tab pos="527050" algn="l"/>
                <a:tab pos="1441450" algn="l"/>
                <a:tab pos="2355850" algn="l"/>
                <a:tab pos="3270250" algn="l"/>
                <a:tab pos="4184650" algn="l"/>
                <a:tab pos="5099050" algn="l"/>
                <a:tab pos="6013450" algn="l"/>
                <a:tab pos="6927850" algn="l"/>
                <a:tab pos="7842250" algn="l"/>
                <a:tab pos="8756650" algn="l"/>
                <a:tab pos="9671050" algn="l"/>
              </a:tabLst>
            </a:pPr>
            <a:endParaRPr lang="en-GB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4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861196" y="170378"/>
            <a:ext cx="10518004" cy="794822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 err="1">
                <a:latin typeface="Courier New"/>
                <a:cs typeface="Courier New"/>
              </a:rPr>
              <a:t>m</a:t>
            </a:r>
            <a:r>
              <a:rPr lang="en-GB" dirty="0" err="1" smtClean="0">
                <a:latin typeface="Courier New"/>
                <a:cs typeface="Courier New"/>
              </a:rPr>
              <a:t>alloc</a:t>
            </a:r>
            <a:r>
              <a:rPr lang="en-GB" dirty="0" smtClean="0"/>
              <a:t> </a:t>
            </a:r>
            <a:r>
              <a:rPr lang="en-GB" dirty="0"/>
              <a:t>Example</a:t>
            </a: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3657600" y="1079501"/>
            <a:ext cx="5613400" cy="5634492"/>
          </a:xfrm>
          <a:prstGeom prst="rect">
            <a:avLst/>
          </a:prstGeom>
          <a:solidFill>
            <a:srgbClr val="F6F5BD"/>
          </a:solidFill>
          <a:ln w="12600">
            <a:solidFill>
              <a:srgbClr val="000066"/>
            </a:solidFill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stdio.h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926492"/>
                </a:solidFill>
                <a:latin typeface="Menlo-Regular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&lt;</a:t>
            </a:r>
            <a:r>
              <a:rPr lang="en-US" dirty="0" err="1">
                <a:solidFill>
                  <a:srgbClr val="9D206F"/>
                </a:solidFill>
                <a:latin typeface="Menlo-Regular"/>
              </a:rPr>
              <a:t>stdlib.h</a:t>
            </a:r>
            <a:r>
              <a:rPr lang="en-US" dirty="0">
                <a:solidFill>
                  <a:srgbClr val="9D206F"/>
                </a:solidFill>
                <a:latin typeface="Menlo-Regular"/>
              </a:rPr>
              <a:t>&gt;</a:t>
            </a:r>
            <a:endParaRPr lang="en-US" dirty="0">
              <a:solidFill>
                <a:srgbClr val="000000"/>
              </a:solidFill>
              <a:latin typeface="Menlo-Regular"/>
            </a:endParaRPr>
          </a:p>
          <a:p>
            <a:endParaRPr lang="en-US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2D961E"/>
                </a:solidFill>
                <a:latin typeface="Menlo-Regular"/>
              </a:rPr>
              <a:t>void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4A00FF"/>
                </a:solidFill>
                <a:latin typeface="Menlo-Regular"/>
              </a:rPr>
              <a:t>foo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en-US" dirty="0">
                <a:solidFill>
                  <a:srgbClr val="C1651C"/>
                </a:solidFill>
                <a:latin typeface="Menlo-Regular"/>
              </a:rPr>
              <a:t>n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 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i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, *</a:t>
            </a:r>
            <a:r>
              <a:rPr lang="fr-FR" dirty="0">
                <a:solidFill>
                  <a:srgbClr val="C1651C"/>
                </a:solidFill>
                <a:latin typeface="Menlo-Regular"/>
              </a:rPr>
              <a:t>p</a:t>
            </a:r>
            <a:r>
              <a:rPr lang="fr-FR" dirty="0">
                <a:solidFill>
                  <a:srgbClr val="000000"/>
                </a:solidFill>
                <a:latin typeface="Menlo-Regular"/>
              </a:rPr>
              <a:t>;</a:t>
            </a:r>
          </a:p>
          <a:p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fr-FR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Allocate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a block of n </a:t>
            </a:r>
            <a:r>
              <a:rPr lang="fr-FR" dirty="0" err="1">
                <a:solidFill>
                  <a:srgbClr val="CB2418"/>
                </a:solidFill>
                <a:latin typeface="Menlo-Regular"/>
              </a:rPr>
              <a:t>ints</a:t>
            </a:r>
            <a:r>
              <a:rPr lang="fr-FR" dirty="0">
                <a:solidFill>
                  <a:srgbClr val="CB2418"/>
                </a:solidFill>
                <a:latin typeface="Menlo-Regular"/>
              </a:rPr>
              <a:t> */</a:t>
            </a:r>
            <a:endParaRPr lang="fr-FR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p = 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*) </a:t>
            </a:r>
            <a:r>
              <a:rPr lang="en-US" dirty="0" err="1">
                <a:solidFill>
                  <a:srgbClr val="000000"/>
                </a:solidFill>
                <a:latin typeface="Menlo-Regular"/>
              </a:rPr>
              <a:t>malloc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(n * </a:t>
            </a:r>
            <a:r>
              <a:rPr lang="en-US" dirty="0" err="1">
                <a:solidFill>
                  <a:srgbClr val="C200FF"/>
                </a:solidFill>
                <a:latin typeface="Menlo-Regular"/>
              </a:rPr>
              <a:t>sizeof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(</a:t>
            </a:r>
            <a:r>
              <a:rPr lang="en-US" dirty="0" err="1">
                <a:solidFill>
                  <a:srgbClr val="2D961E"/>
                </a:solidFill>
                <a:latin typeface="Menlo-Regular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en-US" dirty="0">
                <a:solidFill>
                  <a:srgbClr val="C200FF"/>
                </a:solidFill>
                <a:latin typeface="Menlo-Regular"/>
              </a:rPr>
              <a:t>if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 (p == </a:t>
            </a:r>
            <a:r>
              <a:rPr lang="en-US" dirty="0">
                <a:solidFill>
                  <a:srgbClr val="2C9290"/>
                </a:solidFill>
                <a:latin typeface="Menlo-Regular"/>
              </a:rPr>
              <a:t>NULL</a:t>
            </a:r>
            <a:r>
              <a:rPr lang="en-US" dirty="0">
                <a:solidFill>
                  <a:srgbClr val="000000"/>
                </a:solidFill>
                <a:latin typeface="Menlo-Regular"/>
              </a:rPr>
              <a:t>) {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</a:t>
            </a:r>
            <a:r>
              <a:rPr lang="fi-FI" dirty="0" err="1">
                <a:solidFill>
                  <a:srgbClr val="000000"/>
                </a:solidFill>
                <a:latin typeface="Menlo-Regular"/>
              </a:rPr>
              <a:t>perror(</a:t>
            </a:r>
            <a:r>
              <a:rPr lang="fi-FI" dirty="0" err="1">
                <a:solidFill>
                  <a:srgbClr val="9D206F"/>
                </a:solidFill>
                <a:latin typeface="Menlo-Regular"/>
              </a:rPr>
              <a:t>"malloc</a:t>
            </a:r>
            <a:r>
              <a:rPr lang="fi-FI" dirty="0">
                <a:solidFill>
                  <a:srgbClr val="9D206F"/>
                </a:solidFill>
                <a:latin typeface="Menlo-Regular"/>
              </a:rPr>
              <a:t>"</a:t>
            </a:r>
            <a:r>
              <a:rPr lang="fi-FI" dirty="0">
                <a:solidFill>
                  <a:srgbClr val="000000"/>
                </a:solidFill>
                <a:latin typeface="Menlo-Regular"/>
              </a:rPr>
              <a:t>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    exit(0);</a:t>
            </a: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}</a:t>
            </a:r>
          </a:p>
          <a:p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fi-FI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/*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Initialize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allocated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</a:t>
            </a:r>
            <a:r>
              <a:rPr lang="fi-FI" dirty="0" err="1">
                <a:solidFill>
                  <a:srgbClr val="CB2418"/>
                </a:solidFill>
                <a:latin typeface="Menlo-Regular"/>
              </a:rPr>
              <a:t>block</a:t>
            </a:r>
            <a:r>
              <a:rPr lang="fi-FI" dirty="0">
                <a:solidFill>
                  <a:srgbClr val="CB2418"/>
                </a:solidFill>
                <a:latin typeface="Menlo-Regular"/>
              </a:rPr>
              <a:t> */</a:t>
            </a:r>
            <a:endParaRPr lang="fi-FI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200FF"/>
                </a:solidFill>
                <a:latin typeface="Menlo-Regular"/>
              </a:rPr>
              <a:t>for</a:t>
            </a:r>
            <a:r>
              <a:rPr lang="da-DK" dirty="0">
                <a:solidFill>
                  <a:srgbClr val="000000"/>
                </a:solidFill>
                <a:latin typeface="Menlo-Regular"/>
              </a:rPr>
              <a:t> (i=0; i&lt;n; i++)</a:t>
            </a:r>
          </a:p>
          <a:p>
            <a:r>
              <a:rPr lang="da-DK" dirty="0">
                <a:solidFill>
                  <a:srgbClr val="000000"/>
                </a:solidFill>
                <a:latin typeface="Menlo-Regular"/>
              </a:rPr>
              <a:t>	p[i] = i;</a:t>
            </a:r>
          </a:p>
          <a:p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da-DK" dirty="0" smtClean="0">
                <a:solidFill>
                  <a:srgbClr val="000000"/>
                </a:solidFill>
                <a:latin typeface="Menlo-Regular"/>
              </a:rPr>
              <a:t>    </a:t>
            </a:r>
            <a:r>
              <a:rPr lang="da-DK" dirty="0">
                <a:solidFill>
                  <a:srgbClr val="CB2418"/>
                </a:solidFill>
                <a:latin typeface="Menlo-Regular"/>
              </a:rPr>
              <a:t>/* Return allocated block to the heap */</a:t>
            </a:r>
            <a:endParaRPr lang="da-DK" dirty="0">
              <a:solidFill>
                <a:srgbClr val="000000"/>
              </a:solidFill>
              <a:latin typeface="Menlo-Regular"/>
            </a:endParaRPr>
          </a:p>
          <a:p>
            <a:r>
              <a:rPr lang="en-US" dirty="0">
                <a:solidFill>
                  <a:srgbClr val="000000"/>
                </a:solidFill>
                <a:latin typeface="Menlo-Regular"/>
              </a:rPr>
              <a:t>    free(p);</a:t>
            </a:r>
          </a:p>
          <a:p>
            <a:r>
              <a:rPr lang="en-US" dirty="0" smtClean="0">
                <a:solidFill>
                  <a:srgbClr val="000000"/>
                </a:solidFill>
                <a:latin typeface="Menlo-Regular"/>
              </a:rPr>
              <a:t>}</a:t>
            </a:r>
            <a:endParaRPr lang="en-US" dirty="0">
              <a:solidFill>
                <a:srgbClr val="000000"/>
              </a:solidFill>
              <a:latin typeface="Menlo-Regular"/>
            </a:endParaRP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5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863600" y="188914"/>
            <a:ext cx="10477500" cy="7508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Allocation </a:t>
            </a:r>
            <a:r>
              <a:rPr lang="en-GB" dirty="0" smtClean="0"/>
              <a:t>Example</a:t>
            </a:r>
            <a:endParaRPr lang="en-GB" dirty="0"/>
          </a:p>
        </p:txBody>
      </p:sp>
      <p:grpSp>
        <p:nvGrpSpPr>
          <p:cNvPr id="2" name="Group 97"/>
          <p:cNvGrpSpPr/>
          <p:nvPr/>
        </p:nvGrpSpPr>
        <p:grpSpPr>
          <a:xfrm>
            <a:off x="3989916" y="1614488"/>
            <a:ext cx="6908800" cy="304800"/>
            <a:chOff x="3006724" y="1614488"/>
            <a:chExt cx="5181600" cy="304800"/>
          </a:xfrm>
        </p:grpSpPr>
        <p:sp>
          <p:nvSpPr>
            <p:cNvPr id="11266" name="Rectangle 2"/>
            <p:cNvSpPr>
              <a:spLocks noChangeArrowheads="1"/>
            </p:cNvSpPr>
            <p:nvPr/>
          </p:nvSpPr>
          <p:spPr bwMode="auto">
            <a:xfrm>
              <a:off x="30067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7" name="Rectangle 3"/>
            <p:cNvSpPr>
              <a:spLocks noChangeArrowheads="1"/>
            </p:cNvSpPr>
            <p:nvPr/>
          </p:nvSpPr>
          <p:spPr bwMode="auto">
            <a:xfrm>
              <a:off x="33115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8" name="Rectangle 4"/>
            <p:cNvSpPr>
              <a:spLocks noChangeArrowheads="1"/>
            </p:cNvSpPr>
            <p:nvPr/>
          </p:nvSpPr>
          <p:spPr bwMode="auto">
            <a:xfrm>
              <a:off x="36163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9" name="Rectangle 5"/>
            <p:cNvSpPr>
              <a:spLocks noChangeArrowheads="1"/>
            </p:cNvSpPr>
            <p:nvPr/>
          </p:nvSpPr>
          <p:spPr bwMode="auto">
            <a:xfrm>
              <a:off x="3921124" y="161448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0" name="Rectangle 6"/>
            <p:cNvSpPr>
              <a:spLocks noChangeArrowheads="1"/>
            </p:cNvSpPr>
            <p:nvPr/>
          </p:nvSpPr>
          <p:spPr bwMode="auto">
            <a:xfrm>
              <a:off x="4225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4530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2" name="Rectangle 8"/>
            <p:cNvSpPr>
              <a:spLocks noChangeArrowheads="1"/>
            </p:cNvSpPr>
            <p:nvPr/>
          </p:nvSpPr>
          <p:spPr bwMode="auto">
            <a:xfrm>
              <a:off x="4835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3" name="Rectangle 9"/>
            <p:cNvSpPr>
              <a:spLocks noChangeArrowheads="1"/>
            </p:cNvSpPr>
            <p:nvPr/>
          </p:nvSpPr>
          <p:spPr bwMode="auto">
            <a:xfrm>
              <a:off x="5140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4" name="Rectangle 10"/>
            <p:cNvSpPr>
              <a:spLocks noChangeArrowheads="1"/>
            </p:cNvSpPr>
            <p:nvPr/>
          </p:nvSpPr>
          <p:spPr bwMode="auto">
            <a:xfrm>
              <a:off x="5445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5" name="Rectangle 11"/>
            <p:cNvSpPr>
              <a:spLocks noChangeArrowheads="1"/>
            </p:cNvSpPr>
            <p:nvPr/>
          </p:nvSpPr>
          <p:spPr bwMode="auto">
            <a:xfrm>
              <a:off x="5749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6" name="Rectangle 12"/>
            <p:cNvSpPr>
              <a:spLocks noChangeArrowheads="1"/>
            </p:cNvSpPr>
            <p:nvPr/>
          </p:nvSpPr>
          <p:spPr bwMode="auto">
            <a:xfrm>
              <a:off x="6054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7" name="Rectangle 13"/>
            <p:cNvSpPr>
              <a:spLocks noChangeArrowheads="1"/>
            </p:cNvSpPr>
            <p:nvPr/>
          </p:nvSpPr>
          <p:spPr bwMode="auto">
            <a:xfrm>
              <a:off x="6359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8" name="Rectangle 14"/>
            <p:cNvSpPr>
              <a:spLocks noChangeArrowheads="1"/>
            </p:cNvSpPr>
            <p:nvPr/>
          </p:nvSpPr>
          <p:spPr bwMode="auto">
            <a:xfrm>
              <a:off x="66643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79" name="Rectangle 15"/>
            <p:cNvSpPr>
              <a:spLocks noChangeArrowheads="1"/>
            </p:cNvSpPr>
            <p:nvPr/>
          </p:nvSpPr>
          <p:spPr bwMode="auto">
            <a:xfrm>
              <a:off x="69691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16"/>
            <p:cNvSpPr>
              <a:spLocks noChangeArrowheads="1"/>
            </p:cNvSpPr>
            <p:nvPr/>
          </p:nvSpPr>
          <p:spPr bwMode="auto">
            <a:xfrm>
              <a:off x="72739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1" name="Rectangle 17"/>
            <p:cNvSpPr>
              <a:spLocks noChangeArrowheads="1"/>
            </p:cNvSpPr>
            <p:nvPr/>
          </p:nvSpPr>
          <p:spPr bwMode="auto">
            <a:xfrm>
              <a:off x="75787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2" name="Rectangle 18"/>
            <p:cNvSpPr>
              <a:spLocks noChangeArrowheads="1"/>
            </p:cNvSpPr>
            <p:nvPr/>
          </p:nvSpPr>
          <p:spPr bwMode="auto">
            <a:xfrm>
              <a:off x="7883524" y="161448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711201" y="1582738"/>
            <a:ext cx="2111773" cy="354906"/>
          </a:xfrm>
          <a:prstGeom prst="rect">
            <a:avLst/>
          </a:prstGeom>
          <a:solidFill>
            <a:srgbClr val="F6F5BD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p1 = malloc(4)</a:t>
            </a:r>
          </a:p>
        </p:txBody>
      </p:sp>
      <p:grpSp>
        <p:nvGrpSpPr>
          <p:cNvPr id="3" name="Group 96"/>
          <p:cNvGrpSpPr/>
          <p:nvPr/>
        </p:nvGrpSpPr>
        <p:grpSpPr>
          <a:xfrm>
            <a:off x="3989916" y="2501901"/>
            <a:ext cx="6908800" cy="304800"/>
            <a:chOff x="3006724" y="2501901"/>
            <a:chExt cx="5181600" cy="304800"/>
          </a:xfrm>
        </p:grpSpPr>
        <p:sp>
          <p:nvSpPr>
            <p:cNvPr id="11284" name="Rectangle 20"/>
            <p:cNvSpPr>
              <a:spLocks noChangeArrowheads="1"/>
            </p:cNvSpPr>
            <p:nvPr/>
          </p:nvSpPr>
          <p:spPr bwMode="auto">
            <a:xfrm>
              <a:off x="30067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1"/>
            <p:cNvSpPr>
              <a:spLocks noChangeArrowheads="1"/>
            </p:cNvSpPr>
            <p:nvPr/>
          </p:nvSpPr>
          <p:spPr bwMode="auto">
            <a:xfrm>
              <a:off x="33115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6" name="Rectangle 22"/>
            <p:cNvSpPr>
              <a:spLocks noChangeArrowheads="1"/>
            </p:cNvSpPr>
            <p:nvPr/>
          </p:nvSpPr>
          <p:spPr bwMode="auto">
            <a:xfrm>
              <a:off x="36163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7" name="Rectangle 23"/>
            <p:cNvSpPr>
              <a:spLocks noChangeArrowheads="1"/>
            </p:cNvSpPr>
            <p:nvPr/>
          </p:nvSpPr>
          <p:spPr bwMode="auto">
            <a:xfrm>
              <a:off x="3921124" y="2501901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8" name="Rectangle 24"/>
            <p:cNvSpPr>
              <a:spLocks noChangeArrowheads="1"/>
            </p:cNvSpPr>
            <p:nvPr/>
          </p:nvSpPr>
          <p:spPr bwMode="auto">
            <a:xfrm>
              <a:off x="42259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25"/>
            <p:cNvSpPr>
              <a:spLocks noChangeArrowheads="1"/>
            </p:cNvSpPr>
            <p:nvPr/>
          </p:nvSpPr>
          <p:spPr bwMode="auto">
            <a:xfrm>
              <a:off x="45307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0" name="Rectangle 26"/>
            <p:cNvSpPr>
              <a:spLocks noChangeArrowheads="1"/>
            </p:cNvSpPr>
            <p:nvPr/>
          </p:nvSpPr>
          <p:spPr bwMode="auto">
            <a:xfrm>
              <a:off x="48355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1" name="Rectangle 27"/>
            <p:cNvSpPr>
              <a:spLocks noChangeArrowheads="1"/>
            </p:cNvSpPr>
            <p:nvPr/>
          </p:nvSpPr>
          <p:spPr bwMode="auto">
            <a:xfrm>
              <a:off x="51403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2" name="Rectangle 28"/>
            <p:cNvSpPr>
              <a:spLocks noChangeArrowheads="1"/>
            </p:cNvSpPr>
            <p:nvPr/>
          </p:nvSpPr>
          <p:spPr bwMode="auto">
            <a:xfrm>
              <a:off x="5445124" y="2501901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3" name="Rectangle 29"/>
            <p:cNvSpPr>
              <a:spLocks noChangeArrowheads="1"/>
            </p:cNvSpPr>
            <p:nvPr/>
          </p:nvSpPr>
          <p:spPr bwMode="auto">
            <a:xfrm>
              <a:off x="5749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4" name="Rectangle 30"/>
            <p:cNvSpPr>
              <a:spLocks noChangeArrowheads="1"/>
            </p:cNvSpPr>
            <p:nvPr/>
          </p:nvSpPr>
          <p:spPr bwMode="auto">
            <a:xfrm>
              <a:off x="6054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5" name="Rectangle 31"/>
            <p:cNvSpPr>
              <a:spLocks noChangeArrowheads="1"/>
            </p:cNvSpPr>
            <p:nvPr/>
          </p:nvSpPr>
          <p:spPr bwMode="auto">
            <a:xfrm>
              <a:off x="6359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6" name="Rectangle 32"/>
            <p:cNvSpPr>
              <a:spLocks noChangeArrowheads="1"/>
            </p:cNvSpPr>
            <p:nvPr/>
          </p:nvSpPr>
          <p:spPr bwMode="auto">
            <a:xfrm>
              <a:off x="66643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7" name="Rectangle 33"/>
            <p:cNvSpPr>
              <a:spLocks noChangeArrowheads="1"/>
            </p:cNvSpPr>
            <p:nvPr/>
          </p:nvSpPr>
          <p:spPr bwMode="auto">
            <a:xfrm>
              <a:off x="69691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8" name="Rectangle 34"/>
            <p:cNvSpPr>
              <a:spLocks noChangeArrowheads="1"/>
            </p:cNvSpPr>
            <p:nvPr/>
          </p:nvSpPr>
          <p:spPr bwMode="auto">
            <a:xfrm>
              <a:off x="72739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99" name="Rectangle 35"/>
            <p:cNvSpPr>
              <a:spLocks noChangeArrowheads="1"/>
            </p:cNvSpPr>
            <p:nvPr/>
          </p:nvSpPr>
          <p:spPr bwMode="auto">
            <a:xfrm>
              <a:off x="75787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0" name="Rectangle 36"/>
            <p:cNvSpPr>
              <a:spLocks noChangeArrowheads="1"/>
            </p:cNvSpPr>
            <p:nvPr/>
          </p:nvSpPr>
          <p:spPr bwMode="auto">
            <a:xfrm>
              <a:off x="7883524" y="2501901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711201" y="2470150"/>
            <a:ext cx="2111773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p2 = malloc(5)</a:t>
            </a:r>
          </a:p>
        </p:txBody>
      </p:sp>
      <p:grpSp>
        <p:nvGrpSpPr>
          <p:cNvPr id="4" name="Group 95"/>
          <p:cNvGrpSpPr/>
          <p:nvPr/>
        </p:nvGrpSpPr>
        <p:grpSpPr>
          <a:xfrm>
            <a:off x="3989916" y="3389313"/>
            <a:ext cx="6908800" cy="304800"/>
            <a:chOff x="3006724" y="3389313"/>
            <a:chExt cx="5181600" cy="304800"/>
          </a:xfrm>
        </p:grpSpPr>
        <p:sp>
          <p:nvSpPr>
            <p:cNvPr id="11302" name="Rectangle 38"/>
            <p:cNvSpPr>
              <a:spLocks noChangeArrowheads="1"/>
            </p:cNvSpPr>
            <p:nvPr/>
          </p:nvSpPr>
          <p:spPr bwMode="auto">
            <a:xfrm>
              <a:off x="30067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3" name="Rectangle 39"/>
            <p:cNvSpPr>
              <a:spLocks noChangeArrowheads="1"/>
            </p:cNvSpPr>
            <p:nvPr/>
          </p:nvSpPr>
          <p:spPr bwMode="auto">
            <a:xfrm>
              <a:off x="33115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4" name="Rectangle 40"/>
            <p:cNvSpPr>
              <a:spLocks noChangeArrowheads="1"/>
            </p:cNvSpPr>
            <p:nvPr/>
          </p:nvSpPr>
          <p:spPr bwMode="auto">
            <a:xfrm>
              <a:off x="36163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5" name="Rectangle 41"/>
            <p:cNvSpPr>
              <a:spLocks noChangeArrowheads="1"/>
            </p:cNvSpPr>
            <p:nvPr/>
          </p:nvSpPr>
          <p:spPr bwMode="auto">
            <a:xfrm>
              <a:off x="3921124" y="3389313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6" name="Rectangle 42"/>
            <p:cNvSpPr>
              <a:spLocks noChangeArrowheads="1"/>
            </p:cNvSpPr>
            <p:nvPr/>
          </p:nvSpPr>
          <p:spPr bwMode="auto">
            <a:xfrm>
              <a:off x="42259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7" name="Rectangle 43"/>
            <p:cNvSpPr>
              <a:spLocks noChangeArrowheads="1"/>
            </p:cNvSpPr>
            <p:nvPr/>
          </p:nvSpPr>
          <p:spPr bwMode="auto">
            <a:xfrm>
              <a:off x="45307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8" name="Rectangle 44"/>
            <p:cNvSpPr>
              <a:spLocks noChangeArrowheads="1"/>
            </p:cNvSpPr>
            <p:nvPr/>
          </p:nvSpPr>
          <p:spPr bwMode="auto">
            <a:xfrm>
              <a:off x="48355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09" name="Rectangle 45"/>
            <p:cNvSpPr>
              <a:spLocks noChangeArrowheads="1"/>
            </p:cNvSpPr>
            <p:nvPr/>
          </p:nvSpPr>
          <p:spPr bwMode="auto">
            <a:xfrm>
              <a:off x="51403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Rectangle 46"/>
            <p:cNvSpPr>
              <a:spLocks noChangeArrowheads="1"/>
            </p:cNvSpPr>
            <p:nvPr/>
          </p:nvSpPr>
          <p:spPr bwMode="auto">
            <a:xfrm>
              <a:off x="5445124" y="3389313"/>
              <a:ext cx="304800" cy="3048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1" name="Rectangle 47"/>
            <p:cNvSpPr>
              <a:spLocks noChangeArrowheads="1"/>
            </p:cNvSpPr>
            <p:nvPr/>
          </p:nvSpPr>
          <p:spPr bwMode="auto">
            <a:xfrm>
              <a:off x="5749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Rectangle 48"/>
            <p:cNvSpPr>
              <a:spLocks noChangeArrowheads="1"/>
            </p:cNvSpPr>
            <p:nvPr/>
          </p:nvSpPr>
          <p:spPr bwMode="auto">
            <a:xfrm>
              <a:off x="60547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3" name="Rectangle 49"/>
            <p:cNvSpPr>
              <a:spLocks noChangeArrowheads="1"/>
            </p:cNvSpPr>
            <p:nvPr/>
          </p:nvSpPr>
          <p:spPr bwMode="auto">
            <a:xfrm>
              <a:off x="63595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Rectangle 50"/>
            <p:cNvSpPr>
              <a:spLocks noChangeArrowheads="1"/>
            </p:cNvSpPr>
            <p:nvPr/>
          </p:nvSpPr>
          <p:spPr bwMode="auto">
            <a:xfrm>
              <a:off x="66643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5" name="Rectangle 51"/>
            <p:cNvSpPr>
              <a:spLocks noChangeArrowheads="1"/>
            </p:cNvSpPr>
            <p:nvPr/>
          </p:nvSpPr>
          <p:spPr bwMode="auto">
            <a:xfrm>
              <a:off x="69691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Rectangle 52"/>
            <p:cNvSpPr>
              <a:spLocks noChangeArrowheads="1"/>
            </p:cNvSpPr>
            <p:nvPr/>
          </p:nvSpPr>
          <p:spPr bwMode="auto">
            <a:xfrm>
              <a:off x="7273924" y="3389313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7" name="Rectangle 53"/>
            <p:cNvSpPr>
              <a:spLocks noChangeArrowheads="1"/>
            </p:cNvSpPr>
            <p:nvPr/>
          </p:nvSpPr>
          <p:spPr bwMode="auto">
            <a:xfrm>
              <a:off x="75787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Rectangle 54"/>
            <p:cNvSpPr>
              <a:spLocks noChangeArrowheads="1"/>
            </p:cNvSpPr>
            <p:nvPr/>
          </p:nvSpPr>
          <p:spPr bwMode="auto">
            <a:xfrm>
              <a:off x="7883524" y="3389313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19" name="Text Box 55"/>
          <p:cNvSpPr txBox="1">
            <a:spLocks noChangeArrowheads="1"/>
          </p:cNvSpPr>
          <p:nvPr/>
        </p:nvSpPr>
        <p:spPr bwMode="auto">
          <a:xfrm>
            <a:off x="711201" y="3357563"/>
            <a:ext cx="2111773" cy="354906"/>
          </a:xfrm>
          <a:prstGeom prst="rect">
            <a:avLst/>
          </a:prstGeom>
          <a:solidFill>
            <a:srgbClr val="F1C7C7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p3 = malloc(6)</a:t>
            </a:r>
          </a:p>
        </p:txBody>
      </p:sp>
      <p:grpSp>
        <p:nvGrpSpPr>
          <p:cNvPr id="5" name="Group 93"/>
          <p:cNvGrpSpPr/>
          <p:nvPr/>
        </p:nvGrpSpPr>
        <p:grpSpPr>
          <a:xfrm>
            <a:off x="3989916" y="4276726"/>
            <a:ext cx="6908800" cy="304800"/>
            <a:chOff x="3036887" y="4276726"/>
            <a:chExt cx="5181600" cy="304800"/>
          </a:xfrm>
        </p:grpSpPr>
        <p:sp>
          <p:nvSpPr>
            <p:cNvPr id="11320" name="Rectangle 56"/>
            <p:cNvSpPr>
              <a:spLocks noChangeArrowheads="1"/>
            </p:cNvSpPr>
            <p:nvPr/>
          </p:nvSpPr>
          <p:spPr bwMode="auto">
            <a:xfrm>
              <a:off x="30368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1" name="Rectangle 57"/>
            <p:cNvSpPr>
              <a:spLocks noChangeArrowheads="1"/>
            </p:cNvSpPr>
            <p:nvPr/>
          </p:nvSpPr>
          <p:spPr bwMode="auto">
            <a:xfrm>
              <a:off x="33416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Rectangle 58"/>
            <p:cNvSpPr>
              <a:spLocks noChangeArrowheads="1"/>
            </p:cNvSpPr>
            <p:nvPr/>
          </p:nvSpPr>
          <p:spPr bwMode="auto">
            <a:xfrm>
              <a:off x="36464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3" name="Rectangle 59"/>
            <p:cNvSpPr>
              <a:spLocks noChangeArrowheads="1"/>
            </p:cNvSpPr>
            <p:nvPr/>
          </p:nvSpPr>
          <p:spPr bwMode="auto">
            <a:xfrm>
              <a:off x="3951287" y="4276726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Rectangle 60"/>
            <p:cNvSpPr>
              <a:spLocks noChangeArrowheads="1"/>
            </p:cNvSpPr>
            <p:nvPr/>
          </p:nvSpPr>
          <p:spPr bwMode="auto">
            <a:xfrm>
              <a:off x="42560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5" name="Rectangle 61"/>
            <p:cNvSpPr>
              <a:spLocks noChangeArrowheads="1"/>
            </p:cNvSpPr>
            <p:nvPr/>
          </p:nvSpPr>
          <p:spPr bwMode="auto">
            <a:xfrm>
              <a:off x="4560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Rectangle 62"/>
            <p:cNvSpPr>
              <a:spLocks noChangeArrowheads="1"/>
            </p:cNvSpPr>
            <p:nvPr/>
          </p:nvSpPr>
          <p:spPr bwMode="auto">
            <a:xfrm>
              <a:off x="4865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7" name="Rectangle 63"/>
            <p:cNvSpPr>
              <a:spLocks noChangeArrowheads="1"/>
            </p:cNvSpPr>
            <p:nvPr/>
          </p:nvSpPr>
          <p:spPr bwMode="auto">
            <a:xfrm>
              <a:off x="51704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Rectangle 64"/>
            <p:cNvSpPr>
              <a:spLocks noChangeArrowheads="1"/>
            </p:cNvSpPr>
            <p:nvPr/>
          </p:nvSpPr>
          <p:spPr bwMode="auto">
            <a:xfrm>
              <a:off x="54752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9" name="Rectangle 65"/>
            <p:cNvSpPr>
              <a:spLocks noChangeArrowheads="1"/>
            </p:cNvSpPr>
            <p:nvPr/>
          </p:nvSpPr>
          <p:spPr bwMode="auto">
            <a:xfrm>
              <a:off x="5780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Rectangle 66"/>
            <p:cNvSpPr>
              <a:spLocks noChangeArrowheads="1"/>
            </p:cNvSpPr>
            <p:nvPr/>
          </p:nvSpPr>
          <p:spPr bwMode="auto">
            <a:xfrm>
              <a:off x="60848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1" name="Rectangle 67"/>
            <p:cNvSpPr>
              <a:spLocks noChangeArrowheads="1"/>
            </p:cNvSpPr>
            <p:nvPr/>
          </p:nvSpPr>
          <p:spPr bwMode="auto">
            <a:xfrm>
              <a:off x="63896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2" name="Rectangle 68"/>
            <p:cNvSpPr>
              <a:spLocks noChangeArrowheads="1"/>
            </p:cNvSpPr>
            <p:nvPr/>
          </p:nvSpPr>
          <p:spPr bwMode="auto">
            <a:xfrm>
              <a:off x="66944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Rectangle 69"/>
            <p:cNvSpPr>
              <a:spLocks noChangeArrowheads="1"/>
            </p:cNvSpPr>
            <p:nvPr/>
          </p:nvSpPr>
          <p:spPr bwMode="auto">
            <a:xfrm>
              <a:off x="69992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4" name="Rectangle 70"/>
            <p:cNvSpPr>
              <a:spLocks noChangeArrowheads="1"/>
            </p:cNvSpPr>
            <p:nvPr/>
          </p:nvSpPr>
          <p:spPr bwMode="auto">
            <a:xfrm>
              <a:off x="7304087" y="4276726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5" name="Rectangle 71"/>
            <p:cNvSpPr>
              <a:spLocks noChangeArrowheads="1"/>
            </p:cNvSpPr>
            <p:nvPr/>
          </p:nvSpPr>
          <p:spPr bwMode="auto">
            <a:xfrm>
              <a:off x="76088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Rectangle 72"/>
            <p:cNvSpPr>
              <a:spLocks noChangeArrowheads="1"/>
            </p:cNvSpPr>
            <p:nvPr/>
          </p:nvSpPr>
          <p:spPr bwMode="auto">
            <a:xfrm>
              <a:off x="7913687" y="4276726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37" name="Text Box 73"/>
          <p:cNvSpPr txBox="1">
            <a:spLocks noChangeArrowheads="1"/>
          </p:cNvSpPr>
          <p:nvPr/>
        </p:nvSpPr>
        <p:spPr bwMode="auto">
          <a:xfrm>
            <a:off x="711200" y="4244975"/>
            <a:ext cx="1284624" cy="3549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free(p2)</a:t>
            </a:r>
          </a:p>
        </p:txBody>
      </p:sp>
      <p:grpSp>
        <p:nvGrpSpPr>
          <p:cNvPr id="6" name="Group 94"/>
          <p:cNvGrpSpPr/>
          <p:nvPr/>
        </p:nvGrpSpPr>
        <p:grpSpPr>
          <a:xfrm>
            <a:off x="3989916" y="5164138"/>
            <a:ext cx="6908800" cy="304800"/>
            <a:chOff x="2992437" y="5164138"/>
            <a:chExt cx="5181600" cy="304800"/>
          </a:xfrm>
        </p:grpSpPr>
        <p:sp>
          <p:nvSpPr>
            <p:cNvPr id="11338" name="Rectangle 74"/>
            <p:cNvSpPr>
              <a:spLocks noChangeArrowheads="1"/>
            </p:cNvSpPr>
            <p:nvPr/>
          </p:nvSpPr>
          <p:spPr bwMode="auto">
            <a:xfrm>
              <a:off x="29924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Rectangle 75"/>
            <p:cNvSpPr>
              <a:spLocks noChangeArrowheads="1"/>
            </p:cNvSpPr>
            <p:nvPr/>
          </p:nvSpPr>
          <p:spPr bwMode="auto">
            <a:xfrm>
              <a:off x="32972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0" name="Rectangle 76"/>
            <p:cNvSpPr>
              <a:spLocks noChangeArrowheads="1"/>
            </p:cNvSpPr>
            <p:nvPr/>
          </p:nvSpPr>
          <p:spPr bwMode="auto">
            <a:xfrm>
              <a:off x="36020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1" name="Rectangle 77"/>
            <p:cNvSpPr>
              <a:spLocks noChangeArrowheads="1"/>
            </p:cNvSpPr>
            <p:nvPr/>
          </p:nvSpPr>
          <p:spPr bwMode="auto">
            <a:xfrm>
              <a:off x="3906837" y="5164138"/>
              <a:ext cx="304800" cy="304800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Rectangle 78"/>
            <p:cNvSpPr>
              <a:spLocks noChangeArrowheads="1"/>
            </p:cNvSpPr>
            <p:nvPr/>
          </p:nvSpPr>
          <p:spPr bwMode="auto">
            <a:xfrm>
              <a:off x="42116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3" name="Rectangle 79"/>
            <p:cNvSpPr>
              <a:spLocks noChangeArrowheads="1"/>
            </p:cNvSpPr>
            <p:nvPr/>
          </p:nvSpPr>
          <p:spPr bwMode="auto">
            <a:xfrm>
              <a:off x="4516437" y="5164138"/>
              <a:ext cx="304800" cy="304800"/>
            </a:xfrm>
            <a:prstGeom prst="rect">
              <a:avLst/>
            </a:prstGeom>
            <a:solidFill>
              <a:srgbClr val="D5F1C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4" name="Rectangle 80"/>
            <p:cNvSpPr>
              <a:spLocks noChangeArrowheads="1"/>
            </p:cNvSpPr>
            <p:nvPr/>
          </p:nvSpPr>
          <p:spPr bwMode="auto">
            <a:xfrm>
              <a:off x="4821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Rectangle 81"/>
            <p:cNvSpPr>
              <a:spLocks noChangeArrowheads="1"/>
            </p:cNvSpPr>
            <p:nvPr/>
          </p:nvSpPr>
          <p:spPr bwMode="auto">
            <a:xfrm>
              <a:off x="51260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6" name="Rectangle 82"/>
            <p:cNvSpPr>
              <a:spLocks noChangeArrowheads="1"/>
            </p:cNvSpPr>
            <p:nvPr/>
          </p:nvSpPr>
          <p:spPr bwMode="auto">
            <a:xfrm>
              <a:off x="54308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7" name="Rectangle 83"/>
            <p:cNvSpPr>
              <a:spLocks noChangeArrowheads="1"/>
            </p:cNvSpPr>
            <p:nvPr/>
          </p:nvSpPr>
          <p:spPr bwMode="auto">
            <a:xfrm>
              <a:off x="5735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Rectangle 84"/>
            <p:cNvSpPr>
              <a:spLocks noChangeArrowheads="1"/>
            </p:cNvSpPr>
            <p:nvPr/>
          </p:nvSpPr>
          <p:spPr bwMode="auto">
            <a:xfrm>
              <a:off x="60404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9" name="Rectangle 85"/>
            <p:cNvSpPr>
              <a:spLocks noChangeArrowheads="1"/>
            </p:cNvSpPr>
            <p:nvPr/>
          </p:nvSpPr>
          <p:spPr bwMode="auto">
            <a:xfrm>
              <a:off x="63452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0" name="Rectangle 86"/>
            <p:cNvSpPr>
              <a:spLocks noChangeArrowheads="1"/>
            </p:cNvSpPr>
            <p:nvPr/>
          </p:nvSpPr>
          <p:spPr bwMode="auto">
            <a:xfrm>
              <a:off x="66500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Rectangle 87"/>
            <p:cNvSpPr>
              <a:spLocks noChangeArrowheads="1"/>
            </p:cNvSpPr>
            <p:nvPr/>
          </p:nvSpPr>
          <p:spPr bwMode="auto">
            <a:xfrm>
              <a:off x="69548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2" name="Rectangle 88"/>
            <p:cNvSpPr>
              <a:spLocks noChangeArrowheads="1"/>
            </p:cNvSpPr>
            <p:nvPr/>
          </p:nvSpPr>
          <p:spPr bwMode="auto">
            <a:xfrm>
              <a:off x="7259637" y="5164138"/>
              <a:ext cx="304800" cy="304800"/>
            </a:xfrm>
            <a:prstGeom prst="rect">
              <a:avLst/>
            </a:prstGeom>
            <a:solidFill>
              <a:srgbClr val="F1C7C7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3" name="Rectangle 89"/>
            <p:cNvSpPr>
              <a:spLocks noChangeArrowheads="1"/>
            </p:cNvSpPr>
            <p:nvPr/>
          </p:nvSpPr>
          <p:spPr bwMode="auto">
            <a:xfrm>
              <a:off x="75644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Rectangle 90"/>
            <p:cNvSpPr>
              <a:spLocks noChangeArrowheads="1"/>
            </p:cNvSpPr>
            <p:nvPr/>
          </p:nvSpPr>
          <p:spPr bwMode="auto">
            <a:xfrm>
              <a:off x="7869237" y="5164138"/>
              <a:ext cx="304800" cy="304800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55" name="Text Box 91"/>
          <p:cNvSpPr txBox="1">
            <a:spLocks noChangeArrowheads="1"/>
          </p:cNvSpPr>
          <p:nvPr/>
        </p:nvSpPr>
        <p:spPr bwMode="auto">
          <a:xfrm>
            <a:off x="711201" y="5132388"/>
            <a:ext cx="2111773" cy="354906"/>
          </a:xfrm>
          <a:prstGeom prst="rect">
            <a:avLst/>
          </a:prstGeom>
          <a:solidFill>
            <a:srgbClr val="D5F1CF"/>
          </a:solidFill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>
            <a:spAutoFit/>
          </a:bodyPr>
          <a:lstStyle/>
          <a:p>
            <a:pPr>
              <a:lnSpc>
                <a:spcPct val="94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800" b="1">
                <a:latin typeface="Courier New" pitchFamily="49" charset="0"/>
              </a:rPr>
              <a:t>p4 = malloc(2)</a:t>
            </a:r>
          </a:p>
        </p:txBody>
      </p:sp>
      <p:sp>
        <p:nvSpPr>
          <p:cNvPr id="98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6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10515600" cy="787400"/>
          </a:xfrm>
          <a:ln/>
        </p:spPr>
        <p:txBody>
          <a:bodyPr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Constraints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1991" y="1054100"/>
            <a:ext cx="10513709" cy="5803900"/>
          </a:xfrm>
          <a:ln/>
        </p:spPr>
        <p:txBody>
          <a:bodyPr>
            <a:normAutofit fontScale="77500" lnSpcReduction="20000"/>
          </a:bodyPr>
          <a:lstStyle/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Applications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issue arbitrary sequence of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smtClean="0"/>
              <a:t> </a:t>
            </a:r>
            <a:r>
              <a:rPr lang="en-GB" dirty="0"/>
              <a:t>and </a:t>
            </a: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/>
              <a:t>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b="1" dirty="0" smtClean="0">
                <a:latin typeface="Courier New"/>
                <a:cs typeface="Courier New"/>
              </a:rPr>
              <a:t>free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request </a:t>
            </a:r>
            <a:r>
              <a:rPr lang="en-GB" dirty="0"/>
              <a:t>must </a:t>
            </a:r>
            <a:r>
              <a:rPr lang="en-GB" dirty="0" smtClean="0"/>
              <a:t>be to </a:t>
            </a:r>
            <a:r>
              <a:rPr lang="en-GB" dirty="0"/>
              <a:t>a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>
                <a:cs typeface="Courier New"/>
              </a:rPr>
              <a:t>’d</a:t>
            </a:r>
            <a:r>
              <a:rPr lang="en-GB" dirty="0" smtClean="0">
                <a:cs typeface="Courier New"/>
              </a:rPr>
              <a:t> </a:t>
            </a:r>
            <a:r>
              <a:rPr lang="en-GB" dirty="0" smtClean="0"/>
              <a:t> </a:t>
            </a:r>
            <a:r>
              <a:rPr lang="en-GB" dirty="0"/>
              <a:t>block</a:t>
            </a:r>
          </a:p>
          <a:p>
            <a:pPr marL="346075" indent="-346075">
              <a:lnSpc>
                <a:spcPct val="110000"/>
              </a:lnSpc>
              <a:spcBef>
                <a:spcPts val="300"/>
              </a:spcBef>
              <a:tabLst>
                <a:tab pos="346075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 smtClean="0"/>
              <a:t>Allocators</a:t>
            </a:r>
            <a:endParaRPr lang="en-GB" dirty="0"/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control number or size of allocated blocks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respond immediately to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b="1" dirty="0" smtClean="0">
                <a:cs typeface="Courier New"/>
              </a:rPr>
              <a:t> </a:t>
            </a:r>
            <a:r>
              <a:rPr lang="en-GB" dirty="0" smtClean="0"/>
              <a:t>requests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can’t reorder or buffer requests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allocate blocks from free memory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can only place allocated blocks in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Must align blocks so they satisfy all alignment requirements</a:t>
            </a:r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dirty="0" smtClean="0"/>
              <a:t>8-byte (x86) or 16-byte (x86-64) alignment on Linux boxes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 manipulate and modify only free memory</a:t>
            </a:r>
          </a:p>
          <a:p>
            <a:pPr lvl="1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dirty="0"/>
              <a:t>Can’t move the allocated blocks once they are </a:t>
            </a:r>
            <a:r>
              <a:rPr lang="en-GB" b="1" dirty="0" err="1" smtClean="0">
                <a:latin typeface="Courier New"/>
                <a:cs typeface="Courier New"/>
              </a:rPr>
              <a:t>malloc</a:t>
            </a:r>
            <a:r>
              <a:rPr lang="en-GB" dirty="0" err="1" smtClean="0"/>
              <a:t>’d</a:t>
            </a:r>
            <a:endParaRPr lang="en-GB" dirty="0"/>
          </a:p>
          <a:p>
            <a:pPr lvl="2">
              <a:lnSpc>
                <a:spcPct val="110000"/>
              </a:lnSpc>
              <a:spcBef>
                <a:spcPts val="300"/>
              </a:spcBef>
              <a:tabLst>
                <a:tab pos="222250" algn="l"/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</a:pPr>
            <a:r>
              <a:rPr lang="en-GB" sz="3100" i="1" dirty="0"/>
              <a:t>i.e</a:t>
            </a:r>
            <a:r>
              <a:rPr lang="en-GB" sz="3100" dirty="0"/>
              <a:t>., compaction is not allowed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7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841632" y="188914"/>
            <a:ext cx="10499468" cy="738186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Performance </a:t>
            </a:r>
            <a:r>
              <a:rPr lang="en-GB" dirty="0" smtClean="0"/>
              <a:t>Goal: </a:t>
            </a:r>
            <a:r>
              <a:rPr lang="en-GB" dirty="0"/>
              <a:t>Throughput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50901" y="1100138"/>
            <a:ext cx="10477499" cy="5541962"/>
          </a:xfrm>
          <a:ln/>
        </p:spPr>
        <p:txBody>
          <a:bodyPr>
            <a:normAutofit lnSpcReduction="1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R</a:t>
            </a:r>
            <a:r>
              <a:rPr lang="en-GB" i="1" baseline="-25000" dirty="0"/>
              <a:t>n-1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Goals</a:t>
            </a:r>
            <a:r>
              <a:rPr lang="en-GB" dirty="0"/>
              <a:t>: maximize throughput and peak memory utilization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These goals are often conflicting</a:t>
            </a:r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Throughput</a:t>
            </a:r>
            <a:r>
              <a:rPr lang="en-GB" dirty="0"/>
              <a:t>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Number of completed requests per unit time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Example: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 smtClean="0"/>
              <a:t>5,000  </a:t>
            </a:r>
            <a:r>
              <a:rPr lang="en-GB" sz="2800" b="1" dirty="0" err="1" smtClean="0">
                <a:latin typeface="Courier New" pitchFamily="49" charset="0"/>
              </a:rPr>
              <a:t>malloc</a:t>
            </a:r>
            <a:r>
              <a:rPr lang="en-GB" sz="2800" dirty="0" smtClean="0"/>
              <a:t> </a:t>
            </a:r>
            <a:r>
              <a:rPr lang="en-GB" sz="2800" dirty="0"/>
              <a:t>calls and 5,000 </a:t>
            </a:r>
            <a:r>
              <a:rPr lang="en-GB" sz="2800" b="1" dirty="0" smtClean="0">
                <a:latin typeface="Courier New" pitchFamily="49" charset="0"/>
              </a:rPr>
              <a:t>free</a:t>
            </a:r>
            <a:r>
              <a:rPr lang="en-GB" sz="2800" b="1" dirty="0" smtClean="0"/>
              <a:t> </a:t>
            </a:r>
            <a:r>
              <a:rPr lang="en-GB" sz="2800" dirty="0"/>
              <a:t>calls in 10 seconds 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800" dirty="0"/>
              <a:t>Throughput is 1,000 </a:t>
            </a:r>
            <a:r>
              <a:rPr lang="en-GB" sz="2800" dirty="0" smtClean="0"/>
              <a:t>operations/second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8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/>
          <p:cNvSpPr>
            <a:spLocks noGrp="1" noChangeArrowheads="1"/>
          </p:cNvSpPr>
          <p:nvPr>
            <p:ph type="title"/>
          </p:nvPr>
        </p:nvSpPr>
        <p:spPr>
          <a:xfrm>
            <a:off x="838201" y="139701"/>
            <a:ext cx="10515600" cy="825499"/>
          </a:xfrm>
          <a:ln/>
        </p:spPr>
        <p:txBody>
          <a:bodyPr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400" dirty="0"/>
              <a:t>Performance </a:t>
            </a:r>
            <a:r>
              <a:rPr lang="en-GB" sz="4400" dirty="0" smtClean="0"/>
              <a:t>Goal: Peak </a:t>
            </a:r>
            <a:r>
              <a:rPr lang="en-GB" sz="4400" dirty="0"/>
              <a:t>Memory Utilization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08567" y="1143001"/>
            <a:ext cx="10532533" cy="5435599"/>
          </a:xfrm>
          <a:ln/>
        </p:spPr>
        <p:txBody>
          <a:bodyPr>
            <a:normAutofit fontScale="92500" lnSpcReduction="10000"/>
          </a:bodyPr>
          <a:lstStyle/>
          <a:p>
            <a:pPr>
              <a:lnSpc>
                <a:spcPct val="83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Given some sequence of </a:t>
            </a:r>
            <a:r>
              <a:rPr lang="en-GB" dirty="0" err="1">
                <a:latin typeface="Courier New" pitchFamily="49" charset="0"/>
              </a:rPr>
              <a:t>malloc</a:t>
            </a:r>
            <a:r>
              <a:rPr lang="en-GB" dirty="0"/>
              <a:t> and </a:t>
            </a:r>
            <a:r>
              <a:rPr lang="en-GB" dirty="0">
                <a:latin typeface="Courier New" pitchFamily="49" charset="0"/>
              </a:rPr>
              <a:t>free</a:t>
            </a:r>
            <a:r>
              <a:rPr lang="en-GB" dirty="0"/>
              <a:t> requests: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i="1" dirty="0"/>
              <a:t>R</a:t>
            </a:r>
            <a:r>
              <a:rPr lang="en-GB" i="1" baseline="-25000" dirty="0"/>
              <a:t>0</a:t>
            </a:r>
            <a:r>
              <a:rPr lang="en-GB" i="1" dirty="0"/>
              <a:t>, R</a:t>
            </a:r>
            <a:r>
              <a:rPr lang="en-GB" i="1" baseline="-25000" dirty="0"/>
              <a:t>1</a:t>
            </a:r>
            <a:r>
              <a:rPr lang="en-GB" i="1" dirty="0"/>
              <a:t>, ...,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dirty="0"/>
              <a:t>, ... , </a:t>
            </a:r>
            <a:r>
              <a:rPr lang="en-GB" i="1" dirty="0" smtClean="0"/>
              <a:t>R</a:t>
            </a:r>
            <a:r>
              <a:rPr lang="en-GB" i="1" baseline="-25000" dirty="0" smtClean="0"/>
              <a:t>n-1</a:t>
            </a:r>
            <a:endParaRPr lang="en-GB" sz="1200" i="1" dirty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Aggregate </a:t>
            </a:r>
            <a:r>
              <a:rPr lang="en-GB" i="1" dirty="0" smtClean="0"/>
              <a:t>payload </a:t>
            </a:r>
            <a:r>
              <a:rPr lang="en-GB" i="1" dirty="0" err="1" smtClean="0"/>
              <a:t>P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endParaRPr lang="en-GB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 </a:t>
            </a:r>
            <a:r>
              <a:rPr lang="en-GB" b="1" dirty="0" err="1">
                <a:latin typeface="Courier New" pitchFamily="49" charset="0"/>
              </a:rPr>
              <a:t>malloc</a:t>
            </a:r>
            <a:r>
              <a:rPr lang="en-GB" b="1" dirty="0">
                <a:latin typeface="Courier New" pitchFamily="49" charset="0"/>
              </a:rPr>
              <a:t>(p)</a:t>
            </a:r>
            <a:r>
              <a:rPr lang="en-GB" dirty="0"/>
              <a:t> results in a block with a </a:t>
            </a:r>
            <a:r>
              <a:rPr lang="en-GB" b="1" i="1" dirty="0">
                <a:solidFill>
                  <a:srgbClr val="C00000"/>
                </a:solidFill>
              </a:rPr>
              <a:t>payload</a:t>
            </a:r>
            <a:r>
              <a:rPr lang="en-GB" dirty="0"/>
              <a:t> of </a:t>
            </a:r>
            <a:r>
              <a:rPr lang="en-GB" b="1" dirty="0">
                <a:latin typeface="Courier New" pitchFamily="49" charset="0"/>
              </a:rPr>
              <a:t>p</a:t>
            </a:r>
            <a:r>
              <a:rPr lang="en-GB" dirty="0"/>
              <a:t> bytes</a:t>
            </a:r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/>
              <a:t>After request </a:t>
            </a:r>
            <a:r>
              <a:rPr lang="en-GB" i="1" dirty="0" err="1"/>
              <a:t>R</a:t>
            </a:r>
            <a:r>
              <a:rPr lang="en-GB" i="1" baseline="-25000" dirty="0" err="1"/>
              <a:t>k</a:t>
            </a:r>
            <a:r>
              <a:rPr lang="en-GB" i="1" baseline="-25000" dirty="0"/>
              <a:t> </a:t>
            </a:r>
            <a:r>
              <a:rPr lang="en-GB" dirty="0"/>
              <a:t>has completed, the </a:t>
            </a:r>
            <a:r>
              <a:rPr lang="en-GB" b="1" i="1" dirty="0">
                <a:solidFill>
                  <a:srgbClr val="C00000"/>
                </a:solidFill>
              </a:rPr>
              <a:t>aggregate payload </a:t>
            </a:r>
            <a:r>
              <a:rPr lang="en-GB" i="1" dirty="0" err="1"/>
              <a:t>P</a:t>
            </a:r>
            <a:r>
              <a:rPr lang="en-GB" i="1" baseline="-25000" dirty="0" err="1"/>
              <a:t>k</a:t>
            </a:r>
            <a:r>
              <a:rPr lang="en-GB" i="1" baseline="-25000" dirty="0"/>
              <a:t>  </a:t>
            </a:r>
            <a:r>
              <a:rPr lang="en-GB" dirty="0"/>
              <a:t>is the sum of currently allocated payloads</a:t>
            </a:r>
            <a:endParaRPr lang="en-GB" dirty="0" smtClean="0"/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smtClean="0">
                <a:solidFill>
                  <a:srgbClr val="C00000"/>
                </a:solidFill>
              </a:rPr>
              <a:t>Def</a:t>
            </a:r>
            <a:r>
              <a:rPr lang="en-GB" i="1" dirty="0">
                <a:solidFill>
                  <a:srgbClr val="C00000"/>
                </a:solidFill>
              </a:rPr>
              <a:t>:</a:t>
            </a:r>
            <a:r>
              <a:rPr lang="en-GB" i="1" dirty="0"/>
              <a:t> Current heap size</a:t>
            </a:r>
            <a:r>
              <a:rPr lang="en-GB" i="1" dirty="0" smtClean="0"/>
              <a:t>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endParaRPr lang="en-GB" i="1" baseline="-25000" dirty="0"/>
          </a:p>
          <a:p>
            <a:pPr lvl="1">
              <a:lnSpc>
                <a:spcPct val="88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dirty="0" smtClean="0"/>
              <a:t>Assume </a:t>
            </a:r>
            <a:r>
              <a:rPr lang="en-GB" i="1" dirty="0" err="1" smtClean="0"/>
              <a:t>H</a:t>
            </a:r>
            <a:r>
              <a:rPr lang="en-GB" i="1" baseline="-25000" dirty="0" err="1" smtClean="0"/>
              <a:t>k</a:t>
            </a:r>
            <a:r>
              <a:rPr lang="en-GB" dirty="0" smtClean="0"/>
              <a:t> </a:t>
            </a:r>
            <a:r>
              <a:rPr lang="en-GB" dirty="0"/>
              <a:t>is monotonically </a:t>
            </a:r>
            <a:r>
              <a:rPr lang="en-GB" dirty="0" err="1"/>
              <a:t>nondecreasing</a:t>
            </a:r>
            <a:endParaRPr lang="en-GB" dirty="0" smtClean="0"/>
          </a:p>
          <a:p>
            <a:pPr lvl="2">
              <a:lnSpc>
                <a:spcPct val="94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sz="2600" dirty="0" smtClean="0"/>
              <a:t>i.e., heap only grows when </a:t>
            </a:r>
            <a:r>
              <a:rPr lang="en-GB" sz="2600" dirty="0"/>
              <a:t>allocator uses </a:t>
            </a:r>
            <a:r>
              <a:rPr lang="en-GB" sz="2600" b="1" dirty="0" err="1" smtClean="0">
                <a:latin typeface="Courier New" pitchFamily="49" charset="0"/>
              </a:rPr>
              <a:t>sbrk</a:t>
            </a:r>
            <a:endParaRPr lang="en-GB" sz="2600" b="1" dirty="0" smtClean="0">
              <a:latin typeface="Courier New" pitchFamily="49" charset="0"/>
            </a:endParaRPr>
          </a:p>
          <a:p>
            <a:pPr>
              <a:lnSpc>
                <a:spcPct val="83000"/>
              </a:lnSpc>
              <a:spcBef>
                <a:spcPts val="1800"/>
              </a:spcBef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>
                <a:solidFill>
                  <a:srgbClr val="C00000"/>
                </a:solidFill>
              </a:rPr>
              <a:t>Def:</a:t>
            </a:r>
            <a:r>
              <a:rPr lang="en-GB" i="1" dirty="0"/>
              <a:t> Peak memory </a:t>
            </a:r>
            <a:r>
              <a:rPr lang="en-GB" i="1" dirty="0" smtClean="0"/>
              <a:t>utilization after k+1 requests </a:t>
            </a:r>
            <a:endParaRPr lang="en-GB" i="1" dirty="0"/>
          </a:p>
          <a:p>
            <a:pPr lvl="1">
              <a:lnSpc>
                <a:spcPct val="95000"/>
              </a:lnSpc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</a:pPr>
            <a:r>
              <a:rPr lang="en-GB" i="1" dirty="0" err="1" smtClean="0"/>
              <a:t>U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= ( max</a:t>
            </a:r>
            <a:r>
              <a:rPr lang="en-GB" i="1" baseline="-25000" dirty="0"/>
              <a:t>i</a:t>
            </a:r>
            <a:r>
              <a:rPr lang="en-GB" i="1" baseline="-25000" dirty="0" smtClean="0"/>
              <a:t>&lt;=</a:t>
            </a:r>
            <a:r>
              <a:rPr lang="en-GB" i="1" baseline="-25000" dirty="0" err="1" smtClean="0"/>
              <a:t>k</a:t>
            </a:r>
            <a:r>
              <a:rPr lang="en-GB" i="1" dirty="0" smtClean="0"/>
              <a:t> </a:t>
            </a:r>
            <a:r>
              <a:rPr lang="en-GB" i="1" dirty="0"/>
              <a:t>P</a:t>
            </a:r>
            <a:r>
              <a:rPr lang="en-GB" i="1" baseline="-25000" dirty="0"/>
              <a:t>i </a:t>
            </a:r>
            <a:r>
              <a:rPr lang="en-GB" i="1" dirty="0"/>
              <a:t>)  /  </a:t>
            </a:r>
            <a:r>
              <a:rPr lang="en-GB" i="1" dirty="0" err="1"/>
              <a:t>H</a:t>
            </a:r>
            <a:r>
              <a:rPr lang="en-GB" i="1" baseline="-25000" dirty="0" err="1"/>
              <a:t>k</a:t>
            </a:r>
            <a:endParaRPr lang="en-GB" i="1" baseline="-25000" dirty="0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776031" y="6190938"/>
            <a:ext cx="594673" cy="479419"/>
          </a:xfrm>
        </p:spPr>
        <p:txBody>
          <a:bodyPr/>
          <a:lstStyle/>
          <a:p>
            <a:pPr algn="ctr"/>
            <a:fld id="{1397BFD8-F312-4EF2-A268-44FB4BDDBBB0}" type="slidenum">
              <a:rPr lang="ru-RU" smtClean="0"/>
              <a:pPr algn="ctr"/>
              <a:t>9</a:t>
            </a:fld>
            <a:endParaRPr lang="ru-RU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Дымчатое стекло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18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2159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28575" h="41275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solidFill>
          <a:schemeClr val="bg1"/>
        </a:solidFill>
      </a:spPr>
      <a:bodyPr wrap="square" lIns="72000" tIns="25200" rIns="0" bIns="25200" rtlCol="0" anchor="ctr" anchorCtr="0">
        <a:normAutofit/>
      </a:bodyPr>
      <a:lstStyle>
        <a:defPPr>
          <a:defRPr sz="4400" b="0" dirty="0" smtClean="0">
            <a:solidFill>
              <a:srgbClr val="2E5E8E"/>
            </a:solidFill>
            <a:latin typeface="+mj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TM03090434[[fn=Дерево]]</Template>
  <TotalTime>24451</TotalTime>
  <Words>2258</Words>
  <Application>Microsoft Office PowerPoint</Application>
  <PresentationFormat>Произвольный</PresentationFormat>
  <Paragraphs>641</Paragraphs>
  <Slides>38</Slides>
  <Notes>29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39" baseType="lpstr">
      <vt:lpstr>Тема Office</vt:lpstr>
      <vt:lpstr>Computer Architecture and Operating Systems Lecture 5: Dynamic Memory Allocation</vt:lpstr>
      <vt:lpstr>Dynamic Memory Allocation </vt:lpstr>
      <vt:lpstr>Dynamic Memory Allocation</vt:lpstr>
      <vt:lpstr>The malloc Package</vt:lpstr>
      <vt:lpstr>malloc Example</vt:lpstr>
      <vt:lpstr>Allocation Example</vt:lpstr>
      <vt:lpstr>Constraints</vt:lpstr>
      <vt:lpstr>Performance Goal: Throughput</vt:lpstr>
      <vt:lpstr>Performance Goal: Peak Memory Utilization</vt:lpstr>
      <vt:lpstr>Fragmentation</vt:lpstr>
      <vt:lpstr>Internal Fragmentation</vt:lpstr>
      <vt:lpstr>External Fragmentation</vt:lpstr>
      <vt:lpstr>Implementation Issues</vt:lpstr>
      <vt:lpstr>Knowing How Much to Free</vt:lpstr>
      <vt:lpstr>Keeping Track of Free Blocks</vt:lpstr>
      <vt:lpstr>Method 1: Implicit List</vt:lpstr>
      <vt:lpstr>Detailed Implicit Free List Example</vt:lpstr>
      <vt:lpstr>Implicit List: Finding a Free Block</vt:lpstr>
      <vt:lpstr>Implicit List: Allocating in Free Block</vt:lpstr>
      <vt:lpstr>Implicit List: Freeing a Block</vt:lpstr>
      <vt:lpstr>Implicit List: Coalescing</vt:lpstr>
      <vt:lpstr>Implicit List: Bidirectional Coalescing </vt:lpstr>
      <vt:lpstr>Constant Time Coalescing</vt:lpstr>
      <vt:lpstr>Constant Time Coalescing (Case 1)</vt:lpstr>
      <vt:lpstr>Constant Time Coalescing (Case 2)</vt:lpstr>
      <vt:lpstr>Constant Time Coalescing (Case 3)</vt:lpstr>
      <vt:lpstr>Constant Time Coalescing (Case 4)</vt:lpstr>
      <vt:lpstr>Disadvantages of Boundary Tags</vt:lpstr>
      <vt:lpstr>Summary of Key Allocator Policies</vt:lpstr>
      <vt:lpstr>Implicit Lists: Summary</vt:lpstr>
      <vt:lpstr>Method2: Explicit Free Lists</vt:lpstr>
      <vt:lpstr>Explicit Free Lists</vt:lpstr>
      <vt:lpstr>Explicit Free Lists: Insertion Policy</vt:lpstr>
      <vt:lpstr>Explicit Free Lists: Summary</vt:lpstr>
      <vt:lpstr>Method 3: Segregated List Allocators</vt:lpstr>
      <vt:lpstr>Segregated List Allocators</vt:lpstr>
      <vt:lpstr>Segregated List Allocators</vt:lpstr>
      <vt:lpstr>Any Questions?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Architecture and Operating Systems Lecture X: Lecture Topic</dc:title>
  <dc:creator>Sergey</dc:creator>
  <cp:lastModifiedBy>Sergey</cp:lastModifiedBy>
  <cp:revision>637</cp:revision>
  <dcterms:created xsi:type="dcterms:W3CDTF">2015-11-11T03:30:50Z</dcterms:created>
  <dcterms:modified xsi:type="dcterms:W3CDTF">2025-05-15T16:49:05Z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(2)G/0n5s0OJt210kN0rMWPVQgnJI6CDE+6BJT+m6OwLQhkCYjwBoWUkYgkanWIKkgRsYh1B8Uj
e9GKfJM6aX3r56ETiFwURgdOiBOzXg//2GJs86GhGmUDxNF53xchHKM7j5AmpDAb9kCVOthI
Vzwq8aqehDohU2q0rm75EVuWLFLycQxUptlmAykA+3y+mCquEUlzScYjU+C0yNJA0e25zFTR
VsiptQwuBlrGi0PH0B</vt:lpwstr>
  </property>
  <property fmtid="{D5CDD505-2E9C-101B-9397-08002B2CF9AE}" pid="3" name="_2015_ms_pID_7253431">
    <vt:lpwstr>cFpAZV5KZCnc4SP5f7FtzXr/76MDjckm9A3DXxVCfqeMgEQYiQ0I+M
4j2HbcKpUuwdcu9RQEEs4C2URPiN+OAiEjj+Hnx0ogsoNU0RUZ2tVUDezP69WF3SgS0C61Fy
Mt8fLffal9Igb8Y/bfA71baKTUgfKfEcrC/ahGnsp/HEWn8Mjtc1ed1HsSBiMbW5tJ3TsC4f
MGpi5EfdQ8hu73PY</vt:lpwstr>
  </property>
</Properties>
</file>