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6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EAAF-8E2B-4A3F-881A-40ECFB194ECF}" type="datetimeFigureOut">
              <a:rPr lang="ru-RU" smtClean="0"/>
              <a:t>09.08.2024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bich12/PochvaZZZ/tree/main" TargetMode="External"/><Relationship Id="rId2" Type="http://schemas.openxmlformats.org/officeDocument/2006/relationships/hyperlink" Target="https://studbooks.net/1795943/geografiya/metody_opredeleniya_granulometricheskogo_sostava_pochv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753" y="13391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t-RU" b="1" dirty="0" smtClean="0">
                <a:latin typeface="Garamond" panose="02020404030301010803" pitchFamily="18" charset="0"/>
              </a:rPr>
              <a:t>Влияние гранулометрического состава на количество гумуса в почве на территории лагеря Дуслык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372672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1" dirty="0" smtClean="0">
                <a:latin typeface="Garamond" panose="02020404030301010803" pitchFamily="18" charset="0"/>
              </a:rPr>
              <a:t>Выполнил:</a:t>
            </a:r>
          </a:p>
          <a:p>
            <a:pPr algn="r"/>
            <a:r>
              <a:rPr lang="ru-RU" dirty="0" err="1" smtClean="0">
                <a:latin typeface="Garamond" panose="02020404030301010803" pitchFamily="18" charset="0"/>
              </a:rPr>
              <a:t>Жабский</a:t>
            </a:r>
            <a:r>
              <a:rPr lang="ru-RU" dirty="0" smtClean="0">
                <a:latin typeface="Garamond" panose="02020404030301010803" pitchFamily="18" charset="0"/>
              </a:rPr>
              <a:t> Даниил Романович</a:t>
            </a:r>
          </a:p>
          <a:p>
            <a:pPr algn="r"/>
            <a:r>
              <a:rPr lang="ru-RU" b="1" dirty="0" smtClean="0">
                <a:latin typeface="Garamond" panose="02020404030301010803" pitchFamily="18" charset="0"/>
              </a:rPr>
              <a:t>Научный руководитель:</a:t>
            </a:r>
          </a:p>
          <a:p>
            <a:pPr algn="r"/>
            <a:r>
              <a:rPr lang="ru-RU" dirty="0" smtClean="0">
                <a:latin typeface="Garamond" panose="02020404030301010803" pitchFamily="18" charset="0"/>
              </a:rPr>
              <a:t>Величко Алиса Сергеевна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191192"/>
            <a:ext cx="435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Цели и задачи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84" y="1019136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Цель работы: </a:t>
            </a:r>
            <a:r>
              <a:rPr lang="ru-RU" sz="2800" dirty="0" smtClean="0">
                <a:latin typeface="Garamond" panose="02020404030301010803" pitchFamily="18" charset="0"/>
              </a:rPr>
              <a:t>Изучение влияния ГМС на гумус в почве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384" y="2092440"/>
            <a:ext cx="705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Задачи: 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2384" y="2738771"/>
            <a:ext cx="8354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Garamond" panose="02020404030301010803" pitchFamily="18" charset="0"/>
              </a:rPr>
              <a:t>Выбор участка исследования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Garamond" panose="02020404030301010803" pitchFamily="18" charset="0"/>
              </a:rPr>
              <a:t>Сбор информации на выбранных участках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Garamond" panose="02020404030301010803" pitchFamily="18" charset="0"/>
              </a:rPr>
              <a:t>Сравнение показателей данных</a:t>
            </a:r>
            <a:endParaRPr lang="ru-RU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2" y="0"/>
            <a:ext cx="6741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Объект и предмет исследования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265" y="1816159"/>
            <a:ext cx="709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Объект исследования: </a:t>
            </a:r>
            <a:r>
              <a:rPr lang="ru-RU" sz="2800" dirty="0" smtClean="0">
                <a:latin typeface="Garamond" panose="02020404030301010803" pitchFamily="18" charset="0"/>
              </a:rPr>
              <a:t>почва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266" y="2462490"/>
            <a:ext cx="6816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Предмет исследования: </a:t>
            </a:r>
            <a:r>
              <a:rPr lang="ru-RU" sz="2800" dirty="0" smtClean="0">
                <a:latin typeface="Garamond" panose="02020404030301010803" pitchFamily="18" charset="0"/>
              </a:rPr>
              <a:t>гумус и ГМС почвы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265" y="3539708"/>
            <a:ext cx="6375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Методика:</a:t>
            </a:r>
            <a:r>
              <a:rPr lang="ru-RU" sz="4000" b="1" dirty="0" smtClean="0">
                <a:latin typeface="Garamond" panose="02020404030301010803" pitchFamily="18" charset="0"/>
              </a:rPr>
              <a:t> </a:t>
            </a:r>
            <a:r>
              <a:rPr lang="ru-RU" sz="2800" dirty="0" smtClean="0">
                <a:latin typeface="Garamond" panose="02020404030301010803" pitchFamily="18" charset="0"/>
              </a:rPr>
              <a:t>полевой метод шнура</a:t>
            </a:r>
            <a:endParaRPr lang="ru-RU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8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9825" y="241069"/>
            <a:ext cx="61680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 smtClean="0">
                <a:latin typeface="Garamond" panose="02020404030301010803" pitchFamily="18" charset="0"/>
              </a:rPr>
              <a:t>Метод полевого шнура</a:t>
            </a:r>
            <a:endParaRPr lang="ru-RU" sz="44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16284"/>
              </p:ext>
            </p:extLst>
          </p:nvPr>
        </p:nvGraphicFramePr>
        <p:xfrm>
          <a:off x="1779847" y="1538163"/>
          <a:ext cx="8128000" cy="515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353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500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Группа почв по механическому составу</a:t>
                      </a:r>
                      <a:endParaRPr lang="ru-RU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Поведение шнура при раскатывании и свертывании в кольцо</a:t>
                      </a:r>
                      <a:endParaRPr lang="ru-RU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97218"/>
                  </a:ext>
                </a:extLst>
              </a:tr>
              <a:tr h="3733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Песок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Почва не скатывается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61975"/>
                  </a:ext>
                </a:extLst>
              </a:tr>
              <a:tr h="159634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2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Супесь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Garamond" panose="02020404030301010803" pitchFamily="18" charset="0"/>
                        </a:rPr>
                        <a:t>При скатывании почва распадается на мелкие</a:t>
                      </a:r>
                      <a:r>
                        <a:rPr lang="ru-RU" sz="1400" baseline="0" dirty="0" smtClean="0">
                          <a:latin typeface="Garamond" panose="02020404030301010803" pitchFamily="18" charset="0"/>
                        </a:rPr>
                        <a:t> кусочки и не дает шнура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0453"/>
                  </a:ext>
                </a:extLst>
              </a:tr>
              <a:tr h="169487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6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Легкий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скатывании формируется легко распадающиеся мелкий шнур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90662"/>
                  </a:ext>
                </a:extLst>
              </a:tr>
              <a:tr h="169487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755088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Средний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скатывании формируется</a:t>
                      </a:r>
                      <a:r>
                        <a:rPr lang="ru-RU" sz="1400" baseline="0" dirty="0" smtClean="0">
                          <a:effectLst/>
                          <a:latin typeface="Garamond" panose="02020404030301010803" pitchFamily="18" charset="0"/>
                        </a:rPr>
                        <a:t> сплошной шнур , который при свертывании в кольцо легко распадается на дольки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0209"/>
                  </a:ext>
                </a:extLst>
              </a:tr>
              <a:tr h="161175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24259"/>
                  </a:ext>
                </a:extLst>
              </a:tr>
              <a:tr h="8821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Тяжелый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раскатывании легко образуется шнур,</a:t>
                      </a:r>
                      <a:r>
                        <a:rPr lang="ru-RU" sz="1400" baseline="0" dirty="0" smtClean="0">
                          <a:effectLst/>
                          <a:latin typeface="Garamond" panose="02020404030301010803" pitchFamily="18" charset="0"/>
                        </a:rPr>
                        <a:t> который свертывается в кольцо с мелкими трещинками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40071"/>
                  </a:ext>
                </a:extLst>
              </a:tr>
              <a:tr h="144549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Глина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Garamond" panose="02020404030301010803" pitchFamily="18" charset="0"/>
                        </a:rPr>
                        <a:t>Шнур легко свертывается в нерастрескивающееся кольцо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1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2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345" y="249382"/>
            <a:ext cx="88613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Сбор данных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451" y="1512916"/>
            <a:ext cx="538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Garamond" panose="02020404030301010803" pitchFamily="18" charset="0"/>
              </a:rPr>
              <a:t>Сбор данных производился на 3 участках, указанных на карте</a:t>
            </a:r>
            <a:endParaRPr lang="ru-RU" sz="2400" dirty="0">
              <a:latin typeface="Garamond" panose="020204040303010108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35" y="1992221"/>
            <a:ext cx="3385565" cy="45140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5" y="2869128"/>
            <a:ext cx="5528417" cy="27602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37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569" y="152541"/>
            <a:ext cx="7494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400" b="1" dirty="0" smtClean="0">
                <a:latin typeface="Garamond" panose="02020404030301010803" pitchFamily="18" charset="0"/>
              </a:rPr>
              <a:t>Результаты сбора данных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41067"/>
              </p:ext>
            </p:extLst>
          </p:nvPr>
        </p:nvGraphicFramePr>
        <p:xfrm>
          <a:off x="867970" y="1022239"/>
          <a:ext cx="10198152" cy="417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538">
                  <a:extLst>
                    <a:ext uri="{9D8B030D-6E8A-4147-A177-3AD203B41FA5}">
                      <a16:colId xmlns:a16="http://schemas.microsoft.com/office/drawing/2014/main" val="781814201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055137972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937634764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456483943"/>
                    </a:ext>
                  </a:extLst>
                </a:gridCol>
              </a:tblGrid>
              <a:tr h="31548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Участок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Слой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ГМС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Новообразования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43417"/>
                  </a:ext>
                </a:extLst>
              </a:tr>
              <a:tr h="457426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Корни,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капролисты</a:t>
                      </a:r>
                      <a:endParaRPr lang="ru-RU" baseline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86526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2119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8148"/>
                  </a:ext>
                </a:extLst>
              </a:tr>
              <a:tr h="136244">
                <a:tc gridSpan="4">
                  <a:txBody>
                    <a:bodyPr/>
                    <a:lstStyle/>
                    <a:p>
                      <a:pPr algn="ctr"/>
                      <a:endParaRPr lang="ru-RU" sz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0605"/>
                  </a:ext>
                </a:extLst>
              </a:tr>
              <a:tr h="51224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2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1343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42563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-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84310"/>
                  </a:ext>
                </a:extLst>
              </a:tr>
              <a:tr h="13552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00525"/>
                  </a:ext>
                </a:extLst>
              </a:tr>
              <a:tr h="365929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3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019336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Песок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13554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Бесструктурный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Пятна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железа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7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1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923" y="640862"/>
            <a:ext cx="6478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Выводы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457" y="1712422"/>
            <a:ext cx="10956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I. </a:t>
            </a:r>
            <a:r>
              <a:rPr lang="ru-RU" sz="2800" dirty="0" smtClean="0">
                <a:latin typeface="Garamond" panose="02020404030301010803" pitchFamily="18" charset="0"/>
              </a:rPr>
              <a:t>В 1 и 2 участках в слоях </a:t>
            </a:r>
            <a:r>
              <a:rPr lang="en-US" sz="2800" dirty="0" smtClean="0">
                <a:latin typeface="Garamond" panose="02020404030301010803" pitchFamily="18" charset="0"/>
              </a:rPr>
              <a:t>A1 </a:t>
            </a:r>
            <a:r>
              <a:rPr lang="ru-RU" sz="2800" dirty="0" smtClean="0">
                <a:latin typeface="Garamond" panose="02020404030301010803" pitchFamily="18" charset="0"/>
              </a:rPr>
              <a:t>и </a:t>
            </a:r>
            <a:r>
              <a:rPr lang="en-US" sz="2800" dirty="0" smtClean="0">
                <a:latin typeface="Garamond" panose="02020404030301010803" pitchFamily="18" charset="0"/>
              </a:rPr>
              <a:t>A2</a:t>
            </a:r>
            <a:r>
              <a:rPr lang="ru-RU" sz="2800" dirty="0" smtClean="0">
                <a:latin typeface="Garamond" panose="02020404030301010803" pitchFamily="18" charset="0"/>
              </a:rPr>
              <a:t> в качестве новообразований чаще всего были корни.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II.</a:t>
            </a:r>
            <a:r>
              <a:rPr lang="ru-RU" sz="2800" dirty="0" smtClean="0">
                <a:latin typeface="Garamond" panose="02020404030301010803" pitchFamily="18" charset="0"/>
              </a:rPr>
              <a:t> </a:t>
            </a:r>
            <a:r>
              <a:rPr lang="ru-RU" sz="2800" dirty="0">
                <a:latin typeface="Garamond" panose="02020404030301010803" pitchFamily="18" charset="0"/>
              </a:rPr>
              <a:t>Г</a:t>
            </a:r>
            <a:r>
              <a:rPr lang="ru-RU" sz="2800" dirty="0" smtClean="0">
                <a:latin typeface="Garamond" panose="02020404030301010803" pitchFamily="18" charset="0"/>
              </a:rPr>
              <a:t>умусовые потеки в качестве новообразований чаще всего были выявлены на 3 участке в слоях </a:t>
            </a:r>
            <a:r>
              <a:rPr lang="en-US" sz="2800" dirty="0" smtClean="0">
                <a:latin typeface="Garamond" panose="02020404030301010803" pitchFamily="18" charset="0"/>
              </a:rPr>
              <a:t>A1, A2</a:t>
            </a:r>
            <a:r>
              <a:rPr lang="ru-RU" sz="2800" dirty="0" smtClean="0">
                <a:latin typeface="Garamond" panose="02020404030301010803" pitchFamily="18" charset="0"/>
              </a:rPr>
              <a:t>. Гранулометрический состав в слое </a:t>
            </a:r>
            <a:r>
              <a:rPr lang="en-US" sz="2800" dirty="0" smtClean="0">
                <a:latin typeface="Garamond" panose="02020404030301010803" pitchFamily="18" charset="0"/>
              </a:rPr>
              <a:t>A1 </a:t>
            </a:r>
            <a:r>
              <a:rPr lang="ru-RU" sz="2800" dirty="0" smtClean="0">
                <a:latin typeface="Garamond" panose="02020404030301010803" pitchFamily="18" charset="0"/>
              </a:rPr>
              <a:t>был супесь, в слое </a:t>
            </a:r>
            <a:r>
              <a:rPr lang="en-US" sz="2800" dirty="0" smtClean="0">
                <a:latin typeface="Garamond" panose="02020404030301010803" pitchFamily="18" charset="0"/>
              </a:rPr>
              <a:t>A2 – </a:t>
            </a:r>
            <a:r>
              <a:rPr lang="ru-RU" sz="2800" dirty="0" smtClean="0">
                <a:latin typeface="Garamond" panose="02020404030301010803" pitchFamily="18" charset="0"/>
              </a:rPr>
              <a:t>песок.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III.</a:t>
            </a:r>
            <a:r>
              <a:rPr lang="ru-RU" sz="2800" dirty="0" smtClean="0">
                <a:latin typeface="Garamond" panose="02020404030301010803" pitchFamily="18" charset="0"/>
              </a:rPr>
              <a:t> ГМС не оказывает сильного влияние на дерново-подзолистые почвы, так как в данном случае количество песка превышает плодородный </a:t>
            </a:r>
            <a:r>
              <a:rPr lang="ru-RU" sz="2800" smtClean="0">
                <a:latin typeface="Garamond" panose="02020404030301010803" pitchFamily="18" charset="0"/>
              </a:rPr>
              <a:t>слой почвы</a:t>
            </a:r>
            <a:endParaRPr lang="ru-RU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507" y="2161104"/>
            <a:ext cx="9452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Используемая литература: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Garamond" panose="02020404030301010803" pitchFamily="18" charset="0"/>
              </a:rPr>
              <a:t>А.С </a:t>
            </a:r>
            <a:r>
              <a:rPr lang="ru-RU" sz="2400" dirty="0" err="1" smtClean="0">
                <a:latin typeface="Garamond" panose="02020404030301010803" pitchFamily="18" charset="0"/>
              </a:rPr>
              <a:t>Тлепов</a:t>
            </a:r>
            <a:r>
              <a:rPr lang="ru-RU" sz="2400" dirty="0" smtClean="0">
                <a:latin typeface="Garamond" panose="02020404030301010803" pitchFamily="18" charset="0"/>
              </a:rPr>
              <a:t>. Гранулометрический состав почвы и его роль в накоплении органического вещества в почве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Garamond" panose="02020404030301010803" pitchFamily="18" charset="0"/>
              </a:rPr>
              <a:t>Методы определения гранулометрического состава </a:t>
            </a:r>
            <a:r>
              <a:rPr lang="ru-RU" sz="2400" dirty="0" smtClean="0">
                <a:latin typeface="Garamond" panose="02020404030301010803" pitchFamily="18" charset="0"/>
              </a:rPr>
              <a:t>почв. </a:t>
            </a:r>
            <a:r>
              <a:rPr lang="ru-RU" sz="2400" dirty="0" smtClean="0">
                <a:latin typeface="Garamond" panose="02020404030301010803" pitchFamily="18" charset="0"/>
                <a:hlinkClick r:id="rId2"/>
              </a:rPr>
              <a:t>Ссылка</a:t>
            </a:r>
            <a:endParaRPr lang="ru-RU" sz="2400" dirty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Garamond" panose="02020404030301010803" pitchFamily="18" charset="0"/>
              </a:rPr>
              <a:t>В</a:t>
            </a:r>
            <a:r>
              <a:rPr lang="ru-RU" sz="2400" dirty="0" smtClean="0">
                <a:latin typeface="Garamond" panose="02020404030301010803" pitchFamily="18" charset="0"/>
              </a:rPr>
              <a:t>заимосвязь гумуса и гранулометрического состава </a:t>
            </a:r>
            <a:r>
              <a:rPr lang="ru-RU" sz="2400" dirty="0" err="1" smtClean="0">
                <a:latin typeface="Garamond" panose="02020404030301010803" pitchFamily="18" charset="0"/>
              </a:rPr>
              <a:t>дерновопалево</a:t>
            </a:r>
            <a:r>
              <a:rPr lang="ru-RU" sz="2400" dirty="0" smtClean="0">
                <a:latin typeface="Garamond" panose="02020404030301010803" pitchFamily="18" charset="0"/>
              </a:rPr>
              <a:t>-подзолистых легкосуглинистых почв разной степени </a:t>
            </a:r>
            <a:r>
              <a:rPr lang="ru-RU" sz="2400" dirty="0" err="1" smtClean="0">
                <a:latin typeface="Garamond" panose="02020404030301010803" pitchFamily="18" charset="0"/>
              </a:rPr>
              <a:t>агрогенной</a:t>
            </a:r>
            <a:r>
              <a:rPr lang="ru-RU" sz="2400" dirty="0" smtClean="0">
                <a:latin typeface="Garamond" panose="02020404030301010803" pitchFamily="18" charset="0"/>
              </a:rPr>
              <a:t> трансформации С</a:t>
            </a:r>
            <a:r>
              <a:rPr lang="ru-RU" sz="2400" dirty="0">
                <a:latin typeface="Garamond" panose="02020404030301010803" pitchFamily="18" charset="0"/>
              </a:rPr>
              <a:t>. В. </a:t>
            </a:r>
            <a:r>
              <a:rPr lang="ru-RU" sz="2400" dirty="0" err="1">
                <a:latin typeface="Garamond" panose="02020404030301010803" pitchFamily="18" charset="0"/>
              </a:rPr>
              <a:t>Дыдышко</a:t>
            </a:r>
            <a:r>
              <a:rPr lang="ru-RU" sz="2400" dirty="0">
                <a:latin typeface="Garamond" panose="02020404030301010803" pitchFamily="18" charset="0"/>
              </a:rPr>
              <a:t>, Т. Н. </a:t>
            </a:r>
            <a:r>
              <a:rPr lang="ru-RU" sz="2400" dirty="0" err="1">
                <a:latin typeface="Garamond" panose="02020404030301010803" pitchFamily="18" charset="0"/>
              </a:rPr>
              <a:t>Азаренок</a:t>
            </a:r>
            <a:r>
              <a:rPr lang="ru-RU" sz="2400" dirty="0">
                <a:latin typeface="Garamond" panose="02020404030301010803" pitchFamily="18" charset="0"/>
              </a:rPr>
              <a:t>, С. В. </a:t>
            </a:r>
            <a:r>
              <a:rPr lang="ru-RU" sz="2400" dirty="0" smtClean="0">
                <a:latin typeface="Garamond" panose="02020404030301010803" pitchFamily="18" charset="0"/>
              </a:rPr>
              <a:t>Шульгина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1476" y="249381"/>
            <a:ext cx="867017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Дополнительная информация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07" y="1188720"/>
            <a:ext cx="608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Фотокарточки и материалы работы: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Garamond" panose="02020404030301010803" pitchFamily="18" charset="0"/>
                <a:hlinkClick r:id="rId3"/>
              </a:rPr>
              <a:t>Ссылка</a:t>
            </a:r>
            <a:endParaRPr lang="ru-RU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19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347</Words>
  <Application>Microsoft Office PowerPoint</Application>
  <PresentationFormat>Широкоэкранный</PresentationFormat>
  <Paragraphs>78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Тема Office</vt:lpstr>
      <vt:lpstr>Влияние гранулометрического состава на количество гумуса в почве на территории лагеря Дуслык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ГМС на количество гумуса в почве на территории лагеря Дуслык</dc:title>
  <dc:creator>user</dc:creator>
  <cp:lastModifiedBy>user</cp:lastModifiedBy>
  <cp:revision>26</cp:revision>
  <dcterms:created xsi:type="dcterms:W3CDTF">2024-08-04T16:23:40Z</dcterms:created>
  <dcterms:modified xsi:type="dcterms:W3CDTF">2024-08-09T06:11:17Z</dcterms:modified>
</cp:coreProperties>
</file>